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4" r:id="rId4"/>
    <p:sldId id="363" r:id="rId5"/>
    <p:sldId id="265" r:id="rId6"/>
    <p:sldId id="337" r:id="rId7"/>
    <p:sldId id="339" r:id="rId8"/>
    <p:sldId id="338" r:id="rId9"/>
    <p:sldId id="340" r:id="rId10"/>
    <p:sldId id="364" r:id="rId11"/>
    <p:sldId id="261" r:id="rId12"/>
    <p:sldId id="267" r:id="rId13"/>
    <p:sldId id="368" r:id="rId14"/>
    <p:sldId id="370" r:id="rId15"/>
    <p:sldId id="365" r:id="rId16"/>
    <p:sldId id="366" r:id="rId17"/>
    <p:sldId id="367" r:id="rId18"/>
    <p:sldId id="266" r:id="rId1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ördiagnos 3.1_Uppgift 1 - 2" id="{9C04771F-89CD-0A42-AB38-F58EC9547DC6}">
          <p14:sldIdLst>
            <p14:sldId id="262"/>
            <p14:sldId id="263"/>
            <p14:sldId id="264"/>
          </p14:sldIdLst>
        </p14:section>
        <p14:section name="Fördiagnos 3.1_Uppgift 3" id="{C1DEB8D0-C342-5A47-B703-C5415C035484}">
          <p14:sldIdLst>
            <p14:sldId id="363"/>
            <p14:sldId id="265"/>
          </p14:sldIdLst>
        </p14:section>
        <p14:section name="Fördiagnos 3.1_Uppgift 4" id="{74E952A7-DE66-7A49-B0AB-4E9C056D9DD0}">
          <p14:sldIdLst>
            <p14:sldId id="337"/>
            <p14:sldId id="339"/>
          </p14:sldIdLst>
        </p14:section>
        <p14:section name="Fördiagnos 3.1_Uppgift 5" id="{5A95BACF-06A5-9648-8F98-EB4B0BB6B191}">
          <p14:sldIdLst>
            <p14:sldId id="338"/>
            <p14:sldId id="340"/>
            <p14:sldId id="364"/>
            <p14:sldId id="261"/>
            <p14:sldId id="267"/>
            <p14:sldId id="368"/>
            <p14:sldId id="370"/>
          </p14:sldIdLst>
        </p14:section>
        <p14:section name="Fördiagnos 3.1_Uppgift 6" id="{D6588E64-41AA-2447-A132-F8B4B5DC5AEC}">
          <p14:sldIdLst>
            <p14:sldId id="365"/>
            <p14:sldId id="366"/>
            <p14:sldId id="367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204"/>
    <a:srgbClr val="A6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9"/>
    <p:restoredTop sz="94652"/>
  </p:normalViewPr>
  <p:slideViewPr>
    <p:cSldViewPr snapToGrid="0" snapToObjects="1">
      <p:cViewPr>
        <p:scale>
          <a:sx n="115" d="100"/>
          <a:sy n="115" d="100"/>
        </p:scale>
        <p:origin x="96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E9E649-CEE3-8E48-8B44-5C530D852659}"/>
              </a:ext>
            </a:extLst>
          </p:cNvPr>
          <p:cNvSpPr/>
          <p:nvPr/>
        </p:nvSpPr>
        <p:spPr>
          <a:xfrm>
            <a:off x="260133" y="159047"/>
            <a:ext cx="8885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							Algebraiska uttryck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51C13538-E804-764D-93B2-D456FE4934B1}"/>
              </a:ext>
            </a:extLst>
          </p:cNvPr>
          <p:cNvGrpSpPr/>
          <p:nvPr/>
        </p:nvGrpSpPr>
        <p:grpSpPr>
          <a:xfrm>
            <a:off x="1088413" y="653402"/>
            <a:ext cx="6804296" cy="1490365"/>
            <a:chOff x="877110" y="1020365"/>
            <a:chExt cx="6804296" cy="1490365"/>
          </a:xfrm>
        </p:grpSpPr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8CF27D07-7760-524A-A161-FE4BE9A1D111}"/>
                </a:ext>
              </a:extLst>
            </p:cNvPr>
            <p:cNvSpPr txBox="1"/>
            <p:nvPr/>
          </p:nvSpPr>
          <p:spPr>
            <a:xfrm>
              <a:off x="1776250" y="1020365"/>
              <a:ext cx="59051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Antag att ett ägg väger 60 g. Med multiplikation kan vi då räkna ut hur mycket flera ägg väger. Vi kan göra en tabell. </a:t>
              </a:r>
            </a:p>
          </p:txBody>
        </p:sp>
        <p:pic>
          <p:nvPicPr>
            <p:cNvPr id="2050" name="Picture 2" descr="9 vanliga myter om ägg du borde sluta tro på | Mitt kök">
              <a:extLst>
                <a:ext uri="{FF2B5EF4-FFF2-40B4-BE49-F238E27FC236}">
                  <a16:creationId xmlns:a16="http://schemas.microsoft.com/office/drawing/2014/main" id="{C5853C72-1961-7B4E-A113-9F5BB64209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80"/>
            <a:stretch/>
          </p:blipFill>
          <p:spPr bwMode="auto">
            <a:xfrm>
              <a:off x="877110" y="1706796"/>
              <a:ext cx="1250519" cy="80393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Bildobjekt 5">
            <a:extLst>
              <a:ext uri="{FF2B5EF4-FFF2-40B4-BE49-F238E27FC236}">
                <a16:creationId xmlns:a16="http://schemas.microsoft.com/office/drawing/2014/main" id="{528E49BC-FB8F-3046-B009-50AABB66D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597" y="1309616"/>
            <a:ext cx="2656651" cy="191682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3D43B67-500A-6F4E-91C5-121DCDC11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083" y="1666169"/>
            <a:ext cx="218638" cy="21863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FCC7DE8-4A0C-8845-9464-0B987730F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973" y="2002903"/>
            <a:ext cx="218638" cy="2186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1F0BE42-6E06-EF4A-BA12-30C223FF0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164" y="2323606"/>
            <a:ext cx="218638" cy="21863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705A9CE-6DCC-4647-B5E5-83B55C7F4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083" y="2628194"/>
            <a:ext cx="218638" cy="218638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B0EF641E-B2F8-714E-8C7A-5663F8FC4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482" y="1651900"/>
            <a:ext cx="1010497" cy="247176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D82E1922-8E21-6B44-8444-7C71EC604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610" y="1984120"/>
            <a:ext cx="1150804" cy="247176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87ADC0AB-DE98-714D-9074-6CD7F51AF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369" y="2295068"/>
            <a:ext cx="1273010" cy="247176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0A6101BA-A86B-F348-BD07-0164C50DB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561" y="2623275"/>
            <a:ext cx="1160853" cy="247176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AE878254-3E3A-5F49-B25A-5E20FB6F8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047" y="2931876"/>
            <a:ext cx="1472664" cy="247176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A897561A-FBB9-A648-A588-051F1EABA7EF}"/>
              </a:ext>
            </a:extLst>
          </p:cNvPr>
          <p:cNvSpPr txBox="1"/>
          <p:nvPr/>
        </p:nvSpPr>
        <p:spPr>
          <a:xfrm>
            <a:off x="2069039" y="3311014"/>
            <a:ext cx="5547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sådan här tabell kan göras hur lång som helst. Men det finns ett enklare sätt att beskriva vad äggen väger. 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D1516A2F-E3F5-2E4B-A84E-ADB7C5EA311B}"/>
              </a:ext>
            </a:extLst>
          </p:cNvPr>
          <p:cNvSpPr txBox="1"/>
          <p:nvPr/>
        </p:nvSpPr>
        <p:spPr>
          <a:xfrm>
            <a:off x="1395106" y="4187322"/>
            <a:ext cx="689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 kallar antalet ägg för </a:t>
            </a:r>
            <a:r>
              <a:rPr lang="sv-SE" i="1" dirty="0"/>
              <a:t>x </a:t>
            </a:r>
            <a:r>
              <a:rPr lang="sv-SE" dirty="0"/>
              <a:t>och kan då teckna vikten av </a:t>
            </a:r>
            <a:r>
              <a:rPr lang="sv-SE" i="1" dirty="0"/>
              <a:t>x </a:t>
            </a:r>
            <a:r>
              <a:rPr lang="sv-SE" dirty="0"/>
              <a:t>ägg som 60 · </a:t>
            </a:r>
            <a:r>
              <a:rPr lang="sv-SE" i="1" dirty="0"/>
              <a:t>x </a:t>
            </a:r>
            <a:r>
              <a:rPr lang="sv-SE" dirty="0"/>
              <a:t>g. </a:t>
            </a:r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D1D61DCA-E38C-2846-B51B-C6A0A7C02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439" y="4842825"/>
            <a:ext cx="2656651" cy="611531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1F8F4744-C368-EE44-92BD-D4FBA96B0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139" y="5185440"/>
            <a:ext cx="218638" cy="218638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5DE73CA3-CF38-BD42-BB92-A066D6158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476" y="5185440"/>
            <a:ext cx="1129537" cy="218638"/>
          </a:xfrm>
          <a:prstGeom prst="rect">
            <a:avLst/>
          </a:prstGeom>
        </p:spPr>
      </p:pic>
      <p:grpSp>
        <p:nvGrpSpPr>
          <p:cNvPr id="35" name="Grupp 34">
            <a:extLst>
              <a:ext uri="{FF2B5EF4-FFF2-40B4-BE49-F238E27FC236}">
                <a16:creationId xmlns:a16="http://schemas.microsoft.com/office/drawing/2014/main" id="{372BB6CA-758A-6E4F-A64A-3BF5403AA28C}"/>
              </a:ext>
            </a:extLst>
          </p:cNvPr>
          <p:cNvGrpSpPr/>
          <p:nvPr/>
        </p:nvGrpSpPr>
        <p:grpSpPr>
          <a:xfrm>
            <a:off x="3462325" y="5379998"/>
            <a:ext cx="1038285" cy="762225"/>
            <a:chOff x="1762896" y="5368671"/>
            <a:chExt cx="1038285" cy="762225"/>
          </a:xfrm>
        </p:grpSpPr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16FC0F88-2D2C-BB41-A3C5-527D1E1C5639}"/>
                </a:ext>
              </a:extLst>
            </p:cNvPr>
            <p:cNvSpPr txBox="1"/>
            <p:nvPr/>
          </p:nvSpPr>
          <p:spPr>
            <a:xfrm>
              <a:off x="1762896" y="5761564"/>
              <a:ext cx="1038285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b="1" i="1" dirty="0">
                  <a:solidFill>
                    <a:srgbClr val="C00000"/>
                  </a:solidFill>
                </a:rPr>
                <a:t>Variabel</a:t>
              </a:r>
              <a:endParaRPr lang="sv-SE" b="1" dirty="0">
                <a:solidFill>
                  <a:srgbClr val="C00000"/>
                </a:solidFill>
              </a:endParaRPr>
            </a:p>
          </p:txBody>
        </p:sp>
        <p:cxnSp>
          <p:nvCxnSpPr>
            <p:cNvPr id="34" name="Rak pil 33">
              <a:extLst>
                <a:ext uri="{FF2B5EF4-FFF2-40B4-BE49-F238E27FC236}">
                  <a16:creationId xmlns:a16="http://schemas.microsoft.com/office/drawing/2014/main" id="{78201149-2D42-7042-838B-E89944CED7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8508" y="5368671"/>
              <a:ext cx="0" cy="39289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7767B9DE-3413-D34C-94A5-221657A2AD4E}"/>
              </a:ext>
            </a:extLst>
          </p:cNvPr>
          <p:cNvGrpSpPr/>
          <p:nvPr/>
        </p:nvGrpSpPr>
        <p:grpSpPr>
          <a:xfrm>
            <a:off x="4842664" y="5388451"/>
            <a:ext cx="1296823" cy="1039224"/>
            <a:chOff x="1762896" y="5368671"/>
            <a:chExt cx="1296823" cy="1039224"/>
          </a:xfrm>
        </p:grpSpPr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DBFF0FED-93C9-C643-A768-C2BE6A357C14}"/>
                </a:ext>
              </a:extLst>
            </p:cNvPr>
            <p:cNvSpPr txBox="1"/>
            <p:nvPr/>
          </p:nvSpPr>
          <p:spPr>
            <a:xfrm>
              <a:off x="1762896" y="5761564"/>
              <a:ext cx="1296823" cy="646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b="1" i="1" dirty="0">
                  <a:solidFill>
                    <a:srgbClr val="C00000"/>
                  </a:solidFill>
                </a:rPr>
                <a:t>Algebraiskt uttryck</a:t>
              </a:r>
              <a:endParaRPr lang="sv-SE" b="1" dirty="0">
                <a:solidFill>
                  <a:srgbClr val="C00000"/>
                </a:solidFill>
              </a:endParaRPr>
            </a:p>
          </p:txBody>
        </p:sp>
        <p:cxnSp>
          <p:nvCxnSpPr>
            <p:cNvPr id="41" name="Rak pil 40">
              <a:extLst>
                <a:ext uri="{FF2B5EF4-FFF2-40B4-BE49-F238E27FC236}">
                  <a16:creationId xmlns:a16="http://schemas.microsoft.com/office/drawing/2014/main" id="{FE041B9D-FC70-9F4D-A87D-217176756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8508" y="5368671"/>
              <a:ext cx="0" cy="39289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2" name="textruta 41">
            <a:extLst>
              <a:ext uri="{FF2B5EF4-FFF2-40B4-BE49-F238E27FC236}">
                <a16:creationId xmlns:a16="http://schemas.microsoft.com/office/drawing/2014/main" id="{17D6A5D7-E844-894E-AF43-3C321DCC5505}"/>
              </a:ext>
            </a:extLst>
          </p:cNvPr>
          <p:cNvSpPr txBox="1"/>
          <p:nvPr/>
        </p:nvSpPr>
        <p:spPr>
          <a:xfrm>
            <a:off x="512111" y="4847935"/>
            <a:ext cx="2553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Bokstaven </a:t>
            </a:r>
            <a:r>
              <a:rPr lang="sv-SE" i="1" dirty="0">
                <a:solidFill>
                  <a:srgbClr val="C00000"/>
                </a:solidFill>
              </a:rPr>
              <a:t>x</a:t>
            </a:r>
            <a:r>
              <a:rPr lang="sv-SE" i="1" dirty="0"/>
              <a:t> </a:t>
            </a:r>
            <a:r>
              <a:rPr lang="sv-SE" dirty="0"/>
              <a:t>kallas för en </a:t>
            </a:r>
            <a:r>
              <a:rPr lang="sv-SE" i="1" dirty="0">
                <a:solidFill>
                  <a:srgbClr val="C00000"/>
                </a:solidFill>
              </a:rPr>
              <a:t>variabel</a:t>
            </a:r>
            <a:r>
              <a:rPr lang="sv-SE" i="1" dirty="0"/>
              <a:t> </a:t>
            </a:r>
            <a:r>
              <a:rPr lang="sv-SE" dirty="0"/>
              <a:t>och </a:t>
            </a:r>
            <a:r>
              <a:rPr lang="sv-SE" dirty="0">
                <a:solidFill>
                  <a:srgbClr val="C00000"/>
                </a:solidFill>
              </a:rPr>
              <a:t>60 · </a:t>
            </a:r>
            <a:r>
              <a:rPr lang="sv-SE" i="1" dirty="0">
                <a:solidFill>
                  <a:srgbClr val="C00000"/>
                </a:solidFill>
              </a:rPr>
              <a:t>x</a:t>
            </a:r>
            <a:r>
              <a:rPr lang="sv-SE" i="1" dirty="0"/>
              <a:t> </a:t>
            </a:r>
            <a:r>
              <a:rPr lang="sv-SE" dirty="0"/>
              <a:t>är ett uttryck med variabel. </a:t>
            </a:r>
          </a:p>
          <a:p>
            <a:r>
              <a:rPr lang="sv-SE" dirty="0"/>
              <a:t>Vi kan också kalla det för ett </a:t>
            </a:r>
            <a:r>
              <a:rPr lang="sv-SE" i="1" dirty="0">
                <a:solidFill>
                  <a:srgbClr val="C00000"/>
                </a:solidFill>
              </a:rPr>
              <a:t>algebraiskt uttryck</a:t>
            </a:r>
            <a:r>
              <a:rPr lang="sv-SE" dirty="0"/>
              <a:t>. 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18D31ED5-DB87-A245-AE7A-5C432CF07BA8}"/>
              </a:ext>
            </a:extLst>
          </p:cNvPr>
          <p:cNvSpPr txBox="1"/>
          <p:nvPr/>
        </p:nvSpPr>
        <p:spPr>
          <a:xfrm>
            <a:off x="6579024" y="4842825"/>
            <a:ext cx="171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uttrycket kan </a:t>
            </a:r>
            <a:r>
              <a:rPr lang="sv-SE" i="1" dirty="0">
                <a:solidFill>
                  <a:srgbClr val="C00000"/>
                </a:solidFill>
              </a:rPr>
              <a:t>x </a:t>
            </a:r>
            <a:r>
              <a:rPr lang="sv-SE" dirty="0"/>
              <a:t>vara olika tal. </a:t>
            </a:r>
          </a:p>
        </p:txBody>
      </p:sp>
    </p:spTree>
    <p:extLst>
      <p:ext uri="{BB962C8B-B14F-4D97-AF65-F5344CB8AC3E}">
        <p14:creationId xmlns:p14="http://schemas.microsoft.com/office/powerpoint/2010/main" val="348946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42" grpId="0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70893" y="969934"/>
            <a:ext cx="1018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Förenkla</a:t>
            </a:r>
          </a:p>
        </p:txBody>
      </p:sp>
      <p:sp>
        <p:nvSpPr>
          <p:cNvPr id="6" name="Rektangel 5"/>
          <p:cNvSpPr/>
          <p:nvPr/>
        </p:nvSpPr>
        <p:spPr>
          <a:xfrm>
            <a:off x="1066817" y="1548105"/>
            <a:ext cx="983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x </a:t>
            </a:r>
            <a:r>
              <a:rPr lang="en-US" dirty="0"/>
              <a:t>+</a:t>
            </a:r>
            <a:r>
              <a:rPr lang="en-US" i="1" dirty="0"/>
              <a:t> y </a:t>
            </a:r>
            <a:r>
              <a:rPr lang="en-US" dirty="0"/>
              <a:t>+</a:t>
            </a:r>
            <a:r>
              <a:rPr lang="en-US" i="1" dirty="0"/>
              <a:t> x</a:t>
            </a:r>
            <a:endParaRPr lang="sv-SE" i="1" dirty="0"/>
          </a:p>
        </p:txBody>
      </p:sp>
      <p:sp>
        <p:nvSpPr>
          <p:cNvPr id="9" name="Rektangel 8"/>
          <p:cNvSpPr/>
          <p:nvPr/>
        </p:nvSpPr>
        <p:spPr>
          <a:xfrm>
            <a:off x="1070893" y="3478887"/>
            <a:ext cx="74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8</a:t>
            </a:r>
            <a:r>
              <a:rPr lang="hu-HU" i="1" dirty="0"/>
              <a:t>z</a:t>
            </a:r>
            <a:r>
              <a:rPr lang="hu-HU" dirty="0"/>
              <a:t> – </a:t>
            </a:r>
            <a:r>
              <a:rPr lang="hu-HU" i="1" dirty="0"/>
              <a:t>z</a:t>
            </a:r>
            <a:endParaRPr lang="sv-SE" i="1" dirty="0"/>
          </a:p>
        </p:txBody>
      </p:sp>
      <p:sp>
        <p:nvSpPr>
          <p:cNvPr id="10" name="Rektangel 9"/>
          <p:cNvSpPr/>
          <p:nvPr/>
        </p:nvSpPr>
        <p:spPr>
          <a:xfrm>
            <a:off x="1042594" y="5615909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b </a:t>
            </a:r>
            <a:r>
              <a:rPr lang="en-US" dirty="0"/>
              <a:t>+ 2 + 4</a:t>
            </a:r>
            <a:r>
              <a:rPr lang="en-US" i="1" dirty="0"/>
              <a:t>b </a:t>
            </a:r>
            <a:r>
              <a:rPr lang="en-US" dirty="0"/>
              <a:t>– 2 </a:t>
            </a:r>
            <a:endParaRPr lang="sv-SE" i="1" dirty="0"/>
          </a:p>
        </p:txBody>
      </p:sp>
      <p:sp>
        <p:nvSpPr>
          <p:cNvPr id="12" name="Rektangel 11"/>
          <p:cNvSpPr/>
          <p:nvPr/>
        </p:nvSpPr>
        <p:spPr>
          <a:xfrm>
            <a:off x="1070893" y="4549865"/>
            <a:ext cx="1539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  </a:t>
            </a:r>
            <a:r>
              <a:rPr lang="en-US" dirty="0"/>
              <a:t>+ 5 +</a:t>
            </a:r>
            <a:r>
              <a:rPr lang="en-US" i="1" dirty="0"/>
              <a:t> </a:t>
            </a:r>
            <a:r>
              <a:rPr lang="en-US" dirty="0"/>
              <a:t>3</a:t>
            </a:r>
            <a:r>
              <a:rPr lang="en-US" i="1" dirty="0"/>
              <a:t>a – </a:t>
            </a:r>
            <a:r>
              <a:rPr lang="en-US" dirty="0"/>
              <a:t>4</a:t>
            </a:r>
            <a:endParaRPr lang="sv-SE" i="1" dirty="0"/>
          </a:p>
        </p:txBody>
      </p:sp>
      <p:sp>
        <p:nvSpPr>
          <p:cNvPr id="8" name="Rektangel 7"/>
          <p:cNvSpPr/>
          <p:nvPr/>
        </p:nvSpPr>
        <p:spPr>
          <a:xfrm>
            <a:off x="1066817" y="2531339"/>
            <a:ext cx="130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p </a:t>
            </a:r>
            <a:r>
              <a:rPr lang="en-US" dirty="0"/>
              <a:t>+</a:t>
            </a:r>
            <a:r>
              <a:rPr lang="en-US" i="1" dirty="0"/>
              <a:t> q 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dirty="0"/>
              <a:t>2</a:t>
            </a:r>
            <a:r>
              <a:rPr lang="en-US" i="1" dirty="0"/>
              <a:t>p</a:t>
            </a:r>
            <a:endParaRPr lang="sv-SE" i="1" dirty="0"/>
          </a:p>
        </p:txBody>
      </p:sp>
      <p:sp>
        <p:nvSpPr>
          <p:cNvPr id="11" name="Rektangel 10"/>
          <p:cNvSpPr/>
          <p:nvPr/>
        </p:nvSpPr>
        <p:spPr>
          <a:xfrm>
            <a:off x="3818919" y="975728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Efter omskrivning</a:t>
            </a:r>
          </a:p>
        </p:txBody>
      </p:sp>
      <p:sp>
        <p:nvSpPr>
          <p:cNvPr id="13" name="Rektangel 12"/>
          <p:cNvSpPr/>
          <p:nvPr/>
        </p:nvSpPr>
        <p:spPr>
          <a:xfrm>
            <a:off x="7098339" y="975728"/>
            <a:ext cx="598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Svar</a:t>
            </a:r>
          </a:p>
        </p:txBody>
      </p:sp>
      <p:sp>
        <p:nvSpPr>
          <p:cNvPr id="14" name="Rektangel 13"/>
          <p:cNvSpPr/>
          <p:nvPr/>
        </p:nvSpPr>
        <p:spPr>
          <a:xfrm>
            <a:off x="4206863" y="1515839"/>
            <a:ext cx="1151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x </a:t>
            </a:r>
            <a:r>
              <a:rPr lang="en-US" dirty="0"/>
              <a:t>+ </a:t>
            </a:r>
            <a:r>
              <a:rPr lang="en-US" i="1" dirty="0"/>
              <a:t>x </a:t>
            </a:r>
            <a:r>
              <a:rPr lang="en-US" dirty="0"/>
              <a:t>+</a:t>
            </a:r>
            <a:r>
              <a:rPr lang="en-US" i="1" dirty="0"/>
              <a:t> y </a:t>
            </a:r>
            <a:endParaRPr lang="sv-SE" i="1" dirty="0"/>
          </a:p>
        </p:txBody>
      </p:sp>
      <p:sp>
        <p:nvSpPr>
          <p:cNvPr id="15" name="Rektangel 14"/>
          <p:cNvSpPr/>
          <p:nvPr/>
        </p:nvSpPr>
        <p:spPr>
          <a:xfrm>
            <a:off x="7045912" y="1538386"/>
            <a:ext cx="820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2</a:t>
            </a:r>
            <a:r>
              <a:rPr lang="en-US" i="1" dirty="0"/>
              <a:t>x </a:t>
            </a:r>
            <a:r>
              <a:rPr lang="en-US" dirty="0"/>
              <a:t>+</a:t>
            </a:r>
            <a:r>
              <a:rPr lang="en-US" i="1" dirty="0"/>
              <a:t> y</a:t>
            </a:r>
            <a:endParaRPr lang="sv-SE" i="1" dirty="0"/>
          </a:p>
        </p:txBody>
      </p:sp>
      <p:sp>
        <p:nvSpPr>
          <p:cNvPr id="16" name="Rektangel 15"/>
          <p:cNvSpPr/>
          <p:nvPr/>
        </p:nvSpPr>
        <p:spPr>
          <a:xfrm>
            <a:off x="4049502" y="2531339"/>
            <a:ext cx="1309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p + </a:t>
            </a:r>
            <a:r>
              <a:rPr lang="en-US" dirty="0"/>
              <a:t>2</a:t>
            </a:r>
            <a:r>
              <a:rPr lang="en-US" i="1" dirty="0"/>
              <a:t>p </a:t>
            </a:r>
            <a:r>
              <a:rPr lang="en-US" dirty="0"/>
              <a:t>+</a:t>
            </a:r>
            <a:r>
              <a:rPr lang="en-US" i="1" dirty="0"/>
              <a:t> q</a:t>
            </a:r>
            <a:endParaRPr lang="sv-SE" i="1" dirty="0"/>
          </a:p>
        </p:txBody>
      </p:sp>
      <p:sp>
        <p:nvSpPr>
          <p:cNvPr id="17" name="Rektangel 16"/>
          <p:cNvSpPr/>
          <p:nvPr/>
        </p:nvSpPr>
        <p:spPr>
          <a:xfrm>
            <a:off x="7070696" y="2531339"/>
            <a:ext cx="100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  <a:r>
              <a:rPr lang="en-US" i="1" dirty="0"/>
              <a:t>p </a:t>
            </a:r>
            <a:r>
              <a:rPr lang="en-US" dirty="0"/>
              <a:t>+</a:t>
            </a:r>
            <a:r>
              <a:rPr lang="en-US" i="1" dirty="0"/>
              <a:t> q</a:t>
            </a:r>
            <a:endParaRPr lang="sv-SE" i="1" dirty="0"/>
          </a:p>
        </p:txBody>
      </p:sp>
      <p:sp>
        <p:nvSpPr>
          <p:cNvPr id="18" name="Rektangel 17"/>
          <p:cNvSpPr/>
          <p:nvPr/>
        </p:nvSpPr>
        <p:spPr>
          <a:xfrm>
            <a:off x="7337193" y="3446621"/>
            <a:ext cx="43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7</a:t>
            </a:r>
            <a:r>
              <a:rPr lang="hu-HU" i="1" dirty="0"/>
              <a:t>z</a:t>
            </a:r>
            <a:endParaRPr lang="sv-SE" i="1" dirty="0"/>
          </a:p>
        </p:txBody>
      </p:sp>
      <p:sp>
        <p:nvSpPr>
          <p:cNvPr id="19" name="Rektangel 18"/>
          <p:cNvSpPr/>
          <p:nvPr/>
        </p:nvSpPr>
        <p:spPr>
          <a:xfrm>
            <a:off x="4049502" y="4549865"/>
            <a:ext cx="1539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 </a:t>
            </a:r>
            <a:r>
              <a:rPr lang="en-US" dirty="0"/>
              <a:t>+ 3</a:t>
            </a:r>
            <a:r>
              <a:rPr lang="en-US" i="1" dirty="0"/>
              <a:t>a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dirty="0"/>
              <a:t>5</a:t>
            </a:r>
            <a:r>
              <a:rPr lang="en-US" i="1" dirty="0"/>
              <a:t> – </a:t>
            </a:r>
            <a:r>
              <a:rPr lang="en-US" dirty="0"/>
              <a:t>4</a:t>
            </a:r>
            <a:endParaRPr lang="sv-SE" i="1" dirty="0"/>
          </a:p>
        </p:txBody>
      </p:sp>
      <p:sp>
        <p:nvSpPr>
          <p:cNvPr id="20" name="Rektangel 19"/>
          <p:cNvSpPr/>
          <p:nvPr/>
        </p:nvSpPr>
        <p:spPr>
          <a:xfrm>
            <a:off x="7177369" y="4573294"/>
            <a:ext cx="81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4a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dirty="0"/>
              <a:t>1</a:t>
            </a:r>
            <a:endParaRPr lang="sv-SE" i="1" dirty="0"/>
          </a:p>
        </p:txBody>
      </p:sp>
      <p:sp>
        <p:nvSpPr>
          <p:cNvPr id="21" name="Rektangel 20"/>
          <p:cNvSpPr/>
          <p:nvPr/>
        </p:nvSpPr>
        <p:spPr>
          <a:xfrm>
            <a:off x="3986396" y="5583643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b </a:t>
            </a:r>
            <a:r>
              <a:rPr lang="en-US" dirty="0"/>
              <a:t>+ 4</a:t>
            </a:r>
            <a:r>
              <a:rPr lang="en-US" i="1" dirty="0"/>
              <a:t>b </a:t>
            </a:r>
            <a:r>
              <a:rPr lang="en-US" dirty="0"/>
              <a:t>+ 2 </a:t>
            </a:r>
            <a:r>
              <a:rPr lang="en-US" i="1" dirty="0"/>
              <a:t> </a:t>
            </a:r>
            <a:r>
              <a:rPr lang="en-US" dirty="0"/>
              <a:t>– 2 </a:t>
            </a:r>
            <a:endParaRPr lang="sv-SE" i="1" dirty="0"/>
          </a:p>
        </p:txBody>
      </p:sp>
      <p:sp>
        <p:nvSpPr>
          <p:cNvPr id="22" name="Rektangel 21"/>
          <p:cNvSpPr/>
          <p:nvPr/>
        </p:nvSpPr>
        <p:spPr>
          <a:xfrm>
            <a:off x="7397835" y="5615909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</a:t>
            </a:r>
            <a:r>
              <a:rPr lang="en-US" i="1" dirty="0"/>
              <a:t>b</a:t>
            </a:r>
            <a:endParaRPr lang="sv-SE" i="1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405F0A7C-20C2-4747-BA9F-E94EBC2DC607}"/>
              </a:ext>
            </a:extLst>
          </p:cNvPr>
          <p:cNvSpPr/>
          <p:nvPr/>
        </p:nvSpPr>
        <p:spPr>
          <a:xfrm>
            <a:off x="395409" y="41795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 33">
            <a:extLst>
              <a:ext uri="{FF2B5EF4-FFF2-40B4-BE49-F238E27FC236}">
                <a16:creationId xmlns:a16="http://schemas.microsoft.com/office/drawing/2014/main" id="{C53A89BE-DD9D-D845-BADA-37BB6B02BA84}"/>
              </a:ext>
            </a:extLst>
          </p:cNvPr>
          <p:cNvGrpSpPr/>
          <p:nvPr/>
        </p:nvGrpSpPr>
        <p:grpSpPr>
          <a:xfrm>
            <a:off x="1092602" y="2226543"/>
            <a:ext cx="2822905" cy="369332"/>
            <a:chOff x="1117679" y="2592048"/>
            <a:chExt cx="2822905" cy="369332"/>
          </a:xfrm>
        </p:grpSpPr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4A0EB213-C81A-1E49-A67A-419833B3ABA4}"/>
                </a:ext>
              </a:extLst>
            </p:cNvPr>
            <p:cNvSpPr txBox="1"/>
            <p:nvPr/>
          </p:nvSpPr>
          <p:spPr>
            <a:xfrm>
              <a:off x="1117679" y="2592048"/>
              <a:ext cx="2822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  <a:latin typeface="Bradley Hand" pitchFamily="2" charset="77"/>
                </a:rPr>
                <a:t>a + b – 4a – 2b + 3b =</a:t>
              </a:r>
              <a:endParaRPr lang="sv-SE" dirty="0">
                <a:solidFill>
                  <a:schemeClr val="bg1"/>
                </a:solidFill>
                <a:latin typeface="Bradley Hand" pitchFamily="2" charset="77"/>
                <a:cs typeface="Bradley Hand Bold"/>
              </a:endParaRPr>
            </a:p>
          </p:txBody>
        </p: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85E8D458-7765-AB4F-8315-A4802B1228FD}"/>
                </a:ext>
              </a:extLst>
            </p:cNvPr>
            <p:cNvCxnSpPr>
              <a:cxnSpLocks/>
            </p:cNvCxnSpPr>
            <p:nvPr/>
          </p:nvCxnSpPr>
          <p:spPr>
            <a:xfrm>
              <a:off x="1151530" y="2878117"/>
              <a:ext cx="226149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Rak 25">
              <a:extLst>
                <a:ext uri="{FF2B5EF4-FFF2-40B4-BE49-F238E27FC236}">
                  <a16:creationId xmlns:a16="http://schemas.microsoft.com/office/drawing/2014/main" id="{DDDD4938-2681-0F4C-855B-595E34BAC406}"/>
                </a:ext>
              </a:extLst>
            </p:cNvPr>
            <p:cNvCxnSpPr>
              <a:cxnSpLocks/>
            </p:cNvCxnSpPr>
            <p:nvPr/>
          </p:nvCxnSpPr>
          <p:spPr>
            <a:xfrm>
              <a:off x="1801579" y="2878117"/>
              <a:ext cx="434545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Rak 27">
              <a:extLst>
                <a:ext uri="{FF2B5EF4-FFF2-40B4-BE49-F238E27FC236}">
                  <a16:creationId xmlns:a16="http://schemas.microsoft.com/office/drawing/2014/main" id="{96C8FB19-BD97-254B-B53B-4AF6FCDE5AB6}"/>
                </a:ext>
              </a:extLst>
            </p:cNvPr>
            <p:cNvCxnSpPr>
              <a:cxnSpLocks/>
            </p:cNvCxnSpPr>
            <p:nvPr/>
          </p:nvCxnSpPr>
          <p:spPr>
            <a:xfrm>
              <a:off x="1418506" y="2878117"/>
              <a:ext cx="323708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Rak 29">
              <a:extLst>
                <a:ext uri="{FF2B5EF4-FFF2-40B4-BE49-F238E27FC236}">
                  <a16:creationId xmlns:a16="http://schemas.microsoft.com/office/drawing/2014/main" id="{9E9B5842-A8AB-C343-B12C-410A26743689}"/>
                </a:ext>
              </a:extLst>
            </p:cNvPr>
            <p:cNvCxnSpPr>
              <a:cxnSpLocks/>
            </p:cNvCxnSpPr>
            <p:nvPr/>
          </p:nvCxnSpPr>
          <p:spPr>
            <a:xfrm>
              <a:off x="2306583" y="2878117"/>
              <a:ext cx="41583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Rak 31">
              <a:extLst>
                <a:ext uri="{FF2B5EF4-FFF2-40B4-BE49-F238E27FC236}">
                  <a16:creationId xmlns:a16="http://schemas.microsoft.com/office/drawing/2014/main" id="{2302C677-8AF9-5441-A730-09700BC6B68E}"/>
                </a:ext>
              </a:extLst>
            </p:cNvPr>
            <p:cNvCxnSpPr>
              <a:cxnSpLocks/>
            </p:cNvCxnSpPr>
            <p:nvPr/>
          </p:nvCxnSpPr>
          <p:spPr>
            <a:xfrm>
              <a:off x="2837211" y="2878117"/>
              <a:ext cx="45878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Rektangel 6"/>
          <p:cNvSpPr/>
          <p:nvPr/>
        </p:nvSpPr>
        <p:spPr>
          <a:xfrm>
            <a:off x="660400" y="1465940"/>
            <a:ext cx="6056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 Beräkna därefter värdet av uttrycket för </a:t>
            </a:r>
            <a:r>
              <a:rPr lang="sv-SE" i="1" dirty="0"/>
              <a:t>a </a:t>
            </a:r>
            <a:r>
              <a:rPr lang="sv-SE" dirty="0"/>
              <a:t>= 5 och </a:t>
            </a:r>
            <a:r>
              <a:rPr lang="sv-SE" i="1" dirty="0"/>
              <a:t>b</a:t>
            </a:r>
            <a:r>
              <a:rPr lang="sv-SE" dirty="0"/>
              <a:t> = 8.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60400" y="2231018"/>
            <a:ext cx="46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129300" y="2236932"/>
            <a:ext cx="282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a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b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4a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2b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3b </a:t>
            </a:r>
            <a:r>
              <a:rPr lang="sv-SE" dirty="0"/>
              <a:t>=</a:t>
            </a:r>
            <a:endParaRPr lang="sv-SE" dirty="0">
              <a:cs typeface="Bradley Hand Bold"/>
            </a:endParaRPr>
          </a:p>
        </p:txBody>
      </p:sp>
      <p:grpSp>
        <p:nvGrpSpPr>
          <p:cNvPr id="51" name="Grupp 50">
            <a:extLst>
              <a:ext uri="{FF2B5EF4-FFF2-40B4-BE49-F238E27FC236}">
                <a16:creationId xmlns:a16="http://schemas.microsoft.com/office/drawing/2014/main" id="{16A45D52-C1A8-EC4D-BF65-FDE88BC8D089}"/>
              </a:ext>
            </a:extLst>
          </p:cNvPr>
          <p:cNvGrpSpPr/>
          <p:nvPr/>
        </p:nvGrpSpPr>
        <p:grpSpPr>
          <a:xfrm>
            <a:off x="898451" y="5034049"/>
            <a:ext cx="6304145" cy="674676"/>
            <a:chOff x="1074026" y="3632527"/>
            <a:chExt cx="6304145" cy="674676"/>
          </a:xfrm>
        </p:grpSpPr>
        <p:sp>
          <p:nvSpPr>
            <p:cNvPr id="11" name="textruta 10"/>
            <p:cNvSpPr txBox="1"/>
            <p:nvPr/>
          </p:nvSpPr>
          <p:spPr>
            <a:xfrm>
              <a:off x="1074026" y="3632527"/>
              <a:ext cx="1455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</a:t>
              </a:r>
              <a:r>
                <a:rPr lang="sv-SE" dirty="0">
                  <a:latin typeface="Bradley Hand Bold"/>
                  <a:cs typeface="Bradley Hand Bold"/>
                </a:rPr>
                <a:t>: </a:t>
              </a: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1742214" y="3660872"/>
              <a:ext cx="5635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lphaLcParenR"/>
              </a:pPr>
              <a:r>
                <a:rPr lang="sv-SE" dirty="0">
                  <a:latin typeface="Bradley Hand Bold"/>
                  <a:cs typeface="Bradley Hand Bold"/>
                </a:rPr>
                <a:t>2b – 3a</a:t>
              </a:r>
            </a:p>
            <a:p>
              <a:pPr marL="342900" indent="-342900">
                <a:buAutoNum type="alphaLcParenR"/>
              </a:pPr>
              <a:r>
                <a:rPr lang="sv-SE" dirty="0">
                  <a:latin typeface="Bradley Hand Bold"/>
                  <a:cs typeface="Bradley Hand Bold"/>
                </a:rPr>
                <a:t>Värdet är 1. </a:t>
              </a:r>
            </a:p>
          </p:txBody>
        </p:sp>
      </p:grpSp>
      <p:sp>
        <p:nvSpPr>
          <p:cNvPr id="3" name="Rektangel 2"/>
          <p:cNvSpPr/>
          <p:nvPr/>
        </p:nvSpPr>
        <p:spPr>
          <a:xfrm>
            <a:off x="660400" y="1098372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Förenkla uttrycket </a:t>
            </a:r>
            <a:r>
              <a:rPr lang="sv-SE" i="1" dirty="0"/>
              <a:t>a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 – 4</a:t>
            </a:r>
            <a:r>
              <a:rPr lang="sv-SE" i="1" dirty="0"/>
              <a:t>a</a:t>
            </a:r>
            <a:r>
              <a:rPr lang="sv-SE" dirty="0"/>
              <a:t> – 2</a:t>
            </a:r>
            <a:r>
              <a:rPr lang="sv-SE" i="1" dirty="0"/>
              <a:t>b</a:t>
            </a:r>
            <a:r>
              <a:rPr lang="sv-SE" dirty="0"/>
              <a:t> + 3</a:t>
            </a:r>
            <a:r>
              <a:rPr lang="sv-SE" i="1" dirty="0"/>
              <a:t>b</a:t>
            </a:r>
            <a:r>
              <a:rPr lang="sv-SE" dirty="0"/>
              <a:t>.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1182469" y="4014550"/>
            <a:ext cx="78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5 </a:t>
            </a:r>
          </a:p>
        </p:txBody>
      </p:sp>
      <p:grpSp>
        <p:nvGrpSpPr>
          <p:cNvPr id="48" name="Grupp 47">
            <a:extLst>
              <a:ext uri="{FF2B5EF4-FFF2-40B4-BE49-F238E27FC236}">
                <a16:creationId xmlns:a16="http://schemas.microsoft.com/office/drawing/2014/main" id="{1CACF7CD-B24F-E84F-BAF5-45CFE0AD09FA}"/>
              </a:ext>
            </a:extLst>
          </p:cNvPr>
          <p:cNvGrpSpPr/>
          <p:nvPr/>
        </p:nvGrpSpPr>
        <p:grpSpPr>
          <a:xfrm>
            <a:off x="839586" y="2609873"/>
            <a:ext cx="3075920" cy="369332"/>
            <a:chOff x="3302986" y="2226867"/>
            <a:chExt cx="3075920" cy="369332"/>
          </a:xfrm>
        </p:grpSpPr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5F32FC22-DED5-3A4A-A34E-632329C042EA}"/>
                </a:ext>
              </a:extLst>
            </p:cNvPr>
            <p:cNvSpPr txBox="1"/>
            <p:nvPr/>
          </p:nvSpPr>
          <p:spPr>
            <a:xfrm>
              <a:off x="3302986" y="2226867"/>
              <a:ext cx="307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  <a:r>
                <a:rPr lang="sv-SE" dirty="0">
                  <a:latin typeface="Bradley Hand" pitchFamily="2" charset="77"/>
                </a:rPr>
                <a:t> a </a:t>
              </a:r>
              <a:r>
                <a:rPr lang="sv-SE" dirty="0"/>
                <a:t>–</a:t>
              </a:r>
              <a:r>
                <a:rPr lang="sv-SE" dirty="0">
                  <a:latin typeface="Bradley Hand" pitchFamily="2" charset="77"/>
                </a:rPr>
                <a:t> 4a </a:t>
              </a:r>
              <a:r>
                <a:rPr lang="sv-SE" dirty="0"/>
                <a:t>+</a:t>
              </a:r>
              <a:r>
                <a:rPr lang="sv-SE" dirty="0">
                  <a:latin typeface="Bradley Hand" pitchFamily="2" charset="77"/>
                </a:rPr>
                <a:t> b </a:t>
              </a:r>
              <a:r>
                <a:rPr lang="sv-SE" dirty="0"/>
                <a:t>–</a:t>
              </a:r>
              <a:r>
                <a:rPr lang="sv-SE" dirty="0">
                  <a:latin typeface="Bradley Hand" pitchFamily="2" charset="77"/>
                </a:rPr>
                <a:t> 2b </a:t>
              </a:r>
              <a:r>
                <a:rPr lang="sv-SE" dirty="0"/>
                <a:t>+</a:t>
              </a:r>
              <a:r>
                <a:rPr lang="sv-SE" dirty="0">
                  <a:latin typeface="Bradley Hand" pitchFamily="2" charset="77"/>
                </a:rPr>
                <a:t> 3b </a:t>
              </a:r>
              <a:r>
                <a:rPr lang="sv-SE" dirty="0"/>
                <a:t>=</a:t>
              </a:r>
              <a:endParaRPr lang="sv-SE" dirty="0">
                <a:latin typeface="Bradley Hand" pitchFamily="2" charset="77"/>
                <a:cs typeface="Bradley Hand Bold"/>
              </a:endParaRPr>
            </a:p>
          </p:txBody>
        </p:sp>
        <p:cxnSp>
          <p:nvCxnSpPr>
            <p:cNvPr id="43" name="Rak 42">
              <a:extLst>
                <a:ext uri="{FF2B5EF4-FFF2-40B4-BE49-F238E27FC236}">
                  <a16:creationId xmlns:a16="http://schemas.microsoft.com/office/drawing/2014/main" id="{BA008656-CD20-5B43-8DE3-55A2B30F1E61}"/>
                </a:ext>
              </a:extLst>
            </p:cNvPr>
            <p:cNvCxnSpPr>
              <a:cxnSpLocks/>
            </p:cNvCxnSpPr>
            <p:nvPr/>
          </p:nvCxnSpPr>
          <p:spPr>
            <a:xfrm>
              <a:off x="3628695" y="2528023"/>
              <a:ext cx="636934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Rak 44">
              <a:extLst>
                <a:ext uri="{FF2B5EF4-FFF2-40B4-BE49-F238E27FC236}">
                  <a16:creationId xmlns:a16="http://schemas.microsoft.com/office/drawing/2014/main" id="{A2E06DAF-224E-F247-9573-E45FF7E597A8}"/>
                </a:ext>
              </a:extLst>
            </p:cNvPr>
            <p:cNvCxnSpPr>
              <a:cxnSpLocks/>
            </p:cNvCxnSpPr>
            <p:nvPr/>
          </p:nvCxnSpPr>
          <p:spPr>
            <a:xfrm>
              <a:off x="4404476" y="2528023"/>
              <a:ext cx="1341161" cy="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9" name="textruta 48">
            <a:extLst>
              <a:ext uri="{FF2B5EF4-FFF2-40B4-BE49-F238E27FC236}">
                <a16:creationId xmlns:a16="http://schemas.microsoft.com/office/drawing/2014/main" id="{01B7A820-6128-B640-A990-557786DB7B1A}"/>
              </a:ext>
            </a:extLst>
          </p:cNvPr>
          <p:cNvSpPr txBox="1"/>
          <p:nvPr/>
        </p:nvSpPr>
        <p:spPr>
          <a:xfrm>
            <a:off x="823556" y="2987146"/>
            <a:ext cx="166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3a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2b </a:t>
            </a:r>
            <a:r>
              <a:rPr lang="sv-SE" dirty="0"/>
              <a:t>=</a:t>
            </a:r>
            <a:endParaRPr lang="sv-SE" dirty="0">
              <a:latin typeface="Bradley Hand" pitchFamily="2" charset="77"/>
              <a:cs typeface="Bradley Hand Bold"/>
            </a:endParaRP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4E1B1B87-4E16-F24C-824B-E74074F34D1D}"/>
              </a:ext>
            </a:extLst>
          </p:cNvPr>
          <p:cNvSpPr txBox="1"/>
          <p:nvPr/>
        </p:nvSpPr>
        <p:spPr>
          <a:xfrm>
            <a:off x="762000" y="3286873"/>
            <a:ext cx="145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2b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3a</a:t>
            </a:r>
            <a:endParaRPr lang="sv-SE" dirty="0">
              <a:latin typeface="Bradley Hand" pitchFamily="2" charset="77"/>
              <a:cs typeface="Bradley Hand Bold"/>
            </a:endParaRP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2315466F-0EB9-B248-ABF5-160E62FAA207}"/>
              </a:ext>
            </a:extLst>
          </p:cNvPr>
          <p:cNvSpPr txBox="1"/>
          <p:nvPr/>
        </p:nvSpPr>
        <p:spPr>
          <a:xfrm>
            <a:off x="659925" y="4023773"/>
            <a:ext cx="46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9188EA65-E8B7-9942-8C85-2E3CDBF2F35B}"/>
              </a:ext>
            </a:extLst>
          </p:cNvPr>
          <p:cNvSpPr txBox="1"/>
          <p:nvPr/>
        </p:nvSpPr>
        <p:spPr>
          <a:xfrm>
            <a:off x="2009760" y="4007108"/>
            <a:ext cx="59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och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588E8C6F-9AFD-0945-8AB1-8B26040B5608}"/>
              </a:ext>
            </a:extLst>
          </p:cNvPr>
          <p:cNvSpPr txBox="1"/>
          <p:nvPr/>
        </p:nvSpPr>
        <p:spPr>
          <a:xfrm>
            <a:off x="2549674" y="4014550"/>
            <a:ext cx="7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 = 8 </a:t>
            </a: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0941579D-AB6F-9243-9433-80E98F3B7EAF}"/>
              </a:ext>
            </a:extLst>
          </p:cNvPr>
          <p:cNvSpPr txBox="1"/>
          <p:nvPr/>
        </p:nvSpPr>
        <p:spPr>
          <a:xfrm>
            <a:off x="3339327" y="3984373"/>
            <a:ext cx="138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ger värdet 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ED085923-BCBE-A84C-9723-C9448373790D}"/>
              </a:ext>
            </a:extLst>
          </p:cNvPr>
          <p:cNvSpPr txBox="1"/>
          <p:nvPr/>
        </p:nvSpPr>
        <p:spPr>
          <a:xfrm>
            <a:off x="1142745" y="4471023"/>
            <a:ext cx="121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 2b - 3a =</a:t>
            </a:r>
            <a:endParaRPr lang="sv-SE" dirty="0">
              <a:latin typeface="Bradley Hand" pitchFamily="2" charset="77"/>
              <a:cs typeface="Bradley Hand Bold"/>
            </a:endParaRP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B5AC35D1-4DE0-5149-A20E-6080BDB22EAA}"/>
              </a:ext>
            </a:extLst>
          </p:cNvPr>
          <p:cNvSpPr txBox="1"/>
          <p:nvPr/>
        </p:nvSpPr>
        <p:spPr>
          <a:xfrm>
            <a:off x="2187544" y="4471023"/>
            <a:ext cx="169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 2</a:t>
            </a:r>
            <a:r>
              <a:rPr lang="de-DE" dirty="0">
                <a:latin typeface="Bradley Hand Bold"/>
                <a:cs typeface="Bradley Hand Bold"/>
              </a:rPr>
              <a:t> ∙ </a:t>
            </a:r>
            <a:r>
              <a:rPr lang="sv-SE" dirty="0">
                <a:latin typeface="Bradley Hand" pitchFamily="2" charset="77"/>
              </a:rPr>
              <a:t>8 - 3</a:t>
            </a:r>
            <a:r>
              <a:rPr lang="de-DE" dirty="0">
                <a:latin typeface="Bradley Hand Bold"/>
                <a:cs typeface="Bradley Hand Bold"/>
              </a:rPr>
              <a:t> ∙ </a:t>
            </a:r>
            <a:r>
              <a:rPr lang="sv-SE" dirty="0">
                <a:latin typeface="Bradley Hand" pitchFamily="2" charset="77"/>
              </a:rPr>
              <a:t>5 =</a:t>
            </a:r>
            <a:endParaRPr lang="sv-SE" dirty="0">
              <a:latin typeface="Bradley Hand" pitchFamily="2" charset="77"/>
              <a:cs typeface="Bradley Hand Bold"/>
            </a:endParaRP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D6ED0753-2FC2-0948-8B19-D00625B4A752}"/>
              </a:ext>
            </a:extLst>
          </p:cNvPr>
          <p:cNvSpPr txBox="1"/>
          <p:nvPr/>
        </p:nvSpPr>
        <p:spPr>
          <a:xfrm>
            <a:off x="3671558" y="4456287"/>
            <a:ext cx="125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 – 15 =</a:t>
            </a:r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6ED091A4-B577-724C-98DA-2206236648D1}"/>
              </a:ext>
            </a:extLst>
          </p:cNvPr>
          <p:cNvSpPr txBox="1"/>
          <p:nvPr/>
        </p:nvSpPr>
        <p:spPr>
          <a:xfrm>
            <a:off x="4727580" y="4441551"/>
            <a:ext cx="67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AE4A9B2B-E645-8C49-A102-5AEE0A409B8E}"/>
              </a:ext>
            </a:extLst>
          </p:cNvPr>
          <p:cNvSpPr/>
          <p:nvPr/>
        </p:nvSpPr>
        <p:spPr>
          <a:xfrm>
            <a:off x="395409" y="41795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96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6" grpId="0"/>
      <p:bldP spid="49" grpId="0"/>
      <p:bldP spid="50" grpId="0"/>
      <p:bldP spid="52" grpId="0"/>
      <p:bldP spid="53" grpId="0"/>
      <p:bldP spid="54" grpId="0"/>
      <p:bldP spid="56" grpId="0"/>
      <p:bldP spid="57" grpId="0"/>
      <p:bldP spid="58" grpId="0"/>
      <p:bldP spid="59" grpId="0"/>
      <p:bldP spid="60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BB06CDB-1593-054F-9513-1D3AF551A5C3}"/>
              </a:ext>
            </a:extLst>
          </p:cNvPr>
          <p:cNvSpPr/>
          <p:nvPr/>
        </p:nvSpPr>
        <p:spPr>
          <a:xfrm>
            <a:off x="2850790" y="451693"/>
            <a:ext cx="3232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F0002"/>
                </a:solidFill>
              </a:rPr>
              <a:t>Multiplikation med variabler</a:t>
            </a:r>
            <a:endParaRPr lang="sv-SE" sz="2000" b="1" dirty="0">
              <a:solidFill>
                <a:srgbClr val="9F0002"/>
              </a:solidFill>
              <a:effectLst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ADADE85-A8E5-5A46-8E77-A77A97E54BD9}"/>
              </a:ext>
            </a:extLst>
          </p:cNvPr>
          <p:cNvSpPr/>
          <p:nvPr/>
        </p:nvSpPr>
        <p:spPr>
          <a:xfrm>
            <a:off x="1945037" y="1510495"/>
            <a:ext cx="3564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Rektangelns area beror på vilken bas och vilken höjd rektangeln har.</a:t>
            </a:r>
            <a:endParaRPr lang="sv-SE" dirty="0">
              <a:effectLst/>
            </a:endParaRP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6801E5E4-50B3-1346-81CB-C4DD71CE42F9}"/>
              </a:ext>
            </a:extLst>
          </p:cNvPr>
          <p:cNvGrpSpPr/>
          <p:nvPr/>
        </p:nvGrpSpPr>
        <p:grpSpPr>
          <a:xfrm>
            <a:off x="6083085" y="1510496"/>
            <a:ext cx="1924959" cy="1108621"/>
            <a:chOff x="6083085" y="1510496"/>
            <a:chExt cx="1924959" cy="1108621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7CC6F257-A320-F646-819C-92AD733C26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7180" b="15519"/>
            <a:stretch/>
          </p:blipFill>
          <p:spPr>
            <a:xfrm>
              <a:off x="6083085" y="1510496"/>
              <a:ext cx="1456840" cy="860746"/>
            </a:xfrm>
            <a:prstGeom prst="rect">
              <a:avLst/>
            </a:prstGeom>
          </p:spPr>
        </p:pic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FEA64053-F944-0A42-9B3D-20E691D5574B}"/>
                </a:ext>
              </a:extLst>
            </p:cNvPr>
            <p:cNvSpPr/>
            <p:nvPr/>
          </p:nvSpPr>
          <p:spPr>
            <a:xfrm>
              <a:off x="7449878" y="1771592"/>
              <a:ext cx="5581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dirty="0"/>
                <a:t>höjd</a:t>
              </a: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DC86A761-4233-4144-8158-498F966E8C4F}"/>
                </a:ext>
              </a:extLst>
            </p:cNvPr>
            <p:cNvSpPr/>
            <p:nvPr/>
          </p:nvSpPr>
          <p:spPr>
            <a:xfrm>
              <a:off x="6576505" y="2280563"/>
              <a:ext cx="4700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dirty="0"/>
                <a:t>bas</a:t>
              </a:r>
            </a:p>
          </p:txBody>
        </p:sp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0C50D5C6-1A37-694B-AAAA-719B6FE81828}"/>
              </a:ext>
            </a:extLst>
          </p:cNvPr>
          <p:cNvSpPr/>
          <p:nvPr/>
        </p:nvSpPr>
        <p:spPr>
          <a:xfrm>
            <a:off x="1717729" y="2280563"/>
            <a:ext cx="4078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Tabellen visar tre exempel och på sista raden anges arean med hjälp av </a:t>
            </a:r>
            <a:r>
              <a:rPr lang="sv-SE" i="1" dirty="0">
                <a:solidFill>
                  <a:srgbClr val="9F0002"/>
                </a:solidFill>
              </a:rPr>
              <a:t>variabler</a:t>
            </a:r>
            <a:r>
              <a:rPr lang="sv-SE" i="1" dirty="0"/>
              <a:t>.</a:t>
            </a:r>
            <a:endParaRPr lang="sv-SE" i="1" dirty="0">
              <a:effectLst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4EF736F-B8C1-6443-A14B-F4007F7A3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272" y="2926894"/>
            <a:ext cx="3056281" cy="152346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0E65F5A-5E38-AF47-906B-CD142DB3C1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47" t="15795" r="13375"/>
          <a:stretch/>
        </p:blipFill>
        <p:spPr>
          <a:xfrm>
            <a:off x="5618561" y="3688627"/>
            <a:ext cx="1915887" cy="609082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5684A137-3353-0A4C-B319-463B18BEA50D}"/>
              </a:ext>
            </a:extLst>
          </p:cNvPr>
          <p:cNvSpPr/>
          <p:nvPr/>
        </p:nvSpPr>
        <p:spPr>
          <a:xfrm>
            <a:off x="5202781" y="4460703"/>
            <a:ext cx="3564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Mellan två variabler behöver man inte skriva ut multiplikationstecknet.</a:t>
            </a:r>
            <a:endParaRPr lang="sv-S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336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ADADE85-A8E5-5A46-8E77-A77A97E54BD9}"/>
              </a:ext>
            </a:extLst>
          </p:cNvPr>
          <p:cNvSpPr/>
          <p:nvPr/>
        </p:nvSpPr>
        <p:spPr>
          <a:xfrm>
            <a:off x="2653993" y="3316882"/>
            <a:ext cx="4557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Även variabler kan skrivas som potenser:</a:t>
            </a:r>
            <a:endParaRPr lang="sv-SE" dirty="0">
              <a:effectLst/>
            </a:endParaRP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3D388E53-C810-6246-8196-D022B7F276DB}"/>
              </a:ext>
            </a:extLst>
          </p:cNvPr>
          <p:cNvSpPr txBox="1"/>
          <p:nvPr/>
        </p:nvSpPr>
        <p:spPr>
          <a:xfrm>
            <a:off x="3382613" y="352515"/>
            <a:ext cx="237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Uttryck med potenser</a:t>
            </a:r>
          </a:p>
        </p:txBody>
      </p:sp>
      <p:sp>
        <p:nvSpPr>
          <p:cNvPr id="38" name="Rektangel 2">
            <a:extLst>
              <a:ext uri="{FF2B5EF4-FFF2-40B4-BE49-F238E27FC236}">
                <a16:creationId xmlns:a16="http://schemas.microsoft.com/office/drawing/2014/main" id="{E1877495-56A4-D347-ACCF-38D9FF1A5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133" y="1079351"/>
            <a:ext cx="662641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dirty="0"/>
              <a:t>En potens visar hur många gånger ett tal multipliceras med sig själv.</a:t>
            </a:r>
          </a:p>
        </p:txBody>
      </p:sp>
      <p:grpSp>
        <p:nvGrpSpPr>
          <p:cNvPr id="39" name="Grupp 38">
            <a:extLst>
              <a:ext uri="{FF2B5EF4-FFF2-40B4-BE49-F238E27FC236}">
                <a16:creationId xmlns:a16="http://schemas.microsoft.com/office/drawing/2014/main" id="{75C680E8-4DAC-8E42-BE82-BF902944EF62}"/>
              </a:ext>
            </a:extLst>
          </p:cNvPr>
          <p:cNvGrpSpPr/>
          <p:nvPr/>
        </p:nvGrpSpPr>
        <p:grpSpPr>
          <a:xfrm>
            <a:off x="2455810" y="1431607"/>
            <a:ext cx="6626410" cy="400110"/>
            <a:chOff x="1808505" y="1760504"/>
            <a:chExt cx="6626410" cy="400110"/>
          </a:xfrm>
        </p:grpSpPr>
        <p:sp>
          <p:nvSpPr>
            <p:cNvPr id="40" name="Rektangel 2">
              <a:extLst>
                <a:ext uri="{FF2B5EF4-FFF2-40B4-BE49-F238E27FC236}">
                  <a16:creationId xmlns:a16="http://schemas.microsoft.com/office/drawing/2014/main" id="{2C3A5EC1-C78C-1848-B741-EF25D8627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8505" y="1778884"/>
              <a:ext cx="662641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dirty="0"/>
                <a:t>Till exempel:   </a:t>
              </a: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9F063172-7E32-2B4F-B98F-0E2F15487BC9}"/>
                </a:ext>
              </a:extLst>
            </p:cNvPr>
            <p:cNvSpPr/>
            <p:nvPr/>
          </p:nvSpPr>
          <p:spPr>
            <a:xfrm>
              <a:off x="3101726" y="1760504"/>
              <a:ext cx="17956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000" dirty="0">
                  <a:solidFill>
                    <a:srgbClr val="A70001"/>
                  </a:solidFill>
                </a:rPr>
                <a:t>3 ∙ 3 ∙ 3 ∙ 3 ∙ 3  </a:t>
              </a:r>
              <a:r>
                <a:rPr lang="de-DE" sz="2000" dirty="0"/>
                <a:t>=</a:t>
              </a:r>
              <a:endParaRPr lang="sv-SE" sz="2000" dirty="0">
                <a:solidFill>
                  <a:srgbClr val="A70001"/>
                </a:solidFill>
              </a:endParaRPr>
            </a:p>
          </p:txBody>
        </p:sp>
      </p:grp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7472A450-E685-2349-AABD-B2CDC36A7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604" y="2040844"/>
            <a:ext cx="858402" cy="811887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1B7B9D5B-74B8-C242-90C7-FAB370BAF38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3641191" y="2401462"/>
            <a:ext cx="1053898" cy="236769"/>
          </a:xfrm>
          <a:prstGeom prst="rect">
            <a:avLst/>
          </a:prstGeom>
        </p:spPr>
      </p:pic>
      <p:sp>
        <p:nvSpPr>
          <p:cNvPr id="44" name="Rektangel 43">
            <a:extLst>
              <a:ext uri="{FF2B5EF4-FFF2-40B4-BE49-F238E27FC236}">
                <a16:creationId xmlns:a16="http://schemas.microsoft.com/office/drawing/2014/main" id="{CC3FA37E-061C-8846-8CF9-0E00F327799B}"/>
              </a:ext>
            </a:extLst>
          </p:cNvPr>
          <p:cNvSpPr/>
          <p:nvPr/>
        </p:nvSpPr>
        <p:spPr>
          <a:xfrm>
            <a:off x="3280560" y="2297394"/>
            <a:ext cx="831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800000"/>
                </a:solidFill>
              </a:rPr>
              <a:t>Potens</a:t>
            </a:r>
            <a:endParaRPr lang="sv-SE" dirty="0"/>
          </a:p>
        </p:txBody>
      </p:sp>
      <p:cxnSp>
        <p:nvCxnSpPr>
          <p:cNvPr id="45" name="Rak pil 44">
            <a:extLst>
              <a:ext uri="{FF2B5EF4-FFF2-40B4-BE49-F238E27FC236}">
                <a16:creationId xmlns:a16="http://schemas.microsoft.com/office/drawing/2014/main" id="{399F7391-ED79-3144-8DD8-79DEFD2248E6}"/>
              </a:ext>
            </a:extLst>
          </p:cNvPr>
          <p:cNvCxnSpPr>
            <a:cxnSpLocks/>
          </p:cNvCxnSpPr>
          <p:nvPr/>
        </p:nvCxnSpPr>
        <p:spPr>
          <a:xfrm flipH="1" flipV="1">
            <a:off x="4697243" y="2778162"/>
            <a:ext cx="366155" cy="226954"/>
          </a:xfrm>
          <a:prstGeom prst="straightConnector1">
            <a:avLst/>
          </a:prstGeom>
          <a:ln w="28575">
            <a:solidFill>
              <a:srgbClr val="A7000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Rektangel 45">
            <a:extLst>
              <a:ext uri="{FF2B5EF4-FFF2-40B4-BE49-F238E27FC236}">
                <a16:creationId xmlns:a16="http://schemas.microsoft.com/office/drawing/2014/main" id="{18A1A0F2-8DB7-0444-A25F-A82AE01C60DE}"/>
              </a:ext>
            </a:extLst>
          </p:cNvPr>
          <p:cNvSpPr/>
          <p:nvPr/>
        </p:nvSpPr>
        <p:spPr>
          <a:xfrm>
            <a:off x="5017006" y="2829224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800000"/>
                </a:solidFill>
              </a:rPr>
              <a:t>Bas</a:t>
            </a:r>
            <a:endParaRPr lang="sv-SE" dirty="0"/>
          </a:p>
        </p:txBody>
      </p:sp>
      <p:cxnSp>
        <p:nvCxnSpPr>
          <p:cNvPr id="47" name="Rak pil 46">
            <a:extLst>
              <a:ext uri="{FF2B5EF4-FFF2-40B4-BE49-F238E27FC236}">
                <a16:creationId xmlns:a16="http://schemas.microsoft.com/office/drawing/2014/main" id="{F5BD63AF-396E-C84E-9118-896BC7D30F7A}"/>
              </a:ext>
            </a:extLst>
          </p:cNvPr>
          <p:cNvCxnSpPr>
            <a:cxnSpLocks/>
          </p:cNvCxnSpPr>
          <p:nvPr/>
        </p:nvCxnSpPr>
        <p:spPr>
          <a:xfrm flipH="1">
            <a:off x="5063398" y="2239610"/>
            <a:ext cx="366154" cy="0"/>
          </a:xfrm>
          <a:prstGeom prst="straightConnector1">
            <a:avLst/>
          </a:prstGeom>
          <a:ln w="28575">
            <a:solidFill>
              <a:srgbClr val="A7000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Rektangel 47">
            <a:extLst>
              <a:ext uri="{FF2B5EF4-FFF2-40B4-BE49-F238E27FC236}">
                <a16:creationId xmlns:a16="http://schemas.microsoft.com/office/drawing/2014/main" id="{EE16C680-D017-9341-9EF4-E7F4E5F7D327}"/>
              </a:ext>
            </a:extLst>
          </p:cNvPr>
          <p:cNvSpPr/>
          <p:nvPr/>
        </p:nvSpPr>
        <p:spPr>
          <a:xfrm>
            <a:off x="5361100" y="2054479"/>
            <a:ext cx="1081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800000"/>
                </a:solidFill>
              </a:rPr>
              <a:t>Exponent</a:t>
            </a:r>
            <a:endParaRPr lang="sv-SE" dirty="0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8ACA7A2F-BF5E-BE46-ACA8-514CC444F862}"/>
              </a:ext>
            </a:extLst>
          </p:cNvPr>
          <p:cNvSpPr/>
          <p:nvPr/>
        </p:nvSpPr>
        <p:spPr>
          <a:xfrm>
            <a:off x="5385564" y="1439115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A70001"/>
                </a:solidFill>
              </a:rPr>
              <a:t>3</a:t>
            </a:r>
            <a:r>
              <a:rPr lang="de-DE" sz="2000" baseline="30000" dirty="0">
                <a:solidFill>
                  <a:srgbClr val="A70001"/>
                </a:solidFill>
              </a:rPr>
              <a:t>5</a:t>
            </a:r>
            <a:r>
              <a:rPr lang="de-DE" sz="2000" dirty="0">
                <a:solidFill>
                  <a:srgbClr val="A70001"/>
                </a:solidFill>
              </a:rPr>
              <a:t> </a:t>
            </a:r>
            <a:endParaRPr lang="sv-SE" sz="2000" dirty="0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4ED66BA-4E3A-8444-B8B8-629EF3A2C694}"/>
              </a:ext>
            </a:extLst>
          </p:cNvPr>
          <p:cNvSpPr/>
          <p:nvPr/>
        </p:nvSpPr>
        <p:spPr>
          <a:xfrm>
            <a:off x="3657902" y="3766947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i="1" dirty="0">
                <a:solidFill>
                  <a:srgbClr val="A70001"/>
                </a:solidFill>
              </a:rPr>
              <a:t>x </a:t>
            </a:r>
            <a:r>
              <a:rPr lang="de-DE" sz="2000" dirty="0">
                <a:solidFill>
                  <a:srgbClr val="A70001"/>
                </a:solidFill>
              </a:rPr>
              <a:t>∙</a:t>
            </a:r>
            <a:r>
              <a:rPr lang="de-DE" sz="2000" i="1" dirty="0">
                <a:solidFill>
                  <a:srgbClr val="A70001"/>
                </a:solidFill>
              </a:rPr>
              <a:t> x ∙ x ∙ x </a:t>
            </a:r>
            <a:r>
              <a:rPr lang="de-DE" sz="2000" dirty="0"/>
              <a:t>=</a:t>
            </a:r>
            <a:endParaRPr lang="sv-SE" sz="2000" dirty="0">
              <a:solidFill>
                <a:srgbClr val="A70001"/>
              </a:solidFill>
            </a:endParaRP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860EE2B7-714D-AE4E-81D5-071260E38254}"/>
              </a:ext>
            </a:extLst>
          </p:cNvPr>
          <p:cNvSpPr/>
          <p:nvPr/>
        </p:nvSpPr>
        <p:spPr>
          <a:xfrm>
            <a:off x="4905114" y="3756245"/>
            <a:ext cx="439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i="1" dirty="0">
                <a:solidFill>
                  <a:srgbClr val="A70001"/>
                </a:solidFill>
              </a:rPr>
              <a:t>x</a:t>
            </a:r>
            <a:r>
              <a:rPr lang="de-DE" sz="2000" baseline="30000" dirty="0">
                <a:solidFill>
                  <a:srgbClr val="A70001"/>
                </a:solidFill>
              </a:rPr>
              <a:t>4</a:t>
            </a:r>
            <a:r>
              <a:rPr lang="de-DE" sz="2000" dirty="0">
                <a:solidFill>
                  <a:srgbClr val="A70001"/>
                </a:solidFill>
              </a:rPr>
              <a:t> </a:t>
            </a:r>
            <a:endParaRPr lang="sv-SE" sz="2000" dirty="0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6C91304C-2C94-284E-B515-53A78990A157}"/>
              </a:ext>
            </a:extLst>
          </p:cNvPr>
          <p:cNvSpPr/>
          <p:nvPr/>
        </p:nvSpPr>
        <p:spPr>
          <a:xfrm>
            <a:off x="4204732" y="4052422"/>
            <a:ext cx="813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i="1" dirty="0">
                <a:solidFill>
                  <a:srgbClr val="A70001"/>
                </a:solidFill>
              </a:rPr>
              <a:t>a ∙ a </a:t>
            </a:r>
            <a:r>
              <a:rPr lang="de-DE" sz="2000" dirty="0"/>
              <a:t>=</a:t>
            </a:r>
            <a:endParaRPr lang="sv-SE" sz="2000" dirty="0">
              <a:solidFill>
                <a:srgbClr val="A70001"/>
              </a:solidFill>
            </a:endParaRP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4866C73B-8900-CF4B-AA30-733215C5C960}"/>
              </a:ext>
            </a:extLst>
          </p:cNvPr>
          <p:cNvSpPr/>
          <p:nvPr/>
        </p:nvSpPr>
        <p:spPr>
          <a:xfrm>
            <a:off x="4900718" y="4052422"/>
            <a:ext cx="460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i="1" dirty="0">
                <a:solidFill>
                  <a:srgbClr val="A70001"/>
                </a:solidFill>
              </a:rPr>
              <a:t>a</a:t>
            </a:r>
            <a:r>
              <a:rPr lang="de-DE" sz="2000" baseline="30000" dirty="0">
                <a:solidFill>
                  <a:srgbClr val="A70001"/>
                </a:solidFill>
              </a:rPr>
              <a:t>2</a:t>
            </a:r>
            <a:r>
              <a:rPr lang="de-DE" sz="2000" dirty="0">
                <a:solidFill>
                  <a:srgbClr val="A70001"/>
                </a:solidFill>
              </a:rPr>
              <a:t> </a:t>
            </a:r>
            <a:endParaRPr lang="sv-SE" sz="2000" dirty="0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19614F34-6EA6-DA49-A446-81B3D3E1941B}"/>
              </a:ext>
            </a:extLst>
          </p:cNvPr>
          <p:cNvSpPr/>
          <p:nvPr/>
        </p:nvSpPr>
        <p:spPr>
          <a:xfrm>
            <a:off x="619617" y="4861643"/>
            <a:ext cx="2938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effectLst/>
              </a:rPr>
              <a:t>Potenser av samma slag kan adderas och subtraheras….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06686FEE-C5FD-554C-B6C7-2545FBEF8033}"/>
              </a:ext>
            </a:extLst>
          </p:cNvPr>
          <p:cNvSpPr/>
          <p:nvPr/>
        </p:nvSpPr>
        <p:spPr>
          <a:xfrm>
            <a:off x="3881641" y="4800462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i="1" dirty="0">
                <a:solidFill>
                  <a:srgbClr val="A70001"/>
                </a:solidFill>
              </a:rPr>
              <a:t>a</a:t>
            </a:r>
            <a:r>
              <a:rPr lang="de-DE" sz="2000" baseline="30000" dirty="0">
                <a:solidFill>
                  <a:srgbClr val="A70001"/>
                </a:solidFill>
              </a:rPr>
              <a:t>2</a:t>
            </a:r>
            <a:r>
              <a:rPr lang="de-DE" sz="2000" dirty="0">
                <a:solidFill>
                  <a:srgbClr val="A70001"/>
                </a:solidFill>
              </a:rPr>
              <a:t> + </a:t>
            </a:r>
            <a:r>
              <a:rPr lang="de-DE" sz="2000" i="1" dirty="0">
                <a:solidFill>
                  <a:srgbClr val="A70001"/>
                </a:solidFill>
              </a:rPr>
              <a:t>a</a:t>
            </a:r>
            <a:r>
              <a:rPr lang="de-DE" sz="2000" baseline="30000" dirty="0">
                <a:solidFill>
                  <a:srgbClr val="A70001"/>
                </a:solidFill>
              </a:rPr>
              <a:t>2 </a:t>
            </a:r>
            <a:r>
              <a:rPr lang="de-DE" sz="2000" dirty="0">
                <a:solidFill>
                  <a:srgbClr val="A70001"/>
                </a:solidFill>
              </a:rPr>
              <a:t>=</a:t>
            </a:r>
            <a:endParaRPr lang="sv-SE" sz="2000" dirty="0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CAA91874-9867-A74E-9607-5FAFF9E50EC8}"/>
              </a:ext>
            </a:extLst>
          </p:cNvPr>
          <p:cNvSpPr/>
          <p:nvPr/>
        </p:nvSpPr>
        <p:spPr>
          <a:xfrm>
            <a:off x="4795338" y="4809942"/>
            <a:ext cx="590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A70001"/>
                </a:solidFill>
              </a:rPr>
              <a:t>2</a:t>
            </a:r>
            <a:r>
              <a:rPr lang="de-DE" sz="2000" i="1" dirty="0">
                <a:solidFill>
                  <a:srgbClr val="A70001"/>
                </a:solidFill>
              </a:rPr>
              <a:t>a</a:t>
            </a:r>
            <a:r>
              <a:rPr lang="de-DE" sz="2000" baseline="30000" dirty="0">
                <a:solidFill>
                  <a:srgbClr val="A70001"/>
                </a:solidFill>
              </a:rPr>
              <a:t>2</a:t>
            </a:r>
            <a:r>
              <a:rPr lang="de-DE" sz="2000" dirty="0">
                <a:solidFill>
                  <a:srgbClr val="A70001"/>
                </a:solidFill>
              </a:rPr>
              <a:t> </a:t>
            </a:r>
            <a:endParaRPr lang="sv-SE" sz="2000" dirty="0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EFEBFB1B-76A0-1843-BF43-3B5A8A13AD9D}"/>
              </a:ext>
            </a:extLst>
          </p:cNvPr>
          <p:cNvSpPr/>
          <p:nvPr/>
        </p:nvSpPr>
        <p:spPr>
          <a:xfrm>
            <a:off x="3696254" y="5219532"/>
            <a:ext cx="1249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A70001"/>
                </a:solidFill>
              </a:rPr>
              <a:t>6</a:t>
            </a:r>
            <a:r>
              <a:rPr lang="de-DE" sz="2000" i="1" dirty="0">
                <a:solidFill>
                  <a:srgbClr val="A70001"/>
                </a:solidFill>
              </a:rPr>
              <a:t>x</a:t>
            </a:r>
            <a:r>
              <a:rPr lang="de-DE" sz="2000" baseline="30000" dirty="0">
                <a:solidFill>
                  <a:srgbClr val="A70001"/>
                </a:solidFill>
              </a:rPr>
              <a:t>2</a:t>
            </a:r>
            <a:r>
              <a:rPr lang="de-DE" sz="2000" dirty="0">
                <a:solidFill>
                  <a:srgbClr val="A70001"/>
                </a:solidFill>
              </a:rPr>
              <a:t> – 3</a:t>
            </a:r>
            <a:r>
              <a:rPr lang="de-DE" sz="2000" i="1" dirty="0">
                <a:solidFill>
                  <a:srgbClr val="A70001"/>
                </a:solidFill>
              </a:rPr>
              <a:t>x</a:t>
            </a:r>
            <a:r>
              <a:rPr lang="de-DE" sz="2000" baseline="30000" dirty="0">
                <a:solidFill>
                  <a:srgbClr val="A70001"/>
                </a:solidFill>
              </a:rPr>
              <a:t>2 </a:t>
            </a:r>
            <a:r>
              <a:rPr lang="de-DE" sz="2000" dirty="0">
                <a:solidFill>
                  <a:srgbClr val="A70001"/>
                </a:solidFill>
              </a:rPr>
              <a:t>=</a:t>
            </a:r>
            <a:endParaRPr lang="sv-SE" sz="2000" dirty="0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3ACF1B84-962B-1649-AEEB-05E0A7B89263}"/>
              </a:ext>
            </a:extLst>
          </p:cNvPr>
          <p:cNvSpPr/>
          <p:nvPr/>
        </p:nvSpPr>
        <p:spPr>
          <a:xfrm>
            <a:off x="4805757" y="5219532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A70001"/>
                </a:solidFill>
              </a:rPr>
              <a:t>3</a:t>
            </a:r>
            <a:r>
              <a:rPr lang="de-DE" sz="2000" i="1" dirty="0">
                <a:solidFill>
                  <a:srgbClr val="A70001"/>
                </a:solidFill>
              </a:rPr>
              <a:t>x</a:t>
            </a:r>
            <a:r>
              <a:rPr lang="de-DE" sz="2000" baseline="30000" dirty="0">
                <a:solidFill>
                  <a:srgbClr val="A70001"/>
                </a:solidFill>
              </a:rPr>
              <a:t>2</a:t>
            </a:r>
            <a:r>
              <a:rPr lang="de-DE" sz="2000" dirty="0">
                <a:solidFill>
                  <a:srgbClr val="A70001"/>
                </a:solidFill>
              </a:rPr>
              <a:t> </a:t>
            </a:r>
            <a:endParaRPr lang="sv-SE" sz="2000" dirty="0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CAF90C1A-E1EF-B54A-9A6F-CBEF6AF71A16}"/>
              </a:ext>
            </a:extLst>
          </p:cNvPr>
          <p:cNvSpPr/>
          <p:nvPr/>
        </p:nvSpPr>
        <p:spPr>
          <a:xfrm>
            <a:off x="1010636" y="5758844"/>
            <a:ext cx="2660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effectLst/>
              </a:rPr>
              <a:t>…….men observera att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74FE0C81-92D8-974E-9301-100F45046C96}"/>
              </a:ext>
            </a:extLst>
          </p:cNvPr>
          <p:cNvSpPr/>
          <p:nvPr/>
        </p:nvSpPr>
        <p:spPr>
          <a:xfrm>
            <a:off x="3749031" y="5728066"/>
            <a:ext cx="1204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A70001"/>
                </a:solidFill>
              </a:rPr>
              <a:t>8</a:t>
            </a:r>
            <a:r>
              <a:rPr lang="de-DE" sz="2000" i="1" dirty="0">
                <a:solidFill>
                  <a:srgbClr val="A70001"/>
                </a:solidFill>
              </a:rPr>
              <a:t>b</a:t>
            </a:r>
            <a:r>
              <a:rPr lang="de-DE" sz="2000" dirty="0">
                <a:solidFill>
                  <a:srgbClr val="A70001"/>
                </a:solidFill>
              </a:rPr>
              <a:t> – 3</a:t>
            </a:r>
            <a:r>
              <a:rPr lang="de-DE" sz="2000" i="1" dirty="0">
                <a:solidFill>
                  <a:srgbClr val="A70001"/>
                </a:solidFill>
              </a:rPr>
              <a:t>b</a:t>
            </a:r>
            <a:r>
              <a:rPr lang="de-DE" sz="2000" baseline="30000" dirty="0">
                <a:solidFill>
                  <a:srgbClr val="A70001"/>
                </a:solidFill>
              </a:rPr>
              <a:t>2 </a:t>
            </a:r>
            <a:r>
              <a:rPr lang="de-DE" sz="2000" dirty="0">
                <a:solidFill>
                  <a:srgbClr val="A70001"/>
                </a:solidFill>
              </a:rPr>
              <a:t>=</a:t>
            </a:r>
            <a:endParaRPr lang="sv-SE" sz="2000" dirty="0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BA40A58B-E9E1-454F-A681-517EEED35250}"/>
              </a:ext>
            </a:extLst>
          </p:cNvPr>
          <p:cNvSpPr/>
          <p:nvPr/>
        </p:nvSpPr>
        <p:spPr>
          <a:xfrm>
            <a:off x="4827464" y="5719188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A70001"/>
                </a:solidFill>
              </a:rPr>
              <a:t>8</a:t>
            </a:r>
            <a:r>
              <a:rPr lang="de-DE" sz="2000" i="1" dirty="0">
                <a:solidFill>
                  <a:srgbClr val="A70001"/>
                </a:solidFill>
              </a:rPr>
              <a:t>b</a:t>
            </a:r>
            <a:r>
              <a:rPr lang="de-DE" sz="2000" dirty="0">
                <a:solidFill>
                  <a:srgbClr val="A70001"/>
                </a:solidFill>
              </a:rPr>
              <a:t> – 3</a:t>
            </a:r>
            <a:r>
              <a:rPr lang="de-DE" sz="2000" i="1" dirty="0">
                <a:solidFill>
                  <a:srgbClr val="A70001"/>
                </a:solidFill>
              </a:rPr>
              <a:t>b</a:t>
            </a:r>
            <a:r>
              <a:rPr lang="de-DE" sz="2000" baseline="30000" dirty="0">
                <a:solidFill>
                  <a:srgbClr val="A70001"/>
                </a:solidFill>
              </a:rPr>
              <a:t>2</a:t>
            </a:r>
            <a:endParaRPr lang="sv-SE" sz="2000" dirty="0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F4FCBCCB-07F4-4C43-837A-BC643AAF6A4D}"/>
              </a:ext>
            </a:extLst>
          </p:cNvPr>
          <p:cNvSpPr/>
          <p:nvPr/>
        </p:nvSpPr>
        <p:spPr>
          <a:xfrm>
            <a:off x="5984020" y="5419587"/>
            <a:ext cx="2763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effectLst/>
              </a:rPr>
              <a:t>Termer som inte är av samma slag kan inte adderas eller subtraheras.</a:t>
            </a:r>
          </a:p>
        </p:txBody>
      </p:sp>
    </p:spTree>
    <p:extLst>
      <p:ext uri="{BB962C8B-B14F-4D97-AF65-F5344CB8AC3E}">
        <p14:creationId xmlns:p14="http://schemas.microsoft.com/office/powerpoint/2010/main" val="204401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/>
      <p:bldP spid="44" grpId="0"/>
      <p:bldP spid="46" grpId="0"/>
      <p:bldP spid="48" grpId="0"/>
      <p:bldP spid="49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2" grpId="0"/>
      <p:bldP spid="63" grpId="0"/>
      <p:bldP spid="64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F82088F-C06F-8F4A-AAD5-4890DC5C9C12}"/>
              </a:ext>
            </a:extLst>
          </p:cNvPr>
          <p:cNvSpPr/>
          <p:nvPr/>
        </p:nvSpPr>
        <p:spPr>
          <a:xfrm>
            <a:off x="797895" y="831901"/>
            <a:ext cx="8111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Förenkla	</a:t>
            </a:r>
            <a:r>
              <a:rPr lang="sv-SE" sz="2000" dirty="0"/>
              <a:t>a) 2</a:t>
            </a:r>
            <a:r>
              <a:rPr lang="sv-SE" sz="2000" i="1" dirty="0"/>
              <a:t>x</a:t>
            </a:r>
            <a:r>
              <a:rPr lang="sv-SE" sz="2000" dirty="0"/>
              <a:t> · 3</a:t>
            </a:r>
            <a:r>
              <a:rPr lang="sv-SE" sz="2000" i="1" dirty="0"/>
              <a:t>x</a:t>
            </a:r>
            <a:r>
              <a:rPr lang="sv-SE" sz="2000" dirty="0"/>
              <a:t> 		b)  </a:t>
            </a:r>
            <a:r>
              <a:rPr lang="sv-SE" sz="2000" i="1" dirty="0"/>
              <a:t>y · </a:t>
            </a:r>
            <a:r>
              <a:rPr lang="sv-SE" sz="2000" dirty="0"/>
              <a:t>4</a:t>
            </a:r>
            <a:r>
              <a:rPr lang="sv-SE" sz="2000" i="1" dirty="0"/>
              <a:t>y · </a:t>
            </a:r>
            <a:r>
              <a:rPr lang="sv-SE" sz="2000" dirty="0"/>
              <a:t>5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48E2007-FF23-BF4A-B011-0018C73D985F}"/>
              </a:ext>
            </a:extLst>
          </p:cNvPr>
          <p:cNvSpPr/>
          <p:nvPr/>
        </p:nvSpPr>
        <p:spPr>
          <a:xfrm>
            <a:off x="900118" y="1532205"/>
            <a:ext cx="1640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</a:t>
            </a:r>
            <a:r>
              <a:rPr lang="sv-SE" dirty="0"/>
              <a:t>  2</a:t>
            </a:r>
            <a:r>
              <a:rPr lang="sv-SE" dirty="0">
                <a:latin typeface="Bradley Hand" pitchFamily="2" charset="77"/>
              </a:rPr>
              <a:t>x · 3x </a:t>
            </a:r>
            <a:r>
              <a:rPr lang="sv-SE" dirty="0"/>
              <a:t>=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BFD5FE3-8172-6A4B-8515-083D0BEFDE92}"/>
              </a:ext>
            </a:extLst>
          </p:cNvPr>
          <p:cNvSpPr/>
          <p:nvPr/>
        </p:nvSpPr>
        <p:spPr>
          <a:xfrm>
            <a:off x="2256304" y="1532205"/>
            <a:ext cx="1451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2 · 3 · x </a:t>
            </a:r>
            <a:r>
              <a:rPr lang="de-DE" dirty="0"/>
              <a:t>∙ </a:t>
            </a:r>
            <a:r>
              <a:rPr lang="de-DE" dirty="0">
                <a:latin typeface="Bradley Hand" pitchFamily="2" charset="77"/>
              </a:rPr>
              <a:t>x</a:t>
            </a:r>
            <a:r>
              <a:rPr lang="sv-SE" dirty="0"/>
              <a:t> </a:t>
            </a:r>
            <a:r>
              <a:rPr lang="de-DE" dirty="0">
                <a:latin typeface="Bradley Hand" pitchFamily="2" charset="77"/>
              </a:rPr>
              <a:t> </a:t>
            </a:r>
            <a:r>
              <a:rPr lang="sv-SE" dirty="0"/>
              <a:t>=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8EA3095-D463-A04A-B0AA-50AECFF0BCFC}"/>
              </a:ext>
            </a:extLst>
          </p:cNvPr>
          <p:cNvSpPr/>
          <p:nvPr/>
        </p:nvSpPr>
        <p:spPr>
          <a:xfrm>
            <a:off x="900117" y="2355334"/>
            <a:ext cx="2078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</a:t>
            </a:r>
            <a:r>
              <a:rPr lang="sv-SE" dirty="0"/>
              <a:t>  </a:t>
            </a:r>
            <a:r>
              <a:rPr lang="sv-SE" dirty="0">
                <a:latin typeface="Bradley Hand" pitchFamily="2" charset="77"/>
              </a:rPr>
              <a:t>y · 4y · 5 </a:t>
            </a:r>
            <a:r>
              <a:rPr lang="sv-SE" dirty="0"/>
              <a:t>=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DB438F8-E054-6E41-AAB5-C5F4CC3BAA85}"/>
              </a:ext>
            </a:extLst>
          </p:cNvPr>
          <p:cNvSpPr/>
          <p:nvPr/>
        </p:nvSpPr>
        <p:spPr>
          <a:xfrm>
            <a:off x="3559136" y="1532205"/>
            <a:ext cx="91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6x</a:t>
            </a:r>
            <a:r>
              <a:rPr lang="sv-SE" baseline="30000" dirty="0">
                <a:latin typeface="Bradley Hand" pitchFamily="2" charset="77"/>
              </a:rPr>
              <a:t>2</a:t>
            </a: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F166B39-EF43-5449-A8F2-DEA2DE37B761}"/>
              </a:ext>
            </a:extLst>
          </p:cNvPr>
          <p:cNvSpPr/>
          <p:nvPr/>
        </p:nvSpPr>
        <p:spPr>
          <a:xfrm>
            <a:off x="2426752" y="2352847"/>
            <a:ext cx="1451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4 </a:t>
            </a:r>
            <a:r>
              <a:rPr lang="de-DE" dirty="0"/>
              <a:t>∙ </a:t>
            </a:r>
            <a:r>
              <a:rPr lang="de-DE" dirty="0">
                <a:latin typeface="Bradley Hand" pitchFamily="2" charset="77"/>
              </a:rPr>
              <a:t>5</a:t>
            </a:r>
            <a:r>
              <a:rPr lang="de-DE" dirty="0"/>
              <a:t> ∙ </a:t>
            </a:r>
            <a:r>
              <a:rPr lang="sv-SE" dirty="0">
                <a:latin typeface="Bradley Hand" pitchFamily="2" charset="77"/>
              </a:rPr>
              <a:t>y </a:t>
            </a:r>
            <a:r>
              <a:rPr lang="de-DE" dirty="0"/>
              <a:t>∙ </a:t>
            </a:r>
            <a:r>
              <a:rPr lang="de-DE" dirty="0" err="1">
                <a:latin typeface="Bradley Hand" pitchFamily="2" charset="77"/>
              </a:rPr>
              <a:t>y</a:t>
            </a:r>
            <a:r>
              <a:rPr lang="de-DE" dirty="0">
                <a:latin typeface="Bradley Hand" pitchFamily="2" charset="77"/>
              </a:rPr>
              <a:t> </a:t>
            </a:r>
            <a:r>
              <a:rPr lang="sv-SE" dirty="0"/>
              <a:t>=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A1D3298-D04F-B941-9D50-08CB71034149}"/>
              </a:ext>
            </a:extLst>
          </p:cNvPr>
          <p:cNvSpPr/>
          <p:nvPr/>
        </p:nvSpPr>
        <p:spPr>
          <a:xfrm>
            <a:off x="3799559" y="2355796"/>
            <a:ext cx="134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20y</a:t>
            </a:r>
            <a:r>
              <a:rPr lang="sv-SE" baseline="30000" dirty="0">
                <a:latin typeface="Bradley Hand" pitchFamily="2" charset="77"/>
              </a:rPr>
              <a:t>2</a:t>
            </a:r>
            <a:endParaRPr lang="sv-SE" dirty="0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5B2C4163-C3A8-EA44-BC4A-1BF938131C77}"/>
              </a:ext>
            </a:extLst>
          </p:cNvPr>
          <p:cNvGrpSpPr/>
          <p:nvPr/>
        </p:nvGrpSpPr>
        <p:grpSpPr>
          <a:xfrm>
            <a:off x="1160917" y="3508164"/>
            <a:ext cx="6304145" cy="674676"/>
            <a:chOff x="1074026" y="3632527"/>
            <a:chExt cx="6304145" cy="674676"/>
          </a:xfrm>
        </p:grpSpPr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62D4397B-D8C4-2F44-B90A-7402420201ED}"/>
                </a:ext>
              </a:extLst>
            </p:cNvPr>
            <p:cNvSpPr txBox="1"/>
            <p:nvPr/>
          </p:nvSpPr>
          <p:spPr>
            <a:xfrm>
              <a:off x="1074026" y="3632527"/>
              <a:ext cx="1455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</a:t>
              </a:r>
              <a:r>
                <a:rPr lang="sv-SE" dirty="0">
                  <a:latin typeface="Bradley Hand Bold"/>
                  <a:cs typeface="Bradley Hand Bold"/>
                </a:rPr>
                <a:t>: 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9EDC97F2-4711-CE49-9DDB-C604F2ECFD8F}"/>
                </a:ext>
              </a:extLst>
            </p:cNvPr>
            <p:cNvSpPr txBox="1"/>
            <p:nvPr/>
          </p:nvSpPr>
          <p:spPr>
            <a:xfrm>
              <a:off x="1742214" y="3660872"/>
              <a:ext cx="5635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a) 6x</a:t>
              </a:r>
              <a:r>
                <a:rPr lang="sv-SE" baseline="30000" dirty="0">
                  <a:latin typeface="Bradley Hand" pitchFamily="2" charset="77"/>
                </a:rPr>
                <a:t>2</a:t>
              </a:r>
              <a:endParaRPr lang="sv-SE" dirty="0"/>
            </a:p>
            <a:p>
              <a:r>
                <a:rPr lang="sv-SE" dirty="0">
                  <a:latin typeface="Bradley Hand" pitchFamily="2" charset="77"/>
                </a:rPr>
                <a:t>b) 20y</a:t>
              </a:r>
              <a:r>
                <a:rPr lang="sv-SE" baseline="30000" dirty="0">
                  <a:latin typeface="Bradley Hand" pitchFamily="2" charset="77"/>
                </a:rPr>
                <a:t>2</a:t>
              </a:r>
              <a:endParaRPr lang="sv-SE" dirty="0"/>
            </a:p>
          </p:txBody>
        </p:sp>
      </p:grpSp>
      <p:sp>
        <p:nvSpPr>
          <p:cNvPr id="12" name="Rektangel 11">
            <a:extLst>
              <a:ext uri="{FF2B5EF4-FFF2-40B4-BE49-F238E27FC236}">
                <a16:creationId xmlns:a16="http://schemas.microsoft.com/office/drawing/2014/main" id="{ED00E875-226F-5444-BB97-F6DFAA0A2BC3}"/>
              </a:ext>
            </a:extLst>
          </p:cNvPr>
          <p:cNvSpPr/>
          <p:nvPr/>
        </p:nvSpPr>
        <p:spPr>
          <a:xfrm>
            <a:off x="420808" y="20489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010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13D820A-E6F3-864D-B8D2-E355F7C96C83}"/>
              </a:ext>
            </a:extLst>
          </p:cNvPr>
          <p:cNvSpPr/>
          <p:nvPr/>
        </p:nvSpPr>
        <p:spPr>
          <a:xfrm>
            <a:off x="139551" y="172852"/>
            <a:ext cx="8818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						Uttryck med parenteser</a:t>
            </a:r>
            <a:endParaRPr lang="sv-SE" b="1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71AEAFD-2A7E-4547-9BA2-44C88CD80DEA}"/>
              </a:ext>
            </a:extLst>
          </p:cNvPr>
          <p:cNvSpPr/>
          <p:nvPr/>
        </p:nvSpPr>
        <p:spPr>
          <a:xfrm>
            <a:off x="3018277" y="919819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(4 + 3) =</a:t>
            </a:r>
            <a:endParaRPr lang="sv-SE" dirty="0">
              <a:effectLst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F48207-BC04-0142-A2EB-086E8AA4EDCB}"/>
              </a:ext>
            </a:extLst>
          </p:cNvPr>
          <p:cNvSpPr/>
          <p:nvPr/>
        </p:nvSpPr>
        <p:spPr>
          <a:xfrm>
            <a:off x="4332530" y="926399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+ 7 =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5A8B6AD-FEC5-244F-B68F-214410BFBF34}"/>
              </a:ext>
            </a:extLst>
          </p:cNvPr>
          <p:cNvSpPr/>
          <p:nvPr/>
        </p:nvSpPr>
        <p:spPr>
          <a:xfrm>
            <a:off x="5132499" y="926399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DBB46AF-ED4D-4349-9E8C-8AC05485905F}"/>
              </a:ext>
            </a:extLst>
          </p:cNvPr>
          <p:cNvSpPr/>
          <p:nvPr/>
        </p:nvSpPr>
        <p:spPr>
          <a:xfrm>
            <a:off x="3987986" y="1302311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+ 4 + 3 =</a:t>
            </a:r>
            <a:endParaRPr lang="sv-SE" dirty="0">
              <a:effectLst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6E3FFD6-25E6-A44E-B134-C782B6D3510A}"/>
              </a:ext>
            </a:extLst>
          </p:cNvPr>
          <p:cNvSpPr/>
          <p:nvPr/>
        </p:nvSpPr>
        <p:spPr>
          <a:xfrm>
            <a:off x="5119625" y="1302311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5B37F8B-FE13-B948-830B-FA359870A842}"/>
              </a:ext>
            </a:extLst>
          </p:cNvPr>
          <p:cNvSpPr/>
          <p:nvPr/>
        </p:nvSpPr>
        <p:spPr>
          <a:xfrm>
            <a:off x="2895758" y="1658483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Alltså är</a:t>
            </a:r>
            <a:endParaRPr lang="sv-SE" dirty="0">
              <a:effectLst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A9BF70-7A40-824A-A0EE-BDD0408C3D91}"/>
              </a:ext>
            </a:extLst>
          </p:cNvPr>
          <p:cNvSpPr/>
          <p:nvPr/>
        </p:nvSpPr>
        <p:spPr>
          <a:xfrm>
            <a:off x="3727417" y="1665063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(4 + 3) =</a:t>
            </a:r>
            <a:endParaRPr lang="sv-SE" dirty="0">
              <a:effectLst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65AEA62-600E-E448-B2A3-F8D5CCA4B871}"/>
              </a:ext>
            </a:extLst>
          </p:cNvPr>
          <p:cNvSpPr/>
          <p:nvPr/>
        </p:nvSpPr>
        <p:spPr>
          <a:xfrm>
            <a:off x="5017585" y="1671643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+ 4 + 3</a:t>
            </a:r>
            <a:endParaRPr lang="sv-SE" dirty="0">
              <a:effectLst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A4B6B6F-BCFB-A74A-B261-38F993987F1C}"/>
              </a:ext>
            </a:extLst>
          </p:cNvPr>
          <p:cNvSpPr/>
          <p:nvPr/>
        </p:nvSpPr>
        <p:spPr>
          <a:xfrm>
            <a:off x="6266523" y="840646"/>
            <a:ext cx="1711766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Parentesen kan tas bort utan att uttryckets värde ändras.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5313890-ADE9-B04C-93E5-F9F623A27D5E}"/>
              </a:ext>
            </a:extLst>
          </p:cNvPr>
          <p:cNvSpPr/>
          <p:nvPr/>
        </p:nvSpPr>
        <p:spPr>
          <a:xfrm>
            <a:off x="2509423" y="2332857"/>
            <a:ext cx="414343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v-SE" dirty="0"/>
              <a:t>Samma sak gäller för algebraiska uttryck: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C78474F-F5BC-F44F-BCD4-4A8103F3345B}"/>
              </a:ext>
            </a:extLst>
          </p:cNvPr>
          <p:cNvSpPr/>
          <p:nvPr/>
        </p:nvSpPr>
        <p:spPr>
          <a:xfrm>
            <a:off x="2316803" y="2708769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+ (</a:t>
            </a:r>
            <a:r>
              <a:rPr lang="sv-SE" i="1" dirty="0"/>
              <a:t>b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) =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7C27E0A-6FCD-DD48-9CA3-805CC7C358C3}"/>
              </a:ext>
            </a:extLst>
          </p:cNvPr>
          <p:cNvSpPr/>
          <p:nvPr/>
        </p:nvSpPr>
        <p:spPr>
          <a:xfrm>
            <a:off x="3470028" y="2702189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r>
              <a:rPr lang="sv-SE" dirty="0">
                <a:solidFill>
                  <a:srgbClr val="FF0000"/>
                </a:solidFill>
              </a:rPr>
              <a:t> + 2</a:t>
            </a:r>
            <a:r>
              <a:rPr lang="sv-SE" i="1" dirty="0">
                <a:solidFill>
                  <a:srgbClr val="FF0000"/>
                </a:solidFill>
              </a:rPr>
              <a:t>b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0AA8609D-B484-7D45-93A1-C94DF037C281}"/>
              </a:ext>
            </a:extLst>
          </p:cNvPr>
          <p:cNvSpPr/>
          <p:nvPr/>
        </p:nvSpPr>
        <p:spPr>
          <a:xfrm>
            <a:off x="4274399" y="2708769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effectLst/>
              </a:rPr>
              <a:t>och 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74236E3-75DD-4948-A204-E598E061D970}"/>
              </a:ext>
            </a:extLst>
          </p:cNvPr>
          <p:cNvSpPr/>
          <p:nvPr/>
        </p:nvSpPr>
        <p:spPr>
          <a:xfrm>
            <a:off x="4961480" y="2708769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 =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886E8EE-0506-A845-B30C-CFE3749B7592}"/>
              </a:ext>
            </a:extLst>
          </p:cNvPr>
          <p:cNvSpPr/>
          <p:nvPr/>
        </p:nvSpPr>
        <p:spPr>
          <a:xfrm>
            <a:off x="6000788" y="2688968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r>
              <a:rPr lang="sv-SE" dirty="0">
                <a:solidFill>
                  <a:srgbClr val="FF0000"/>
                </a:solidFill>
              </a:rPr>
              <a:t> + 2</a:t>
            </a:r>
            <a:r>
              <a:rPr lang="sv-SE" i="1" dirty="0">
                <a:solidFill>
                  <a:srgbClr val="FF0000"/>
                </a:solidFill>
              </a:rPr>
              <a:t>b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E620076-BB57-D146-8898-8ED7E429BA96}"/>
              </a:ext>
            </a:extLst>
          </p:cNvPr>
          <p:cNvSpPr/>
          <p:nvPr/>
        </p:nvSpPr>
        <p:spPr>
          <a:xfrm>
            <a:off x="1537847" y="926399"/>
            <a:ext cx="372389" cy="369332"/>
          </a:xfrm>
          <a:prstGeom prst="rect">
            <a:avLst/>
          </a:prstGeom>
          <a:solidFill>
            <a:srgbClr val="9F000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A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9CE3BFE4-6648-164B-9962-5F88E3998B42}"/>
              </a:ext>
            </a:extLst>
          </p:cNvPr>
          <p:cNvSpPr/>
          <p:nvPr/>
        </p:nvSpPr>
        <p:spPr>
          <a:xfrm>
            <a:off x="1537846" y="3285972"/>
            <a:ext cx="372389" cy="369332"/>
          </a:xfrm>
          <a:prstGeom prst="rect">
            <a:avLst/>
          </a:prstGeom>
          <a:solidFill>
            <a:srgbClr val="9F000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B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4EE2CAB-104C-8947-A912-CA0CBC2C6146}"/>
              </a:ext>
            </a:extLst>
          </p:cNvPr>
          <p:cNvSpPr/>
          <p:nvPr/>
        </p:nvSpPr>
        <p:spPr>
          <a:xfrm>
            <a:off x="2895758" y="3320564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(4 – 3) =</a:t>
            </a:r>
            <a:endParaRPr lang="sv-SE" dirty="0">
              <a:effectLst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09B6D3C-3AEC-0649-A0EE-4ACEEC13F03E}"/>
              </a:ext>
            </a:extLst>
          </p:cNvPr>
          <p:cNvSpPr/>
          <p:nvPr/>
        </p:nvSpPr>
        <p:spPr>
          <a:xfrm>
            <a:off x="4180515" y="3327144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+ 1 =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B52D567-60CF-7848-B3AA-A8D7D71380F0}"/>
              </a:ext>
            </a:extLst>
          </p:cNvPr>
          <p:cNvSpPr/>
          <p:nvPr/>
        </p:nvSpPr>
        <p:spPr>
          <a:xfrm>
            <a:off x="4963995" y="3327144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1FD70169-136D-1B4A-906F-64D9C4894488}"/>
              </a:ext>
            </a:extLst>
          </p:cNvPr>
          <p:cNvSpPr/>
          <p:nvPr/>
        </p:nvSpPr>
        <p:spPr>
          <a:xfrm>
            <a:off x="3786983" y="3744293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+ 4 – 3  =</a:t>
            </a:r>
            <a:endParaRPr lang="sv-SE" dirty="0">
              <a:effectLst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5C3274B-F2B7-A145-9360-A4ECB625C728}"/>
              </a:ext>
            </a:extLst>
          </p:cNvPr>
          <p:cNvSpPr/>
          <p:nvPr/>
        </p:nvSpPr>
        <p:spPr>
          <a:xfrm>
            <a:off x="4963995" y="3750873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5320CBA0-2D26-0A45-89AE-9A4BD9A341FB}"/>
              </a:ext>
            </a:extLst>
          </p:cNvPr>
          <p:cNvSpPr/>
          <p:nvPr/>
        </p:nvSpPr>
        <p:spPr>
          <a:xfrm>
            <a:off x="2895758" y="4156622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Alltså är</a:t>
            </a:r>
            <a:endParaRPr lang="sv-SE" dirty="0">
              <a:effectLst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D3BBC06-DF4C-8C4C-9A7E-BCF7ECF3FE11}"/>
              </a:ext>
            </a:extLst>
          </p:cNvPr>
          <p:cNvSpPr/>
          <p:nvPr/>
        </p:nvSpPr>
        <p:spPr>
          <a:xfrm>
            <a:off x="3727417" y="4163202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(4 – 3) =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C4925D6A-B5F6-3F45-8340-7CAAFFFEB516}"/>
              </a:ext>
            </a:extLst>
          </p:cNvPr>
          <p:cNvSpPr/>
          <p:nvPr/>
        </p:nvSpPr>
        <p:spPr>
          <a:xfrm>
            <a:off x="5017585" y="4169782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+ 4 – 3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90DD26E-C88F-BB4F-BC53-EB030D499527}"/>
              </a:ext>
            </a:extLst>
          </p:cNvPr>
          <p:cNvSpPr/>
          <p:nvPr/>
        </p:nvSpPr>
        <p:spPr>
          <a:xfrm>
            <a:off x="2835793" y="4649339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+ (</a:t>
            </a:r>
            <a:r>
              <a:rPr lang="sv-SE" i="1" dirty="0"/>
              <a:t>b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) =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F68BC38-46BF-C646-86CC-4CAEE50F35C7}"/>
              </a:ext>
            </a:extLst>
          </p:cNvPr>
          <p:cNvSpPr/>
          <p:nvPr/>
        </p:nvSpPr>
        <p:spPr>
          <a:xfrm>
            <a:off x="3989018" y="4642759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203287CD-7A60-5541-9741-FA07EB8B563C}"/>
              </a:ext>
            </a:extLst>
          </p:cNvPr>
          <p:cNvSpPr/>
          <p:nvPr/>
        </p:nvSpPr>
        <p:spPr>
          <a:xfrm>
            <a:off x="4413341" y="4642759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effectLst/>
              </a:rPr>
              <a:t>och 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5B5CFF3C-FE4D-7643-BCEA-A069C4C7B7E7}"/>
              </a:ext>
            </a:extLst>
          </p:cNvPr>
          <p:cNvSpPr/>
          <p:nvPr/>
        </p:nvSpPr>
        <p:spPr>
          <a:xfrm>
            <a:off x="5100422" y="4642759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 =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8B481FEA-39C7-354D-82EF-93F516CB1085}"/>
              </a:ext>
            </a:extLst>
          </p:cNvPr>
          <p:cNvSpPr/>
          <p:nvPr/>
        </p:nvSpPr>
        <p:spPr>
          <a:xfrm>
            <a:off x="6139730" y="4622958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8DA59D4-7EA8-874C-8ACC-249D9EE105DF}"/>
              </a:ext>
            </a:extLst>
          </p:cNvPr>
          <p:cNvSpPr/>
          <p:nvPr/>
        </p:nvSpPr>
        <p:spPr>
          <a:xfrm>
            <a:off x="1892642" y="5333420"/>
            <a:ext cx="2741741" cy="1200329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En parentes, som har ett </a:t>
            </a:r>
            <a:r>
              <a:rPr lang="sv-SE" i="1" dirty="0">
                <a:solidFill>
                  <a:srgbClr val="9F0002"/>
                </a:solidFill>
              </a:rPr>
              <a:t>plustecken</a:t>
            </a:r>
            <a:r>
              <a:rPr lang="sv-SE" dirty="0"/>
              <a:t> framför sig, kan tas bort utan att värdet på uttrycket ändras.</a:t>
            </a:r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968F5348-0ADB-224C-BCFE-1195A531E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9" t="25643" r="7215" b="11472"/>
          <a:stretch/>
        </p:blipFill>
        <p:spPr>
          <a:xfrm>
            <a:off x="5199271" y="5409439"/>
            <a:ext cx="1873351" cy="394636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07EFF5EA-EE39-F846-99A9-2D4076A41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5" t="17722" r="6628" b="17090"/>
          <a:stretch/>
        </p:blipFill>
        <p:spPr>
          <a:xfrm>
            <a:off x="5199271" y="5972516"/>
            <a:ext cx="1873350" cy="404261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</p:spTree>
    <p:extLst>
      <p:ext uri="{BB962C8B-B14F-4D97-AF65-F5344CB8AC3E}">
        <p14:creationId xmlns:p14="http://schemas.microsoft.com/office/powerpoint/2010/main" val="145615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71AEAFD-2A7E-4547-9BA2-44C88CD80DEA}"/>
              </a:ext>
            </a:extLst>
          </p:cNvPr>
          <p:cNvSpPr/>
          <p:nvPr/>
        </p:nvSpPr>
        <p:spPr>
          <a:xfrm>
            <a:off x="2322865" y="551850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(4 + 3) =</a:t>
            </a:r>
            <a:endParaRPr lang="sv-SE" dirty="0">
              <a:effectLst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F48207-BC04-0142-A2EB-086E8AA4EDCB}"/>
              </a:ext>
            </a:extLst>
          </p:cNvPr>
          <p:cNvSpPr/>
          <p:nvPr/>
        </p:nvSpPr>
        <p:spPr>
          <a:xfrm>
            <a:off x="3637118" y="558430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7 =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5A8B6AD-FEC5-244F-B68F-214410BFBF34}"/>
              </a:ext>
            </a:extLst>
          </p:cNvPr>
          <p:cNvSpPr/>
          <p:nvPr/>
        </p:nvSpPr>
        <p:spPr>
          <a:xfrm>
            <a:off x="4437087" y="558430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DBB46AF-ED4D-4349-9E8C-8AC05485905F}"/>
              </a:ext>
            </a:extLst>
          </p:cNvPr>
          <p:cNvSpPr/>
          <p:nvPr/>
        </p:nvSpPr>
        <p:spPr>
          <a:xfrm>
            <a:off x="3292574" y="934342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4 + 3 =</a:t>
            </a:r>
            <a:endParaRPr lang="sv-SE" dirty="0">
              <a:effectLst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6E3FFD6-25E6-A44E-B134-C782B6D3510A}"/>
              </a:ext>
            </a:extLst>
          </p:cNvPr>
          <p:cNvSpPr/>
          <p:nvPr/>
        </p:nvSpPr>
        <p:spPr>
          <a:xfrm>
            <a:off x="4424213" y="934342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A9BF70-7A40-824A-A0EE-BDD0408C3D91}"/>
              </a:ext>
            </a:extLst>
          </p:cNvPr>
          <p:cNvSpPr/>
          <p:nvPr/>
        </p:nvSpPr>
        <p:spPr>
          <a:xfrm>
            <a:off x="1900038" y="1304482"/>
            <a:ext cx="3702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(4 + 3) </a:t>
            </a:r>
            <a:r>
              <a:rPr lang="sv-SE" dirty="0">
                <a:solidFill>
                  <a:srgbClr val="FF0000"/>
                </a:solidFill>
              </a:rPr>
              <a:t>är inte lika med </a:t>
            </a:r>
            <a:r>
              <a:rPr lang="sv-SE" dirty="0"/>
              <a:t>10 – 4 + 3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A4B6B6F-BCFB-A74A-B261-38F993987F1C}"/>
              </a:ext>
            </a:extLst>
          </p:cNvPr>
          <p:cNvSpPr/>
          <p:nvPr/>
        </p:nvSpPr>
        <p:spPr>
          <a:xfrm>
            <a:off x="6402687" y="424637"/>
            <a:ext cx="246963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Svaren blir olika i de båda uttrycken. Vi kan därför inte ta bort parentesen utan vidare.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5313890-ADE9-B04C-93E5-F9F623A27D5E}"/>
              </a:ext>
            </a:extLst>
          </p:cNvPr>
          <p:cNvSpPr/>
          <p:nvPr/>
        </p:nvSpPr>
        <p:spPr>
          <a:xfrm>
            <a:off x="1389343" y="1735191"/>
            <a:ext cx="6248159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v-SE" dirty="0"/>
              <a:t>Vi måste ändra tecken i parentesen för att det ska stämma: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C78474F-F5BC-F44F-BCD4-4A8103F3345B}"/>
              </a:ext>
            </a:extLst>
          </p:cNvPr>
          <p:cNvSpPr/>
          <p:nvPr/>
        </p:nvSpPr>
        <p:spPr>
          <a:xfrm>
            <a:off x="1939966" y="2884969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– (</a:t>
            </a:r>
            <a:r>
              <a:rPr lang="sv-SE" i="1" dirty="0"/>
              <a:t>b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) =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7C27E0A-6FCD-DD48-9CA3-805CC7C358C3}"/>
              </a:ext>
            </a:extLst>
          </p:cNvPr>
          <p:cNvSpPr/>
          <p:nvPr/>
        </p:nvSpPr>
        <p:spPr>
          <a:xfrm>
            <a:off x="3093191" y="2878389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r>
              <a:rPr lang="sv-SE" dirty="0">
                <a:solidFill>
                  <a:srgbClr val="FF0000"/>
                </a:solidFill>
              </a:rPr>
              <a:t> – 2</a:t>
            </a:r>
            <a:r>
              <a:rPr lang="sv-SE" i="1" dirty="0">
                <a:solidFill>
                  <a:srgbClr val="FF0000"/>
                </a:solidFill>
              </a:rPr>
              <a:t>b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0AA8609D-B484-7D45-93A1-C94DF037C281}"/>
              </a:ext>
            </a:extLst>
          </p:cNvPr>
          <p:cNvSpPr/>
          <p:nvPr/>
        </p:nvSpPr>
        <p:spPr>
          <a:xfrm>
            <a:off x="3897562" y="2884969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effectLst/>
              </a:rPr>
              <a:t>och 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74236E3-75DD-4948-A204-E598E061D970}"/>
              </a:ext>
            </a:extLst>
          </p:cNvPr>
          <p:cNvSpPr/>
          <p:nvPr/>
        </p:nvSpPr>
        <p:spPr>
          <a:xfrm>
            <a:off x="4584643" y="2884969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 =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886E8EE-0506-A845-B30C-CFE3749B7592}"/>
              </a:ext>
            </a:extLst>
          </p:cNvPr>
          <p:cNvSpPr/>
          <p:nvPr/>
        </p:nvSpPr>
        <p:spPr>
          <a:xfrm>
            <a:off x="5623951" y="2865168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  <a:r>
              <a:rPr lang="sv-SE" dirty="0">
                <a:solidFill>
                  <a:srgbClr val="FF0000"/>
                </a:solidFill>
              </a:rPr>
              <a:t> – 2</a:t>
            </a:r>
            <a:r>
              <a:rPr lang="sv-SE" i="1" dirty="0">
                <a:solidFill>
                  <a:srgbClr val="FF0000"/>
                </a:solidFill>
              </a:rPr>
              <a:t>b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E620076-BB57-D146-8898-8ED7E429BA96}"/>
              </a:ext>
            </a:extLst>
          </p:cNvPr>
          <p:cNvSpPr/>
          <p:nvPr/>
        </p:nvSpPr>
        <p:spPr>
          <a:xfrm>
            <a:off x="842435" y="558430"/>
            <a:ext cx="372389" cy="369332"/>
          </a:xfrm>
          <a:prstGeom prst="rect">
            <a:avLst/>
          </a:prstGeom>
          <a:solidFill>
            <a:srgbClr val="9F000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C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9CE3BFE4-6648-164B-9962-5F88E3998B42}"/>
              </a:ext>
            </a:extLst>
          </p:cNvPr>
          <p:cNvSpPr/>
          <p:nvPr/>
        </p:nvSpPr>
        <p:spPr>
          <a:xfrm>
            <a:off x="842434" y="3379572"/>
            <a:ext cx="372389" cy="369332"/>
          </a:xfrm>
          <a:prstGeom prst="rect">
            <a:avLst/>
          </a:prstGeom>
          <a:solidFill>
            <a:srgbClr val="9F000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D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4EE2CAB-104C-8947-A912-CA0CBC2C6146}"/>
              </a:ext>
            </a:extLst>
          </p:cNvPr>
          <p:cNvSpPr/>
          <p:nvPr/>
        </p:nvSpPr>
        <p:spPr>
          <a:xfrm>
            <a:off x="2897372" y="3379572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(4 – 3) =</a:t>
            </a:r>
            <a:endParaRPr lang="sv-SE" dirty="0">
              <a:effectLst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09B6D3C-3AEC-0649-A0EE-4ACEEC13F03E}"/>
              </a:ext>
            </a:extLst>
          </p:cNvPr>
          <p:cNvSpPr/>
          <p:nvPr/>
        </p:nvSpPr>
        <p:spPr>
          <a:xfrm>
            <a:off x="4182129" y="3386152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1 =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B52D567-60CF-7848-B3AA-A8D7D71380F0}"/>
              </a:ext>
            </a:extLst>
          </p:cNvPr>
          <p:cNvSpPr/>
          <p:nvPr/>
        </p:nvSpPr>
        <p:spPr>
          <a:xfrm>
            <a:off x="4965609" y="3386152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1FD70169-136D-1B4A-906F-64D9C4894488}"/>
              </a:ext>
            </a:extLst>
          </p:cNvPr>
          <p:cNvSpPr/>
          <p:nvPr/>
        </p:nvSpPr>
        <p:spPr>
          <a:xfrm>
            <a:off x="3844823" y="3787065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4 – 3 =</a:t>
            </a:r>
            <a:endParaRPr lang="sv-SE" dirty="0">
              <a:effectLst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5C3274B-F2B7-A145-9360-A4ECB625C728}"/>
              </a:ext>
            </a:extLst>
          </p:cNvPr>
          <p:cNvSpPr/>
          <p:nvPr/>
        </p:nvSpPr>
        <p:spPr>
          <a:xfrm>
            <a:off x="4965609" y="3793870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D3BBC06-DF4C-8C4C-9A7E-BCF7ECF3FE11}"/>
              </a:ext>
            </a:extLst>
          </p:cNvPr>
          <p:cNvSpPr/>
          <p:nvPr/>
        </p:nvSpPr>
        <p:spPr>
          <a:xfrm>
            <a:off x="2840088" y="4233890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(4 – 3) =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C4925D6A-B5F6-3F45-8340-7CAAFFFEB516}"/>
              </a:ext>
            </a:extLst>
          </p:cNvPr>
          <p:cNvSpPr/>
          <p:nvPr/>
        </p:nvSpPr>
        <p:spPr>
          <a:xfrm>
            <a:off x="4113159" y="4233890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4 + 3 =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90DD26E-C88F-BB4F-BC53-EB030D499527}"/>
              </a:ext>
            </a:extLst>
          </p:cNvPr>
          <p:cNvSpPr/>
          <p:nvPr/>
        </p:nvSpPr>
        <p:spPr>
          <a:xfrm>
            <a:off x="2324230" y="4657973"/>
            <a:ext cx="1746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– (</a:t>
            </a:r>
            <a:r>
              <a:rPr lang="sv-SE" i="1" dirty="0"/>
              <a:t>b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) =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F68BC38-46BF-C646-86CC-4CAEE50F35C7}"/>
              </a:ext>
            </a:extLst>
          </p:cNvPr>
          <p:cNvSpPr/>
          <p:nvPr/>
        </p:nvSpPr>
        <p:spPr>
          <a:xfrm>
            <a:off x="3477455" y="4651393"/>
            <a:ext cx="840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203287CD-7A60-5541-9741-FA07EB8B563C}"/>
              </a:ext>
            </a:extLst>
          </p:cNvPr>
          <p:cNvSpPr/>
          <p:nvPr/>
        </p:nvSpPr>
        <p:spPr>
          <a:xfrm>
            <a:off x="4072559" y="4651707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effectLst/>
              </a:rPr>
              <a:t>och 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5B5CFF3C-FE4D-7643-BCEA-A069C4C7B7E7}"/>
              </a:ext>
            </a:extLst>
          </p:cNvPr>
          <p:cNvSpPr/>
          <p:nvPr/>
        </p:nvSpPr>
        <p:spPr>
          <a:xfrm>
            <a:off x="4808692" y="4642759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a</a:t>
            </a:r>
            <a:r>
              <a:rPr lang="sv-SE" dirty="0"/>
              <a:t> – </a:t>
            </a:r>
            <a:r>
              <a:rPr lang="sv-SE" i="1" dirty="0"/>
              <a:t>b</a:t>
            </a:r>
            <a:r>
              <a:rPr lang="sv-SE" dirty="0"/>
              <a:t> + </a:t>
            </a:r>
            <a:r>
              <a:rPr lang="sv-SE" i="1" dirty="0"/>
              <a:t>b</a:t>
            </a:r>
            <a:r>
              <a:rPr lang="sv-SE" dirty="0"/>
              <a:t> =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8B481FEA-39C7-354D-82EF-93F516CB1085}"/>
              </a:ext>
            </a:extLst>
          </p:cNvPr>
          <p:cNvSpPr/>
          <p:nvPr/>
        </p:nvSpPr>
        <p:spPr>
          <a:xfrm>
            <a:off x="5832368" y="4622958"/>
            <a:ext cx="932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8DA59D4-7EA8-874C-8ACC-249D9EE105DF}"/>
              </a:ext>
            </a:extLst>
          </p:cNvPr>
          <p:cNvSpPr/>
          <p:nvPr/>
        </p:nvSpPr>
        <p:spPr>
          <a:xfrm>
            <a:off x="1273554" y="5372351"/>
            <a:ext cx="2971086" cy="1200329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Om det står ett </a:t>
            </a:r>
            <a:r>
              <a:rPr lang="sv-SE" i="1" dirty="0">
                <a:solidFill>
                  <a:srgbClr val="0070C0"/>
                </a:solidFill>
              </a:rPr>
              <a:t>minustecken </a:t>
            </a:r>
            <a:r>
              <a:rPr lang="sv-SE" dirty="0"/>
              <a:t>framför en parentes, måste vi </a:t>
            </a:r>
            <a:r>
              <a:rPr lang="sv-SE" dirty="0">
                <a:solidFill>
                  <a:srgbClr val="9F0002"/>
                </a:solidFill>
              </a:rPr>
              <a:t>ändra tecken </a:t>
            </a:r>
            <a:r>
              <a:rPr lang="sv-SE" dirty="0"/>
              <a:t>inuti parentesen när den tas bort.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B9EC0969-AFFA-664F-B74F-E825AA6D2369}"/>
              </a:ext>
            </a:extLst>
          </p:cNvPr>
          <p:cNvSpPr/>
          <p:nvPr/>
        </p:nvSpPr>
        <p:spPr>
          <a:xfrm>
            <a:off x="2533443" y="2144810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(4 + 3) =</a:t>
            </a:r>
            <a:endParaRPr lang="sv-SE" dirty="0">
              <a:effectLst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9FFE235A-B4A0-934D-9F8B-DEFCA4AE59FB}"/>
              </a:ext>
            </a:extLst>
          </p:cNvPr>
          <p:cNvSpPr/>
          <p:nvPr/>
        </p:nvSpPr>
        <p:spPr>
          <a:xfrm>
            <a:off x="3811069" y="2154771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10 – 4 – 3 =</a:t>
            </a:r>
            <a:endParaRPr lang="sv-SE" dirty="0">
              <a:effectLst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6007DBD3-6C4B-4E4F-940D-66F74661A64D}"/>
              </a:ext>
            </a:extLst>
          </p:cNvPr>
          <p:cNvSpPr/>
          <p:nvPr/>
        </p:nvSpPr>
        <p:spPr>
          <a:xfrm>
            <a:off x="4948882" y="2157841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AC76625E-D67F-EB4A-B7E7-CEB32A3E859B}"/>
              </a:ext>
            </a:extLst>
          </p:cNvPr>
          <p:cNvSpPr/>
          <p:nvPr/>
        </p:nvSpPr>
        <p:spPr>
          <a:xfrm>
            <a:off x="2321726" y="2615907"/>
            <a:ext cx="389843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v-SE" dirty="0"/>
              <a:t>Samma sak gäller algebraiska uttryck: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57AE282-3546-8E45-916F-912BA45B2817}"/>
              </a:ext>
            </a:extLst>
          </p:cNvPr>
          <p:cNvSpPr/>
          <p:nvPr/>
        </p:nvSpPr>
        <p:spPr>
          <a:xfrm>
            <a:off x="6429784" y="3333296"/>
            <a:ext cx="2595127" cy="923330"/>
          </a:xfrm>
          <a:prstGeom prst="rect">
            <a:avLst/>
          </a:prstGeom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Även här måste vi ändra tecken i parentesen för att det ska stämma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5B5E9B8D-0F29-E740-87EB-5F51EEE90467}"/>
              </a:ext>
            </a:extLst>
          </p:cNvPr>
          <p:cNvSpPr/>
          <p:nvPr/>
        </p:nvSpPr>
        <p:spPr>
          <a:xfrm>
            <a:off x="5229036" y="4225334"/>
            <a:ext cx="50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44" name="Bildobjekt 43">
            <a:extLst>
              <a:ext uri="{FF2B5EF4-FFF2-40B4-BE49-F238E27FC236}">
                <a16:creationId xmlns:a16="http://schemas.microsoft.com/office/drawing/2014/main" id="{31BA5AD4-2558-3B43-A25B-7D83DBC1A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8" t="21350" r="9313" b="14492"/>
          <a:stretch/>
        </p:blipFill>
        <p:spPr>
          <a:xfrm>
            <a:off x="5043328" y="5429407"/>
            <a:ext cx="1912782" cy="431354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D5A3408E-C19D-944B-8F34-30CCB747D3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3" t="20512" r="11232" b="15628"/>
          <a:stretch/>
        </p:blipFill>
        <p:spPr>
          <a:xfrm>
            <a:off x="5043328" y="6011481"/>
            <a:ext cx="1912783" cy="431354"/>
          </a:xfrm>
          <a:prstGeom prst="rect">
            <a:avLst/>
          </a:prstGeom>
          <a:ln w="19050">
            <a:solidFill>
              <a:srgbClr val="9F0002"/>
            </a:solidFill>
          </a:ln>
        </p:spPr>
      </p:pic>
      <p:sp>
        <p:nvSpPr>
          <p:cNvPr id="49" name="Uppåtböjd 48">
            <a:extLst>
              <a:ext uri="{FF2B5EF4-FFF2-40B4-BE49-F238E27FC236}">
                <a16:creationId xmlns:a16="http://schemas.microsoft.com/office/drawing/2014/main" id="{2EAFEDB7-42CC-A942-B71E-8F9064415BB3}"/>
              </a:ext>
            </a:extLst>
          </p:cNvPr>
          <p:cNvSpPr/>
          <p:nvPr/>
        </p:nvSpPr>
        <p:spPr>
          <a:xfrm>
            <a:off x="3344045" y="2399983"/>
            <a:ext cx="1271226" cy="215925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50" name="Uppåtböjd 49">
            <a:extLst>
              <a:ext uri="{FF2B5EF4-FFF2-40B4-BE49-F238E27FC236}">
                <a16:creationId xmlns:a16="http://schemas.microsoft.com/office/drawing/2014/main" id="{D778199A-07E4-4441-B74B-C8A4C2432068}"/>
              </a:ext>
            </a:extLst>
          </p:cNvPr>
          <p:cNvSpPr/>
          <p:nvPr/>
        </p:nvSpPr>
        <p:spPr>
          <a:xfrm>
            <a:off x="3668599" y="4486703"/>
            <a:ext cx="1271226" cy="215925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7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6" grpId="0"/>
      <p:bldP spid="37" grpId="0"/>
      <p:bldP spid="38" grpId="0"/>
      <p:bldP spid="39" grpId="0"/>
      <p:bldP spid="41" grpId="0" animBg="1"/>
      <p:bldP spid="42" grpId="0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70893" y="969934"/>
            <a:ext cx="1018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Förenkla</a:t>
            </a:r>
          </a:p>
        </p:txBody>
      </p:sp>
      <p:sp>
        <p:nvSpPr>
          <p:cNvPr id="6" name="Rektangel 5"/>
          <p:cNvSpPr/>
          <p:nvPr/>
        </p:nvSpPr>
        <p:spPr>
          <a:xfrm>
            <a:off x="1066817" y="1548105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x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y </a:t>
            </a:r>
            <a:r>
              <a:rPr lang="en-US" dirty="0"/>
              <a:t>+</a:t>
            </a:r>
            <a:r>
              <a:rPr lang="en-US" i="1" dirty="0"/>
              <a:t> x</a:t>
            </a:r>
            <a:r>
              <a:rPr lang="en-US" dirty="0"/>
              <a:t>)</a:t>
            </a:r>
            <a:endParaRPr lang="sv-SE" i="1" dirty="0"/>
          </a:p>
        </p:txBody>
      </p:sp>
      <p:sp>
        <p:nvSpPr>
          <p:cNvPr id="9" name="Rektangel 8"/>
          <p:cNvSpPr/>
          <p:nvPr/>
        </p:nvSpPr>
        <p:spPr>
          <a:xfrm>
            <a:off x="912866" y="278945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8</a:t>
            </a:r>
            <a:r>
              <a:rPr lang="hu-HU" i="1" dirty="0"/>
              <a:t>z</a:t>
            </a:r>
            <a:r>
              <a:rPr lang="hu-HU" dirty="0"/>
              <a:t> – (</a:t>
            </a:r>
            <a:r>
              <a:rPr lang="hu-HU" i="1" dirty="0"/>
              <a:t>z – </a:t>
            </a:r>
            <a:r>
              <a:rPr lang="hu-HU" dirty="0"/>
              <a:t>4) + 2</a:t>
            </a:r>
            <a:endParaRPr lang="sv-SE" i="1" dirty="0"/>
          </a:p>
        </p:txBody>
      </p:sp>
      <p:sp>
        <p:nvSpPr>
          <p:cNvPr id="10" name="Rektangel 9"/>
          <p:cNvSpPr/>
          <p:nvPr/>
        </p:nvSpPr>
        <p:spPr>
          <a:xfrm>
            <a:off x="827907" y="4079894"/>
            <a:ext cx="174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b </a:t>
            </a:r>
            <a:r>
              <a:rPr lang="en-US" dirty="0"/>
              <a:t>– (2 + 4</a:t>
            </a:r>
            <a:r>
              <a:rPr lang="en-US" i="1" dirty="0"/>
              <a:t>b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+ 2 </a:t>
            </a:r>
            <a:endParaRPr lang="sv-SE" i="1" dirty="0"/>
          </a:p>
        </p:txBody>
      </p:sp>
      <p:sp>
        <p:nvSpPr>
          <p:cNvPr id="12" name="Rektangel 11"/>
          <p:cNvSpPr/>
          <p:nvPr/>
        </p:nvSpPr>
        <p:spPr>
          <a:xfrm>
            <a:off x="912866" y="3383042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 </a:t>
            </a:r>
            <a:r>
              <a:rPr lang="hu-HU" dirty="0"/>
              <a:t>–</a:t>
            </a:r>
            <a:r>
              <a:rPr lang="en-US" dirty="0"/>
              <a:t> 5 +</a:t>
            </a:r>
            <a:r>
              <a:rPr lang="en-US" i="1" dirty="0"/>
              <a:t> </a:t>
            </a:r>
            <a:r>
              <a:rPr lang="en-US" dirty="0"/>
              <a:t>(3</a:t>
            </a:r>
            <a:r>
              <a:rPr lang="en-US" i="1" dirty="0"/>
              <a:t>a – </a:t>
            </a:r>
            <a:r>
              <a:rPr lang="en-US" dirty="0"/>
              <a:t>4)</a:t>
            </a:r>
            <a:endParaRPr lang="sv-SE" i="1" dirty="0"/>
          </a:p>
        </p:txBody>
      </p:sp>
      <p:sp>
        <p:nvSpPr>
          <p:cNvPr id="8" name="Rektangel 7"/>
          <p:cNvSpPr/>
          <p:nvPr/>
        </p:nvSpPr>
        <p:spPr>
          <a:xfrm>
            <a:off x="912866" y="2156168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p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q </a:t>
            </a:r>
            <a:r>
              <a:rPr lang="hu-HU" dirty="0"/>
              <a:t>– </a:t>
            </a:r>
            <a:r>
              <a:rPr lang="en-US" dirty="0"/>
              <a:t>2</a:t>
            </a:r>
            <a:r>
              <a:rPr lang="en-US" i="1" dirty="0"/>
              <a:t>p</a:t>
            </a:r>
            <a:r>
              <a:rPr lang="hu-HU" dirty="0"/>
              <a:t>)</a:t>
            </a:r>
            <a:endParaRPr lang="sv-SE" i="1" dirty="0"/>
          </a:p>
        </p:txBody>
      </p:sp>
      <p:sp>
        <p:nvSpPr>
          <p:cNvPr id="11" name="Rektangel 10"/>
          <p:cNvSpPr/>
          <p:nvPr/>
        </p:nvSpPr>
        <p:spPr>
          <a:xfrm>
            <a:off x="3818919" y="975728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Efter omskrivning</a:t>
            </a:r>
          </a:p>
        </p:txBody>
      </p:sp>
      <p:sp>
        <p:nvSpPr>
          <p:cNvPr id="13" name="Rektangel 12"/>
          <p:cNvSpPr/>
          <p:nvPr/>
        </p:nvSpPr>
        <p:spPr>
          <a:xfrm>
            <a:off x="7098339" y="975728"/>
            <a:ext cx="598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Svar</a:t>
            </a:r>
          </a:p>
        </p:txBody>
      </p:sp>
      <p:sp>
        <p:nvSpPr>
          <p:cNvPr id="14" name="Rektangel 13"/>
          <p:cNvSpPr/>
          <p:nvPr/>
        </p:nvSpPr>
        <p:spPr>
          <a:xfrm>
            <a:off x="4206863" y="1515839"/>
            <a:ext cx="1151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x </a:t>
            </a:r>
            <a:r>
              <a:rPr lang="en-US" dirty="0"/>
              <a:t>+ </a:t>
            </a:r>
            <a:r>
              <a:rPr lang="en-US" i="1" dirty="0"/>
              <a:t>y </a:t>
            </a:r>
            <a:r>
              <a:rPr lang="en-US" dirty="0"/>
              <a:t>+</a:t>
            </a:r>
            <a:r>
              <a:rPr lang="en-US" i="1" dirty="0"/>
              <a:t> x </a:t>
            </a:r>
            <a:endParaRPr lang="sv-SE" i="1" dirty="0"/>
          </a:p>
        </p:txBody>
      </p:sp>
      <p:sp>
        <p:nvSpPr>
          <p:cNvPr id="15" name="Rektangel 14"/>
          <p:cNvSpPr/>
          <p:nvPr/>
        </p:nvSpPr>
        <p:spPr>
          <a:xfrm>
            <a:off x="7045912" y="1538386"/>
            <a:ext cx="820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2</a:t>
            </a:r>
            <a:r>
              <a:rPr lang="en-US" i="1" dirty="0"/>
              <a:t>x </a:t>
            </a:r>
            <a:r>
              <a:rPr lang="en-US" dirty="0"/>
              <a:t>+</a:t>
            </a:r>
            <a:r>
              <a:rPr lang="en-US" i="1" dirty="0"/>
              <a:t> y</a:t>
            </a:r>
            <a:endParaRPr lang="sv-SE" i="1" dirty="0"/>
          </a:p>
        </p:txBody>
      </p:sp>
      <p:sp>
        <p:nvSpPr>
          <p:cNvPr id="16" name="Rektangel 15"/>
          <p:cNvSpPr/>
          <p:nvPr/>
        </p:nvSpPr>
        <p:spPr>
          <a:xfrm>
            <a:off x="4049502" y="2143282"/>
            <a:ext cx="1309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p </a:t>
            </a:r>
            <a:r>
              <a:rPr lang="en-US" dirty="0"/>
              <a:t>+</a:t>
            </a:r>
            <a:r>
              <a:rPr lang="en-US" i="1" dirty="0"/>
              <a:t> q </a:t>
            </a:r>
            <a:r>
              <a:rPr lang="hu-HU" dirty="0"/>
              <a:t>– </a:t>
            </a:r>
            <a:r>
              <a:rPr lang="en-US" dirty="0"/>
              <a:t>2</a:t>
            </a:r>
            <a:r>
              <a:rPr lang="en-US" i="1" dirty="0"/>
              <a:t>p</a:t>
            </a:r>
            <a:endParaRPr lang="sv-SE" i="1" dirty="0"/>
          </a:p>
        </p:txBody>
      </p:sp>
      <p:sp>
        <p:nvSpPr>
          <p:cNvPr id="17" name="Rektangel 16"/>
          <p:cNvSpPr/>
          <p:nvPr/>
        </p:nvSpPr>
        <p:spPr>
          <a:xfrm>
            <a:off x="7098339" y="2116557"/>
            <a:ext cx="1007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p </a:t>
            </a:r>
            <a:r>
              <a:rPr lang="en-US" dirty="0"/>
              <a:t>+</a:t>
            </a:r>
            <a:r>
              <a:rPr lang="en-US" i="1" dirty="0"/>
              <a:t> q</a:t>
            </a:r>
            <a:endParaRPr lang="sv-SE" i="1" dirty="0"/>
          </a:p>
        </p:txBody>
      </p:sp>
      <p:sp>
        <p:nvSpPr>
          <p:cNvPr id="18" name="Rektangel 17"/>
          <p:cNvSpPr/>
          <p:nvPr/>
        </p:nvSpPr>
        <p:spPr>
          <a:xfrm>
            <a:off x="7102768" y="2781405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7</a:t>
            </a:r>
            <a:r>
              <a:rPr lang="hu-HU" i="1" dirty="0"/>
              <a:t>z </a:t>
            </a:r>
            <a:r>
              <a:rPr lang="hu-HU" dirty="0"/>
              <a:t>+ 6</a:t>
            </a:r>
            <a:endParaRPr lang="sv-SE" i="1" dirty="0"/>
          </a:p>
        </p:txBody>
      </p:sp>
      <p:sp>
        <p:nvSpPr>
          <p:cNvPr id="19" name="Rektangel 18"/>
          <p:cNvSpPr/>
          <p:nvPr/>
        </p:nvSpPr>
        <p:spPr>
          <a:xfrm>
            <a:off x="4012513" y="339273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 </a:t>
            </a:r>
            <a:r>
              <a:rPr lang="hu-HU" dirty="0"/>
              <a:t>–</a:t>
            </a:r>
            <a:r>
              <a:rPr lang="en-US" dirty="0"/>
              <a:t> 5 +</a:t>
            </a:r>
            <a:r>
              <a:rPr lang="en-US" i="1" dirty="0"/>
              <a:t> </a:t>
            </a:r>
            <a:r>
              <a:rPr lang="en-US" dirty="0"/>
              <a:t>3</a:t>
            </a:r>
            <a:r>
              <a:rPr lang="en-US" i="1" dirty="0"/>
              <a:t>a – </a:t>
            </a:r>
            <a:r>
              <a:rPr lang="en-US" dirty="0"/>
              <a:t>4</a:t>
            </a:r>
            <a:endParaRPr lang="sv-SE" i="1" dirty="0"/>
          </a:p>
        </p:txBody>
      </p:sp>
      <p:sp>
        <p:nvSpPr>
          <p:cNvPr id="20" name="Rektangel 19"/>
          <p:cNvSpPr/>
          <p:nvPr/>
        </p:nvSpPr>
        <p:spPr>
          <a:xfrm>
            <a:off x="7054515" y="3420942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  <a:r>
              <a:rPr lang="en-US" i="1" dirty="0"/>
              <a:t>a</a:t>
            </a:r>
            <a:r>
              <a:rPr lang="en-US" dirty="0"/>
              <a:t> – 9 </a:t>
            </a:r>
            <a:endParaRPr lang="sv-SE" i="1" dirty="0"/>
          </a:p>
        </p:txBody>
      </p:sp>
      <p:sp>
        <p:nvSpPr>
          <p:cNvPr id="21" name="Rektangel 20"/>
          <p:cNvSpPr/>
          <p:nvPr/>
        </p:nvSpPr>
        <p:spPr>
          <a:xfrm>
            <a:off x="3979522" y="4079894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b </a:t>
            </a:r>
            <a:r>
              <a:rPr lang="en-US" dirty="0"/>
              <a:t>– 2 – 4</a:t>
            </a:r>
            <a:r>
              <a:rPr lang="en-US" i="1" dirty="0"/>
              <a:t>b </a:t>
            </a:r>
            <a:r>
              <a:rPr lang="en-US" dirty="0"/>
              <a:t>+ 2 </a:t>
            </a:r>
            <a:endParaRPr lang="sv-SE" i="1" dirty="0"/>
          </a:p>
        </p:txBody>
      </p:sp>
      <p:sp>
        <p:nvSpPr>
          <p:cNvPr id="22" name="Rektangel 21"/>
          <p:cNvSpPr/>
          <p:nvPr/>
        </p:nvSpPr>
        <p:spPr>
          <a:xfrm>
            <a:off x="7102861" y="4104495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–</a:t>
            </a:r>
            <a:r>
              <a:rPr lang="en-US" i="1" dirty="0"/>
              <a:t> b</a:t>
            </a:r>
            <a:endParaRPr lang="sv-SE" i="1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CF8783B-EB90-0744-ACC6-3AC450393250}"/>
              </a:ext>
            </a:extLst>
          </p:cNvPr>
          <p:cNvSpPr/>
          <p:nvPr/>
        </p:nvSpPr>
        <p:spPr>
          <a:xfrm>
            <a:off x="3976602" y="2797451"/>
            <a:ext cx="1382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8</a:t>
            </a:r>
            <a:r>
              <a:rPr lang="hu-HU" i="1" dirty="0"/>
              <a:t>z</a:t>
            </a:r>
            <a:r>
              <a:rPr lang="hu-HU" dirty="0"/>
              <a:t> – </a:t>
            </a:r>
            <a:r>
              <a:rPr lang="hu-HU" i="1" dirty="0"/>
              <a:t>z </a:t>
            </a:r>
            <a:r>
              <a:rPr lang="hu-HU" dirty="0"/>
              <a:t>+</a:t>
            </a:r>
            <a:r>
              <a:rPr lang="hu-HU" i="1" dirty="0"/>
              <a:t> </a:t>
            </a:r>
            <a:r>
              <a:rPr lang="hu-HU" dirty="0"/>
              <a:t>4 + 2</a:t>
            </a:r>
            <a:endParaRPr lang="sv-SE" i="1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D22A8C0-4F64-3B40-AD96-466650D8E8AB}"/>
              </a:ext>
            </a:extLst>
          </p:cNvPr>
          <p:cNvSpPr/>
          <p:nvPr/>
        </p:nvSpPr>
        <p:spPr>
          <a:xfrm>
            <a:off x="803060" y="4776746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(5</a:t>
            </a:r>
            <a:r>
              <a:rPr lang="en-US" i="1" dirty="0"/>
              <a:t>a </a:t>
            </a:r>
            <a:r>
              <a:rPr lang="hu-HU" dirty="0"/>
              <a:t>–</a:t>
            </a:r>
            <a:r>
              <a:rPr lang="en-US" dirty="0"/>
              <a:t> 2</a:t>
            </a:r>
            <a:r>
              <a:rPr lang="en-US" i="1" dirty="0"/>
              <a:t>b</a:t>
            </a:r>
            <a:r>
              <a:rPr lang="en-US" dirty="0"/>
              <a:t>) +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a – b</a:t>
            </a:r>
            <a:r>
              <a:rPr lang="en-US" dirty="0"/>
              <a:t>)</a:t>
            </a:r>
            <a:endParaRPr lang="sv-SE" i="1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5F2ED2DD-4142-8644-B0EB-5B1964D9EC5D}"/>
              </a:ext>
            </a:extLst>
          </p:cNvPr>
          <p:cNvSpPr/>
          <p:nvPr/>
        </p:nvSpPr>
        <p:spPr>
          <a:xfrm>
            <a:off x="4012513" y="4768233"/>
            <a:ext cx="1896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  <a:r>
              <a:rPr lang="en-US" i="1" dirty="0"/>
              <a:t>a </a:t>
            </a:r>
            <a:r>
              <a:rPr lang="hu-HU" dirty="0"/>
              <a:t>–</a:t>
            </a:r>
            <a:r>
              <a:rPr lang="en-US" dirty="0"/>
              <a:t> 2</a:t>
            </a:r>
            <a:r>
              <a:rPr lang="en-US" i="1" dirty="0"/>
              <a:t>b</a:t>
            </a:r>
            <a:r>
              <a:rPr lang="en-US" dirty="0"/>
              <a:t> +</a:t>
            </a:r>
            <a:r>
              <a:rPr lang="en-US" i="1" dirty="0"/>
              <a:t> a – b</a:t>
            </a:r>
            <a:endParaRPr lang="sv-SE" i="1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FCCA7C6-BDB2-2E46-B161-5317329FBE22}"/>
              </a:ext>
            </a:extLst>
          </p:cNvPr>
          <p:cNvSpPr/>
          <p:nvPr/>
        </p:nvSpPr>
        <p:spPr>
          <a:xfrm>
            <a:off x="7098339" y="4774485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</a:t>
            </a:r>
            <a:r>
              <a:rPr lang="en-US" i="1" dirty="0"/>
              <a:t>a</a:t>
            </a:r>
            <a:r>
              <a:rPr lang="en-US" dirty="0"/>
              <a:t> – 3</a:t>
            </a:r>
            <a:r>
              <a:rPr lang="en-US" i="1" dirty="0"/>
              <a:t>b</a:t>
            </a:r>
            <a:r>
              <a:rPr lang="en-US" dirty="0"/>
              <a:t> </a:t>
            </a:r>
            <a:endParaRPr lang="sv-SE" i="1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BEFDE5BD-5102-4241-9C83-7BEAFC76115E}"/>
              </a:ext>
            </a:extLst>
          </p:cNvPr>
          <p:cNvSpPr/>
          <p:nvPr/>
        </p:nvSpPr>
        <p:spPr>
          <a:xfrm>
            <a:off x="827907" y="5473598"/>
            <a:ext cx="1919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(2</a:t>
            </a:r>
            <a:r>
              <a:rPr lang="en-US" i="1" dirty="0"/>
              <a:t>x </a:t>
            </a:r>
            <a:r>
              <a:rPr lang="hu-HU" dirty="0"/>
              <a:t>–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) </a:t>
            </a:r>
            <a:r>
              <a:rPr lang="hu-HU" dirty="0"/>
              <a:t>–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x – </a:t>
            </a:r>
            <a:r>
              <a:rPr lang="en-US" dirty="0"/>
              <a:t>3</a:t>
            </a:r>
            <a:r>
              <a:rPr lang="en-US" i="1" dirty="0"/>
              <a:t>y</a:t>
            </a:r>
            <a:r>
              <a:rPr lang="en-US" dirty="0"/>
              <a:t>)</a:t>
            </a:r>
            <a:endParaRPr lang="sv-SE" i="1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B4C030D-05A1-2B4A-BE61-AB2CD831FCF8}"/>
              </a:ext>
            </a:extLst>
          </p:cNvPr>
          <p:cNvSpPr/>
          <p:nvPr/>
        </p:nvSpPr>
        <p:spPr>
          <a:xfrm>
            <a:off x="4012513" y="5481422"/>
            <a:ext cx="1659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i="1" dirty="0"/>
              <a:t>x </a:t>
            </a:r>
            <a:r>
              <a:rPr lang="hu-HU" dirty="0"/>
              <a:t>–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hu-HU" dirty="0"/>
              <a:t>– </a:t>
            </a:r>
            <a:r>
              <a:rPr lang="en-US" i="1" dirty="0"/>
              <a:t>x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dirty="0"/>
              <a:t>3</a:t>
            </a:r>
            <a:r>
              <a:rPr lang="en-US" i="1" dirty="0"/>
              <a:t>y</a:t>
            </a:r>
            <a:endParaRPr lang="sv-SE" i="1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5AA3351-BB68-C94C-90B7-D543B941108D}"/>
              </a:ext>
            </a:extLst>
          </p:cNvPr>
          <p:cNvSpPr/>
          <p:nvPr/>
        </p:nvSpPr>
        <p:spPr>
          <a:xfrm>
            <a:off x="7174481" y="5468880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x </a:t>
            </a:r>
            <a:r>
              <a:rPr lang="en-US" dirty="0"/>
              <a:t>+ 2</a:t>
            </a:r>
            <a:r>
              <a:rPr lang="en-US" i="1" dirty="0"/>
              <a:t>y</a:t>
            </a:r>
            <a:r>
              <a:rPr lang="en-US" dirty="0"/>
              <a:t> 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281071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ECBFC4C2-1585-D348-88EA-D0168429E5A3}"/>
              </a:ext>
            </a:extLst>
          </p:cNvPr>
          <p:cNvGrpSpPr/>
          <p:nvPr/>
        </p:nvGrpSpPr>
        <p:grpSpPr>
          <a:xfrm>
            <a:off x="581865" y="7389"/>
            <a:ext cx="7426755" cy="2040072"/>
            <a:chOff x="581865" y="7389"/>
            <a:chExt cx="7426755" cy="2040072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3FCA26C1-08D1-4046-AC02-6CFC98170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2366" y="7389"/>
              <a:ext cx="3726254" cy="2040072"/>
            </a:xfrm>
            <a:prstGeom prst="rect">
              <a:avLst/>
            </a:prstGeom>
          </p:spPr>
        </p:pic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0F2ACF8F-B164-C640-9A6A-9FD89438CF42}"/>
                </a:ext>
              </a:extLst>
            </p:cNvPr>
            <p:cNvSpPr/>
            <p:nvPr/>
          </p:nvSpPr>
          <p:spPr>
            <a:xfrm>
              <a:off x="581865" y="381094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v-SE" dirty="0"/>
                <a:t>Teckna ett uttryck för triangelns omkrets.</a:t>
              </a:r>
            </a:p>
            <a:p>
              <a:r>
                <a:rPr lang="sv-SE" dirty="0"/>
                <a:t>Förenkla sedan uttrycket.</a:t>
              </a:r>
              <a:endParaRPr lang="sv-SE" dirty="0">
                <a:effectLst/>
              </a:endParaRPr>
            </a:p>
          </p:txBody>
        </p:sp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995E5BEE-BE0A-EF4F-A2F5-E624C8FD42D8}"/>
              </a:ext>
            </a:extLst>
          </p:cNvPr>
          <p:cNvSpPr/>
          <p:nvPr/>
        </p:nvSpPr>
        <p:spPr>
          <a:xfrm>
            <a:off x="706455" y="2421166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Omkretsen </a:t>
            </a:r>
            <a:r>
              <a:rPr lang="sv-SE" dirty="0"/>
              <a:t>: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26479E8-DA1E-EA4A-A4C9-BC1478020E77}"/>
              </a:ext>
            </a:extLst>
          </p:cNvPr>
          <p:cNvSpPr/>
          <p:nvPr/>
        </p:nvSpPr>
        <p:spPr>
          <a:xfrm>
            <a:off x="2010590" y="2421166"/>
            <a:ext cx="2271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radley Hand" pitchFamily="2" charset="77"/>
              </a:rPr>
              <a:t>(x </a:t>
            </a:r>
            <a:r>
              <a:rPr lang="en-US" dirty="0"/>
              <a:t>+</a:t>
            </a:r>
            <a:r>
              <a:rPr lang="en-US" dirty="0">
                <a:latin typeface="Bradley Hand" pitchFamily="2" charset="77"/>
              </a:rPr>
              <a:t> 2) </a:t>
            </a:r>
            <a:r>
              <a:rPr lang="en-US" dirty="0"/>
              <a:t>+ </a:t>
            </a:r>
            <a:r>
              <a:rPr lang="en-US" dirty="0">
                <a:latin typeface="Bradley Hand" pitchFamily="2" charset="77"/>
              </a:rPr>
              <a:t>x </a:t>
            </a:r>
            <a:r>
              <a:rPr lang="en-US" dirty="0"/>
              <a:t>+</a:t>
            </a:r>
            <a:r>
              <a:rPr lang="en-US" dirty="0">
                <a:latin typeface="Bradley Hand" pitchFamily="2" charset="77"/>
              </a:rPr>
              <a:t> (x </a:t>
            </a:r>
            <a:r>
              <a:rPr lang="en-US" dirty="0"/>
              <a:t>–</a:t>
            </a:r>
            <a:r>
              <a:rPr lang="en-US" dirty="0">
                <a:latin typeface="Bradley Hand" pitchFamily="2" charset="77"/>
              </a:rPr>
              <a:t> 1) </a:t>
            </a:r>
            <a:r>
              <a:rPr lang="en-US" dirty="0"/>
              <a:t>=</a:t>
            </a: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E0389CE-5CAF-F240-8C89-5DBB9260B499}"/>
              </a:ext>
            </a:extLst>
          </p:cNvPr>
          <p:cNvSpPr/>
          <p:nvPr/>
        </p:nvSpPr>
        <p:spPr>
          <a:xfrm>
            <a:off x="4250032" y="2396763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radley Hand" pitchFamily="2" charset="77"/>
              </a:rPr>
              <a:t>x </a:t>
            </a:r>
            <a:r>
              <a:rPr lang="en-US" sz="1600" dirty="0"/>
              <a:t>+</a:t>
            </a:r>
            <a:r>
              <a:rPr lang="en-US" dirty="0">
                <a:latin typeface="Bradley Hand" pitchFamily="2" charset="77"/>
              </a:rPr>
              <a:t> 2 </a:t>
            </a:r>
            <a:r>
              <a:rPr lang="en-US" dirty="0"/>
              <a:t>+</a:t>
            </a:r>
            <a:r>
              <a:rPr lang="en-US" dirty="0">
                <a:latin typeface="Bradley Hand" pitchFamily="2" charset="77"/>
              </a:rPr>
              <a:t> x </a:t>
            </a:r>
            <a:r>
              <a:rPr lang="en-US" dirty="0"/>
              <a:t>+</a:t>
            </a:r>
            <a:r>
              <a:rPr lang="en-US" dirty="0">
                <a:latin typeface="Bradley Hand" pitchFamily="2" charset="77"/>
              </a:rPr>
              <a:t> x </a:t>
            </a:r>
            <a:r>
              <a:rPr lang="en-US" sz="1600" dirty="0"/>
              <a:t>–</a:t>
            </a:r>
            <a:r>
              <a:rPr lang="en-US" dirty="0">
                <a:latin typeface="Bradley Hand" pitchFamily="2" charset="77"/>
              </a:rPr>
              <a:t> 1 </a:t>
            </a:r>
            <a:r>
              <a:rPr lang="en-US" dirty="0"/>
              <a:t>=</a:t>
            </a:r>
            <a:endParaRPr lang="sv-SE" dirty="0"/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F32595A0-0582-1A40-BF24-35BF1D559556}"/>
              </a:ext>
            </a:extLst>
          </p:cNvPr>
          <p:cNvGrpSpPr/>
          <p:nvPr/>
        </p:nvGrpSpPr>
        <p:grpSpPr>
          <a:xfrm>
            <a:off x="4285323" y="2677289"/>
            <a:ext cx="1532411" cy="3393"/>
            <a:chOff x="4979147" y="3528292"/>
            <a:chExt cx="1532411" cy="3393"/>
          </a:xfrm>
        </p:grpSpPr>
        <p:cxnSp>
          <p:nvCxnSpPr>
            <p:cNvPr id="10" name="Rak 9">
              <a:extLst>
                <a:ext uri="{FF2B5EF4-FFF2-40B4-BE49-F238E27FC236}">
                  <a16:creationId xmlns:a16="http://schemas.microsoft.com/office/drawing/2014/main" id="{36946228-2B0C-B641-B22B-606EB4C20865}"/>
                </a:ext>
              </a:extLst>
            </p:cNvPr>
            <p:cNvCxnSpPr>
              <a:cxnSpLocks/>
            </p:cNvCxnSpPr>
            <p:nvPr/>
          </p:nvCxnSpPr>
          <p:spPr>
            <a:xfrm>
              <a:off x="4979147" y="3529446"/>
              <a:ext cx="183203" cy="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213C2970-2900-3346-9EAD-FDCCF1793BA1}"/>
                </a:ext>
              </a:extLst>
            </p:cNvPr>
            <p:cNvCxnSpPr>
              <a:cxnSpLocks/>
            </p:cNvCxnSpPr>
            <p:nvPr/>
          </p:nvCxnSpPr>
          <p:spPr>
            <a:xfrm>
              <a:off x="5951503" y="3528292"/>
              <a:ext cx="245730" cy="0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Rak 12">
              <a:extLst>
                <a:ext uri="{FF2B5EF4-FFF2-40B4-BE49-F238E27FC236}">
                  <a16:creationId xmlns:a16="http://schemas.microsoft.com/office/drawing/2014/main" id="{1A457E76-7701-834F-8B9C-B9F1B115D6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7802" y="3531684"/>
              <a:ext cx="260287" cy="1"/>
            </a:xfrm>
            <a:prstGeom prst="line">
              <a:avLst/>
            </a:prstGeom>
            <a:ln w="158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Rak 15">
              <a:extLst>
                <a:ext uri="{FF2B5EF4-FFF2-40B4-BE49-F238E27FC236}">
                  <a16:creationId xmlns:a16="http://schemas.microsoft.com/office/drawing/2014/main" id="{6A8E2C68-BE6A-7D4E-9E3A-839367BEFE1A}"/>
                </a:ext>
              </a:extLst>
            </p:cNvPr>
            <p:cNvCxnSpPr>
              <a:cxnSpLocks/>
            </p:cNvCxnSpPr>
            <p:nvPr/>
          </p:nvCxnSpPr>
          <p:spPr>
            <a:xfrm>
              <a:off x="5239352" y="3528292"/>
              <a:ext cx="263091" cy="0"/>
            </a:xfrm>
            <a:prstGeom prst="line">
              <a:avLst/>
            </a:prstGeom>
            <a:ln w="158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A7EA2E9C-E994-144E-A69C-D7DCCF2326B6}"/>
                </a:ext>
              </a:extLst>
            </p:cNvPr>
            <p:cNvCxnSpPr>
              <a:cxnSpLocks/>
            </p:cNvCxnSpPr>
            <p:nvPr/>
          </p:nvCxnSpPr>
          <p:spPr>
            <a:xfrm>
              <a:off x="6280325" y="3528292"/>
              <a:ext cx="231233" cy="0"/>
            </a:xfrm>
            <a:prstGeom prst="line">
              <a:avLst/>
            </a:prstGeom>
            <a:ln w="158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1" name="Rektangel 40">
            <a:extLst>
              <a:ext uri="{FF2B5EF4-FFF2-40B4-BE49-F238E27FC236}">
                <a16:creationId xmlns:a16="http://schemas.microsoft.com/office/drawing/2014/main" id="{AFA1FAB4-A73F-3645-B6BF-D7AB9C559383}"/>
              </a:ext>
            </a:extLst>
          </p:cNvPr>
          <p:cNvSpPr/>
          <p:nvPr/>
        </p:nvSpPr>
        <p:spPr>
          <a:xfrm>
            <a:off x="6017371" y="2396763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radley Hand" pitchFamily="2" charset="77"/>
              </a:rPr>
              <a:t>3x </a:t>
            </a:r>
            <a:r>
              <a:rPr lang="en-US" dirty="0"/>
              <a:t>+</a:t>
            </a:r>
            <a:r>
              <a:rPr lang="en-US" dirty="0">
                <a:latin typeface="Bradley Hand" pitchFamily="2" charset="77"/>
              </a:rPr>
              <a:t> 1</a:t>
            </a:r>
            <a:endParaRPr lang="sv-SE" dirty="0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455DAD-4013-4647-9333-0ACD73CD9B59}"/>
              </a:ext>
            </a:extLst>
          </p:cNvPr>
          <p:cNvSpPr/>
          <p:nvPr/>
        </p:nvSpPr>
        <p:spPr>
          <a:xfrm>
            <a:off x="1486681" y="3568090"/>
            <a:ext cx="862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err="1">
                <a:latin typeface="Bradley Hand" pitchFamily="2" charset="77"/>
              </a:rPr>
              <a:t>Svar</a:t>
            </a:r>
            <a:r>
              <a:rPr lang="en-US" u="sng" dirty="0">
                <a:latin typeface="Bradley Hand" pitchFamily="2" charset="77"/>
              </a:rPr>
              <a:t>:</a:t>
            </a:r>
            <a:endParaRPr lang="sv-SE" u="sng" dirty="0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5B2B8DDC-9D19-2B4C-9025-156C59B34FFA}"/>
              </a:ext>
            </a:extLst>
          </p:cNvPr>
          <p:cNvSpPr/>
          <p:nvPr/>
        </p:nvSpPr>
        <p:spPr>
          <a:xfrm>
            <a:off x="2119726" y="3575416"/>
            <a:ext cx="22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Omkretsen är </a:t>
            </a:r>
            <a:r>
              <a:rPr lang="en-US" dirty="0">
                <a:latin typeface="Bradley Hand" pitchFamily="2" charset="77"/>
              </a:rPr>
              <a:t>3x </a:t>
            </a:r>
            <a:r>
              <a:rPr lang="en-US" dirty="0"/>
              <a:t>+</a:t>
            </a:r>
            <a:r>
              <a:rPr lang="en-US" dirty="0">
                <a:latin typeface="Bradley Hand" pitchFamily="2" charset="77"/>
              </a:rPr>
              <a:t> 1</a:t>
            </a:r>
            <a:endParaRPr lang="sv-SE" dirty="0"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18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1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4CDEF67-C56F-5840-BF29-CF70B7557293}"/>
              </a:ext>
            </a:extLst>
          </p:cNvPr>
          <p:cNvSpPr/>
          <p:nvPr/>
        </p:nvSpPr>
        <p:spPr>
          <a:xfrm>
            <a:off x="381775" y="504581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63D32CB-5CFC-064C-9C34-352A3962C0CE}"/>
              </a:ext>
            </a:extLst>
          </p:cNvPr>
          <p:cNvGrpSpPr/>
          <p:nvPr/>
        </p:nvGrpSpPr>
        <p:grpSpPr>
          <a:xfrm>
            <a:off x="516798" y="580868"/>
            <a:ext cx="8498248" cy="1846980"/>
            <a:chOff x="516798" y="580868"/>
            <a:chExt cx="8498248" cy="1846980"/>
          </a:xfrm>
        </p:grpSpPr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29CEA021-58C1-7C47-95EB-87C7147E6B4B}"/>
                </a:ext>
              </a:extLst>
            </p:cNvPr>
            <p:cNvSpPr txBox="1"/>
            <p:nvPr/>
          </p:nvSpPr>
          <p:spPr>
            <a:xfrm>
              <a:off x="516798" y="873576"/>
              <a:ext cx="8498248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Märta är </a:t>
              </a:r>
              <a:r>
                <a:rPr lang="sv-SE" i="1" dirty="0"/>
                <a:t>x </a:t>
              </a:r>
              <a:r>
                <a:rPr lang="sv-SE" dirty="0"/>
                <a:t>år. </a:t>
              </a:r>
            </a:p>
            <a:p>
              <a:endParaRPr lang="sv-SE" sz="1100" dirty="0"/>
            </a:p>
            <a:p>
              <a:pPr marL="342900" indent="-342900">
                <a:buAutoNum type="alphaLcParenR"/>
              </a:pPr>
              <a:r>
                <a:rPr lang="sv-SE" dirty="0"/>
                <a:t>Dante är 2 år yngre än Märta. </a:t>
              </a:r>
            </a:p>
            <a:p>
              <a:r>
                <a:rPr lang="sv-SE" dirty="0"/>
                <a:t>       Teckna ett uttryck för hur gammal Dante är.</a:t>
              </a:r>
            </a:p>
            <a:p>
              <a:r>
                <a:rPr lang="sv-SE" sz="1200" dirty="0"/>
                <a:t> </a:t>
              </a:r>
            </a:p>
            <a:p>
              <a:r>
                <a:rPr lang="sv-SE" dirty="0"/>
                <a:t>b)    Teckna ett uttryck för Märtas ålder när hon är dubbelt så gammal som nu. </a:t>
              </a:r>
            </a:p>
          </p:txBody>
        </p:sp>
        <p:pic>
          <p:nvPicPr>
            <p:cNvPr id="3074" name="Picture 2" descr="Fria bild: pojke, flicka, leende, lek, leksaker">
              <a:extLst>
                <a:ext uri="{FF2B5EF4-FFF2-40B4-BE49-F238E27FC236}">
                  <a16:creationId xmlns:a16="http://schemas.microsoft.com/office/drawing/2014/main" id="{51142996-BA05-C747-B08B-36852177A5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8" r="7033" b="5073"/>
            <a:stretch/>
          </p:blipFill>
          <p:spPr bwMode="auto">
            <a:xfrm>
              <a:off x="5399905" y="580868"/>
              <a:ext cx="1780682" cy="128714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ruta 9">
            <a:extLst>
              <a:ext uri="{FF2B5EF4-FFF2-40B4-BE49-F238E27FC236}">
                <a16:creationId xmlns:a16="http://schemas.microsoft.com/office/drawing/2014/main" id="{31471A70-A052-C041-B22A-3CFAD4919635}"/>
              </a:ext>
            </a:extLst>
          </p:cNvPr>
          <p:cNvSpPr txBox="1"/>
          <p:nvPr/>
        </p:nvSpPr>
        <p:spPr>
          <a:xfrm>
            <a:off x="1187802" y="3613666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Bradley Hand" pitchFamily="2" charset="77"/>
                <a:cs typeface="Bradley Hand Bold"/>
              </a:rPr>
              <a:t>Då är Dante: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E907A6-B836-B94D-902F-2EF302E7D528}"/>
              </a:ext>
            </a:extLst>
          </p:cNvPr>
          <p:cNvSpPr/>
          <p:nvPr/>
        </p:nvSpPr>
        <p:spPr>
          <a:xfrm>
            <a:off x="927085" y="3244334"/>
            <a:ext cx="1882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  <a:cs typeface="Bradley Hand Bold"/>
              </a:rPr>
              <a:t>a) </a:t>
            </a:r>
            <a:r>
              <a:rPr lang="sv-SE" dirty="0">
                <a:latin typeface="Bradley Hand" pitchFamily="2" charset="77"/>
              </a:rPr>
              <a:t>Märta är x år.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EB5384A-BD88-C047-A8B7-A35D57F4C980}"/>
              </a:ext>
            </a:extLst>
          </p:cNvPr>
          <p:cNvSpPr/>
          <p:nvPr/>
        </p:nvSpPr>
        <p:spPr>
          <a:xfrm>
            <a:off x="2487396" y="361366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  <a:cs typeface="Bradley Hand Bold"/>
              </a:rPr>
              <a:t>(x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" pitchFamily="2" charset="77"/>
                <a:cs typeface="Bradley Hand Bold"/>
              </a:rPr>
              <a:t> 2) år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3C78BF64-E76C-D74B-BED7-25BBC4F47602}"/>
              </a:ext>
            </a:extLst>
          </p:cNvPr>
          <p:cNvSpPr/>
          <p:nvPr/>
        </p:nvSpPr>
        <p:spPr>
          <a:xfrm>
            <a:off x="5618354" y="3059668"/>
            <a:ext cx="2804286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Parentesen gör att du bara behöver skriva år en gång. Men du kan förstås också skriva </a:t>
            </a:r>
            <a:r>
              <a:rPr lang="sv-SE" sz="1400" i="1" dirty="0">
                <a:solidFill>
                  <a:srgbClr val="C00000"/>
                </a:solidFill>
              </a:rPr>
              <a:t>x </a:t>
            </a:r>
            <a:r>
              <a:rPr lang="sv-SE" sz="1400" dirty="0">
                <a:solidFill>
                  <a:srgbClr val="C00000"/>
                </a:solidFill>
              </a:rPr>
              <a:t>år – 2 år</a:t>
            </a:r>
            <a:r>
              <a:rPr lang="sv-SE" sz="1400" dirty="0"/>
              <a:t>. 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E9ED7C2B-9E8B-5F4F-9284-7886E8B6CA71}"/>
              </a:ext>
            </a:extLst>
          </p:cNvPr>
          <p:cNvSpPr txBox="1"/>
          <p:nvPr/>
        </p:nvSpPr>
        <p:spPr>
          <a:xfrm>
            <a:off x="862847" y="4430152"/>
            <a:ext cx="188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  <a:cs typeface="Bradley Hand Bold"/>
              </a:rPr>
              <a:t>b)  Då är Märta: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B6916E7-7C5D-4949-AD84-155D98C1D83C}"/>
              </a:ext>
            </a:extLst>
          </p:cNvPr>
          <p:cNvSpPr/>
          <p:nvPr/>
        </p:nvSpPr>
        <p:spPr>
          <a:xfrm>
            <a:off x="2533891" y="4430152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  <a:cs typeface="Bradley Hand Bold"/>
              </a:rPr>
              <a:t>2 · x år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491DE82-2802-FF41-8546-62B8DC2E3106}"/>
              </a:ext>
            </a:extLst>
          </p:cNvPr>
          <p:cNvSpPr/>
          <p:nvPr/>
        </p:nvSpPr>
        <p:spPr>
          <a:xfrm>
            <a:off x="5618354" y="4245486"/>
            <a:ext cx="280428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får den nya åldern genom att multiplicera Märtas ålder med 2. 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2F69AAB7-AE61-DB42-85ED-0E0F40FF08C6}"/>
              </a:ext>
            </a:extLst>
          </p:cNvPr>
          <p:cNvSpPr txBox="1"/>
          <p:nvPr/>
        </p:nvSpPr>
        <p:spPr>
          <a:xfrm>
            <a:off x="906012" y="5480301"/>
            <a:ext cx="4047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Bradley Hand Bold"/>
                <a:cs typeface="Bradley Hand Bold"/>
              </a:rPr>
              <a:t>Svar</a:t>
            </a:r>
            <a:r>
              <a:rPr lang="sv-SE" sz="2000" dirty="0">
                <a:latin typeface="Bradley Hand Bold"/>
                <a:cs typeface="Bradley Hand Bold"/>
              </a:rPr>
              <a:t>: 	a)</a:t>
            </a:r>
            <a:r>
              <a:rPr lang="sv-SE" sz="2000" dirty="0">
                <a:latin typeface="Bradley Hand" pitchFamily="2" charset="77"/>
              </a:rPr>
              <a:t> Dante är </a:t>
            </a:r>
            <a:r>
              <a:rPr lang="sv-SE" sz="2000" dirty="0">
                <a:latin typeface="Bradley Hand" pitchFamily="2" charset="77"/>
                <a:cs typeface="Bradley Hand Bold"/>
              </a:rPr>
              <a:t>(x </a:t>
            </a:r>
            <a:r>
              <a:rPr lang="sv-SE" sz="2000" dirty="0">
                <a:cs typeface="Bradley Hand Bold"/>
              </a:rPr>
              <a:t>–</a:t>
            </a:r>
            <a:r>
              <a:rPr lang="sv-SE" sz="2000" dirty="0">
                <a:latin typeface="Bradley Hand" pitchFamily="2" charset="77"/>
                <a:cs typeface="Bradley Hand Bold"/>
              </a:rPr>
              <a:t> 2) år.</a:t>
            </a:r>
            <a:endParaRPr lang="sv-SE" sz="2000" dirty="0"/>
          </a:p>
          <a:p>
            <a:r>
              <a:rPr lang="sv-SE" sz="2000" dirty="0">
                <a:latin typeface="Bradley Hand" pitchFamily="2" charset="77"/>
              </a:rPr>
              <a:t>		b) </a:t>
            </a:r>
            <a:r>
              <a:rPr lang="sv-SE" sz="2000" dirty="0">
                <a:latin typeface="Bradley Hand" pitchFamily="2" charset="77"/>
                <a:cs typeface="Bradley Hand Bold"/>
              </a:rPr>
              <a:t>Då är Märta 2 · x år. </a:t>
            </a:r>
            <a:endParaRPr lang="sv-SE" sz="2000" dirty="0"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1752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  <p:bldP spid="16" grpId="0" animBg="1"/>
      <p:bldP spid="17" grpId="0"/>
      <p:bldP spid="18" grpId="0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6364948" y="1095240"/>
            <a:ext cx="124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Amina är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370984" y="2369922"/>
            <a:ext cx="166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Kakan kostar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6030603" y="3293252"/>
            <a:ext cx="191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Tårtan kostar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440048" y="4788251"/>
            <a:ext cx="114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Sofia har</a:t>
            </a:r>
          </a:p>
        </p:txBody>
      </p:sp>
      <p:grpSp>
        <p:nvGrpSpPr>
          <p:cNvPr id="23" name="Grupp 22"/>
          <p:cNvGrpSpPr/>
          <p:nvPr/>
        </p:nvGrpSpPr>
        <p:grpSpPr>
          <a:xfrm>
            <a:off x="7479128" y="4670633"/>
            <a:ext cx="655812" cy="613132"/>
            <a:chOff x="6707192" y="3938197"/>
            <a:chExt cx="655812" cy="613132"/>
          </a:xfrm>
        </p:grpSpPr>
        <p:grpSp>
          <p:nvGrpSpPr>
            <p:cNvPr id="13" name="Grupp 12"/>
            <p:cNvGrpSpPr>
              <a:grpSpLocks/>
            </p:cNvGrpSpPr>
            <p:nvPr/>
          </p:nvGrpSpPr>
          <p:grpSpPr bwMode="auto">
            <a:xfrm>
              <a:off x="6707192" y="3938197"/>
              <a:ext cx="328242" cy="613132"/>
              <a:chOff x="3864458" y="1846460"/>
              <a:chExt cx="328648" cy="613304"/>
            </a:xfrm>
          </p:grpSpPr>
          <p:sp>
            <p:nvSpPr>
              <p:cNvPr id="15" name="textruta 4"/>
              <p:cNvSpPr txBox="1">
                <a:spLocks noChangeArrowheads="1"/>
              </p:cNvSpPr>
              <p:nvPr/>
            </p:nvSpPr>
            <p:spPr bwMode="auto">
              <a:xfrm>
                <a:off x="3864458" y="1846460"/>
                <a:ext cx="313293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z</a:t>
                </a:r>
              </a:p>
            </p:txBody>
          </p:sp>
          <p:sp>
            <p:nvSpPr>
              <p:cNvPr id="16" name="textruta 5"/>
              <p:cNvSpPr txBox="1">
                <a:spLocks noChangeArrowheads="1"/>
              </p:cNvSpPr>
              <p:nvPr/>
            </p:nvSpPr>
            <p:spPr bwMode="auto">
              <a:xfrm>
                <a:off x="3864458" y="2090329"/>
                <a:ext cx="328648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</a:t>
                </a:r>
              </a:p>
            </p:txBody>
          </p:sp>
          <p:cxnSp>
            <p:nvCxnSpPr>
              <p:cNvPr id="17" name="Rak 16"/>
              <p:cNvCxnSpPr>
                <a:cxnSpLocks/>
              </p:cNvCxnSpPr>
              <p:nvPr/>
            </p:nvCxnSpPr>
            <p:spPr>
              <a:xfrm>
                <a:off x="3921298" y="2148829"/>
                <a:ext cx="181953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ruta 19"/>
            <p:cNvSpPr txBox="1"/>
            <p:nvPr/>
          </p:nvSpPr>
          <p:spPr>
            <a:xfrm>
              <a:off x="6912908" y="4063726"/>
              <a:ext cx="450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kr</a:t>
              </a:r>
            </a:p>
          </p:txBody>
        </p:sp>
      </p:grpSp>
      <p:sp>
        <p:nvSpPr>
          <p:cNvPr id="21" name="textruta 20"/>
          <p:cNvSpPr txBox="1"/>
          <p:nvPr/>
        </p:nvSpPr>
        <p:spPr>
          <a:xfrm>
            <a:off x="7479128" y="3291938"/>
            <a:ext cx="166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(3 </a:t>
            </a:r>
            <a:r>
              <a:rPr lang="de-DE" dirty="0">
                <a:latin typeface="Bradley Hand Bold"/>
                <a:cs typeface="Bradley Hand Bold"/>
              </a:rPr>
              <a:t>∙ a</a:t>
            </a:r>
            <a:r>
              <a:rPr lang="de-DE" dirty="0"/>
              <a:t> + </a:t>
            </a:r>
            <a:r>
              <a:rPr lang="de-DE" dirty="0">
                <a:latin typeface="Bradley Hand Bold"/>
                <a:cs typeface="Bradley Hand Bold"/>
              </a:rPr>
              <a:t>40</a:t>
            </a:r>
            <a:r>
              <a:rPr lang="sv-SE" dirty="0">
                <a:latin typeface="Bradley Hand Bold"/>
                <a:cs typeface="Bradley Hand Bold"/>
              </a:rPr>
              <a:t>) kr</a:t>
            </a:r>
          </a:p>
        </p:txBody>
      </p:sp>
      <p:sp>
        <p:nvSpPr>
          <p:cNvPr id="22" name="Rektangel 21"/>
          <p:cNvSpPr/>
          <p:nvPr/>
        </p:nvSpPr>
        <p:spPr>
          <a:xfrm>
            <a:off x="7871719" y="2369922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de-DE" dirty="0">
                <a:latin typeface="Bradley Hand Bold"/>
                <a:cs typeface="Bradley Hand Bold"/>
              </a:rPr>
              <a:t>∙ a</a:t>
            </a:r>
            <a:r>
              <a:rPr lang="sv-SE" dirty="0">
                <a:latin typeface="Bradley Hand Bold"/>
                <a:cs typeface="Bradley Hand Bold"/>
              </a:rPr>
              <a:t> kr</a:t>
            </a:r>
          </a:p>
        </p:txBody>
      </p:sp>
      <p:sp>
        <p:nvSpPr>
          <p:cNvPr id="45" name="textruta 44"/>
          <p:cNvSpPr txBox="1"/>
          <p:nvPr/>
        </p:nvSpPr>
        <p:spPr>
          <a:xfrm>
            <a:off x="6510419" y="5694032"/>
            <a:ext cx="114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Johan har</a:t>
            </a:r>
          </a:p>
        </p:txBody>
      </p:sp>
      <p:grpSp>
        <p:nvGrpSpPr>
          <p:cNvPr id="57" name="Grupp 56"/>
          <p:cNvGrpSpPr/>
          <p:nvPr/>
        </p:nvGrpSpPr>
        <p:grpSpPr>
          <a:xfrm>
            <a:off x="7508370" y="5542891"/>
            <a:ext cx="1423036" cy="583693"/>
            <a:chOff x="7400227" y="5042559"/>
            <a:chExt cx="1423036" cy="583693"/>
          </a:xfrm>
        </p:grpSpPr>
        <p:grpSp>
          <p:nvGrpSpPr>
            <p:cNvPr id="53" name="Grupp 52"/>
            <p:cNvGrpSpPr/>
            <p:nvPr/>
          </p:nvGrpSpPr>
          <p:grpSpPr>
            <a:xfrm>
              <a:off x="7601879" y="5042559"/>
              <a:ext cx="1221384" cy="583693"/>
              <a:chOff x="7655130" y="5076083"/>
              <a:chExt cx="1221384" cy="583693"/>
            </a:xfrm>
          </p:grpSpPr>
          <p:grpSp>
            <p:nvGrpSpPr>
              <p:cNvPr id="46" name="Grupp 45"/>
              <p:cNvGrpSpPr/>
              <p:nvPr/>
            </p:nvGrpSpPr>
            <p:grpSpPr>
              <a:xfrm>
                <a:off x="7655130" y="5076083"/>
                <a:ext cx="990820" cy="583693"/>
                <a:chOff x="6707191" y="3938199"/>
                <a:chExt cx="990820" cy="583693"/>
              </a:xfrm>
            </p:grpSpPr>
            <p:grpSp>
              <p:nvGrpSpPr>
                <p:cNvPr id="47" name="Grupp 46"/>
                <p:cNvGrpSpPr>
                  <a:grpSpLocks/>
                </p:cNvGrpSpPr>
                <p:nvPr/>
              </p:nvGrpSpPr>
              <p:grpSpPr bwMode="auto">
                <a:xfrm>
                  <a:off x="6707191" y="3938199"/>
                  <a:ext cx="328242" cy="583693"/>
                  <a:chOff x="3864457" y="1846460"/>
                  <a:chExt cx="328648" cy="583856"/>
                </a:xfrm>
              </p:grpSpPr>
              <p:sp>
                <p:nvSpPr>
                  <p:cNvPr id="49" name="textruta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64458" y="1846460"/>
                    <a:ext cx="326236" cy="3694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z</a:t>
                    </a:r>
                  </a:p>
                </p:txBody>
              </p:sp>
              <p:sp>
                <p:nvSpPr>
                  <p:cNvPr id="50" name="textruta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64457" y="2060881"/>
                    <a:ext cx="328648" cy="3694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2</a:t>
                    </a:r>
                  </a:p>
                </p:txBody>
              </p:sp>
              <p:cxnSp>
                <p:nvCxnSpPr>
                  <p:cNvPr id="51" name="Rak 50"/>
                  <p:cNvCxnSpPr>
                    <a:cxnSpLocks/>
                  </p:cNvCxnSpPr>
                  <p:nvPr/>
                </p:nvCxnSpPr>
                <p:spPr>
                  <a:xfrm>
                    <a:off x="3912696" y="2140909"/>
                    <a:ext cx="191462" cy="0"/>
                  </a:xfrm>
                  <a:prstGeom prst="line">
                    <a:avLst/>
                  </a:prstGeom>
                  <a:ln w="1587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textruta 47"/>
                <p:cNvSpPr txBox="1"/>
                <p:nvPr/>
              </p:nvSpPr>
              <p:spPr>
                <a:xfrm>
                  <a:off x="6907061" y="4055815"/>
                  <a:ext cx="790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cs typeface="Bradley Hand Bold"/>
                    </a:rPr>
                    <a:t>–</a:t>
                  </a:r>
                  <a:r>
                    <a:rPr lang="sv-SE" dirty="0">
                      <a:latin typeface="Bradley Hand Bold"/>
                      <a:cs typeface="Bradley Hand Bold"/>
                    </a:rPr>
                    <a:t> 10 )</a:t>
                  </a:r>
                </a:p>
              </p:txBody>
            </p:sp>
          </p:grpSp>
          <p:sp>
            <p:nvSpPr>
              <p:cNvPr id="52" name="textruta 51"/>
              <p:cNvSpPr txBox="1"/>
              <p:nvPr/>
            </p:nvSpPr>
            <p:spPr>
              <a:xfrm>
                <a:off x="8426418" y="5196040"/>
                <a:ext cx="450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kr</a:t>
                </a:r>
              </a:p>
            </p:txBody>
          </p:sp>
        </p:grpSp>
        <p:sp>
          <p:nvSpPr>
            <p:cNvPr id="55" name="textruta 54"/>
            <p:cNvSpPr txBox="1"/>
            <p:nvPr/>
          </p:nvSpPr>
          <p:spPr>
            <a:xfrm>
              <a:off x="7400227" y="5165691"/>
              <a:ext cx="151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(</a:t>
              </a:r>
            </a:p>
          </p:txBody>
        </p:sp>
      </p:grpSp>
      <p:sp>
        <p:nvSpPr>
          <p:cNvPr id="58" name="Rektangel 57"/>
          <p:cNvSpPr/>
          <p:nvPr/>
        </p:nvSpPr>
        <p:spPr>
          <a:xfrm>
            <a:off x="7402618" y="1104319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(x </a:t>
            </a:r>
            <a:r>
              <a:rPr lang="de-DE" dirty="0"/>
              <a:t>+</a:t>
            </a:r>
            <a:r>
              <a:rPr lang="sv-SE" dirty="0">
                <a:latin typeface="Bradley Hand Bold"/>
                <a:cs typeface="Bradley Hand Bold"/>
              </a:rPr>
              <a:t> 2) år</a:t>
            </a:r>
          </a:p>
        </p:txBody>
      </p:sp>
      <p:grpSp>
        <p:nvGrpSpPr>
          <p:cNvPr id="60" name="Grupp 59"/>
          <p:cNvGrpSpPr/>
          <p:nvPr/>
        </p:nvGrpSpPr>
        <p:grpSpPr>
          <a:xfrm>
            <a:off x="315124" y="956740"/>
            <a:ext cx="6049824" cy="646331"/>
            <a:chOff x="82920" y="456408"/>
            <a:chExt cx="6049824" cy="646331"/>
          </a:xfrm>
        </p:grpSpPr>
        <p:sp>
          <p:nvSpPr>
            <p:cNvPr id="3" name="Rektangel 2"/>
            <p:cNvSpPr/>
            <p:nvPr/>
          </p:nvSpPr>
          <p:spPr>
            <a:xfrm>
              <a:off x="671744" y="456408"/>
              <a:ext cx="5461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Andreas är </a:t>
              </a:r>
              <a:r>
                <a:rPr lang="sv-SE" i="1" dirty="0"/>
                <a:t>x</a:t>
              </a:r>
              <a:r>
                <a:rPr lang="sv-SE" dirty="0"/>
                <a:t> år. Hans syster Amina är 2 år äldre.</a:t>
              </a:r>
            </a:p>
            <a:p>
              <a:r>
                <a:rPr lang="sv-SE" dirty="0"/>
                <a:t>Teckna ett uttryck för hur gammal Amina är.</a:t>
              </a:r>
            </a:p>
          </p:txBody>
        </p:sp>
        <p:sp>
          <p:nvSpPr>
            <p:cNvPr id="59" name="textruta 58"/>
            <p:cNvSpPr txBox="1"/>
            <p:nvPr/>
          </p:nvSpPr>
          <p:spPr>
            <a:xfrm>
              <a:off x="82920" y="456408"/>
              <a:ext cx="388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1.</a:t>
              </a:r>
            </a:p>
          </p:txBody>
        </p:sp>
      </p:grpSp>
      <p:grpSp>
        <p:nvGrpSpPr>
          <p:cNvPr id="65" name="Grupp 64"/>
          <p:cNvGrpSpPr/>
          <p:nvPr/>
        </p:nvGrpSpPr>
        <p:grpSpPr>
          <a:xfrm>
            <a:off x="294713" y="2178535"/>
            <a:ext cx="6096452" cy="923330"/>
            <a:chOff x="62509" y="1678203"/>
            <a:chExt cx="6096452" cy="923330"/>
          </a:xfrm>
        </p:grpSpPr>
        <p:sp>
          <p:nvSpPr>
            <p:cNvPr id="5" name="Rektangel 4"/>
            <p:cNvSpPr/>
            <p:nvPr/>
          </p:nvSpPr>
          <p:spPr>
            <a:xfrm>
              <a:off x="691276" y="1678203"/>
              <a:ext cx="546768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En liten kaka kostar </a:t>
              </a:r>
              <a:r>
                <a:rPr lang="sv-SE" i="1" dirty="0"/>
                <a:t>a </a:t>
              </a:r>
              <a:r>
                <a:rPr lang="sv-SE" dirty="0"/>
                <a:t>kr. En större kaka kostar tre gånger så mycket. Teckna ett uttryck för hur mycket den stora kakan kostar.</a:t>
              </a:r>
            </a:p>
          </p:txBody>
        </p:sp>
        <p:sp>
          <p:nvSpPr>
            <p:cNvPr id="61" name="textruta 60"/>
            <p:cNvSpPr txBox="1"/>
            <p:nvPr/>
          </p:nvSpPr>
          <p:spPr>
            <a:xfrm>
              <a:off x="62509" y="1689190"/>
              <a:ext cx="588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2. a)</a:t>
              </a:r>
            </a:p>
          </p:txBody>
        </p:sp>
      </p:grpSp>
      <p:grpSp>
        <p:nvGrpSpPr>
          <p:cNvPr id="66" name="Grupp 65"/>
          <p:cNvGrpSpPr/>
          <p:nvPr/>
        </p:nvGrpSpPr>
        <p:grpSpPr>
          <a:xfrm>
            <a:off x="542756" y="3107272"/>
            <a:ext cx="4947937" cy="646331"/>
            <a:chOff x="310552" y="2606940"/>
            <a:chExt cx="4947937" cy="646331"/>
          </a:xfrm>
        </p:grpSpPr>
        <p:sp>
          <p:nvSpPr>
            <p:cNvPr id="7" name="Rektangel 6"/>
            <p:cNvSpPr/>
            <p:nvPr/>
          </p:nvSpPr>
          <p:spPr>
            <a:xfrm>
              <a:off x="686489" y="260694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v-SE" dirty="0"/>
                <a:t>En tårta kostar 40 kr mer än den stora kakan.</a:t>
              </a:r>
            </a:p>
            <a:p>
              <a:r>
                <a:rPr lang="sv-SE" dirty="0"/>
                <a:t>Teckna ett uttryck för tårtans pris.</a:t>
              </a:r>
            </a:p>
          </p:txBody>
        </p:sp>
        <p:sp>
          <p:nvSpPr>
            <p:cNvPr id="62" name="Rektangel 61"/>
            <p:cNvSpPr/>
            <p:nvPr/>
          </p:nvSpPr>
          <p:spPr>
            <a:xfrm>
              <a:off x="310552" y="2606940"/>
              <a:ext cx="3759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  <p:grpSp>
        <p:nvGrpSpPr>
          <p:cNvPr id="67" name="Grupp 66"/>
          <p:cNvGrpSpPr/>
          <p:nvPr/>
        </p:nvGrpSpPr>
        <p:grpSpPr>
          <a:xfrm>
            <a:off x="335283" y="4623558"/>
            <a:ext cx="5039941" cy="654005"/>
            <a:chOff x="103079" y="4123226"/>
            <a:chExt cx="5039941" cy="654005"/>
          </a:xfrm>
        </p:grpSpPr>
        <p:sp>
          <p:nvSpPr>
            <p:cNvPr id="6" name="Rektangel 5"/>
            <p:cNvSpPr/>
            <p:nvPr/>
          </p:nvSpPr>
          <p:spPr>
            <a:xfrm>
              <a:off x="651598" y="4130900"/>
              <a:ext cx="44914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 </a:t>
              </a:r>
              <a:r>
                <a:rPr lang="sv-SE" dirty="0" err="1"/>
                <a:t>Fadi</a:t>
              </a:r>
              <a:r>
                <a:rPr lang="sv-SE" dirty="0"/>
                <a:t> har </a:t>
              </a:r>
              <a:r>
                <a:rPr lang="sv-SE" i="1" dirty="0"/>
                <a:t>z</a:t>
              </a:r>
              <a:r>
                <a:rPr lang="sv-SE" dirty="0"/>
                <a:t> kr. Sofia har hälften så mycket.</a:t>
              </a:r>
            </a:p>
            <a:p>
              <a:r>
                <a:rPr lang="sv-SE" dirty="0"/>
                <a:t> Teckna ett uttryck för hur mycket Sofia har.</a:t>
              </a:r>
            </a:p>
          </p:txBody>
        </p:sp>
        <p:sp>
          <p:nvSpPr>
            <p:cNvPr id="63" name="textruta 62"/>
            <p:cNvSpPr txBox="1"/>
            <p:nvPr/>
          </p:nvSpPr>
          <p:spPr>
            <a:xfrm>
              <a:off x="103079" y="4123226"/>
              <a:ext cx="588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3. a)</a:t>
              </a:r>
            </a:p>
          </p:txBody>
        </p:sp>
      </p:grpSp>
      <p:grpSp>
        <p:nvGrpSpPr>
          <p:cNvPr id="68" name="Grupp 67"/>
          <p:cNvGrpSpPr/>
          <p:nvPr/>
        </p:nvGrpSpPr>
        <p:grpSpPr>
          <a:xfrm>
            <a:off x="528011" y="5522008"/>
            <a:ext cx="4847213" cy="646331"/>
            <a:chOff x="295807" y="5021676"/>
            <a:chExt cx="4847213" cy="646331"/>
          </a:xfrm>
        </p:grpSpPr>
        <p:sp>
          <p:nvSpPr>
            <p:cNvPr id="4" name="Rektangel 3"/>
            <p:cNvSpPr/>
            <p:nvPr/>
          </p:nvSpPr>
          <p:spPr>
            <a:xfrm>
              <a:off x="571020" y="502167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v-SE" dirty="0"/>
                <a:t>  Johan har 10 kr mindre än Sofia. </a:t>
              </a:r>
            </a:p>
            <a:p>
              <a:r>
                <a:rPr lang="sv-SE" dirty="0"/>
                <a:t>  Teckna ett uttryck för hur mycket Johan har.</a:t>
              </a:r>
            </a:p>
          </p:txBody>
        </p:sp>
        <p:sp>
          <p:nvSpPr>
            <p:cNvPr id="64" name="Rektangel 63"/>
            <p:cNvSpPr/>
            <p:nvPr/>
          </p:nvSpPr>
          <p:spPr>
            <a:xfrm>
              <a:off x="295807" y="5042558"/>
              <a:ext cx="3759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  <p:sp>
        <p:nvSpPr>
          <p:cNvPr id="54" name="Rektangel 53">
            <a:extLst>
              <a:ext uri="{FF2B5EF4-FFF2-40B4-BE49-F238E27FC236}">
                <a16:creationId xmlns:a16="http://schemas.microsoft.com/office/drawing/2014/main" id="{0B90E2AF-EEFF-A647-8808-1AA23007643A}"/>
              </a:ext>
            </a:extLst>
          </p:cNvPr>
          <p:cNvSpPr/>
          <p:nvPr/>
        </p:nvSpPr>
        <p:spPr>
          <a:xfrm>
            <a:off x="335283" y="206685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65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1" grpId="0"/>
      <p:bldP spid="22" grpId="0"/>
      <p:bldP spid="45" grpId="0"/>
      <p:bldP spid="58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864BE7F-C002-524A-B27B-5B9AD6384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182063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	                          	    Bråkform och decimalform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F1128F7-25DF-1847-A5D7-10FAF7A7B2F8}"/>
              </a:ext>
            </a:extLst>
          </p:cNvPr>
          <p:cNvSpPr/>
          <p:nvPr/>
        </p:nvSpPr>
        <p:spPr>
          <a:xfrm>
            <a:off x="2318342" y="1223409"/>
            <a:ext cx="4883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 här sambanden är bra att kunna utantill: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6F17705-521E-624D-9FFE-927767ABE384}"/>
              </a:ext>
            </a:extLst>
          </p:cNvPr>
          <p:cNvSpPr/>
          <p:nvPr/>
        </p:nvSpPr>
        <p:spPr>
          <a:xfrm>
            <a:off x="1637607" y="1872519"/>
            <a:ext cx="6130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Med bokstäver   		  Bråkform 		  Decimalform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CB53F66-1CBC-C545-B885-44797CE9337C}"/>
              </a:ext>
            </a:extLst>
          </p:cNvPr>
          <p:cNvSpPr/>
          <p:nvPr/>
        </p:nvSpPr>
        <p:spPr>
          <a:xfrm>
            <a:off x="1777012" y="3228248"/>
            <a:ext cx="166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hundradel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3788F6DA-E321-C242-AFC2-99C65D5C7A86}"/>
              </a:ext>
            </a:extLst>
          </p:cNvPr>
          <p:cNvGrpSpPr/>
          <p:nvPr/>
        </p:nvGrpSpPr>
        <p:grpSpPr>
          <a:xfrm>
            <a:off x="4309230" y="3034082"/>
            <a:ext cx="691391" cy="687963"/>
            <a:chOff x="4137565" y="3105410"/>
            <a:chExt cx="691391" cy="687963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EFB6AE17-30AB-0B42-8CFF-81CFA4BA3F96}"/>
                </a:ext>
              </a:extLst>
            </p:cNvPr>
            <p:cNvSpPr/>
            <p:nvPr/>
          </p:nvSpPr>
          <p:spPr>
            <a:xfrm>
              <a:off x="4258816" y="3105410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E68C37F4-8F88-7143-9A76-4E123FD60783}"/>
                </a:ext>
              </a:extLst>
            </p:cNvPr>
            <p:cNvSpPr/>
            <p:nvPr/>
          </p:nvSpPr>
          <p:spPr>
            <a:xfrm>
              <a:off x="4137565" y="3393263"/>
              <a:ext cx="6913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100</a:t>
              </a: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CFC3B0C0-40BC-B149-8A10-FB8E8059733D}"/>
                </a:ext>
              </a:extLst>
            </p:cNvPr>
            <p:cNvCxnSpPr>
              <a:cxnSpLocks/>
            </p:cNvCxnSpPr>
            <p:nvPr/>
          </p:nvCxnSpPr>
          <p:spPr>
            <a:xfrm>
              <a:off x="4232914" y="3442424"/>
              <a:ext cx="371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Rektangel 11">
            <a:extLst>
              <a:ext uri="{FF2B5EF4-FFF2-40B4-BE49-F238E27FC236}">
                <a16:creationId xmlns:a16="http://schemas.microsoft.com/office/drawing/2014/main" id="{C9164144-2932-9A43-AEE9-011C1A8C396F}"/>
              </a:ext>
            </a:extLst>
          </p:cNvPr>
          <p:cNvSpPr/>
          <p:nvPr/>
        </p:nvSpPr>
        <p:spPr>
          <a:xfrm>
            <a:off x="6425975" y="3168597"/>
            <a:ext cx="69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0,01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505B398-A2A3-FD4D-8FBD-A96D85A0CE3C}"/>
              </a:ext>
            </a:extLst>
          </p:cNvPr>
          <p:cNvSpPr/>
          <p:nvPr/>
        </p:nvSpPr>
        <p:spPr>
          <a:xfrm>
            <a:off x="1777013" y="3923218"/>
            <a:ext cx="166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tiondel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758DE453-CA1D-2A41-8B6D-2B4C38B6AD0A}"/>
              </a:ext>
            </a:extLst>
          </p:cNvPr>
          <p:cNvGrpSpPr/>
          <p:nvPr/>
        </p:nvGrpSpPr>
        <p:grpSpPr>
          <a:xfrm>
            <a:off x="4365662" y="3768707"/>
            <a:ext cx="518930" cy="679854"/>
            <a:chOff x="863471" y="1769966"/>
            <a:chExt cx="518930" cy="679854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B9C399B2-5C18-3C4D-93FB-EBB761583294}"/>
                </a:ext>
              </a:extLst>
            </p:cNvPr>
            <p:cNvSpPr/>
            <p:nvPr/>
          </p:nvSpPr>
          <p:spPr>
            <a:xfrm>
              <a:off x="913128" y="1769966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34343536-133D-AF44-9DDC-4C62D4F9D878}"/>
                </a:ext>
              </a:extLst>
            </p:cNvPr>
            <p:cNvSpPr/>
            <p:nvPr/>
          </p:nvSpPr>
          <p:spPr>
            <a:xfrm>
              <a:off x="863471" y="2049710"/>
              <a:ext cx="5000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10</a:t>
              </a: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E6C0E16E-FD48-8A4C-99BD-4BBECED1AF1D}"/>
                </a:ext>
              </a:extLst>
            </p:cNvPr>
            <p:cNvCxnSpPr>
              <a:cxnSpLocks/>
            </p:cNvCxnSpPr>
            <p:nvPr/>
          </p:nvCxnSpPr>
          <p:spPr>
            <a:xfrm>
              <a:off x="941921" y="2099707"/>
              <a:ext cx="267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A185BF0A-6067-C044-B92A-1A6B832402E7}"/>
              </a:ext>
            </a:extLst>
          </p:cNvPr>
          <p:cNvSpPr/>
          <p:nvPr/>
        </p:nvSpPr>
        <p:spPr>
          <a:xfrm>
            <a:off x="6510340" y="3898393"/>
            <a:ext cx="69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0,1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0FEB8DE-55B4-A349-8805-0A13732BD972}"/>
              </a:ext>
            </a:extLst>
          </p:cNvPr>
          <p:cNvSpPr/>
          <p:nvPr/>
        </p:nvSpPr>
        <p:spPr>
          <a:xfrm>
            <a:off x="1777013" y="4725596"/>
            <a:ext cx="166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halv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1927AB69-7D6A-3947-9BC6-5EBD700D66A6}"/>
              </a:ext>
            </a:extLst>
          </p:cNvPr>
          <p:cNvGrpSpPr/>
          <p:nvPr/>
        </p:nvGrpSpPr>
        <p:grpSpPr>
          <a:xfrm>
            <a:off x="4424704" y="4586961"/>
            <a:ext cx="469273" cy="657297"/>
            <a:chOff x="913128" y="1769966"/>
            <a:chExt cx="469273" cy="657297"/>
          </a:xfrm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0E6CF647-9D1F-D64B-ADB4-D29A5E1FCD8B}"/>
                </a:ext>
              </a:extLst>
            </p:cNvPr>
            <p:cNvSpPr/>
            <p:nvPr/>
          </p:nvSpPr>
          <p:spPr>
            <a:xfrm>
              <a:off x="913128" y="1769966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4ECDD05C-DA89-F643-803B-EC4DD6C554EB}"/>
                </a:ext>
              </a:extLst>
            </p:cNvPr>
            <p:cNvSpPr/>
            <p:nvPr/>
          </p:nvSpPr>
          <p:spPr>
            <a:xfrm>
              <a:off x="915489" y="2027153"/>
              <a:ext cx="2842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2</a:t>
              </a:r>
            </a:p>
          </p:txBody>
        </p:sp>
        <p:cxnSp>
          <p:nvCxnSpPr>
            <p:cNvPr id="23" name="Rak 22">
              <a:extLst>
                <a:ext uri="{FF2B5EF4-FFF2-40B4-BE49-F238E27FC236}">
                  <a16:creationId xmlns:a16="http://schemas.microsoft.com/office/drawing/2014/main" id="{4717E381-6CEF-1D41-AFBD-0D0BF662399C}"/>
                </a:ext>
              </a:extLst>
            </p:cNvPr>
            <p:cNvCxnSpPr>
              <a:cxnSpLocks/>
            </p:cNvCxnSpPr>
            <p:nvPr/>
          </p:nvCxnSpPr>
          <p:spPr>
            <a:xfrm>
              <a:off x="941921" y="2099707"/>
              <a:ext cx="267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FAE3FE98-EE53-C844-8D32-51B854921897}"/>
              </a:ext>
            </a:extLst>
          </p:cNvPr>
          <p:cNvSpPr/>
          <p:nvPr/>
        </p:nvSpPr>
        <p:spPr>
          <a:xfrm>
            <a:off x="6510340" y="4716647"/>
            <a:ext cx="69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0,5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C5E5ABD1-46B6-A54B-8EE1-54D73922C56A}"/>
              </a:ext>
            </a:extLst>
          </p:cNvPr>
          <p:cNvSpPr/>
          <p:nvPr/>
        </p:nvSpPr>
        <p:spPr>
          <a:xfrm>
            <a:off x="1777013" y="5434709"/>
            <a:ext cx="166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fjärdedel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4978866A-F5AE-D34D-82BB-4B6FE4F5A93B}"/>
              </a:ext>
            </a:extLst>
          </p:cNvPr>
          <p:cNvGrpSpPr/>
          <p:nvPr/>
        </p:nvGrpSpPr>
        <p:grpSpPr>
          <a:xfrm>
            <a:off x="4444112" y="5286342"/>
            <a:ext cx="478658" cy="676911"/>
            <a:chOff x="903743" y="1769966"/>
            <a:chExt cx="478658" cy="676911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97781DCE-BBD4-0F4B-9A0C-3767BDB0219C}"/>
                </a:ext>
              </a:extLst>
            </p:cNvPr>
            <p:cNvSpPr/>
            <p:nvPr/>
          </p:nvSpPr>
          <p:spPr>
            <a:xfrm>
              <a:off x="913128" y="1769966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8BC9223E-BAF2-3546-91A4-7337C801A7D1}"/>
                </a:ext>
              </a:extLst>
            </p:cNvPr>
            <p:cNvSpPr/>
            <p:nvPr/>
          </p:nvSpPr>
          <p:spPr>
            <a:xfrm>
              <a:off x="903743" y="2046767"/>
              <a:ext cx="4216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4</a:t>
              </a:r>
            </a:p>
          </p:txBody>
        </p:sp>
        <p:cxnSp>
          <p:nvCxnSpPr>
            <p:cNvPr id="29" name="Rak 28">
              <a:extLst>
                <a:ext uri="{FF2B5EF4-FFF2-40B4-BE49-F238E27FC236}">
                  <a16:creationId xmlns:a16="http://schemas.microsoft.com/office/drawing/2014/main" id="{B01AA2AD-4CAB-A24E-B061-EFA57629DFD0}"/>
                </a:ext>
              </a:extLst>
            </p:cNvPr>
            <p:cNvCxnSpPr>
              <a:cxnSpLocks/>
            </p:cNvCxnSpPr>
            <p:nvPr/>
          </p:nvCxnSpPr>
          <p:spPr>
            <a:xfrm>
              <a:off x="941921" y="2099707"/>
              <a:ext cx="267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" name="Rektangel 29">
            <a:extLst>
              <a:ext uri="{FF2B5EF4-FFF2-40B4-BE49-F238E27FC236}">
                <a16:creationId xmlns:a16="http://schemas.microsoft.com/office/drawing/2014/main" id="{BFC07179-D42F-1F40-817C-04C5551950EE}"/>
              </a:ext>
            </a:extLst>
          </p:cNvPr>
          <p:cNvSpPr/>
          <p:nvPr/>
        </p:nvSpPr>
        <p:spPr>
          <a:xfrm>
            <a:off x="6510340" y="5416028"/>
            <a:ext cx="69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0,25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FA431B5E-016A-D54D-9658-1B5126A95C21}"/>
              </a:ext>
            </a:extLst>
          </p:cNvPr>
          <p:cNvSpPr/>
          <p:nvPr/>
        </p:nvSpPr>
        <p:spPr>
          <a:xfrm>
            <a:off x="1777014" y="6143823"/>
            <a:ext cx="166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femtedel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28990D01-C126-1142-BB2F-F1B303A52668}"/>
              </a:ext>
            </a:extLst>
          </p:cNvPr>
          <p:cNvGrpSpPr/>
          <p:nvPr/>
        </p:nvGrpSpPr>
        <p:grpSpPr>
          <a:xfrm>
            <a:off x="4482290" y="6005337"/>
            <a:ext cx="469273" cy="661687"/>
            <a:chOff x="913128" y="1769966"/>
            <a:chExt cx="469273" cy="661687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4F95E308-4653-D14B-BC2D-DF642D4A26AD}"/>
                </a:ext>
              </a:extLst>
            </p:cNvPr>
            <p:cNvSpPr/>
            <p:nvPr/>
          </p:nvSpPr>
          <p:spPr>
            <a:xfrm>
              <a:off x="913128" y="1769966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71BEF261-6556-8A46-97EC-0E6B68E347F6}"/>
                </a:ext>
              </a:extLst>
            </p:cNvPr>
            <p:cNvSpPr/>
            <p:nvPr/>
          </p:nvSpPr>
          <p:spPr>
            <a:xfrm>
              <a:off x="918004" y="2031543"/>
              <a:ext cx="32740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5</a:t>
              </a:r>
            </a:p>
          </p:txBody>
        </p:sp>
        <p:cxnSp>
          <p:nvCxnSpPr>
            <p:cNvPr id="35" name="Rak 34">
              <a:extLst>
                <a:ext uri="{FF2B5EF4-FFF2-40B4-BE49-F238E27FC236}">
                  <a16:creationId xmlns:a16="http://schemas.microsoft.com/office/drawing/2014/main" id="{7D563842-0456-8C40-912A-978D18B400E1}"/>
                </a:ext>
              </a:extLst>
            </p:cNvPr>
            <p:cNvCxnSpPr>
              <a:cxnSpLocks/>
            </p:cNvCxnSpPr>
            <p:nvPr/>
          </p:nvCxnSpPr>
          <p:spPr>
            <a:xfrm>
              <a:off x="941921" y="2099707"/>
              <a:ext cx="267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6" name="Rektangel 35">
            <a:extLst>
              <a:ext uri="{FF2B5EF4-FFF2-40B4-BE49-F238E27FC236}">
                <a16:creationId xmlns:a16="http://schemas.microsoft.com/office/drawing/2014/main" id="{FD84F0B2-7B97-684E-B805-483F2FFBF19B}"/>
              </a:ext>
            </a:extLst>
          </p:cNvPr>
          <p:cNvSpPr/>
          <p:nvPr/>
        </p:nvSpPr>
        <p:spPr>
          <a:xfrm>
            <a:off x="6596241" y="6130793"/>
            <a:ext cx="69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0,2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FC2AFA5A-8A9A-E845-A0D4-1C8763EB19DD}"/>
              </a:ext>
            </a:extLst>
          </p:cNvPr>
          <p:cNvSpPr/>
          <p:nvPr/>
        </p:nvSpPr>
        <p:spPr>
          <a:xfrm>
            <a:off x="1078454" y="704125"/>
            <a:ext cx="7812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Bråk kan skrivas i decimalform och tal i decimalform kan skrivas som bråk.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9D6261C2-5A5E-DB4D-A264-44F93D4EF746}"/>
              </a:ext>
            </a:extLst>
          </p:cNvPr>
          <p:cNvSpPr/>
          <p:nvPr/>
        </p:nvSpPr>
        <p:spPr>
          <a:xfrm>
            <a:off x="1777011" y="2421138"/>
            <a:ext cx="166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tusendel</a:t>
            </a:r>
          </a:p>
        </p:txBody>
      </p:sp>
      <p:grpSp>
        <p:nvGrpSpPr>
          <p:cNvPr id="39" name="Grupp 38">
            <a:extLst>
              <a:ext uri="{FF2B5EF4-FFF2-40B4-BE49-F238E27FC236}">
                <a16:creationId xmlns:a16="http://schemas.microsoft.com/office/drawing/2014/main" id="{6F32DB12-0F2F-9D49-A4FE-8F5A0D09D274}"/>
              </a:ext>
            </a:extLst>
          </p:cNvPr>
          <p:cNvGrpSpPr/>
          <p:nvPr/>
        </p:nvGrpSpPr>
        <p:grpSpPr>
          <a:xfrm>
            <a:off x="4246496" y="2213227"/>
            <a:ext cx="740903" cy="688907"/>
            <a:chOff x="4087631" y="3105158"/>
            <a:chExt cx="740903" cy="688907"/>
          </a:xfrm>
        </p:grpSpPr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AE928E81-DE26-BF43-BCB4-DC082470B3AF}"/>
                </a:ext>
              </a:extLst>
            </p:cNvPr>
            <p:cNvSpPr/>
            <p:nvPr/>
          </p:nvSpPr>
          <p:spPr>
            <a:xfrm>
              <a:off x="4282409" y="3105158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E1BF8637-1636-8643-A5F9-7EB4A8CA08DB}"/>
                </a:ext>
              </a:extLst>
            </p:cNvPr>
            <p:cNvSpPr/>
            <p:nvPr/>
          </p:nvSpPr>
          <p:spPr>
            <a:xfrm>
              <a:off x="4087631" y="3393955"/>
              <a:ext cx="7409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1000</a:t>
              </a:r>
            </a:p>
          </p:txBody>
        </p:sp>
        <p:cxnSp>
          <p:nvCxnSpPr>
            <p:cNvPr id="42" name="Rak 41">
              <a:extLst>
                <a:ext uri="{FF2B5EF4-FFF2-40B4-BE49-F238E27FC236}">
                  <a16:creationId xmlns:a16="http://schemas.microsoft.com/office/drawing/2014/main" id="{44D4CDA3-B466-3F44-92A9-83BD96159857}"/>
                </a:ext>
              </a:extLst>
            </p:cNvPr>
            <p:cNvCxnSpPr>
              <a:cxnSpLocks/>
            </p:cNvCxnSpPr>
            <p:nvPr/>
          </p:nvCxnSpPr>
          <p:spPr>
            <a:xfrm>
              <a:off x="4232914" y="3442424"/>
              <a:ext cx="4275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Rektangel 42">
            <a:extLst>
              <a:ext uri="{FF2B5EF4-FFF2-40B4-BE49-F238E27FC236}">
                <a16:creationId xmlns:a16="http://schemas.microsoft.com/office/drawing/2014/main" id="{EE311E8A-3E19-574F-80FF-434E444BBF3C}"/>
              </a:ext>
            </a:extLst>
          </p:cNvPr>
          <p:cNvSpPr/>
          <p:nvPr/>
        </p:nvSpPr>
        <p:spPr>
          <a:xfrm>
            <a:off x="6324990" y="2350438"/>
            <a:ext cx="893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0,001</a:t>
            </a:r>
          </a:p>
        </p:txBody>
      </p:sp>
    </p:spTree>
    <p:extLst>
      <p:ext uri="{BB962C8B-B14F-4D97-AF65-F5344CB8AC3E}">
        <p14:creationId xmlns:p14="http://schemas.microsoft.com/office/powerpoint/2010/main" val="416842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2" grpId="0"/>
      <p:bldP spid="13" grpId="0"/>
      <p:bldP spid="18" grpId="0"/>
      <p:bldP spid="19" grpId="0"/>
      <p:bldP spid="24" grpId="0"/>
      <p:bldP spid="25" grpId="0"/>
      <p:bldP spid="30" grpId="0"/>
      <p:bldP spid="31" grpId="0"/>
      <p:bldP spid="36" grpId="0"/>
      <p:bldP spid="37" grpId="0"/>
      <p:bldP spid="38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 19">
            <a:extLst>
              <a:ext uri="{FF2B5EF4-FFF2-40B4-BE49-F238E27FC236}">
                <a16:creationId xmlns:a16="http://schemas.microsoft.com/office/drawing/2014/main" id="{F890BCCF-EBD1-9E43-A5FB-53DE93FFB371}"/>
              </a:ext>
            </a:extLst>
          </p:cNvPr>
          <p:cNvGrpSpPr/>
          <p:nvPr/>
        </p:nvGrpSpPr>
        <p:grpSpPr>
          <a:xfrm>
            <a:off x="2438235" y="2936686"/>
            <a:ext cx="5662480" cy="984627"/>
            <a:chOff x="1420078" y="3277809"/>
            <a:chExt cx="5662480" cy="984627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07C2BA06-1CF0-BD49-9BF7-2E10E8EF9413}"/>
                </a:ext>
              </a:extLst>
            </p:cNvPr>
            <p:cNvSpPr/>
            <p:nvPr/>
          </p:nvSpPr>
          <p:spPr>
            <a:xfrm>
              <a:off x="1420078" y="3277809"/>
              <a:ext cx="4049486" cy="9846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" name="Grupp 1">
              <a:extLst>
                <a:ext uri="{FF2B5EF4-FFF2-40B4-BE49-F238E27FC236}">
                  <a16:creationId xmlns:a16="http://schemas.microsoft.com/office/drawing/2014/main" id="{E3AF18EF-3267-C845-840A-FDE3391D71D5}"/>
                </a:ext>
              </a:extLst>
            </p:cNvPr>
            <p:cNvGrpSpPr/>
            <p:nvPr/>
          </p:nvGrpSpPr>
          <p:grpSpPr>
            <a:xfrm>
              <a:off x="1595859" y="3371430"/>
              <a:ext cx="5486699" cy="867828"/>
              <a:chOff x="1193243" y="5387724"/>
              <a:chExt cx="5486699" cy="867828"/>
            </a:xfrm>
          </p:grpSpPr>
          <p:sp>
            <p:nvSpPr>
              <p:cNvPr id="4" name="Rektangel 3">
                <a:extLst>
                  <a:ext uri="{FF2B5EF4-FFF2-40B4-BE49-F238E27FC236}">
                    <a16:creationId xmlns:a16="http://schemas.microsoft.com/office/drawing/2014/main" id="{94E210DD-5FEC-884A-B889-6EB831D4804E}"/>
                  </a:ext>
                </a:extLst>
              </p:cNvPr>
              <p:cNvSpPr/>
              <p:nvPr/>
            </p:nvSpPr>
            <p:spPr>
              <a:xfrm>
                <a:off x="1193243" y="5387724"/>
                <a:ext cx="548669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En </a:t>
                </a:r>
                <a:r>
                  <a:rPr lang="sv-SE" sz="2000" i="1" dirty="0"/>
                  <a:t>femtedel </a:t>
                </a:r>
                <a:r>
                  <a:rPr lang="sv-SE" sz="2000" dirty="0"/>
                  <a:t> kan skrivas på flera</a:t>
                </a:r>
              </a:p>
              <a:p>
                <a:r>
                  <a:rPr lang="sv-SE" sz="2000" dirty="0"/>
                  <a:t>sätt bland annat       och 0,2. </a:t>
                </a:r>
              </a:p>
            </p:txBody>
          </p:sp>
          <p:grpSp>
            <p:nvGrpSpPr>
              <p:cNvPr id="5" name="Grupp 4">
                <a:extLst>
                  <a:ext uri="{FF2B5EF4-FFF2-40B4-BE49-F238E27FC236}">
                    <a16:creationId xmlns:a16="http://schemas.microsoft.com/office/drawing/2014/main" id="{FCB568EF-E161-7940-AEF1-9449AB36FBA5}"/>
                  </a:ext>
                </a:extLst>
              </p:cNvPr>
              <p:cNvGrpSpPr/>
              <p:nvPr/>
            </p:nvGrpSpPr>
            <p:grpSpPr>
              <a:xfrm>
                <a:off x="3042205" y="5600328"/>
                <a:ext cx="314510" cy="655224"/>
                <a:chOff x="3774819" y="1850499"/>
                <a:chExt cx="314510" cy="655224"/>
              </a:xfrm>
            </p:grpSpPr>
            <p:sp>
              <p:nvSpPr>
                <p:cNvPr id="6" name="textruta 5">
                  <a:extLst>
                    <a:ext uri="{FF2B5EF4-FFF2-40B4-BE49-F238E27FC236}">
                      <a16:creationId xmlns:a16="http://schemas.microsoft.com/office/drawing/2014/main" id="{734747AF-A5F8-8945-96E8-AEA97AD39A9B}"/>
                    </a:ext>
                  </a:extLst>
                </p:cNvPr>
                <p:cNvSpPr txBox="1"/>
                <p:nvPr/>
              </p:nvSpPr>
              <p:spPr>
                <a:xfrm>
                  <a:off x="3774819" y="1850499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1</a:t>
                  </a:r>
                </a:p>
              </p:txBody>
            </p:sp>
            <p:sp>
              <p:nvSpPr>
                <p:cNvPr id="7" name="textruta 6">
                  <a:extLst>
                    <a:ext uri="{FF2B5EF4-FFF2-40B4-BE49-F238E27FC236}">
                      <a16:creationId xmlns:a16="http://schemas.microsoft.com/office/drawing/2014/main" id="{A5CD0802-3F70-F845-B5BD-C625A416F9A4}"/>
                    </a:ext>
                  </a:extLst>
                </p:cNvPr>
                <p:cNvSpPr txBox="1"/>
                <p:nvPr/>
              </p:nvSpPr>
              <p:spPr>
                <a:xfrm>
                  <a:off x="3774819" y="2105613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5</a:t>
                  </a:r>
                </a:p>
              </p:txBody>
            </p:sp>
            <p:cxnSp>
              <p:nvCxnSpPr>
                <p:cNvPr id="8" name="Rak 7">
                  <a:extLst>
                    <a:ext uri="{FF2B5EF4-FFF2-40B4-BE49-F238E27FC236}">
                      <a16:creationId xmlns:a16="http://schemas.microsoft.com/office/drawing/2014/main" id="{20A11530-D8A3-2746-9B7C-A03691669D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27803" y="2178852"/>
                  <a:ext cx="195692" cy="0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E1FB0A51-7270-D648-901D-05DC8D0B2401}"/>
              </a:ext>
            </a:extLst>
          </p:cNvPr>
          <p:cNvSpPr/>
          <p:nvPr/>
        </p:nvSpPr>
        <p:spPr>
          <a:xfrm>
            <a:off x="1077302" y="1122994"/>
            <a:ext cx="7331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Vilket eller vilka av uttrycken i rutan är lika med ”en femtedel av </a:t>
            </a:r>
            <a:r>
              <a:rPr lang="sv-SE" sz="2000" i="1" dirty="0"/>
              <a:t>y</a:t>
            </a:r>
            <a:r>
              <a:rPr lang="sv-SE" sz="2000" dirty="0"/>
              <a:t>”? 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566D9684-F78A-A94E-93EE-08AB5E485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235" y="1737139"/>
            <a:ext cx="3982630" cy="858426"/>
          </a:xfrm>
          <a:prstGeom prst="rect">
            <a:avLst/>
          </a:prstGeom>
        </p:spPr>
      </p:pic>
      <p:grpSp>
        <p:nvGrpSpPr>
          <p:cNvPr id="28" name="Grupp 27">
            <a:extLst>
              <a:ext uri="{FF2B5EF4-FFF2-40B4-BE49-F238E27FC236}">
                <a16:creationId xmlns:a16="http://schemas.microsoft.com/office/drawing/2014/main" id="{49A7056F-BD12-5146-B42C-0CF1BC9EC346}"/>
              </a:ext>
            </a:extLst>
          </p:cNvPr>
          <p:cNvGrpSpPr/>
          <p:nvPr/>
        </p:nvGrpSpPr>
        <p:grpSpPr>
          <a:xfrm>
            <a:off x="2614016" y="4437107"/>
            <a:ext cx="4047945" cy="693786"/>
            <a:chOff x="1331645" y="4934785"/>
            <a:chExt cx="4047945" cy="693786"/>
          </a:xfrm>
        </p:grpSpPr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E345D64A-F562-314C-A491-C484C71C6BFB}"/>
                </a:ext>
              </a:extLst>
            </p:cNvPr>
            <p:cNvSpPr txBox="1"/>
            <p:nvPr/>
          </p:nvSpPr>
          <p:spPr>
            <a:xfrm>
              <a:off x="1331645" y="5098348"/>
              <a:ext cx="4047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u="sng" dirty="0">
                  <a:latin typeface="Bradley Hand Bold"/>
                  <a:cs typeface="Bradley Hand Bold"/>
                </a:rPr>
                <a:t>Svar</a:t>
              </a:r>
              <a:r>
                <a:rPr lang="sv-SE" sz="2000" dirty="0">
                  <a:latin typeface="Bradley Hand Bold"/>
                  <a:cs typeface="Bradley Hand Bold"/>
                </a:rPr>
                <a:t>: 	</a:t>
              </a:r>
              <a:r>
                <a:rPr lang="sv-SE" sz="2000" dirty="0">
                  <a:latin typeface="Bradley Hand" pitchFamily="2" charset="77"/>
                  <a:cs typeface="Bradley Hand Bold"/>
                </a:rPr>
                <a:t> · y,       och 0,2y</a:t>
              </a: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5BCD5969-950A-A64E-96C8-D75420AC2187}"/>
                </a:ext>
              </a:extLst>
            </p:cNvPr>
            <p:cNvSpPr txBox="1"/>
            <p:nvPr/>
          </p:nvSpPr>
          <p:spPr>
            <a:xfrm>
              <a:off x="2118917" y="4944327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</a:t>
              </a:r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F0C3D5EF-5151-9B4A-8904-E91531AC0567}"/>
                </a:ext>
              </a:extLst>
            </p:cNvPr>
            <p:cNvSpPr txBox="1"/>
            <p:nvPr/>
          </p:nvSpPr>
          <p:spPr>
            <a:xfrm>
              <a:off x="2069502" y="5195218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5</a:t>
              </a:r>
            </a:p>
          </p:txBody>
        </p:sp>
        <p:cxnSp>
          <p:nvCxnSpPr>
            <p:cNvPr id="24" name="Rak 23">
              <a:extLst>
                <a:ext uri="{FF2B5EF4-FFF2-40B4-BE49-F238E27FC236}">
                  <a16:creationId xmlns:a16="http://schemas.microsoft.com/office/drawing/2014/main" id="{A1E11490-B275-4F45-8ED0-F0A146E370D3}"/>
                </a:ext>
              </a:extLst>
            </p:cNvPr>
            <p:cNvCxnSpPr>
              <a:cxnSpLocks/>
            </p:cNvCxnSpPr>
            <p:nvPr/>
          </p:nvCxnSpPr>
          <p:spPr>
            <a:xfrm>
              <a:off x="2171901" y="5272680"/>
              <a:ext cx="195692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777BD923-AE6E-4D42-AA87-B4F025787640}"/>
                </a:ext>
              </a:extLst>
            </p:cNvPr>
            <p:cNvSpPr txBox="1"/>
            <p:nvPr/>
          </p:nvSpPr>
          <p:spPr>
            <a:xfrm>
              <a:off x="2842348" y="4934785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y</a:t>
              </a:r>
            </a:p>
          </p:txBody>
        </p:sp>
        <p:sp>
          <p:nvSpPr>
            <p:cNvPr id="26" name="textruta 25">
              <a:extLst>
                <a:ext uri="{FF2B5EF4-FFF2-40B4-BE49-F238E27FC236}">
                  <a16:creationId xmlns:a16="http://schemas.microsoft.com/office/drawing/2014/main" id="{978418DD-20CF-9841-B31D-1FEC2B9B4B10}"/>
                </a:ext>
              </a:extLst>
            </p:cNvPr>
            <p:cNvSpPr txBox="1"/>
            <p:nvPr/>
          </p:nvSpPr>
          <p:spPr>
            <a:xfrm>
              <a:off x="2812886" y="5228461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5</a:t>
              </a:r>
            </a:p>
          </p:txBody>
        </p:sp>
        <p:cxnSp>
          <p:nvCxnSpPr>
            <p:cNvPr id="27" name="Rak 26">
              <a:extLst>
                <a:ext uri="{FF2B5EF4-FFF2-40B4-BE49-F238E27FC236}">
                  <a16:creationId xmlns:a16="http://schemas.microsoft.com/office/drawing/2014/main" id="{E063079C-4716-0146-B844-2D80F4D600C2}"/>
                </a:ext>
              </a:extLst>
            </p:cNvPr>
            <p:cNvCxnSpPr>
              <a:cxnSpLocks/>
            </p:cNvCxnSpPr>
            <p:nvPr/>
          </p:nvCxnSpPr>
          <p:spPr>
            <a:xfrm>
              <a:off x="2915285" y="5305923"/>
              <a:ext cx="195692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ktangel 28">
            <a:extLst>
              <a:ext uri="{FF2B5EF4-FFF2-40B4-BE49-F238E27FC236}">
                <a16:creationId xmlns:a16="http://schemas.microsoft.com/office/drawing/2014/main" id="{61EAB5CC-52B3-8747-BB0B-A8CFFB2AB5CE}"/>
              </a:ext>
            </a:extLst>
          </p:cNvPr>
          <p:cNvSpPr/>
          <p:nvPr/>
        </p:nvSpPr>
        <p:spPr>
          <a:xfrm>
            <a:off x="361788" y="339206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390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5AC2DAF0-D860-2F4E-AA3C-9234CCCD205B}"/>
              </a:ext>
            </a:extLst>
          </p:cNvPr>
          <p:cNvSpPr/>
          <p:nvPr/>
        </p:nvSpPr>
        <p:spPr>
          <a:xfrm>
            <a:off x="3374052" y="270004"/>
            <a:ext cx="2579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 Värdet av ett uttryck	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945D04B3-610E-B241-ABF3-4889C4279016}"/>
              </a:ext>
            </a:extLst>
          </p:cNvPr>
          <p:cNvGrpSpPr/>
          <p:nvPr/>
        </p:nvGrpSpPr>
        <p:grpSpPr>
          <a:xfrm>
            <a:off x="1281206" y="736437"/>
            <a:ext cx="7280929" cy="1416213"/>
            <a:chOff x="1281206" y="736437"/>
            <a:chExt cx="7280929" cy="1416213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286DC83F-BCFC-884D-91C0-5847D57DC007}"/>
                </a:ext>
              </a:extLst>
            </p:cNvPr>
            <p:cNvSpPr/>
            <p:nvPr/>
          </p:nvSpPr>
          <p:spPr>
            <a:xfrm>
              <a:off x="1281206" y="1003901"/>
              <a:ext cx="58498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I inledningen till förra avsnittet kom vi fram till att man kan räkna ut hur mycket </a:t>
              </a:r>
              <a:r>
                <a:rPr lang="sv-SE" i="1" dirty="0">
                  <a:solidFill>
                    <a:srgbClr val="C00000"/>
                  </a:solidFill>
                </a:rPr>
                <a:t>x</a:t>
              </a:r>
              <a:r>
                <a:rPr lang="sv-SE" i="1" dirty="0"/>
                <a:t> </a:t>
              </a:r>
              <a:r>
                <a:rPr lang="sv-SE" dirty="0"/>
                <a:t>ägg väger med uttrycket </a:t>
              </a:r>
              <a:r>
                <a:rPr lang="sv-SE" dirty="0">
                  <a:solidFill>
                    <a:srgbClr val="C00000"/>
                  </a:solidFill>
                </a:rPr>
                <a:t>60 ∙ </a:t>
              </a:r>
              <a:r>
                <a:rPr lang="sv-SE" i="1" dirty="0">
                  <a:solidFill>
                    <a:srgbClr val="C00000"/>
                  </a:solidFill>
                </a:rPr>
                <a:t>x </a:t>
              </a:r>
              <a:r>
                <a:rPr lang="sv-SE" dirty="0"/>
                <a:t>g. </a:t>
              </a:r>
            </a:p>
          </p:txBody>
        </p: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070D9C6C-B90C-5C44-B4AB-21B4D9ADB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57988" y="736437"/>
              <a:ext cx="1604147" cy="1416213"/>
            </a:xfrm>
            <a:prstGeom prst="rect">
              <a:avLst/>
            </a:prstGeom>
          </p:spPr>
        </p:pic>
      </p:grp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F87169E-9384-0649-A302-935509E4F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674" y="1917696"/>
            <a:ext cx="2656651" cy="611531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1BC14B80-AC42-3844-B3FC-235CD7325EE4}"/>
              </a:ext>
            </a:extLst>
          </p:cNvPr>
          <p:cNvSpPr/>
          <p:nvPr/>
        </p:nvSpPr>
        <p:spPr>
          <a:xfrm>
            <a:off x="2330396" y="2774691"/>
            <a:ext cx="4800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vi till exempel vill räkna ut hur mycket 12 ägg väger, så sätter vi in </a:t>
            </a:r>
            <a:r>
              <a:rPr lang="sv-SE" dirty="0">
                <a:solidFill>
                  <a:srgbClr val="C00000"/>
                </a:solidFill>
              </a:rPr>
              <a:t>12</a:t>
            </a:r>
            <a:r>
              <a:rPr lang="sv-SE" dirty="0"/>
              <a:t> istället för </a:t>
            </a:r>
            <a:r>
              <a:rPr lang="sv-SE" i="1" dirty="0">
                <a:solidFill>
                  <a:srgbClr val="C00000"/>
                </a:solidFill>
              </a:rPr>
              <a:t>x</a:t>
            </a:r>
            <a:r>
              <a:rPr lang="sv-SE" i="1" dirty="0"/>
              <a:t> </a:t>
            </a:r>
            <a:r>
              <a:rPr lang="sv-SE" dirty="0"/>
              <a:t>i uttrycket.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7596414-43A6-0149-A2F4-4DBDB8DDCA90}"/>
              </a:ext>
            </a:extLst>
          </p:cNvPr>
          <p:cNvSpPr/>
          <p:nvPr/>
        </p:nvSpPr>
        <p:spPr>
          <a:xfrm>
            <a:off x="3165451" y="3560160"/>
            <a:ext cx="3152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12 ägg väger 60 · 12 g = 720 g.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F791DC61-6BCF-9846-9D7A-7C9766F42173}"/>
              </a:ext>
            </a:extLst>
          </p:cNvPr>
          <p:cNvSpPr/>
          <p:nvPr/>
        </p:nvSpPr>
        <p:spPr>
          <a:xfrm>
            <a:off x="1907270" y="4360815"/>
            <a:ext cx="6008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säger då att vi har beräknat </a:t>
            </a:r>
            <a:r>
              <a:rPr lang="sv-SE" i="1" dirty="0">
                <a:solidFill>
                  <a:srgbClr val="C00000"/>
                </a:solidFill>
              </a:rPr>
              <a:t>uttryckets värde </a:t>
            </a:r>
            <a:r>
              <a:rPr lang="sv-SE" dirty="0"/>
              <a:t>för </a:t>
            </a:r>
            <a:r>
              <a:rPr lang="sv-SE" i="1" dirty="0"/>
              <a:t>x </a:t>
            </a:r>
            <a:r>
              <a:rPr lang="sv-SE" dirty="0"/>
              <a:t>= 12. </a:t>
            </a:r>
          </a:p>
        </p:txBody>
      </p:sp>
    </p:spTree>
    <p:extLst>
      <p:ext uri="{BB962C8B-B14F-4D97-AF65-F5344CB8AC3E}">
        <p14:creationId xmlns:p14="http://schemas.microsoft.com/office/powerpoint/2010/main" val="308170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DF0129C-A61B-EB49-A912-66F2AED08E87}"/>
              </a:ext>
            </a:extLst>
          </p:cNvPr>
          <p:cNvSpPr/>
          <p:nvPr/>
        </p:nvSpPr>
        <p:spPr>
          <a:xfrm>
            <a:off x="367698" y="47380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92ABEEC-1E99-6A40-B3E7-B3C9FFF76C76}"/>
              </a:ext>
            </a:extLst>
          </p:cNvPr>
          <p:cNvSpPr txBox="1"/>
          <p:nvPr/>
        </p:nvSpPr>
        <p:spPr>
          <a:xfrm>
            <a:off x="2036452" y="922944"/>
            <a:ext cx="411902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a) 3</a:t>
            </a:r>
            <a:r>
              <a:rPr lang="sv-SE" i="1" dirty="0">
                <a:latin typeface="+mn-lt"/>
              </a:rPr>
              <a:t>x</a:t>
            </a:r>
            <a:r>
              <a:rPr lang="sv-SE" dirty="0"/>
              <a:t> –</a:t>
            </a:r>
            <a:r>
              <a:rPr lang="sv-SE" dirty="0">
                <a:latin typeface="+mn-lt"/>
              </a:rPr>
              <a:t> 7  för </a:t>
            </a:r>
            <a:r>
              <a:rPr lang="sv-SE" i="1" dirty="0">
                <a:latin typeface="+mn-lt"/>
              </a:rPr>
              <a:t>x</a:t>
            </a:r>
            <a:r>
              <a:rPr lang="sv-SE" dirty="0">
                <a:latin typeface="+mn-lt"/>
              </a:rPr>
              <a:t> = 5</a:t>
            </a:r>
          </a:p>
          <a:p>
            <a:endParaRPr lang="sv-SE" sz="1000" dirty="0">
              <a:latin typeface="+mn-lt"/>
            </a:endParaRPr>
          </a:p>
          <a:p>
            <a:r>
              <a:rPr lang="sv-SE" dirty="0">
                <a:latin typeface="+mn-lt"/>
              </a:rPr>
              <a:t>b) 4</a:t>
            </a:r>
            <a:r>
              <a:rPr lang="sv-SE" i="1" dirty="0">
                <a:latin typeface="+mn-lt"/>
              </a:rPr>
              <a:t>y</a:t>
            </a:r>
            <a:r>
              <a:rPr lang="sv-SE" dirty="0">
                <a:latin typeface="+mn-lt"/>
              </a:rPr>
              <a:t> + 2</a:t>
            </a:r>
            <a:r>
              <a:rPr lang="sv-SE" i="1" dirty="0">
                <a:latin typeface="+mn-lt"/>
              </a:rPr>
              <a:t>z</a:t>
            </a:r>
            <a:r>
              <a:rPr lang="sv-SE" dirty="0">
                <a:latin typeface="+mn-lt"/>
              </a:rPr>
              <a:t> för </a:t>
            </a:r>
            <a:r>
              <a:rPr lang="sv-SE" i="1" dirty="0">
                <a:latin typeface="+mn-lt"/>
              </a:rPr>
              <a:t>y </a:t>
            </a:r>
            <a:r>
              <a:rPr lang="sv-SE" dirty="0">
                <a:latin typeface="+mn-lt"/>
              </a:rPr>
              <a:t>= 3 och </a:t>
            </a:r>
            <a:r>
              <a:rPr lang="sv-SE" i="1" dirty="0">
                <a:latin typeface="+mn-lt"/>
              </a:rPr>
              <a:t>z </a:t>
            </a:r>
            <a:r>
              <a:rPr lang="sv-SE" dirty="0">
                <a:latin typeface="+mn-lt"/>
              </a:rPr>
              <a:t>= 6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C85179D-145B-A841-B640-3B446C4A83BC}"/>
              </a:ext>
            </a:extLst>
          </p:cNvPr>
          <p:cNvSpPr/>
          <p:nvPr/>
        </p:nvSpPr>
        <p:spPr>
          <a:xfrm>
            <a:off x="1211416" y="2396476"/>
            <a:ext cx="493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82E1996-1990-ED46-9B1D-ACE807A44116}"/>
              </a:ext>
            </a:extLst>
          </p:cNvPr>
          <p:cNvSpPr/>
          <p:nvPr/>
        </p:nvSpPr>
        <p:spPr>
          <a:xfrm>
            <a:off x="1705218" y="2378890"/>
            <a:ext cx="1090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3x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7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0A26683-BF38-3E40-A206-CCAFCCBDD927}"/>
              </a:ext>
            </a:extLst>
          </p:cNvPr>
          <p:cNvSpPr/>
          <p:nvPr/>
        </p:nvSpPr>
        <p:spPr>
          <a:xfrm>
            <a:off x="6155472" y="2425056"/>
            <a:ext cx="231055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Tänk på att 3</a:t>
            </a:r>
            <a:r>
              <a:rPr lang="sv-SE" sz="1400" i="1" dirty="0"/>
              <a:t>x </a:t>
            </a:r>
            <a:r>
              <a:rPr lang="sv-SE" sz="1400" dirty="0"/>
              <a:t>betyder 3 ·</a:t>
            </a:r>
            <a:r>
              <a:rPr lang="sv-SE" sz="1400" i="1" dirty="0"/>
              <a:t>x</a:t>
            </a:r>
            <a:r>
              <a:rPr lang="sv-SE" sz="1400" dirty="0"/>
              <a:t>. 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8B896A0-309B-BF4E-B63A-6B919169CFDA}"/>
              </a:ext>
            </a:extLst>
          </p:cNvPr>
          <p:cNvSpPr txBox="1"/>
          <p:nvPr/>
        </p:nvSpPr>
        <p:spPr>
          <a:xfrm>
            <a:off x="2036451" y="519970"/>
            <a:ext cx="411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Beräkna värdet av uttrycken.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B405C5D-DC23-AA40-8DD2-10C10FE422D7}"/>
              </a:ext>
            </a:extLst>
          </p:cNvPr>
          <p:cNvSpPr/>
          <p:nvPr/>
        </p:nvSpPr>
        <p:spPr>
          <a:xfrm>
            <a:off x="2682841" y="2377315"/>
            <a:ext cx="1396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 · x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7</a:t>
            </a:r>
            <a:endParaRPr lang="sv-SE" sz="2000" dirty="0">
              <a:latin typeface="+mn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F1CB29B-91C0-DA4F-BBA3-C753D401454D}"/>
              </a:ext>
            </a:extLst>
          </p:cNvPr>
          <p:cNvSpPr/>
          <p:nvPr/>
        </p:nvSpPr>
        <p:spPr>
          <a:xfrm>
            <a:off x="1705218" y="2861950"/>
            <a:ext cx="1090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Värdet:</a:t>
            </a:r>
            <a:endParaRPr lang="sv-SE" sz="2000" dirty="0">
              <a:latin typeface="+mn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739C13D-23E2-384A-9818-465F7CC4EAE8}"/>
              </a:ext>
            </a:extLst>
          </p:cNvPr>
          <p:cNvSpPr/>
          <p:nvPr/>
        </p:nvSpPr>
        <p:spPr>
          <a:xfrm>
            <a:off x="2601652" y="2861950"/>
            <a:ext cx="1396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 · 5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7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F1731F0-AF66-1E4D-A903-CB6994DE1ACD}"/>
              </a:ext>
            </a:extLst>
          </p:cNvPr>
          <p:cNvSpPr/>
          <p:nvPr/>
        </p:nvSpPr>
        <p:spPr>
          <a:xfrm>
            <a:off x="6155472" y="2905780"/>
            <a:ext cx="24082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Enligt prioriteringsreglerna ska multiplikationen räknas först.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28A5270-BE64-334B-BE8F-81728D74635F}"/>
              </a:ext>
            </a:extLst>
          </p:cNvPr>
          <p:cNvSpPr/>
          <p:nvPr/>
        </p:nvSpPr>
        <p:spPr>
          <a:xfrm>
            <a:off x="3777318" y="2860375"/>
            <a:ext cx="1396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15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7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2AA53B7-4E24-7C47-AAC1-48F02896FD70}"/>
              </a:ext>
            </a:extLst>
          </p:cNvPr>
          <p:cNvSpPr/>
          <p:nvPr/>
        </p:nvSpPr>
        <p:spPr>
          <a:xfrm>
            <a:off x="4782572" y="2860375"/>
            <a:ext cx="362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8</a:t>
            </a:r>
            <a:endParaRPr lang="sv-SE" sz="2000" dirty="0">
              <a:latin typeface="+mn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CECA8E74-F841-D34C-B18B-8E60A38E6EEC}"/>
              </a:ext>
            </a:extLst>
          </p:cNvPr>
          <p:cNvSpPr/>
          <p:nvPr/>
        </p:nvSpPr>
        <p:spPr>
          <a:xfrm>
            <a:off x="1097132" y="3597516"/>
            <a:ext cx="493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FF40F16-E64F-CB44-8B12-FD81BB48D716}"/>
              </a:ext>
            </a:extLst>
          </p:cNvPr>
          <p:cNvSpPr/>
          <p:nvPr/>
        </p:nvSpPr>
        <p:spPr>
          <a:xfrm>
            <a:off x="1590934" y="3579930"/>
            <a:ext cx="12879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4y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2z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80F9A6A-A4C1-CF4A-BF4A-BEBA444C89FA}"/>
              </a:ext>
            </a:extLst>
          </p:cNvPr>
          <p:cNvSpPr/>
          <p:nvPr/>
        </p:nvSpPr>
        <p:spPr>
          <a:xfrm>
            <a:off x="2795954" y="3576780"/>
            <a:ext cx="1538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 · y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2 · z</a:t>
            </a:r>
            <a:endParaRPr lang="sv-SE" sz="2000" dirty="0"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5ABE0A6-3467-A842-A577-88C1634E49AA}"/>
              </a:ext>
            </a:extLst>
          </p:cNvPr>
          <p:cNvSpPr/>
          <p:nvPr/>
        </p:nvSpPr>
        <p:spPr>
          <a:xfrm>
            <a:off x="1590934" y="4062990"/>
            <a:ext cx="1090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Värdet:</a:t>
            </a:r>
            <a:endParaRPr lang="sv-SE" sz="2000" dirty="0">
              <a:latin typeface="+mn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7C9FC1F-64DB-3E4F-A80C-D0C8890C15FB}"/>
              </a:ext>
            </a:extLst>
          </p:cNvPr>
          <p:cNvSpPr/>
          <p:nvPr/>
        </p:nvSpPr>
        <p:spPr>
          <a:xfrm>
            <a:off x="2487367" y="4062990"/>
            <a:ext cx="1732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 · 3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2 · 6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A9CDBB9B-1F6C-B348-9C15-CD95669317CF}"/>
              </a:ext>
            </a:extLst>
          </p:cNvPr>
          <p:cNvSpPr/>
          <p:nvPr/>
        </p:nvSpPr>
        <p:spPr>
          <a:xfrm>
            <a:off x="6155472" y="4059840"/>
            <a:ext cx="231055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Räkna multiplikationen först.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E0D6F99-656A-AB42-971A-84F7AF142D3B}"/>
              </a:ext>
            </a:extLst>
          </p:cNvPr>
          <p:cNvSpPr/>
          <p:nvPr/>
        </p:nvSpPr>
        <p:spPr>
          <a:xfrm>
            <a:off x="4042764" y="4059840"/>
            <a:ext cx="1396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12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12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F574040-806D-0545-8273-FE47587BB954}"/>
              </a:ext>
            </a:extLst>
          </p:cNvPr>
          <p:cNvSpPr/>
          <p:nvPr/>
        </p:nvSpPr>
        <p:spPr>
          <a:xfrm>
            <a:off x="5180731" y="4048888"/>
            <a:ext cx="517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24</a:t>
            </a:r>
            <a:endParaRPr lang="sv-SE" sz="2000" dirty="0">
              <a:latin typeface="+mn-lt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E6F55A1-33FC-3344-9B61-897E2C49225E}"/>
              </a:ext>
            </a:extLst>
          </p:cNvPr>
          <p:cNvSpPr txBox="1"/>
          <p:nvPr/>
        </p:nvSpPr>
        <p:spPr>
          <a:xfrm>
            <a:off x="1213866" y="5098713"/>
            <a:ext cx="335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Bradley Hand Bold"/>
                <a:cs typeface="Bradley Hand Bold"/>
              </a:rPr>
              <a:t>Svar</a:t>
            </a:r>
            <a:r>
              <a:rPr lang="sv-SE" sz="2000" dirty="0">
                <a:latin typeface="Bradley Hand Bold"/>
                <a:cs typeface="Bradley Hand Bold"/>
              </a:rPr>
              <a:t>: 	a)</a:t>
            </a:r>
            <a:r>
              <a:rPr lang="sv-SE" sz="2000" dirty="0">
                <a:latin typeface="Bradley Hand" pitchFamily="2" charset="77"/>
              </a:rPr>
              <a:t> 8		b) 24</a:t>
            </a:r>
          </a:p>
        </p:txBody>
      </p:sp>
    </p:spTree>
    <p:extLst>
      <p:ext uri="{BB962C8B-B14F-4D97-AF65-F5344CB8AC3E}">
        <p14:creationId xmlns:p14="http://schemas.microsoft.com/office/powerpoint/2010/main" val="341473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265FF33-BB69-8742-8EFF-26DA1972FA4C}"/>
              </a:ext>
            </a:extLst>
          </p:cNvPr>
          <p:cNvSpPr/>
          <p:nvPr/>
        </p:nvSpPr>
        <p:spPr>
          <a:xfrm>
            <a:off x="2896182" y="241654"/>
            <a:ext cx="3372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 Förenkling av uttryck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6015F44-9D24-224A-B54A-3F79D8E85993}"/>
              </a:ext>
            </a:extLst>
          </p:cNvPr>
          <p:cNvSpPr/>
          <p:nvPr/>
        </p:nvSpPr>
        <p:spPr>
          <a:xfrm>
            <a:off x="2343027" y="979042"/>
            <a:ext cx="3288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Sidan i kvadraten har längden </a:t>
            </a:r>
            <a:r>
              <a:rPr lang="sv-SE" i="1" dirty="0">
                <a:solidFill>
                  <a:srgbClr val="C00000"/>
                </a:solidFill>
              </a:rPr>
              <a:t>a</a:t>
            </a:r>
            <a:r>
              <a:rPr lang="sv-SE" dirty="0"/>
              <a:t>. Omkretsen är då </a:t>
            </a:r>
            <a:r>
              <a:rPr lang="sv-SE" i="1" dirty="0">
                <a:solidFill>
                  <a:srgbClr val="C00000"/>
                </a:solidFill>
              </a:rPr>
              <a:t>a</a:t>
            </a:r>
            <a:r>
              <a:rPr lang="sv-SE" i="1" dirty="0"/>
              <a:t> </a:t>
            </a:r>
            <a:r>
              <a:rPr lang="sv-SE" dirty="0"/>
              <a:t>+ </a:t>
            </a:r>
            <a:r>
              <a:rPr lang="sv-SE" i="1" dirty="0">
                <a:solidFill>
                  <a:srgbClr val="C00000"/>
                </a:solidFill>
              </a:rPr>
              <a:t>a</a:t>
            </a:r>
            <a:r>
              <a:rPr lang="sv-SE" i="1" dirty="0"/>
              <a:t> </a:t>
            </a:r>
            <a:r>
              <a:rPr lang="sv-SE" dirty="0"/>
              <a:t>+ </a:t>
            </a:r>
            <a:r>
              <a:rPr lang="sv-SE" i="1" dirty="0">
                <a:solidFill>
                  <a:srgbClr val="C00000"/>
                </a:solidFill>
              </a:rPr>
              <a:t>a</a:t>
            </a:r>
            <a:r>
              <a:rPr lang="sv-SE" i="1" dirty="0"/>
              <a:t> </a:t>
            </a:r>
            <a:r>
              <a:rPr lang="sv-SE" dirty="0"/>
              <a:t>+</a:t>
            </a:r>
            <a:r>
              <a:rPr lang="sv-SE" i="1" dirty="0">
                <a:solidFill>
                  <a:srgbClr val="C00000"/>
                </a:solidFill>
              </a:rPr>
              <a:t> a</a:t>
            </a:r>
            <a:r>
              <a:rPr lang="sv-SE" dirty="0"/>
              <a:t>. 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E41E602-2316-8B42-823D-F5FA3FE8D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261" y="916911"/>
            <a:ext cx="1668772" cy="161736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BE98106-1EEB-2C43-9ECC-C7C78C8C2EB5}"/>
              </a:ext>
            </a:extLst>
          </p:cNvPr>
          <p:cNvSpPr/>
          <p:nvPr/>
        </p:nvSpPr>
        <p:spPr>
          <a:xfrm>
            <a:off x="1983242" y="1625373"/>
            <a:ext cx="4008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också skriva omkretsen som 4 · </a:t>
            </a:r>
            <a:r>
              <a:rPr lang="sv-SE" i="1" dirty="0">
                <a:solidFill>
                  <a:srgbClr val="C00000"/>
                </a:solidFill>
              </a:rPr>
              <a:t>a</a:t>
            </a:r>
            <a:r>
              <a:rPr lang="sv-SE" dirty="0"/>
              <a:t>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438608C-41A6-5540-B421-8063C00CFF12}"/>
              </a:ext>
            </a:extLst>
          </p:cNvPr>
          <p:cNvSpPr/>
          <p:nvPr/>
        </p:nvSpPr>
        <p:spPr>
          <a:xfrm>
            <a:off x="1983242" y="2126575"/>
            <a:ext cx="4008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säger då att vi har </a:t>
            </a:r>
            <a:r>
              <a:rPr lang="sv-SE" i="1" dirty="0">
                <a:solidFill>
                  <a:srgbClr val="C00000"/>
                </a:solidFill>
              </a:rPr>
              <a:t>förenklat uttrycket</a:t>
            </a:r>
            <a:r>
              <a:rPr lang="sv-SE" dirty="0"/>
              <a:t>.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372582F-3B0B-F84C-890E-3D086433964F}"/>
              </a:ext>
            </a:extLst>
          </p:cNvPr>
          <p:cNvSpPr/>
          <p:nvPr/>
        </p:nvSpPr>
        <p:spPr>
          <a:xfrm>
            <a:off x="1983242" y="2624634"/>
            <a:ext cx="6601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Istället för </a:t>
            </a:r>
            <a:r>
              <a:rPr lang="sv-SE" b="1" dirty="0"/>
              <a:t>4 · </a:t>
            </a:r>
            <a:r>
              <a:rPr lang="sv-SE" b="1" i="1" dirty="0"/>
              <a:t>a </a:t>
            </a:r>
            <a:r>
              <a:rPr lang="sv-SE" dirty="0"/>
              <a:t>skriver vi ofta </a:t>
            </a:r>
            <a:r>
              <a:rPr lang="sv-SE" b="1" dirty="0"/>
              <a:t>4</a:t>
            </a:r>
            <a:r>
              <a:rPr lang="sv-SE" b="1" i="1" dirty="0"/>
              <a:t>a</a:t>
            </a:r>
            <a:r>
              <a:rPr lang="sv-SE" dirty="0"/>
              <a:t>. Vi utelämnar alltså gångertecknet.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9E115CB-C41A-AB48-ADB2-06C9467B5B74}"/>
              </a:ext>
            </a:extLst>
          </p:cNvPr>
          <p:cNvSpPr/>
          <p:nvPr/>
        </p:nvSpPr>
        <p:spPr>
          <a:xfrm>
            <a:off x="663784" y="3545370"/>
            <a:ext cx="3712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kan vi förenkla uttrycket 5</a:t>
            </a:r>
            <a:r>
              <a:rPr lang="sv-SE" i="1" dirty="0"/>
              <a:t>x </a:t>
            </a:r>
            <a:r>
              <a:rPr lang="sv-SE" dirty="0"/>
              <a:t>+ 2</a:t>
            </a:r>
            <a:r>
              <a:rPr lang="sv-SE" i="1" dirty="0"/>
              <a:t>x</a:t>
            </a:r>
            <a:r>
              <a:rPr lang="sv-SE" dirty="0"/>
              <a:t>?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5BB9A38-95DA-B648-A10C-3B97336CD180}"/>
              </a:ext>
            </a:extLst>
          </p:cNvPr>
          <p:cNvSpPr/>
          <p:nvPr/>
        </p:nvSpPr>
        <p:spPr>
          <a:xfrm>
            <a:off x="4376049" y="3426860"/>
            <a:ext cx="3712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</a:t>
            </a:r>
            <a:r>
              <a:rPr lang="sv-SE" i="1" dirty="0"/>
              <a:t>x </a:t>
            </a:r>
            <a:r>
              <a:rPr lang="sv-SE" dirty="0"/>
              <a:t>=  </a:t>
            </a:r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 </a:t>
            </a:r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F8EAFF8-670F-8042-81B1-1E9223BDCFE1}"/>
              </a:ext>
            </a:extLst>
          </p:cNvPr>
          <p:cNvSpPr/>
          <p:nvPr/>
        </p:nvSpPr>
        <p:spPr>
          <a:xfrm>
            <a:off x="4376049" y="3695396"/>
            <a:ext cx="1430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</a:t>
            </a:r>
            <a:r>
              <a:rPr lang="sv-SE" i="1" dirty="0"/>
              <a:t>x </a:t>
            </a:r>
            <a:r>
              <a:rPr lang="sv-SE" dirty="0"/>
              <a:t>=  </a:t>
            </a:r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</a:t>
            </a:r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43F3BE6-2BC6-BB4F-BABC-45F6C4F66AAA}"/>
              </a:ext>
            </a:extLst>
          </p:cNvPr>
          <p:cNvSpPr/>
          <p:nvPr/>
        </p:nvSpPr>
        <p:spPr>
          <a:xfrm>
            <a:off x="2334429" y="4269288"/>
            <a:ext cx="1123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</a:t>
            </a:r>
            <a:r>
              <a:rPr lang="sv-SE" i="1" dirty="0"/>
              <a:t>x </a:t>
            </a:r>
            <a:r>
              <a:rPr lang="sv-SE" dirty="0"/>
              <a:t>+ 2</a:t>
            </a:r>
            <a:r>
              <a:rPr lang="sv-SE" i="1" dirty="0"/>
              <a:t>x</a:t>
            </a:r>
            <a:r>
              <a:rPr lang="sv-SE" dirty="0"/>
              <a:t> =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641686A-FB65-5A47-B020-B6033F29529D}"/>
              </a:ext>
            </a:extLst>
          </p:cNvPr>
          <p:cNvSpPr/>
          <p:nvPr/>
        </p:nvSpPr>
        <p:spPr>
          <a:xfrm>
            <a:off x="3245287" y="4256464"/>
            <a:ext cx="1674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 </a:t>
            </a:r>
            <a:endParaRPr lang="sv-SE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D55B827-2520-1442-9869-06711A5B3C16}"/>
              </a:ext>
            </a:extLst>
          </p:cNvPr>
          <p:cNvSpPr/>
          <p:nvPr/>
        </p:nvSpPr>
        <p:spPr>
          <a:xfrm>
            <a:off x="4685621" y="4243076"/>
            <a:ext cx="370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C28999F-8587-7441-AD49-938680336A7C}"/>
              </a:ext>
            </a:extLst>
          </p:cNvPr>
          <p:cNvSpPr/>
          <p:nvPr/>
        </p:nvSpPr>
        <p:spPr>
          <a:xfrm>
            <a:off x="4852105" y="4256464"/>
            <a:ext cx="828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</a:t>
            </a:r>
            <a:r>
              <a:rPr lang="sv-SE" dirty="0"/>
              <a:t>=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6B1B0C9-6EA2-A745-AEE3-1108990C162C}"/>
              </a:ext>
            </a:extLst>
          </p:cNvPr>
          <p:cNvSpPr/>
          <p:nvPr/>
        </p:nvSpPr>
        <p:spPr>
          <a:xfrm>
            <a:off x="4938964" y="4584720"/>
            <a:ext cx="493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</a:t>
            </a:r>
            <a:r>
              <a:rPr lang="sv-SE" i="1" dirty="0"/>
              <a:t>x</a:t>
            </a:r>
          </a:p>
        </p:txBody>
      </p:sp>
      <p:sp>
        <p:nvSpPr>
          <p:cNvPr id="18" name="Vänster klammerparentes 17">
            <a:extLst>
              <a:ext uri="{FF2B5EF4-FFF2-40B4-BE49-F238E27FC236}">
                <a16:creationId xmlns:a16="http://schemas.microsoft.com/office/drawing/2014/main" id="{913C1F85-C83F-F342-B09A-6F82F7D129ED}"/>
              </a:ext>
            </a:extLst>
          </p:cNvPr>
          <p:cNvSpPr/>
          <p:nvPr/>
        </p:nvSpPr>
        <p:spPr>
          <a:xfrm rot="16200000">
            <a:off x="5084172" y="4367489"/>
            <a:ext cx="121870" cy="476183"/>
          </a:xfrm>
          <a:prstGeom prst="lef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Vänster klammerparentes 18">
            <a:extLst>
              <a:ext uri="{FF2B5EF4-FFF2-40B4-BE49-F238E27FC236}">
                <a16:creationId xmlns:a16="http://schemas.microsoft.com/office/drawing/2014/main" id="{2A23B72B-C700-4C4D-B428-173B5829F4AB}"/>
              </a:ext>
            </a:extLst>
          </p:cNvPr>
          <p:cNvSpPr/>
          <p:nvPr/>
        </p:nvSpPr>
        <p:spPr>
          <a:xfrm rot="16200000">
            <a:off x="3969102" y="3933134"/>
            <a:ext cx="134628" cy="1362278"/>
          </a:xfrm>
          <a:prstGeom prst="lef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21CCBA7-3DD4-894C-A514-49B2229B2E6C}"/>
              </a:ext>
            </a:extLst>
          </p:cNvPr>
          <p:cNvSpPr/>
          <p:nvPr/>
        </p:nvSpPr>
        <p:spPr>
          <a:xfrm>
            <a:off x="3823363" y="4584720"/>
            <a:ext cx="545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</a:t>
            </a:r>
            <a:r>
              <a:rPr lang="sv-SE" i="1" dirty="0"/>
              <a:t>x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386B5BDF-7886-D649-958D-21A5275BDB82}"/>
              </a:ext>
            </a:extLst>
          </p:cNvPr>
          <p:cNvSpPr/>
          <p:nvPr/>
        </p:nvSpPr>
        <p:spPr>
          <a:xfrm>
            <a:off x="5498906" y="4245419"/>
            <a:ext cx="454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7</a:t>
            </a:r>
            <a:r>
              <a:rPr lang="sv-SE" i="1" dirty="0">
                <a:solidFill>
                  <a:srgbClr val="C00000"/>
                </a:solidFill>
              </a:rPr>
              <a:t>x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727B4C0-4BAF-374B-81F5-FA74EB467B54}"/>
              </a:ext>
            </a:extLst>
          </p:cNvPr>
          <p:cNvSpPr/>
          <p:nvPr/>
        </p:nvSpPr>
        <p:spPr>
          <a:xfrm>
            <a:off x="2199241" y="5280701"/>
            <a:ext cx="5036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subtraktion kan vi utföra på samma sätt: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8E92B93-0A19-8040-84FB-7DA8D73F3F4A}"/>
              </a:ext>
            </a:extLst>
          </p:cNvPr>
          <p:cNvSpPr/>
          <p:nvPr/>
        </p:nvSpPr>
        <p:spPr>
          <a:xfrm>
            <a:off x="2581330" y="5960225"/>
            <a:ext cx="1123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</a:t>
            </a:r>
            <a:r>
              <a:rPr lang="sv-SE" i="1" dirty="0"/>
              <a:t>x </a:t>
            </a:r>
            <a:r>
              <a:rPr lang="sv-SE" dirty="0"/>
              <a:t>– 2</a:t>
            </a:r>
            <a:r>
              <a:rPr lang="sv-SE" i="1" dirty="0"/>
              <a:t>x</a:t>
            </a:r>
            <a:r>
              <a:rPr lang="sv-SE" dirty="0"/>
              <a:t> =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5E468B5-9A94-B244-A131-7B3B327E82D5}"/>
              </a:ext>
            </a:extLst>
          </p:cNvPr>
          <p:cNvSpPr/>
          <p:nvPr/>
        </p:nvSpPr>
        <p:spPr>
          <a:xfrm>
            <a:off x="3492188" y="5947401"/>
            <a:ext cx="1674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</a:t>
            </a:r>
            <a:r>
              <a:rPr lang="sv-SE" dirty="0"/>
              <a:t>+ </a:t>
            </a:r>
            <a:r>
              <a:rPr lang="sv-SE" i="1" dirty="0"/>
              <a:t>x  </a:t>
            </a:r>
            <a:endParaRPr lang="sv-SE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505DA8F-4CCB-5749-84F8-700681AA7FC3}"/>
              </a:ext>
            </a:extLst>
          </p:cNvPr>
          <p:cNvSpPr/>
          <p:nvPr/>
        </p:nvSpPr>
        <p:spPr>
          <a:xfrm>
            <a:off x="4932522" y="5934013"/>
            <a:ext cx="370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–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6B608A5-A3F7-C74B-BA08-48E813D7C74E}"/>
              </a:ext>
            </a:extLst>
          </p:cNvPr>
          <p:cNvSpPr/>
          <p:nvPr/>
        </p:nvSpPr>
        <p:spPr>
          <a:xfrm>
            <a:off x="5099006" y="5947401"/>
            <a:ext cx="828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x </a:t>
            </a:r>
            <a:r>
              <a:rPr lang="sv-SE" dirty="0">
                <a:solidFill>
                  <a:srgbClr val="C00000"/>
                </a:solidFill>
              </a:rPr>
              <a:t>–</a:t>
            </a:r>
            <a:r>
              <a:rPr lang="sv-SE" dirty="0"/>
              <a:t> </a:t>
            </a:r>
            <a:r>
              <a:rPr lang="sv-SE" i="1" dirty="0"/>
              <a:t>x </a:t>
            </a:r>
            <a:r>
              <a:rPr lang="sv-SE" dirty="0"/>
              <a:t>=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C33C8C78-3E06-9045-9B3A-BC953EBA65A7}"/>
              </a:ext>
            </a:extLst>
          </p:cNvPr>
          <p:cNvSpPr/>
          <p:nvPr/>
        </p:nvSpPr>
        <p:spPr>
          <a:xfrm>
            <a:off x="5185865" y="6275657"/>
            <a:ext cx="493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</a:t>
            </a:r>
            <a:r>
              <a:rPr lang="sv-SE" i="1" dirty="0"/>
              <a:t>x</a:t>
            </a:r>
          </a:p>
        </p:txBody>
      </p:sp>
      <p:sp>
        <p:nvSpPr>
          <p:cNvPr id="28" name="Vänster klammerparentes 27">
            <a:extLst>
              <a:ext uri="{FF2B5EF4-FFF2-40B4-BE49-F238E27FC236}">
                <a16:creationId xmlns:a16="http://schemas.microsoft.com/office/drawing/2014/main" id="{14E2FD2D-2031-FE47-B9AE-6C6FB4482F8C}"/>
              </a:ext>
            </a:extLst>
          </p:cNvPr>
          <p:cNvSpPr/>
          <p:nvPr/>
        </p:nvSpPr>
        <p:spPr>
          <a:xfrm rot="16200000">
            <a:off x="5331073" y="6058426"/>
            <a:ext cx="121870" cy="476183"/>
          </a:xfrm>
          <a:prstGeom prst="lef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Vänster klammerparentes 28">
            <a:extLst>
              <a:ext uri="{FF2B5EF4-FFF2-40B4-BE49-F238E27FC236}">
                <a16:creationId xmlns:a16="http://schemas.microsoft.com/office/drawing/2014/main" id="{224493F4-80B4-BB43-BF96-A188AB052E12}"/>
              </a:ext>
            </a:extLst>
          </p:cNvPr>
          <p:cNvSpPr/>
          <p:nvPr/>
        </p:nvSpPr>
        <p:spPr>
          <a:xfrm rot="16200000">
            <a:off x="4216003" y="5624071"/>
            <a:ext cx="134628" cy="1362278"/>
          </a:xfrm>
          <a:prstGeom prst="lef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30ABC2A-C8EA-DE4C-979F-AEAD56E76731}"/>
              </a:ext>
            </a:extLst>
          </p:cNvPr>
          <p:cNvSpPr/>
          <p:nvPr/>
        </p:nvSpPr>
        <p:spPr>
          <a:xfrm>
            <a:off x="4070264" y="6275657"/>
            <a:ext cx="545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</a:t>
            </a:r>
            <a:r>
              <a:rPr lang="sv-SE" i="1" dirty="0"/>
              <a:t>x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E5FA2C3A-A278-C74E-933B-F49BA89A9038}"/>
              </a:ext>
            </a:extLst>
          </p:cNvPr>
          <p:cNvSpPr/>
          <p:nvPr/>
        </p:nvSpPr>
        <p:spPr>
          <a:xfrm>
            <a:off x="5745807" y="5936356"/>
            <a:ext cx="454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3</a:t>
            </a:r>
            <a:r>
              <a:rPr lang="sv-SE" i="1" dirty="0">
                <a:solidFill>
                  <a:srgbClr val="C00000"/>
                </a:solidFill>
              </a:rPr>
              <a:t>x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AC08134D-CA86-A145-91FA-7EECEB1AF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0996" y="4184611"/>
            <a:ext cx="173991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/>
              <a:t>Eftersom 5 + 2 = 7 så är 5</a:t>
            </a:r>
            <a:r>
              <a:rPr lang="sv-SE" sz="1600" i="1" dirty="0"/>
              <a:t>x </a:t>
            </a:r>
            <a:r>
              <a:rPr lang="sv-SE" sz="1600" dirty="0"/>
              <a:t>+ 2</a:t>
            </a:r>
            <a:r>
              <a:rPr lang="sv-SE" sz="1600" i="1" dirty="0"/>
              <a:t>x </a:t>
            </a:r>
            <a:r>
              <a:rPr lang="sv-SE" sz="1600" dirty="0"/>
              <a:t>= 7</a:t>
            </a:r>
            <a:r>
              <a:rPr lang="sv-SE" sz="1600" i="1" dirty="0"/>
              <a:t>x</a:t>
            </a:r>
            <a:r>
              <a:rPr lang="sv-SE" sz="1600" dirty="0"/>
              <a:t>.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F319BDCD-4A22-914C-8AF5-F864DA171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0996" y="5734151"/>
            <a:ext cx="173991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/>
              <a:t>Eftersom 5 – 2 = 3 så är 5</a:t>
            </a:r>
            <a:r>
              <a:rPr lang="sv-SE" sz="1600" i="1" dirty="0"/>
              <a:t>x</a:t>
            </a:r>
            <a:r>
              <a:rPr lang="sv-SE" sz="1600" dirty="0"/>
              <a:t> – 2</a:t>
            </a:r>
            <a:r>
              <a:rPr lang="sv-SE" sz="1600" i="1" dirty="0"/>
              <a:t>x </a:t>
            </a:r>
            <a:r>
              <a:rPr lang="sv-SE" sz="1600" dirty="0"/>
              <a:t>= 7</a:t>
            </a:r>
            <a:r>
              <a:rPr lang="sv-SE" sz="1600" i="1" dirty="0"/>
              <a:t>x</a:t>
            </a:r>
            <a:r>
              <a:rPr lang="sv-SE" sz="16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09028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DF0129C-A61B-EB49-A912-66F2AED08E87}"/>
              </a:ext>
            </a:extLst>
          </p:cNvPr>
          <p:cNvSpPr/>
          <p:nvPr/>
        </p:nvSpPr>
        <p:spPr>
          <a:xfrm>
            <a:off x="395409" y="41795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92ABEEC-1E99-6A40-B3E7-B3C9FFF76C76}"/>
              </a:ext>
            </a:extLst>
          </p:cNvPr>
          <p:cNvSpPr txBox="1"/>
          <p:nvPr/>
        </p:nvSpPr>
        <p:spPr>
          <a:xfrm>
            <a:off x="2064162" y="908832"/>
            <a:ext cx="464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a) 2</a:t>
            </a:r>
            <a:r>
              <a:rPr lang="sv-SE" i="1" dirty="0">
                <a:latin typeface="+mn-lt"/>
              </a:rPr>
              <a:t>a</a:t>
            </a:r>
            <a:r>
              <a:rPr lang="sv-SE" dirty="0"/>
              <a:t> </a:t>
            </a:r>
            <a:r>
              <a:rPr lang="sv-SE" dirty="0">
                <a:latin typeface="+mn-lt"/>
              </a:rPr>
              <a:t>+ </a:t>
            </a:r>
            <a:r>
              <a:rPr lang="sv-SE" i="1" dirty="0">
                <a:latin typeface="+mn-lt"/>
              </a:rPr>
              <a:t>a</a:t>
            </a:r>
            <a:r>
              <a:rPr lang="sv-SE" dirty="0">
                <a:latin typeface="+mn-lt"/>
              </a:rPr>
              <a:t> 		b) 4</a:t>
            </a:r>
            <a:r>
              <a:rPr lang="sv-SE" i="1" dirty="0">
                <a:latin typeface="+mn-lt"/>
              </a:rPr>
              <a:t>b </a:t>
            </a:r>
            <a:r>
              <a:rPr lang="sv-SE" dirty="0"/>
              <a:t>– </a:t>
            </a:r>
            <a:r>
              <a:rPr lang="sv-SE" i="1" dirty="0"/>
              <a:t>b 		</a:t>
            </a:r>
            <a:r>
              <a:rPr lang="sv-SE" dirty="0"/>
              <a:t>c) 4</a:t>
            </a:r>
            <a:r>
              <a:rPr lang="sv-SE" i="1" dirty="0"/>
              <a:t>x </a:t>
            </a:r>
            <a:r>
              <a:rPr lang="sv-SE" dirty="0"/>
              <a:t>+ 3</a:t>
            </a:r>
            <a:r>
              <a:rPr lang="sv-SE" i="1" dirty="0"/>
              <a:t>y </a:t>
            </a:r>
            <a:r>
              <a:rPr lang="sv-SE" dirty="0"/>
              <a:t>+ 2</a:t>
            </a:r>
            <a:r>
              <a:rPr lang="sv-SE" i="1" dirty="0"/>
              <a:t>x </a:t>
            </a:r>
            <a:r>
              <a:rPr lang="sv-SE" dirty="0"/>
              <a:t>– </a:t>
            </a:r>
            <a:r>
              <a:rPr lang="sv-SE" i="1" dirty="0"/>
              <a:t>y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82E1996-1990-ED46-9B1D-ACE807A44116}"/>
              </a:ext>
            </a:extLst>
          </p:cNvPr>
          <p:cNvSpPr/>
          <p:nvPr/>
        </p:nvSpPr>
        <p:spPr>
          <a:xfrm>
            <a:off x="2003849" y="2214815"/>
            <a:ext cx="1527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  2a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a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0A26683-BF38-3E40-A206-CCAFCCBDD927}"/>
              </a:ext>
            </a:extLst>
          </p:cNvPr>
          <p:cNvSpPr/>
          <p:nvPr/>
        </p:nvSpPr>
        <p:spPr>
          <a:xfrm>
            <a:off x="5049338" y="1945995"/>
            <a:ext cx="338716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 2</a:t>
            </a:r>
            <a:r>
              <a:rPr lang="sv-SE" sz="1400" i="1" dirty="0"/>
              <a:t>a </a:t>
            </a:r>
            <a:r>
              <a:rPr lang="sv-SE" sz="1400" dirty="0"/>
              <a:t>+ </a:t>
            </a:r>
            <a:r>
              <a:rPr lang="sv-SE" sz="1400" i="1" dirty="0"/>
              <a:t>a </a:t>
            </a:r>
            <a:r>
              <a:rPr lang="sv-SE" sz="1400" dirty="0"/>
              <a:t>= </a:t>
            </a:r>
            <a:r>
              <a:rPr lang="sv-SE" sz="1400" i="1" dirty="0"/>
              <a:t>a </a:t>
            </a:r>
            <a:r>
              <a:rPr lang="sv-SE" sz="1400" dirty="0"/>
              <a:t>+ </a:t>
            </a:r>
            <a:r>
              <a:rPr lang="sv-SE" sz="1400" i="1" dirty="0"/>
              <a:t>a </a:t>
            </a:r>
            <a:r>
              <a:rPr lang="sv-SE" sz="1400" dirty="0"/>
              <a:t>+ </a:t>
            </a:r>
            <a:r>
              <a:rPr lang="sv-SE" sz="1400" i="1" dirty="0"/>
              <a:t>a </a:t>
            </a:r>
            <a:r>
              <a:rPr lang="sv-SE" sz="1400" dirty="0"/>
              <a:t>= 3</a:t>
            </a:r>
            <a:r>
              <a:rPr lang="sv-SE" sz="1400" i="1" dirty="0"/>
              <a:t>a </a:t>
            </a:r>
            <a:endParaRPr lang="sv-SE" sz="14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8B896A0-309B-BF4E-B63A-6B919169CFDA}"/>
              </a:ext>
            </a:extLst>
          </p:cNvPr>
          <p:cNvSpPr txBox="1"/>
          <p:nvPr/>
        </p:nvSpPr>
        <p:spPr>
          <a:xfrm>
            <a:off x="2064162" y="464120"/>
            <a:ext cx="411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Förenkla uttrycken.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B405C5D-DC23-AA40-8DD2-10C10FE422D7}"/>
              </a:ext>
            </a:extLst>
          </p:cNvPr>
          <p:cNvSpPr/>
          <p:nvPr/>
        </p:nvSpPr>
        <p:spPr>
          <a:xfrm>
            <a:off x="3294607" y="2214382"/>
            <a:ext cx="1396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3a</a:t>
            </a:r>
            <a:endParaRPr lang="sv-SE" sz="2000" dirty="0">
              <a:latin typeface="+mn-lt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F1731F0-AF66-1E4D-A903-CB6994DE1ACD}"/>
              </a:ext>
            </a:extLst>
          </p:cNvPr>
          <p:cNvSpPr/>
          <p:nvPr/>
        </p:nvSpPr>
        <p:spPr>
          <a:xfrm>
            <a:off x="5049338" y="2309715"/>
            <a:ext cx="374913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också tänka så här:  2</a:t>
            </a:r>
            <a:r>
              <a:rPr lang="sv-SE" sz="1400" i="1" dirty="0"/>
              <a:t>a </a:t>
            </a:r>
            <a:r>
              <a:rPr lang="sv-SE" sz="1400" dirty="0"/>
              <a:t>+ </a:t>
            </a:r>
            <a:r>
              <a:rPr lang="sv-SE" sz="1400" i="1" dirty="0"/>
              <a:t>a </a:t>
            </a:r>
            <a:r>
              <a:rPr lang="sv-SE" sz="1400" dirty="0"/>
              <a:t>= 2</a:t>
            </a:r>
            <a:r>
              <a:rPr lang="sv-SE" sz="1400" i="1" dirty="0"/>
              <a:t>a </a:t>
            </a:r>
            <a:r>
              <a:rPr lang="sv-SE" sz="1400" dirty="0"/>
              <a:t>+ 1</a:t>
            </a:r>
            <a:r>
              <a:rPr lang="sv-SE" sz="1400" i="1" dirty="0"/>
              <a:t>a </a:t>
            </a:r>
            <a:r>
              <a:rPr lang="sv-SE" sz="1400" dirty="0"/>
              <a:t>= 3</a:t>
            </a:r>
            <a:r>
              <a:rPr lang="sv-SE" sz="1400" i="1" dirty="0"/>
              <a:t>a </a:t>
            </a:r>
            <a:r>
              <a:rPr lang="sv-SE" sz="1400" dirty="0"/>
              <a:t>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FF40F16-E64F-CB44-8B12-FD81BB48D716}"/>
              </a:ext>
            </a:extLst>
          </p:cNvPr>
          <p:cNvSpPr/>
          <p:nvPr/>
        </p:nvSpPr>
        <p:spPr>
          <a:xfrm>
            <a:off x="2051202" y="2975333"/>
            <a:ext cx="1424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  4b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b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80F9A6A-A4C1-CF4A-BF4A-BEBA444C89FA}"/>
              </a:ext>
            </a:extLst>
          </p:cNvPr>
          <p:cNvSpPr/>
          <p:nvPr/>
        </p:nvSpPr>
        <p:spPr>
          <a:xfrm>
            <a:off x="3345100" y="2973654"/>
            <a:ext cx="733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3b</a:t>
            </a:r>
            <a:endParaRPr lang="sv-SE" sz="2000" dirty="0"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5ABE0A6-3467-A842-A577-88C1634E49AA}"/>
              </a:ext>
            </a:extLst>
          </p:cNvPr>
          <p:cNvSpPr/>
          <p:nvPr/>
        </p:nvSpPr>
        <p:spPr>
          <a:xfrm>
            <a:off x="2064162" y="3676837"/>
            <a:ext cx="2508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c)  4x</a:t>
            </a:r>
            <a:r>
              <a:rPr lang="sv-SE" sz="2000" dirty="0"/>
              <a:t> + </a:t>
            </a:r>
            <a:r>
              <a:rPr lang="sv-SE" sz="2000" dirty="0">
                <a:latin typeface="Bradley Hand" pitchFamily="2" charset="77"/>
              </a:rPr>
              <a:t>3y</a:t>
            </a:r>
            <a:r>
              <a:rPr lang="sv-SE" sz="2000" dirty="0"/>
              <a:t> + </a:t>
            </a:r>
            <a:r>
              <a:rPr lang="sv-SE" sz="2000" dirty="0">
                <a:latin typeface="Bradley Hand" pitchFamily="2" charset="77"/>
              </a:rPr>
              <a:t>2x</a:t>
            </a:r>
            <a:r>
              <a:rPr lang="sv-SE" sz="2000" dirty="0"/>
              <a:t> – </a:t>
            </a:r>
            <a:r>
              <a:rPr lang="sv-SE" sz="2000" dirty="0">
                <a:latin typeface="Bradley Hand" pitchFamily="2" charset="77"/>
              </a:rPr>
              <a:t>y </a:t>
            </a:r>
            <a:r>
              <a:rPr lang="sv-SE" sz="2000" dirty="0"/>
              <a:t>=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E6F55A1-33FC-3344-9B61-897E2C49225E}"/>
              </a:ext>
            </a:extLst>
          </p:cNvPr>
          <p:cNvSpPr txBox="1"/>
          <p:nvPr/>
        </p:nvSpPr>
        <p:spPr>
          <a:xfrm>
            <a:off x="2257368" y="5886116"/>
            <a:ext cx="582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Bradley Hand Bold"/>
                <a:cs typeface="Bradley Hand Bold"/>
              </a:rPr>
              <a:t>Svar</a:t>
            </a:r>
            <a:r>
              <a:rPr lang="sv-SE" sz="2000" dirty="0">
                <a:latin typeface="Bradley Hand Bold"/>
                <a:cs typeface="Bradley Hand Bold"/>
              </a:rPr>
              <a:t>: 	a)</a:t>
            </a:r>
            <a:r>
              <a:rPr lang="sv-SE" sz="2000" dirty="0">
                <a:latin typeface="Bradley Hand" pitchFamily="2" charset="77"/>
              </a:rPr>
              <a:t> 3a		b) 3b		c) 6x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3y 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2F8F7FC3-A683-EA49-A06E-F01814D0811E}"/>
              </a:ext>
            </a:extLst>
          </p:cNvPr>
          <p:cNvSpPr/>
          <p:nvPr/>
        </p:nvSpPr>
        <p:spPr>
          <a:xfrm>
            <a:off x="5049338" y="2966352"/>
            <a:ext cx="328267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4</a:t>
            </a:r>
            <a:r>
              <a:rPr lang="sv-SE" sz="1400" i="1" dirty="0"/>
              <a:t>b </a:t>
            </a:r>
            <a:r>
              <a:rPr lang="sv-SE" sz="1400" dirty="0"/>
              <a:t>– </a:t>
            </a:r>
            <a:r>
              <a:rPr lang="sv-SE" sz="1400" i="1" dirty="0"/>
              <a:t>b </a:t>
            </a:r>
            <a:r>
              <a:rPr lang="sv-SE" sz="1400" dirty="0"/>
              <a:t>= 4</a:t>
            </a:r>
            <a:r>
              <a:rPr lang="sv-SE" sz="1400" i="1" dirty="0"/>
              <a:t>b </a:t>
            </a:r>
            <a:r>
              <a:rPr lang="sv-SE" sz="1400" dirty="0"/>
              <a:t>– 1</a:t>
            </a:r>
            <a:r>
              <a:rPr lang="sv-SE" sz="1400" i="1" dirty="0"/>
              <a:t>b </a:t>
            </a:r>
            <a:r>
              <a:rPr lang="sv-SE" sz="1400" dirty="0"/>
              <a:t>= 3</a:t>
            </a:r>
            <a:r>
              <a:rPr lang="sv-SE" sz="1400" i="1" dirty="0"/>
              <a:t>b </a:t>
            </a:r>
            <a:endParaRPr lang="sv-SE" sz="1400" dirty="0"/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DCCC80E2-E572-CF49-9735-DCC2489105DC}"/>
              </a:ext>
            </a:extLst>
          </p:cNvPr>
          <p:cNvGrpSpPr/>
          <p:nvPr/>
        </p:nvGrpSpPr>
        <p:grpSpPr>
          <a:xfrm>
            <a:off x="2503653" y="3959532"/>
            <a:ext cx="2913065" cy="45719"/>
            <a:chOff x="1061370" y="2551770"/>
            <a:chExt cx="2913065" cy="369332"/>
          </a:xfrm>
        </p:grpSpPr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952F72B8-C03D-8D49-928D-5D6042335E26}"/>
                </a:ext>
              </a:extLst>
            </p:cNvPr>
            <p:cNvSpPr txBox="1"/>
            <p:nvPr/>
          </p:nvSpPr>
          <p:spPr>
            <a:xfrm>
              <a:off x="1151530" y="2551770"/>
              <a:ext cx="2822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  <a:latin typeface="Bradley Hand" pitchFamily="2" charset="77"/>
                </a:rPr>
                <a:t>a + b – 4a – 2b + 3b =</a:t>
              </a:r>
              <a:endParaRPr lang="sv-SE" dirty="0">
                <a:solidFill>
                  <a:schemeClr val="bg1"/>
                </a:solidFill>
                <a:latin typeface="Bradley Hand" pitchFamily="2" charset="77"/>
                <a:cs typeface="Bradley Hand Bold"/>
              </a:endParaRPr>
            </a:p>
          </p:txBody>
        </p:sp>
        <p:cxnSp>
          <p:nvCxnSpPr>
            <p:cNvPr id="34" name="Rak 33">
              <a:extLst>
                <a:ext uri="{FF2B5EF4-FFF2-40B4-BE49-F238E27FC236}">
                  <a16:creationId xmlns:a16="http://schemas.microsoft.com/office/drawing/2014/main" id="{4A2FE0E2-DBB4-E44C-82E6-47B2125C790B}"/>
                </a:ext>
              </a:extLst>
            </p:cNvPr>
            <p:cNvCxnSpPr>
              <a:cxnSpLocks/>
            </p:cNvCxnSpPr>
            <p:nvPr/>
          </p:nvCxnSpPr>
          <p:spPr>
            <a:xfrm>
              <a:off x="1061370" y="2878117"/>
              <a:ext cx="26405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Rak 34">
              <a:extLst>
                <a:ext uri="{FF2B5EF4-FFF2-40B4-BE49-F238E27FC236}">
                  <a16:creationId xmlns:a16="http://schemas.microsoft.com/office/drawing/2014/main" id="{AB6A1951-1578-1A4C-B689-B573C031A6C7}"/>
                </a:ext>
              </a:extLst>
            </p:cNvPr>
            <p:cNvCxnSpPr>
              <a:cxnSpLocks/>
            </p:cNvCxnSpPr>
            <p:nvPr/>
          </p:nvCxnSpPr>
          <p:spPr>
            <a:xfrm>
              <a:off x="1933876" y="2835916"/>
              <a:ext cx="45832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Rak 35">
              <a:extLst>
                <a:ext uri="{FF2B5EF4-FFF2-40B4-BE49-F238E27FC236}">
                  <a16:creationId xmlns:a16="http://schemas.microsoft.com/office/drawing/2014/main" id="{EC2BB76D-6128-C248-B389-84E78EDEC7A9}"/>
                </a:ext>
              </a:extLst>
            </p:cNvPr>
            <p:cNvCxnSpPr>
              <a:cxnSpLocks/>
            </p:cNvCxnSpPr>
            <p:nvPr/>
          </p:nvCxnSpPr>
          <p:spPr>
            <a:xfrm>
              <a:off x="1418506" y="2878117"/>
              <a:ext cx="377496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Rak 36">
              <a:extLst>
                <a:ext uri="{FF2B5EF4-FFF2-40B4-BE49-F238E27FC236}">
                  <a16:creationId xmlns:a16="http://schemas.microsoft.com/office/drawing/2014/main" id="{CE1D2D51-1E1A-9A4C-BC3A-5312712D0522}"/>
                </a:ext>
              </a:extLst>
            </p:cNvPr>
            <p:cNvCxnSpPr>
              <a:cxnSpLocks/>
            </p:cNvCxnSpPr>
            <p:nvPr/>
          </p:nvCxnSpPr>
          <p:spPr>
            <a:xfrm>
              <a:off x="2435265" y="2835916"/>
              <a:ext cx="404046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0333345B-2768-CD42-B663-E41B31CEFBAC}"/>
              </a:ext>
            </a:extLst>
          </p:cNvPr>
          <p:cNvGrpSpPr/>
          <p:nvPr/>
        </p:nvGrpSpPr>
        <p:grpSpPr>
          <a:xfrm>
            <a:off x="2378549" y="4246398"/>
            <a:ext cx="2193451" cy="369332"/>
            <a:chOff x="3302986" y="2226867"/>
            <a:chExt cx="2193451" cy="369332"/>
          </a:xfrm>
        </p:grpSpPr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A86CC105-14BE-A641-92AE-D146B5FEF10E}"/>
                </a:ext>
              </a:extLst>
            </p:cNvPr>
            <p:cNvSpPr txBox="1"/>
            <p:nvPr/>
          </p:nvSpPr>
          <p:spPr>
            <a:xfrm>
              <a:off x="3302986" y="2226867"/>
              <a:ext cx="2193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  <a:r>
                <a:rPr lang="sv-SE" dirty="0">
                  <a:latin typeface="Bradley Hand" pitchFamily="2" charset="77"/>
                </a:rPr>
                <a:t> 4x </a:t>
              </a:r>
              <a:r>
                <a:rPr lang="sv-SE" dirty="0"/>
                <a:t>+</a:t>
              </a:r>
              <a:r>
                <a:rPr lang="sv-SE" dirty="0">
                  <a:latin typeface="Bradley Hand" pitchFamily="2" charset="77"/>
                </a:rPr>
                <a:t> 2x </a:t>
              </a:r>
              <a:r>
                <a:rPr lang="sv-SE" dirty="0"/>
                <a:t>+</a:t>
              </a:r>
              <a:r>
                <a:rPr lang="sv-SE" dirty="0">
                  <a:latin typeface="Bradley Hand" pitchFamily="2" charset="77"/>
                </a:rPr>
                <a:t> 3y </a:t>
              </a:r>
              <a:r>
                <a:rPr lang="sv-SE" dirty="0"/>
                <a:t>–</a:t>
              </a:r>
              <a:r>
                <a:rPr lang="sv-SE" dirty="0">
                  <a:latin typeface="Bradley Hand" pitchFamily="2" charset="77"/>
                </a:rPr>
                <a:t> y </a:t>
              </a:r>
              <a:r>
                <a:rPr lang="sv-SE" dirty="0"/>
                <a:t>=</a:t>
              </a:r>
              <a:endParaRPr lang="sv-SE" dirty="0">
                <a:latin typeface="Bradley Hand" pitchFamily="2" charset="77"/>
                <a:cs typeface="Bradley Hand Bold"/>
              </a:endParaRPr>
            </a:p>
          </p:txBody>
        </p:sp>
        <p:cxnSp>
          <p:nvCxnSpPr>
            <p:cNvPr id="42" name="Rak 41">
              <a:extLst>
                <a:ext uri="{FF2B5EF4-FFF2-40B4-BE49-F238E27FC236}">
                  <a16:creationId xmlns:a16="http://schemas.microsoft.com/office/drawing/2014/main" id="{02B18A0E-9F7A-9F45-B57D-879CD10F8324}"/>
                </a:ext>
              </a:extLst>
            </p:cNvPr>
            <p:cNvCxnSpPr>
              <a:cxnSpLocks/>
            </p:cNvCxnSpPr>
            <p:nvPr/>
          </p:nvCxnSpPr>
          <p:spPr>
            <a:xfrm>
              <a:off x="3565905" y="2528023"/>
              <a:ext cx="74855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Rak 42">
              <a:extLst>
                <a:ext uri="{FF2B5EF4-FFF2-40B4-BE49-F238E27FC236}">
                  <a16:creationId xmlns:a16="http://schemas.microsoft.com/office/drawing/2014/main" id="{5434256D-62D9-554C-A984-0B5C55E7FE86}"/>
                </a:ext>
              </a:extLst>
            </p:cNvPr>
            <p:cNvCxnSpPr>
              <a:cxnSpLocks/>
            </p:cNvCxnSpPr>
            <p:nvPr/>
          </p:nvCxnSpPr>
          <p:spPr>
            <a:xfrm>
              <a:off x="4404476" y="2528023"/>
              <a:ext cx="81541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0" name="Grupp 69">
            <a:extLst>
              <a:ext uri="{FF2B5EF4-FFF2-40B4-BE49-F238E27FC236}">
                <a16:creationId xmlns:a16="http://schemas.microsoft.com/office/drawing/2014/main" id="{BD24B3D5-DD7A-A246-88A9-1B65B3DA6BC7}"/>
              </a:ext>
            </a:extLst>
          </p:cNvPr>
          <p:cNvGrpSpPr/>
          <p:nvPr/>
        </p:nvGrpSpPr>
        <p:grpSpPr>
          <a:xfrm>
            <a:off x="5416718" y="3676837"/>
            <a:ext cx="2822905" cy="620198"/>
            <a:chOff x="6150012" y="3825660"/>
            <a:chExt cx="2822905" cy="620198"/>
          </a:xfrm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A9CDBB9B-1F6C-B348-9C15-CD95669317CF}"/>
                </a:ext>
              </a:extLst>
            </p:cNvPr>
            <p:cNvSpPr/>
            <p:nvPr/>
          </p:nvSpPr>
          <p:spPr>
            <a:xfrm>
              <a:off x="6150012" y="3825660"/>
              <a:ext cx="2822905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Uttrycket innehåller två slags termer, </a:t>
              </a:r>
              <a:r>
                <a:rPr lang="sv-SE" sz="1400" i="1" dirty="0"/>
                <a:t>x</a:t>
              </a:r>
              <a:r>
                <a:rPr lang="sv-SE" sz="1400" dirty="0"/>
                <a:t>-termer och </a:t>
              </a:r>
              <a:r>
                <a:rPr lang="sv-SE" sz="1400" i="1" dirty="0"/>
                <a:t>y</a:t>
              </a:r>
              <a:r>
                <a:rPr lang="sv-SE" sz="1400" dirty="0"/>
                <a:t>-termer. </a:t>
              </a:r>
            </a:p>
          </p:txBody>
        </p:sp>
        <p:grpSp>
          <p:nvGrpSpPr>
            <p:cNvPr id="48" name="Grupp 47">
              <a:extLst>
                <a:ext uri="{FF2B5EF4-FFF2-40B4-BE49-F238E27FC236}">
                  <a16:creationId xmlns:a16="http://schemas.microsoft.com/office/drawing/2014/main" id="{4D094B45-3832-7B4A-961A-37720D573A97}"/>
                </a:ext>
              </a:extLst>
            </p:cNvPr>
            <p:cNvGrpSpPr/>
            <p:nvPr/>
          </p:nvGrpSpPr>
          <p:grpSpPr>
            <a:xfrm>
              <a:off x="6394283" y="4284337"/>
              <a:ext cx="994486" cy="94172"/>
              <a:chOff x="1117679" y="1958158"/>
              <a:chExt cx="1687549" cy="1188238"/>
            </a:xfrm>
          </p:grpSpPr>
          <p:sp>
            <p:nvSpPr>
              <p:cNvPr id="49" name="textruta 48">
                <a:extLst>
                  <a:ext uri="{FF2B5EF4-FFF2-40B4-BE49-F238E27FC236}">
                    <a16:creationId xmlns:a16="http://schemas.microsoft.com/office/drawing/2014/main" id="{BAD5177F-428B-3C4D-8C7E-D4BA9A60E479}"/>
                  </a:ext>
                </a:extLst>
              </p:cNvPr>
              <p:cNvSpPr txBox="1"/>
              <p:nvPr/>
            </p:nvSpPr>
            <p:spPr>
              <a:xfrm>
                <a:off x="1117679" y="1958158"/>
                <a:ext cx="1687549" cy="1188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chemeClr val="bg1"/>
                    </a:solidFill>
                    <a:latin typeface="Bradley Hand" pitchFamily="2" charset="77"/>
                  </a:rPr>
                  <a:t> =</a:t>
                </a:r>
                <a:endParaRPr lang="sv-SE" dirty="0">
                  <a:solidFill>
                    <a:schemeClr val="bg1"/>
                  </a:solidFill>
                  <a:latin typeface="Bradley Hand" pitchFamily="2" charset="77"/>
                  <a:cs typeface="Bradley Hand Bold"/>
                </a:endParaRPr>
              </a:p>
            </p:txBody>
          </p:sp>
          <p:cxnSp>
            <p:nvCxnSpPr>
              <p:cNvPr id="51" name="Rak 50">
                <a:extLst>
                  <a:ext uri="{FF2B5EF4-FFF2-40B4-BE49-F238E27FC236}">
                    <a16:creationId xmlns:a16="http://schemas.microsoft.com/office/drawing/2014/main" id="{A7FF2FC4-B92F-A74E-BF05-BED13BBF68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6024" y="2021966"/>
                <a:ext cx="100920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upp 64">
              <a:extLst>
                <a:ext uri="{FF2B5EF4-FFF2-40B4-BE49-F238E27FC236}">
                  <a16:creationId xmlns:a16="http://schemas.microsoft.com/office/drawing/2014/main" id="{79D46CA2-BD5A-5947-B7B3-9D56ACA029F6}"/>
                </a:ext>
              </a:extLst>
            </p:cNvPr>
            <p:cNvGrpSpPr/>
            <p:nvPr/>
          </p:nvGrpSpPr>
          <p:grpSpPr>
            <a:xfrm>
              <a:off x="7388769" y="4281532"/>
              <a:ext cx="1063855" cy="164326"/>
              <a:chOff x="1117679" y="1958158"/>
              <a:chExt cx="1805262" cy="4660136"/>
            </a:xfrm>
          </p:grpSpPr>
          <p:sp>
            <p:nvSpPr>
              <p:cNvPr id="66" name="textruta 65">
                <a:extLst>
                  <a:ext uri="{FF2B5EF4-FFF2-40B4-BE49-F238E27FC236}">
                    <a16:creationId xmlns:a16="http://schemas.microsoft.com/office/drawing/2014/main" id="{4EE5B015-5A3A-AC48-830D-BE6EFE086B41}"/>
                  </a:ext>
                </a:extLst>
              </p:cNvPr>
              <p:cNvSpPr txBox="1"/>
              <p:nvPr/>
            </p:nvSpPr>
            <p:spPr>
              <a:xfrm>
                <a:off x="1117679" y="1958158"/>
                <a:ext cx="1687549" cy="466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sv-SE" dirty="0">
                  <a:solidFill>
                    <a:schemeClr val="bg1"/>
                  </a:solidFill>
                  <a:latin typeface="Bradley Hand" pitchFamily="2" charset="77"/>
                  <a:cs typeface="Bradley Hand Bold"/>
                </a:endParaRPr>
              </a:p>
            </p:txBody>
          </p:sp>
          <p:cxnSp>
            <p:nvCxnSpPr>
              <p:cNvPr id="67" name="Rak 66">
                <a:extLst>
                  <a:ext uri="{FF2B5EF4-FFF2-40B4-BE49-F238E27FC236}">
                    <a16:creationId xmlns:a16="http://schemas.microsoft.com/office/drawing/2014/main" id="{F16EBDEB-0F75-CD42-B792-4485045619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96024" y="1958158"/>
                <a:ext cx="1126917" cy="6380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Rektangel 67">
            <a:extLst>
              <a:ext uri="{FF2B5EF4-FFF2-40B4-BE49-F238E27FC236}">
                <a16:creationId xmlns:a16="http://schemas.microsoft.com/office/drawing/2014/main" id="{3F12AA88-49A7-5648-B72A-D49621FE41C7}"/>
              </a:ext>
            </a:extLst>
          </p:cNvPr>
          <p:cNvSpPr/>
          <p:nvPr/>
        </p:nvSpPr>
        <p:spPr>
          <a:xfrm>
            <a:off x="5049337" y="4347597"/>
            <a:ext cx="374913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Samla </a:t>
            </a:r>
            <a:r>
              <a:rPr lang="sv-SE" sz="1400" i="1" dirty="0"/>
              <a:t>x</a:t>
            </a:r>
            <a:r>
              <a:rPr lang="sv-SE" sz="1400" dirty="0"/>
              <a:t>-termerna för sig och </a:t>
            </a:r>
            <a:r>
              <a:rPr lang="sv-SE" sz="1400" i="1" dirty="0"/>
              <a:t>y</a:t>
            </a:r>
            <a:r>
              <a:rPr lang="sv-SE" sz="1400" dirty="0"/>
              <a:t>-termerna för sig. 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30B92AC6-7974-7D43-B96E-2608802761D5}"/>
              </a:ext>
            </a:extLst>
          </p:cNvPr>
          <p:cNvSpPr/>
          <p:nvPr/>
        </p:nvSpPr>
        <p:spPr>
          <a:xfrm>
            <a:off x="2384182" y="4780130"/>
            <a:ext cx="1422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= </a:t>
            </a:r>
            <a:r>
              <a:rPr lang="sv-SE" sz="2000" dirty="0">
                <a:latin typeface="Bradley Hand" pitchFamily="2" charset="77"/>
              </a:rPr>
              <a:t>6x </a:t>
            </a:r>
            <a:r>
              <a:rPr lang="sv-SE" sz="2000" dirty="0"/>
              <a:t>+ </a:t>
            </a:r>
            <a:r>
              <a:rPr lang="sv-SE" sz="2000" dirty="0">
                <a:latin typeface="Bradley Hand" pitchFamily="2" charset="77"/>
              </a:rPr>
              <a:t>3y</a:t>
            </a:r>
            <a:r>
              <a:rPr lang="sv-SE" sz="2000" dirty="0"/>
              <a:t>  </a:t>
            </a:r>
            <a:r>
              <a:rPr lang="sv-SE" sz="2000" dirty="0">
                <a:latin typeface="Bradley Hand" pitchFamily="2" charset="77"/>
              </a:rPr>
              <a:t> </a:t>
            </a:r>
            <a:endParaRPr lang="sv-SE" sz="2000" dirty="0">
              <a:latin typeface="+mn-lt"/>
            </a:endParaRP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0600FB38-3092-FE41-AF4D-01E926DB9571}"/>
              </a:ext>
            </a:extLst>
          </p:cNvPr>
          <p:cNvSpPr/>
          <p:nvPr/>
        </p:nvSpPr>
        <p:spPr>
          <a:xfrm>
            <a:off x="5644396" y="4826296"/>
            <a:ext cx="219990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4</a:t>
            </a:r>
            <a:r>
              <a:rPr lang="sv-SE" sz="1400" i="1" dirty="0"/>
              <a:t>x </a:t>
            </a:r>
            <a:r>
              <a:rPr lang="sv-SE" sz="1400" dirty="0"/>
              <a:t>+ 2</a:t>
            </a:r>
            <a:r>
              <a:rPr lang="sv-SE" sz="1400" i="1" dirty="0"/>
              <a:t>x </a:t>
            </a:r>
            <a:r>
              <a:rPr lang="sv-SE" sz="1400" dirty="0"/>
              <a:t>= 6</a:t>
            </a:r>
            <a:r>
              <a:rPr lang="sv-SE" sz="1400" i="1" dirty="0"/>
              <a:t>x </a:t>
            </a:r>
            <a:r>
              <a:rPr lang="sv-SE" sz="1400" dirty="0"/>
              <a:t>och 3</a:t>
            </a:r>
            <a:r>
              <a:rPr lang="sv-SE" sz="1400" i="1" dirty="0"/>
              <a:t>y </a:t>
            </a:r>
            <a:r>
              <a:rPr lang="sv-SE" sz="1400" dirty="0"/>
              <a:t>– </a:t>
            </a:r>
            <a:r>
              <a:rPr lang="sv-SE" sz="1400" i="1" dirty="0"/>
              <a:t>y </a:t>
            </a:r>
            <a:r>
              <a:rPr lang="sv-SE" sz="1400" dirty="0"/>
              <a:t>= 2</a:t>
            </a:r>
            <a:r>
              <a:rPr lang="sv-SE" sz="1400" i="1" dirty="0"/>
              <a:t>y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27603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 animBg="1"/>
      <p:bldP spid="8" grpId="0"/>
      <p:bldP spid="9" grpId="0"/>
      <p:bldP spid="13" grpId="0" animBg="1"/>
      <p:bldP spid="17" grpId="0"/>
      <p:bldP spid="18" grpId="0"/>
      <p:bldP spid="19" grpId="0"/>
      <p:bldP spid="24" grpId="0"/>
      <p:bldP spid="26" grpId="0" animBg="1"/>
      <p:bldP spid="68" grpId="0" animBg="1"/>
      <p:bldP spid="74" grpId="0"/>
      <p:bldP spid="75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14716</TotalTime>
  <Words>1955</Words>
  <Application>Microsoft Macintosh PowerPoint</Application>
  <PresentationFormat>Bildspel på skärmen (4:3)</PresentationFormat>
  <Paragraphs>343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43</cp:revision>
  <dcterms:created xsi:type="dcterms:W3CDTF">2017-04-14T14:34:08Z</dcterms:created>
  <dcterms:modified xsi:type="dcterms:W3CDTF">2022-06-20T07:19:18Z</dcterms:modified>
</cp:coreProperties>
</file>