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41" r:id="rId2"/>
    <p:sldId id="326" r:id="rId3"/>
    <p:sldId id="368" r:id="rId4"/>
    <p:sldId id="328" r:id="rId5"/>
    <p:sldId id="370" r:id="rId6"/>
    <p:sldId id="338" r:id="rId7"/>
    <p:sldId id="372" r:id="rId8"/>
    <p:sldId id="371" r:id="rId9"/>
    <p:sldId id="336" r:id="rId10"/>
    <p:sldId id="356" r:id="rId11"/>
    <p:sldId id="357" r:id="rId12"/>
    <p:sldId id="359" r:id="rId13"/>
    <p:sldId id="362" r:id="rId14"/>
    <p:sldId id="374" r:id="rId15"/>
    <p:sldId id="375" r:id="rId16"/>
    <p:sldId id="339" r:id="rId17"/>
    <p:sldId id="376" r:id="rId18"/>
    <p:sldId id="321" r:id="rId19"/>
    <p:sldId id="322" r:id="rId20"/>
    <p:sldId id="377" r:id="rId21"/>
    <p:sldId id="378" r:id="rId2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1.1_Uppgift 1 - 3" id="{9B8BB38E-B252-6B45-94F5-4ACB14FFD53A}">
          <p14:sldIdLst>
            <p14:sldId id="341"/>
            <p14:sldId id="326"/>
            <p14:sldId id="368"/>
            <p14:sldId id="328"/>
            <p14:sldId id="370"/>
          </p14:sldIdLst>
        </p14:section>
        <p14:section name="Fördiagnos 1.1_Uppgift 4" id="{B75280A1-2C19-8646-9091-0AE713575AFC}">
          <p14:sldIdLst>
            <p14:sldId id="338"/>
            <p14:sldId id="372"/>
            <p14:sldId id="371"/>
          </p14:sldIdLst>
        </p14:section>
        <p14:section name="Fördiagnos 1.1_Uppgift 5 - 6" id="{F5463B38-F31C-A946-8C9A-96F6DDF32BB8}">
          <p14:sldIdLst>
            <p14:sldId id="336"/>
            <p14:sldId id="356"/>
            <p14:sldId id="357"/>
            <p14:sldId id="359"/>
            <p14:sldId id="362"/>
            <p14:sldId id="374"/>
            <p14:sldId id="375"/>
            <p14:sldId id="339"/>
            <p14:sldId id="376"/>
          </p14:sldIdLst>
        </p14:section>
        <p14:section name="Fördiagnos 1.1_Uppgift 7" id="{56D2113B-B477-7A4B-B5D7-FEAFECBD4A4D}">
          <p14:sldIdLst>
            <p14:sldId id="321"/>
            <p14:sldId id="322"/>
          </p14:sldIdLst>
        </p14:section>
        <p14:section name="Fördiagnos 1.1_Uppgift  8" id="{2938CDA7-06A6-E94A-B1B4-F5EB3CB40946}">
          <p14:sldIdLst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848" autoAdjust="0"/>
    <p:restoredTop sz="99052" autoAdjust="0"/>
  </p:normalViewPr>
  <p:slideViewPr>
    <p:cSldViewPr snapToGrid="0" snapToObjects="1">
      <p:cViewPr>
        <p:scale>
          <a:sx n="95" d="100"/>
          <a:sy n="95" d="100"/>
        </p:scale>
        <p:origin x="-128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2022-08-02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10" Type="http://schemas.openxmlformats.org/officeDocument/2006/relationships/image" Target="../media/image1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1">
            <a:extLst>
              <a:ext uri="{FF2B5EF4-FFF2-40B4-BE49-F238E27FC236}">
                <a16:creationId xmlns:a16="http://schemas.microsoft.com/office/drawing/2014/main" id="{1E36C952-14D6-694F-9D1C-A110230E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59" y="148299"/>
            <a:ext cx="884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/>
              <a:t>			                            </a:t>
            </a:r>
            <a:r>
              <a:rPr lang="fr-FR" b="1" dirty="0" err="1"/>
              <a:t>Siffror</a:t>
            </a:r>
            <a:r>
              <a:rPr lang="fr-FR" b="1" dirty="0"/>
              <a:t> </a:t>
            </a:r>
            <a:r>
              <a:rPr lang="fr-FR" b="1" dirty="0" err="1"/>
              <a:t>och</a:t>
            </a:r>
            <a:r>
              <a:rPr lang="fr-FR" b="1" dirty="0"/>
              <a:t> </a:t>
            </a:r>
            <a:r>
              <a:rPr lang="fr-FR" b="1" dirty="0" err="1"/>
              <a:t>tal</a:t>
            </a:r>
            <a:endParaRPr lang="fr-FR" b="1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DE62943-FDDC-7D43-A48E-C8009F60FBB2}"/>
              </a:ext>
            </a:extLst>
          </p:cNvPr>
          <p:cNvGrpSpPr/>
          <p:nvPr/>
        </p:nvGrpSpPr>
        <p:grpSpPr>
          <a:xfrm>
            <a:off x="1847540" y="1890260"/>
            <a:ext cx="6611886" cy="523220"/>
            <a:chOff x="1343394" y="1228847"/>
            <a:chExt cx="6611886" cy="523220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0B3DD21F-AC86-7447-89E8-70D29D6D8673}"/>
                </a:ext>
              </a:extLst>
            </p:cNvPr>
            <p:cNvSpPr txBox="1"/>
            <p:nvPr/>
          </p:nvSpPr>
          <p:spPr>
            <a:xfrm>
              <a:off x="1343394" y="127831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Siffror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32094A2-1FF5-C74D-AA1E-D95206002E4A}"/>
                </a:ext>
              </a:extLst>
            </p:cNvPr>
            <p:cNvSpPr txBox="1"/>
            <p:nvPr/>
          </p:nvSpPr>
          <p:spPr>
            <a:xfrm>
              <a:off x="2306904" y="1228847"/>
              <a:ext cx="5648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0	1	2	3	4	5	6	7	8  </a:t>
              </a:r>
              <a:r>
                <a:rPr lang="sv-SE" dirty="0">
                  <a:latin typeface="+mn-lt"/>
                </a:rPr>
                <a:t>och</a:t>
              </a:r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   9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07CE97F1-9AE1-8C4F-B22F-16063101B0A2}"/>
              </a:ext>
            </a:extLst>
          </p:cNvPr>
          <p:cNvGrpSpPr/>
          <p:nvPr/>
        </p:nvGrpSpPr>
        <p:grpSpPr>
          <a:xfrm>
            <a:off x="1847540" y="2398610"/>
            <a:ext cx="5738126" cy="523220"/>
            <a:chOff x="1343394" y="1984553"/>
            <a:chExt cx="5738126" cy="523220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E95108F9-93F6-6546-9B66-79742EB25425}"/>
                </a:ext>
              </a:extLst>
            </p:cNvPr>
            <p:cNvSpPr txBox="1"/>
            <p:nvPr/>
          </p:nvSpPr>
          <p:spPr>
            <a:xfrm>
              <a:off x="1343394" y="2056376"/>
              <a:ext cx="839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Tal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C3EA850B-A846-D64C-BA65-FC17A3BAEC25}"/>
                </a:ext>
              </a:extLst>
            </p:cNvPr>
            <p:cNvSpPr txBox="1"/>
            <p:nvPr/>
          </p:nvSpPr>
          <p:spPr>
            <a:xfrm>
              <a:off x="2306904" y="1984553"/>
              <a:ext cx="4774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>
                  <a:solidFill>
                    <a:srgbClr val="9E2903"/>
                  </a:solidFill>
                  <a:latin typeface="Bradley Hand" pitchFamily="2" charset="77"/>
                </a:rPr>
                <a:t>13 456 </a:t>
              </a:r>
              <a:r>
                <a:rPr lang="sv-SE" dirty="0"/>
                <a:t>är ett tal med fem </a:t>
              </a:r>
              <a:r>
                <a:rPr lang="sv-SE" i="1" dirty="0">
                  <a:solidFill>
                    <a:srgbClr val="C00000"/>
                  </a:solidFill>
                </a:rPr>
                <a:t>siffror</a:t>
              </a:r>
              <a:r>
                <a:rPr lang="sv-SE" dirty="0"/>
                <a:t>.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D65BE460-3F56-5F4A-BFA8-B1BC8D0EBB81}"/>
              </a:ext>
            </a:extLst>
          </p:cNvPr>
          <p:cNvSpPr txBox="1"/>
          <p:nvPr/>
        </p:nvSpPr>
        <p:spPr>
          <a:xfrm>
            <a:off x="1581827" y="3098148"/>
            <a:ext cx="72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Talet 0 och de positiva heltalen bildar tillsammans de </a:t>
            </a:r>
            <a:r>
              <a:rPr lang="sv-SE" i="1" dirty="0">
                <a:solidFill>
                  <a:srgbClr val="C00000"/>
                </a:solidFill>
              </a:rPr>
              <a:t>naturliga talen</a:t>
            </a:r>
            <a:r>
              <a:rPr lang="sv-SE" i="1" dirty="0"/>
              <a:t>.</a:t>
            </a:r>
            <a:r>
              <a:rPr lang="sv-SE" dirty="0"/>
              <a:t> 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A9A3DC4-1131-8449-BD05-5E1EFBA0D681}"/>
              </a:ext>
            </a:extLst>
          </p:cNvPr>
          <p:cNvSpPr txBox="1"/>
          <p:nvPr/>
        </p:nvSpPr>
        <p:spPr>
          <a:xfrm>
            <a:off x="2481925" y="3933401"/>
            <a:ext cx="494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 de naturliga talen kallar vi </a:t>
            </a:r>
            <a:r>
              <a:rPr lang="sv-SE" dirty="0">
                <a:solidFill>
                  <a:srgbClr val="FF0000"/>
                </a:solidFill>
              </a:rPr>
              <a:t>0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4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6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8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10</a:t>
            </a:r>
            <a:r>
              <a:rPr lang="sv-SE" dirty="0"/>
              <a:t>, </a:t>
            </a:r>
            <a:r>
              <a:rPr lang="sv-SE" dirty="0">
                <a:solidFill>
                  <a:srgbClr val="FF0000"/>
                </a:solidFill>
              </a:rPr>
              <a:t>12</a:t>
            </a:r>
            <a:r>
              <a:rPr lang="sv-SE" dirty="0"/>
              <a:t> … för </a:t>
            </a:r>
            <a:r>
              <a:rPr lang="sv-SE" i="1" dirty="0">
                <a:solidFill>
                  <a:srgbClr val="FF0000"/>
                </a:solidFill>
              </a:rPr>
              <a:t>jämna tal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dirty="0">
                <a:solidFill>
                  <a:srgbClr val="00B050"/>
                </a:solidFill>
              </a:rPr>
              <a:t>1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3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5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7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9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11</a:t>
            </a:r>
            <a:r>
              <a:rPr lang="sv-SE" dirty="0"/>
              <a:t>, </a:t>
            </a:r>
            <a:r>
              <a:rPr lang="sv-SE" dirty="0">
                <a:solidFill>
                  <a:srgbClr val="00B050"/>
                </a:solidFill>
              </a:rPr>
              <a:t>13</a:t>
            </a:r>
            <a:r>
              <a:rPr lang="sv-SE" dirty="0"/>
              <a:t> … för </a:t>
            </a:r>
            <a:r>
              <a:rPr lang="sv-SE" i="1" dirty="0">
                <a:solidFill>
                  <a:srgbClr val="00B050"/>
                </a:solidFill>
              </a:rPr>
              <a:t>udda tal</a:t>
            </a:r>
            <a:r>
              <a:rPr lang="sv-SE" dirty="0"/>
              <a:t>.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CB70EDB-C3DA-0E46-B6DC-604D9E0D8928}"/>
              </a:ext>
            </a:extLst>
          </p:cNvPr>
          <p:cNvSpPr txBox="1"/>
          <p:nvPr/>
        </p:nvSpPr>
        <p:spPr>
          <a:xfrm>
            <a:off x="3313429" y="5017233"/>
            <a:ext cx="348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</a:t>
            </a:r>
            <a:r>
              <a:rPr lang="sv-SE" dirty="0">
                <a:solidFill>
                  <a:srgbClr val="FF0000"/>
                </a:solidFill>
              </a:rPr>
              <a:t>jämna talen </a:t>
            </a:r>
            <a:r>
              <a:rPr lang="sv-SE" dirty="0"/>
              <a:t>är delbara med </a:t>
            </a:r>
            <a:r>
              <a:rPr lang="sv-SE" b="1" dirty="0">
                <a:solidFill>
                  <a:srgbClr val="FF0000"/>
                </a:solidFill>
              </a:rPr>
              <a:t>2</a:t>
            </a:r>
            <a:r>
              <a:rPr lang="sv-SE" dirty="0"/>
              <a:t>. </a:t>
            </a:r>
            <a:endParaRPr lang="sv-SE" sz="1200" i="1" dirty="0">
              <a:solidFill>
                <a:srgbClr val="9E2903"/>
              </a:solidFill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073DE1F-7ECA-954C-A607-F694A6D6A081}"/>
              </a:ext>
            </a:extLst>
          </p:cNvPr>
          <p:cNvGrpSpPr/>
          <p:nvPr/>
        </p:nvGrpSpPr>
        <p:grpSpPr>
          <a:xfrm>
            <a:off x="2029241" y="1130377"/>
            <a:ext cx="6017337" cy="661455"/>
            <a:chOff x="2044190" y="752690"/>
            <a:chExt cx="6017337" cy="661455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F7F93FF2-8FE0-0742-AB05-EB4892107244}"/>
                </a:ext>
              </a:extLst>
            </p:cNvPr>
            <p:cNvSpPr txBox="1"/>
            <p:nvPr/>
          </p:nvSpPr>
          <p:spPr>
            <a:xfrm>
              <a:off x="2044190" y="862504"/>
              <a:ext cx="5085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Det finns 10 olika </a:t>
              </a:r>
              <a:r>
                <a:rPr lang="sv-SE" i="1" dirty="0">
                  <a:solidFill>
                    <a:srgbClr val="C00000"/>
                  </a:solidFill>
                </a:rPr>
                <a:t>siffror</a:t>
              </a:r>
              <a:r>
                <a:rPr lang="sv-SE" dirty="0">
                  <a:solidFill>
                    <a:srgbClr val="9E2903"/>
                  </a:solidFill>
                </a:rPr>
                <a:t> </a:t>
              </a:r>
              <a:r>
                <a:rPr lang="sv-SE" dirty="0"/>
                <a:t>som bygger upp alla </a:t>
              </a:r>
              <a:r>
                <a:rPr lang="sv-SE" i="1" dirty="0">
                  <a:solidFill>
                    <a:srgbClr val="C00000"/>
                  </a:solidFill>
                </a:rPr>
                <a:t>tal</a:t>
              </a:r>
              <a:r>
                <a:rPr lang="sv-SE" dirty="0"/>
                <a:t>.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F324DAD3-DEA8-A44A-9E17-27933472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7011" y="752690"/>
              <a:ext cx="1244516" cy="661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7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149346" y="667436"/>
            <a:ext cx="1850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Hundradel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5" name="Bildobjekt 84">
            <a:extLst>
              <a:ext uri="{FF2B5EF4-FFF2-40B4-BE49-F238E27FC236}">
                <a16:creationId xmlns:a16="http://schemas.microsoft.com/office/drawing/2014/main" id="{16E7E775-1437-754D-940A-607C8510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är även indelad i </a:t>
            </a:r>
            <a:r>
              <a:rPr lang="sv-SE" sz="2000" dirty="0">
                <a:solidFill>
                  <a:srgbClr val="C00000"/>
                </a:solidFill>
              </a:rPr>
              <a:t>100 lika stora </a:t>
            </a:r>
            <a:r>
              <a:rPr lang="sv-SE" sz="2000" dirty="0"/>
              <a:t>delar. 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B3B03CB-1A9D-4042-804D-307A0A0D43F4}"/>
              </a:ext>
            </a:extLst>
          </p:cNvPr>
          <p:cNvSpPr/>
          <p:nvPr/>
        </p:nvSpPr>
        <p:spPr>
          <a:xfrm>
            <a:off x="5060759" y="1375864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centimeter</a:t>
            </a:r>
            <a:r>
              <a:rPr lang="sv-SE" sz="2000" dirty="0"/>
              <a:t>.  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9E093010-5816-F84B-BFB9-D044B3C71233}"/>
              </a:ext>
            </a:extLst>
          </p:cNvPr>
          <p:cNvGrpSpPr/>
          <p:nvPr/>
        </p:nvGrpSpPr>
        <p:grpSpPr>
          <a:xfrm>
            <a:off x="1764939" y="2467726"/>
            <a:ext cx="5564925" cy="674631"/>
            <a:chOff x="3174494" y="4470689"/>
            <a:chExt cx="5564925" cy="674631"/>
          </a:xfrm>
        </p:grpSpPr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50CDF20E-C00B-2D48-86A0-05EDCE4A6FBA}"/>
                </a:ext>
              </a:extLst>
            </p:cNvPr>
            <p:cNvSpPr/>
            <p:nvPr/>
          </p:nvSpPr>
          <p:spPr>
            <a:xfrm>
              <a:off x="3174494" y="4558252"/>
              <a:ext cx="5564925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centimeter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hundradels</a:t>
              </a:r>
              <a:r>
                <a:rPr lang="sv-SE" sz="2000" i="1" dirty="0"/>
                <a:t> </a:t>
              </a:r>
              <a:r>
                <a:rPr lang="sv-SE" sz="2000" dirty="0"/>
                <a:t>meter,        m.  </a:t>
              </a:r>
              <a:endParaRPr lang="sv-SE" dirty="0"/>
            </a:p>
          </p:txBody>
        </p:sp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BE78CD08-41B0-F74D-9D78-8697AA89854B}"/>
                </a:ext>
              </a:extLst>
            </p:cNvPr>
            <p:cNvGrpSpPr/>
            <p:nvPr/>
          </p:nvGrpSpPr>
          <p:grpSpPr>
            <a:xfrm>
              <a:off x="7056484" y="4470689"/>
              <a:ext cx="787840" cy="674631"/>
              <a:chOff x="7446666" y="2055066"/>
              <a:chExt cx="787840" cy="674631"/>
            </a:xfrm>
          </p:grpSpPr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CD674EC0-0A40-A847-A3B5-33F798832BDC}"/>
                  </a:ext>
                </a:extLst>
              </p:cNvPr>
              <p:cNvSpPr/>
              <p:nvPr/>
            </p:nvSpPr>
            <p:spPr>
              <a:xfrm>
                <a:off x="7565372" y="2055066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2CC8D775-4FA2-C941-B93C-CF4FA0647F01}"/>
                  </a:ext>
                </a:extLst>
              </p:cNvPr>
              <p:cNvSpPr/>
              <p:nvPr/>
            </p:nvSpPr>
            <p:spPr>
              <a:xfrm>
                <a:off x="7446666" y="2329587"/>
                <a:ext cx="7878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100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C72F2D8B-381F-7B40-BC85-21BC48A1B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5372" y="2383631"/>
                <a:ext cx="31227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13D81E6-C54F-194C-8FBF-3774120A893E}"/>
              </a:ext>
            </a:extLst>
          </p:cNvPr>
          <p:cNvSpPr/>
          <p:nvPr/>
        </p:nvSpPr>
        <p:spPr>
          <a:xfrm>
            <a:off x="671566" y="3440937"/>
            <a:ext cx="8196667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Talet en hundra</a:t>
            </a:r>
            <a:r>
              <a:rPr lang="sv-SE" sz="2000" dirty="0">
                <a:solidFill>
                  <a:schemeClr val="tx1"/>
                </a:solidFill>
              </a:rPr>
              <a:t>del kan också skrivas </a:t>
            </a:r>
            <a:r>
              <a:rPr lang="sv-SE" sz="2400" dirty="0">
                <a:solidFill>
                  <a:srgbClr val="C00000"/>
                </a:solidFill>
              </a:rPr>
              <a:t>0,01</a:t>
            </a:r>
            <a:r>
              <a:rPr lang="sv-SE" sz="2000" dirty="0">
                <a:solidFill>
                  <a:schemeClr val="tx1"/>
                </a:solidFill>
              </a:rPr>
              <a:t>. Då är det skrivet i </a:t>
            </a:r>
            <a:r>
              <a:rPr lang="sv-SE" sz="2000" i="1" dirty="0">
                <a:solidFill>
                  <a:srgbClr val="C00000"/>
                </a:solidFill>
              </a:rPr>
              <a:t>decimalform</a:t>
            </a:r>
            <a:r>
              <a:rPr lang="sv-SE" sz="2000" dirty="0">
                <a:solidFill>
                  <a:schemeClr val="tx1"/>
                </a:solidFill>
              </a:rPr>
              <a:t>. 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0CB1DB8-FC23-684F-91FD-F44CF9633A45}"/>
              </a:ext>
            </a:extLst>
          </p:cNvPr>
          <p:cNvGrpSpPr/>
          <p:nvPr/>
        </p:nvGrpSpPr>
        <p:grpSpPr>
          <a:xfrm>
            <a:off x="3302138" y="4466473"/>
            <a:ext cx="3517241" cy="1015663"/>
            <a:chOff x="748555" y="5700181"/>
            <a:chExt cx="3517241" cy="1015663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B888C80-3B3B-0043-A16D-49479239025A}"/>
                </a:ext>
              </a:extLst>
            </p:cNvPr>
            <p:cNvSpPr txBox="1"/>
            <p:nvPr/>
          </p:nvSpPr>
          <p:spPr>
            <a:xfrm>
              <a:off x="748555" y="5700181"/>
              <a:ext cx="351724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en hundradel </a:t>
              </a:r>
              <a:r>
                <a:rPr lang="sv-SE" sz="2000" dirty="0"/>
                <a:t>=          =</a:t>
              </a:r>
              <a:r>
                <a:rPr lang="sv-SE" sz="2400" dirty="0"/>
                <a:t> 0,01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9544B9DA-0201-2741-9178-222024AF9A2E}"/>
                </a:ext>
              </a:extLst>
            </p:cNvPr>
            <p:cNvSpPr/>
            <p:nvPr/>
          </p:nvSpPr>
          <p:spPr>
            <a:xfrm>
              <a:off x="2844230" y="5881103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2FDB8295-F3D1-7349-87C2-2DBDB1505ACB}"/>
                </a:ext>
              </a:extLst>
            </p:cNvPr>
            <p:cNvSpPr/>
            <p:nvPr/>
          </p:nvSpPr>
          <p:spPr>
            <a:xfrm>
              <a:off x="2703216" y="6180396"/>
              <a:ext cx="664415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100</a:t>
              </a:r>
            </a:p>
          </p:txBody>
        </p:sp>
        <p:cxnSp>
          <p:nvCxnSpPr>
            <p:cNvPr id="131" name="Rak 130">
              <a:extLst>
                <a:ext uri="{FF2B5EF4-FFF2-40B4-BE49-F238E27FC236}">
                  <a16:creationId xmlns:a16="http://schemas.microsoft.com/office/drawing/2014/main" id="{7265A797-E342-EF4B-A168-7D343EFF332C}"/>
                </a:ext>
              </a:extLst>
            </p:cNvPr>
            <p:cNvCxnSpPr>
              <a:cxnSpLocks/>
            </p:cNvCxnSpPr>
            <p:nvPr/>
          </p:nvCxnSpPr>
          <p:spPr>
            <a:xfrm>
              <a:off x="2825736" y="6249270"/>
              <a:ext cx="4193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C83CD14C-6C3B-E345-A57E-C4665A5635E4}"/>
              </a:ext>
            </a:extLst>
          </p:cNvPr>
          <p:cNvGrpSpPr/>
          <p:nvPr/>
        </p:nvGrpSpPr>
        <p:grpSpPr>
          <a:xfrm>
            <a:off x="1015591" y="2092689"/>
            <a:ext cx="275524" cy="694229"/>
            <a:chOff x="4212025" y="5298798"/>
            <a:chExt cx="275524" cy="694229"/>
          </a:xfrm>
        </p:grpSpPr>
        <p:pic>
          <p:nvPicPr>
            <p:cNvPr id="45" name="Bildobjekt 44">
              <a:extLst>
                <a:ext uri="{FF2B5EF4-FFF2-40B4-BE49-F238E27FC236}">
                  <a16:creationId xmlns:a16="http://schemas.microsoft.com/office/drawing/2014/main" id="{48CD64D3-B27E-DB47-9784-1C3EFD0DE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2025" y="5731053"/>
              <a:ext cx="275524" cy="261974"/>
            </a:xfrm>
            <a:prstGeom prst="rect">
              <a:avLst/>
            </a:prstGeom>
          </p:spPr>
        </p:pic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F1CFDA66-D799-F346-B008-4A116785AC9A}"/>
                </a:ext>
              </a:extLst>
            </p:cNvPr>
            <p:cNvCxnSpPr>
              <a:cxnSpLocks/>
            </p:cNvCxnSpPr>
            <p:nvPr/>
          </p:nvCxnSpPr>
          <p:spPr>
            <a:xfrm>
              <a:off x="4374643" y="5298798"/>
              <a:ext cx="101808" cy="4281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Rak 46">
              <a:extLst>
                <a:ext uri="{FF2B5EF4-FFF2-40B4-BE49-F238E27FC236}">
                  <a16:creationId xmlns:a16="http://schemas.microsoft.com/office/drawing/2014/main" id="{E9F06C34-5641-0141-91D5-4116ED2B0A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5" y="5307921"/>
              <a:ext cx="60967" cy="41906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AEF5C8C4-98A2-5349-871D-6F2DF0495BDC}"/>
              </a:ext>
            </a:extLst>
          </p:cNvPr>
          <p:cNvSpPr/>
          <p:nvPr/>
        </p:nvSpPr>
        <p:spPr>
          <a:xfrm>
            <a:off x="731154" y="2796291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18784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7" grpId="0"/>
      <p:bldP spid="118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FAF8C451-85C2-1540-9FC0-BFF4D9566E1B}"/>
              </a:ext>
            </a:extLst>
          </p:cNvPr>
          <p:cNvGrpSpPr/>
          <p:nvPr/>
        </p:nvGrpSpPr>
        <p:grpSpPr>
          <a:xfrm>
            <a:off x="1046268" y="2102171"/>
            <a:ext cx="69275" cy="695487"/>
            <a:chOff x="4212026" y="5298798"/>
            <a:chExt cx="69275" cy="6954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B7FFDA0-5B07-6F40-88C7-A64557342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0646" y="5732311"/>
              <a:ext cx="45719" cy="261974"/>
            </a:xfrm>
            <a:prstGeom prst="rect">
              <a:avLst/>
            </a:prstGeom>
          </p:spPr>
        </p:pic>
        <p:cxnSp>
          <p:nvCxnSpPr>
            <p:cNvPr id="4" name="Rak 3">
              <a:extLst>
                <a:ext uri="{FF2B5EF4-FFF2-40B4-BE49-F238E27FC236}">
                  <a16:creationId xmlns:a16="http://schemas.microsoft.com/office/drawing/2014/main" id="{06BE7126-0F8F-9A46-B54E-5FEB4BC342C5}"/>
                </a:ext>
              </a:extLst>
            </p:cNvPr>
            <p:cNvCxnSpPr>
              <a:cxnSpLocks/>
            </p:cNvCxnSpPr>
            <p:nvPr/>
          </p:nvCxnSpPr>
          <p:spPr>
            <a:xfrm>
              <a:off x="4227273" y="5298798"/>
              <a:ext cx="54028" cy="432255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B1E65B7E-913D-0348-B9A3-40AB274D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6" y="5298798"/>
              <a:ext cx="15248" cy="428189"/>
            </a:xfrm>
            <a:prstGeom prst="line">
              <a:avLst/>
            </a:prstGeom>
            <a:ln w="9525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529862AE-26E4-DD4F-AEEF-97028F550EF9}"/>
              </a:ext>
            </a:extLst>
          </p:cNvPr>
          <p:cNvSpPr/>
          <p:nvPr/>
        </p:nvSpPr>
        <p:spPr>
          <a:xfrm>
            <a:off x="614460" y="2863038"/>
            <a:ext cx="140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0782FC2-64C8-7546-8313-617A09EF1169}"/>
              </a:ext>
            </a:extLst>
          </p:cNvPr>
          <p:cNvSpPr/>
          <p:nvPr/>
        </p:nvSpPr>
        <p:spPr>
          <a:xfrm>
            <a:off x="4135329" y="668559"/>
            <a:ext cx="1850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Tusendel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C8AA67-F2F3-7345-B11D-315340DFA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0ECDC9E-DA77-2F43-9739-E017DD7EAB4C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kan också delas in i </a:t>
            </a:r>
            <a:r>
              <a:rPr lang="sv-SE" sz="2000" dirty="0">
                <a:solidFill>
                  <a:srgbClr val="C00000"/>
                </a:solidFill>
              </a:rPr>
              <a:t>1 000 lika stora </a:t>
            </a:r>
            <a:r>
              <a:rPr lang="sv-SE" sz="2000" dirty="0"/>
              <a:t>delar. 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4D7400AF-6D93-CB4B-84D2-D3BF025BF650}"/>
              </a:ext>
            </a:extLst>
          </p:cNvPr>
          <p:cNvGrpSpPr/>
          <p:nvPr/>
        </p:nvGrpSpPr>
        <p:grpSpPr>
          <a:xfrm>
            <a:off x="2021559" y="2462928"/>
            <a:ext cx="5837732" cy="678864"/>
            <a:chOff x="3431114" y="4465891"/>
            <a:chExt cx="5837732" cy="678864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9938BD0-77AB-5E4F-8B4E-9A0BF0FFD9F8}"/>
                </a:ext>
              </a:extLst>
            </p:cNvPr>
            <p:cNvSpPr/>
            <p:nvPr/>
          </p:nvSpPr>
          <p:spPr>
            <a:xfrm>
              <a:off x="3431114" y="4558577"/>
              <a:ext cx="583773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millimeter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tusendels</a:t>
              </a:r>
              <a:r>
                <a:rPr lang="sv-SE" sz="2000" i="1" dirty="0"/>
                <a:t> </a:t>
              </a:r>
              <a:r>
                <a:rPr lang="sv-SE" sz="2000" dirty="0"/>
                <a:t>meter,           m.  </a:t>
              </a:r>
              <a:endParaRPr lang="sv-SE" dirty="0"/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0EC04DC9-7BE4-DE4C-BB94-DC7EEB5A042C}"/>
                </a:ext>
              </a:extLst>
            </p:cNvPr>
            <p:cNvGrpSpPr/>
            <p:nvPr/>
          </p:nvGrpSpPr>
          <p:grpSpPr>
            <a:xfrm>
              <a:off x="7066153" y="4465891"/>
              <a:ext cx="787840" cy="678864"/>
              <a:chOff x="7456335" y="2050268"/>
              <a:chExt cx="787840" cy="678864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CEC3B526-C966-5A43-AFCA-9EDFAF339CD9}"/>
                  </a:ext>
                </a:extLst>
              </p:cNvPr>
              <p:cNvSpPr/>
              <p:nvPr/>
            </p:nvSpPr>
            <p:spPr>
              <a:xfrm>
                <a:off x="7615619" y="2050268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416E0A4-8FD3-524F-A301-AAC292310708}"/>
                  </a:ext>
                </a:extLst>
              </p:cNvPr>
              <p:cNvSpPr/>
              <p:nvPr/>
            </p:nvSpPr>
            <p:spPr>
              <a:xfrm>
                <a:off x="7456335" y="2329022"/>
                <a:ext cx="7878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1 000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B6AA1504-BFD0-2343-B437-49EA632F8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5372" y="2383631"/>
                <a:ext cx="4633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D38CFEEF-CE2E-5748-A8DE-D2F257920185}"/>
              </a:ext>
            </a:extLst>
          </p:cNvPr>
          <p:cNvSpPr/>
          <p:nvPr/>
        </p:nvSpPr>
        <p:spPr>
          <a:xfrm>
            <a:off x="2129884" y="3251565"/>
            <a:ext cx="4661166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Talet en tusendel</a:t>
            </a:r>
            <a:r>
              <a:rPr lang="sv-SE" sz="2000" dirty="0">
                <a:solidFill>
                  <a:schemeClr val="tx1"/>
                </a:solidFill>
              </a:rPr>
              <a:t> kan också skrivas </a:t>
            </a:r>
            <a:r>
              <a:rPr lang="sv-SE" sz="2400" dirty="0">
                <a:solidFill>
                  <a:srgbClr val="C00000"/>
                </a:solidFill>
              </a:rPr>
              <a:t>0,001</a:t>
            </a:r>
            <a:r>
              <a:rPr lang="sv-SE" sz="2000" dirty="0">
                <a:solidFill>
                  <a:schemeClr val="tx1"/>
                </a:solidFill>
              </a:rPr>
              <a:t>.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967CAE7D-32E4-5748-A3AA-51ED8FE9B443}"/>
              </a:ext>
            </a:extLst>
          </p:cNvPr>
          <p:cNvGrpSpPr/>
          <p:nvPr/>
        </p:nvGrpSpPr>
        <p:grpSpPr>
          <a:xfrm>
            <a:off x="2658878" y="4340745"/>
            <a:ext cx="3517241" cy="1015663"/>
            <a:chOff x="924403" y="5741438"/>
            <a:chExt cx="3517241" cy="1015663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1F76C9B9-2DE2-B541-90F5-66F74D7B24B7}"/>
                </a:ext>
              </a:extLst>
            </p:cNvPr>
            <p:cNvSpPr txBox="1"/>
            <p:nvPr/>
          </p:nvSpPr>
          <p:spPr>
            <a:xfrm>
              <a:off x="924403" y="5741438"/>
              <a:ext cx="3517241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 en tusendel </a:t>
              </a:r>
              <a:r>
                <a:rPr lang="sv-SE" sz="2000" dirty="0"/>
                <a:t>=            =</a:t>
              </a:r>
              <a:r>
                <a:rPr lang="sv-SE" sz="2400" dirty="0"/>
                <a:t> 0,001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C5152491-F9F1-7A48-A88C-6BF24194EE45}"/>
                </a:ext>
              </a:extLst>
            </p:cNvPr>
            <p:cNvSpPr/>
            <p:nvPr/>
          </p:nvSpPr>
          <p:spPr>
            <a:xfrm>
              <a:off x="2874968" y="5858469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1DAB185-5B45-3F41-803A-73B595763FD5}"/>
                </a:ext>
              </a:extLst>
            </p:cNvPr>
            <p:cNvSpPr/>
            <p:nvPr/>
          </p:nvSpPr>
          <p:spPr>
            <a:xfrm>
              <a:off x="2636827" y="6216380"/>
              <a:ext cx="97389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1 000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0E4D31B3-63BF-F74E-9342-EA0438F84A90}"/>
                </a:ext>
              </a:extLst>
            </p:cNvPr>
            <p:cNvCxnSpPr>
              <a:cxnSpLocks/>
            </p:cNvCxnSpPr>
            <p:nvPr/>
          </p:nvCxnSpPr>
          <p:spPr>
            <a:xfrm>
              <a:off x="2759389" y="6249269"/>
              <a:ext cx="59822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BBEA279A-6679-8842-A966-7DE77710929E}"/>
              </a:ext>
            </a:extLst>
          </p:cNvPr>
          <p:cNvSpPr/>
          <p:nvPr/>
        </p:nvSpPr>
        <p:spPr>
          <a:xfrm>
            <a:off x="5588454" y="1371208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millimeter</a:t>
            </a:r>
            <a:r>
              <a:rPr lang="sv-SE" sz="2000" dirty="0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6263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FC3A7413-A6D0-7741-83AC-0643B49BB32B}"/>
              </a:ext>
            </a:extLst>
          </p:cNvPr>
          <p:cNvSpPr/>
          <p:nvPr/>
        </p:nvSpPr>
        <p:spPr>
          <a:xfrm>
            <a:off x="3505757" y="517904"/>
            <a:ext cx="2383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Viktiga samband </a:t>
            </a:r>
            <a:endParaRPr lang="sv-SE" sz="24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60DFCD1-F5BA-B54A-87CB-4CA22A7A454E}"/>
              </a:ext>
            </a:extLst>
          </p:cNvPr>
          <p:cNvSpPr/>
          <p:nvPr/>
        </p:nvSpPr>
        <p:spPr>
          <a:xfrm>
            <a:off x="2249044" y="1258699"/>
            <a:ext cx="488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 här sambanden är bra att kunna utantill: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4232212-5118-124E-A85D-E579FCE7F97E}"/>
              </a:ext>
            </a:extLst>
          </p:cNvPr>
          <p:cNvSpPr/>
          <p:nvPr/>
        </p:nvSpPr>
        <p:spPr>
          <a:xfrm>
            <a:off x="1637427" y="2038441"/>
            <a:ext cx="6034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Med bokstäver		Bråkform 		Decimalform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37BDDB8-A5D1-5D43-A731-9509BEC66954}"/>
              </a:ext>
            </a:extLst>
          </p:cNvPr>
          <p:cNvSpPr/>
          <p:nvPr/>
        </p:nvSpPr>
        <p:spPr>
          <a:xfrm>
            <a:off x="1655306" y="2692232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hundradel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6DFD6D0F-7513-E145-BA72-0D4FF6C21417}"/>
              </a:ext>
            </a:extLst>
          </p:cNvPr>
          <p:cNvGrpSpPr/>
          <p:nvPr/>
        </p:nvGrpSpPr>
        <p:grpSpPr>
          <a:xfrm>
            <a:off x="4171810" y="2497457"/>
            <a:ext cx="691391" cy="687363"/>
            <a:chOff x="4121854" y="3101221"/>
            <a:chExt cx="691391" cy="687363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F35655E8-10BF-404E-B4EC-0E578607EA6A}"/>
                </a:ext>
              </a:extLst>
            </p:cNvPr>
            <p:cNvSpPr/>
            <p:nvPr/>
          </p:nvSpPr>
          <p:spPr>
            <a:xfrm>
              <a:off x="4232914" y="3101221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2A3F24C1-1057-D14B-9588-06B40399B2EA}"/>
                </a:ext>
              </a:extLst>
            </p:cNvPr>
            <p:cNvSpPr/>
            <p:nvPr/>
          </p:nvSpPr>
          <p:spPr>
            <a:xfrm>
              <a:off x="4121854" y="3388474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464BC5B4-F420-4B48-A6C6-F2408BCD4A84}"/>
                </a:ext>
              </a:extLst>
            </p:cNvPr>
            <p:cNvCxnSpPr>
              <a:cxnSpLocks/>
            </p:cNvCxnSpPr>
            <p:nvPr/>
          </p:nvCxnSpPr>
          <p:spPr>
            <a:xfrm>
              <a:off x="4232914" y="3442424"/>
              <a:ext cx="371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Rektangel 54">
            <a:extLst>
              <a:ext uri="{FF2B5EF4-FFF2-40B4-BE49-F238E27FC236}">
                <a16:creationId xmlns:a16="http://schemas.microsoft.com/office/drawing/2014/main" id="{C966D717-6496-1248-BDAE-3F1DBF06FACF}"/>
              </a:ext>
            </a:extLst>
          </p:cNvPr>
          <p:cNvSpPr/>
          <p:nvPr/>
        </p:nvSpPr>
        <p:spPr>
          <a:xfrm>
            <a:off x="6174489" y="2599094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0,01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5956B9E-612C-CB44-98D2-AC4F46149B7B}"/>
              </a:ext>
            </a:extLst>
          </p:cNvPr>
          <p:cNvSpPr/>
          <p:nvPr/>
        </p:nvSpPr>
        <p:spPr>
          <a:xfrm>
            <a:off x="1655306" y="3476930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tiondel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9C854277-41CE-F742-8E4A-17435D694824}"/>
              </a:ext>
            </a:extLst>
          </p:cNvPr>
          <p:cNvGrpSpPr/>
          <p:nvPr/>
        </p:nvGrpSpPr>
        <p:grpSpPr>
          <a:xfrm>
            <a:off x="4254374" y="3338444"/>
            <a:ext cx="691391" cy="688101"/>
            <a:chOff x="863471" y="1769966"/>
            <a:chExt cx="691391" cy="688101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45EF94D7-E147-C14B-96D9-F5AD968BE711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6E72697-2C1F-FF4F-8826-D18453E126A1}"/>
                </a:ext>
              </a:extLst>
            </p:cNvPr>
            <p:cNvSpPr/>
            <p:nvPr/>
          </p:nvSpPr>
          <p:spPr>
            <a:xfrm>
              <a:off x="863471" y="2057957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60" name="Rak 59">
              <a:extLst>
                <a:ext uri="{FF2B5EF4-FFF2-40B4-BE49-F238E27FC236}">
                  <a16:creationId xmlns:a16="http://schemas.microsoft.com/office/drawing/2014/main" id="{854F2B92-D4B6-6C47-A72F-C7D532B835EF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ktangel 60">
            <a:extLst>
              <a:ext uri="{FF2B5EF4-FFF2-40B4-BE49-F238E27FC236}">
                <a16:creationId xmlns:a16="http://schemas.microsoft.com/office/drawing/2014/main" id="{06940326-CFD5-F94A-AEB9-44F2BF78C6F5}"/>
              </a:ext>
            </a:extLst>
          </p:cNvPr>
          <p:cNvSpPr/>
          <p:nvPr/>
        </p:nvSpPr>
        <p:spPr>
          <a:xfrm>
            <a:off x="6174489" y="3401624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0,1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2B94F2A5-0DFF-7747-A030-A0B8400C4505}"/>
              </a:ext>
            </a:extLst>
          </p:cNvPr>
          <p:cNvSpPr/>
          <p:nvPr/>
        </p:nvSpPr>
        <p:spPr>
          <a:xfrm>
            <a:off x="1655306" y="4205472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halv</a:t>
            </a: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05D73D77-A3D1-FB49-9334-454170663D61}"/>
              </a:ext>
            </a:extLst>
          </p:cNvPr>
          <p:cNvGrpSpPr/>
          <p:nvPr/>
        </p:nvGrpSpPr>
        <p:grpSpPr>
          <a:xfrm>
            <a:off x="4304031" y="4066986"/>
            <a:ext cx="703137" cy="677934"/>
            <a:chOff x="913128" y="1769966"/>
            <a:chExt cx="703137" cy="677934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5C0DD5A6-09D3-234F-BED8-5713D50D66A5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0A0F6586-0774-604C-AD14-A1D881E54A86}"/>
                </a:ext>
              </a:extLst>
            </p:cNvPr>
            <p:cNvSpPr/>
            <p:nvPr/>
          </p:nvSpPr>
          <p:spPr>
            <a:xfrm>
              <a:off x="924874" y="2047790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cxnSp>
          <p:nvCxnSpPr>
            <p:cNvPr id="67" name="Rak 66">
              <a:extLst>
                <a:ext uri="{FF2B5EF4-FFF2-40B4-BE49-F238E27FC236}">
                  <a16:creationId xmlns:a16="http://schemas.microsoft.com/office/drawing/2014/main" id="{50629EB1-53B0-5E4B-8322-CAC206D457F6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Rektangel 67">
            <a:extLst>
              <a:ext uri="{FF2B5EF4-FFF2-40B4-BE49-F238E27FC236}">
                <a16:creationId xmlns:a16="http://schemas.microsoft.com/office/drawing/2014/main" id="{93C40A27-3E51-744D-9AE6-77341D3C2E7C}"/>
              </a:ext>
            </a:extLst>
          </p:cNvPr>
          <p:cNvSpPr/>
          <p:nvPr/>
        </p:nvSpPr>
        <p:spPr>
          <a:xfrm>
            <a:off x="6174489" y="4130166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0,5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CAC0B5E7-8825-964D-8715-5514D3EE02F5}"/>
              </a:ext>
            </a:extLst>
          </p:cNvPr>
          <p:cNvSpPr/>
          <p:nvPr/>
        </p:nvSpPr>
        <p:spPr>
          <a:xfrm>
            <a:off x="1655306" y="4896245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fjärdedel</a:t>
            </a: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FA1DB500-5BE6-5740-A81E-F64213BA2A50}"/>
              </a:ext>
            </a:extLst>
          </p:cNvPr>
          <p:cNvGrpSpPr/>
          <p:nvPr/>
        </p:nvGrpSpPr>
        <p:grpSpPr>
          <a:xfrm>
            <a:off x="4332824" y="4744067"/>
            <a:ext cx="700858" cy="709156"/>
            <a:chOff x="913128" y="1769966"/>
            <a:chExt cx="700858" cy="709156"/>
          </a:xfrm>
        </p:grpSpPr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852AD5BB-017C-4343-9D7B-3BBD97B2F1CE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C5B95C97-76A0-9A47-8221-472BC27E3F0B}"/>
                </a:ext>
              </a:extLst>
            </p:cNvPr>
            <p:cNvSpPr/>
            <p:nvPr/>
          </p:nvSpPr>
          <p:spPr>
            <a:xfrm>
              <a:off x="922595" y="2079012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73" name="Rak 72">
              <a:extLst>
                <a:ext uri="{FF2B5EF4-FFF2-40B4-BE49-F238E27FC236}">
                  <a16:creationId xmlns:a16="http://schemas.microsoft.com/office/drawing/2014/main" id="{23580CE3-8CD7-8E49-B037-2D1F3D7DD428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4" name="Rektangel 73">
            <a:extLst>
              <a:ext uri="{FF2B5EF4-FFF2-40B4-BE49-F238E27FC236}">
                <a16:creationId xmlns:a16="http://schemas.microsoft.com/office/drawing/2014/main" id="{964400C2-804A-F847-BF78-EAD4F709124A}"/>
              </a:ext>
            </a:extLst>
          </p:cNvPr>
          <p:cNvSpPr/>
          <p:nvPr/>
        </p:nvSpPr>
        <p:spPr>
          <a:xfrm>
            <a:off x="6203282" y="480724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0,25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DE5F3995-DB62-AB49-8673-320B93496B68}"/>
              </a:ext>
            </a:extLst>
          </p:cNvPr>
          <p:cNvSpPr/>
          <p:nvPr/>
        </p:nvSpPr>
        <p:spPr>
          <a:xfrm>
            <a:off x="1655306" y="5624787"/>
            <a:ext cx="1661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femtedel</a:t>
            </a:r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F8230F73-B83C-E344-A5C9-A31434C008CC}"/>
              </a:ext>
            </a:extLst>
          </p:cNvPr>
          <p:cNvGrpSpPr/>
          <p:nvPr/>
        </p:nvGrpSpPr>
        <p:grpSpPr>
          <a:xfrm>
            <a:off x="4342291" y="5481701"/>
            <a:ext cx="701065" cy="677081"/>
            <a:chOff x="913128" y="1769966"/>
            <a:chExt cx="701065" cy="677081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46E5A09C-87BE-2048-A1D9-BA5A658DD5E6}"/>
                </a:ext>
              </a:extLst>
            </p:cNvPr>
            <p:cNvSpPr/>
            <p:nvPr/>
          </p:nvSpPr>
          <p:spPr>
            <a:xfrm>
              <a:off x="913128" y="1769966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CE0D0BF6-418D-3443-90EB-4C83E738C53C}"/>
                </a:ext>
              </a:extLst>
            </p:cNvPr>
            <p:cNvSpPr/>
            <p:nvPr/>
          </p:nvSpPr>
          <p:spPr>
            <a:xfrm>
              <a:off x="922802" y="2046937"/>
              <a:ext cx="6913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5</a:t>
              </a:r>
            </a:p>
          </p:txBody>
        </p:sp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95B2E65F-E2AC-0F4C-A79E-8BEC5B954702}"/>
                </a:ext>
              </a:extLst>
            </p:cNvPr>
            <p:cNvCxnSpPr>
              <a:cxnSpLocks/>
            </p:cNvCxnSpPr>
            <p:nvPr/>
          </p:nvCxnSpPr>
          <p:spPr>
            <a:xfrm>
              <a:off x="941921" y="2099707"/>
              <a:ext cx="267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ektangel 79">
            <a:extLst>
              <a:ext uri="{FF2B5EF4-FFF2-40B4-BE49-F238E27FC236}">
                <a16:creationId xmlns:a16="http://schemas.microsoft.com/office/drawing/2014/main" id="{9D15FED1-521A-DE45-997E-560AB0DAD692}"/>
              </a:ext>
            </a:extLst>
          </p:cNvPr>
          <p:cNvSpPr/>
          <p:nvPr/>
        </p:nvSpPr>
        <p:spPr>
          <a:xfrm>
            <a:off x="6203282" y="5558617"/>
            <a:ext cx="69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</a:t>
            </a:r>
          </a:p>
        </p:txBody>
      </p:sp>
    </p:spTree>
    <p:extLst>
      <p:ext uri="{BB962C8B-B14F-4D97-AF65-F5344CB8AC3E}">
        <p14:creationId xmlns:p14="http://schemas.microsoft.com/office/powerpoint/2010/main" val="20240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4" grpId="0"/>
      <p:bldP spid="55" grpId="0"/>
      <p:bldP spid="56" grpId="0"/>
      <p:bldP spid="61" grpId="0"/>
      <p:bldP spid="63" grpId="0"/>
      <p:bldP spid="68" grpId="0"/>
      <p:bldP spid="69" grpId="0"/>
      <p:bldP spid="74" grpId="0"/>
      <p:bldP spid="75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572996-93D5-D145-BC89-5B6D09025707}"/>
              </a:ext>
            </a:extLst>
          </p:cNvPr>
          <p:cNvSpPr/>
          <p:nvPr/>
        </p:nvSpPr>
        <p:spPr>
          <a:xfrm>
            <a:off x="494887" y="454179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28084E3-535F-2342-985C-86C9EB37842B}"/>
              </a:ext>
            </a:extLst>
          </p:cNvPr>
          <p:cNvSpPr/>
          <p:nvPr/>
        </p:nvSpPr>
        <p:spPr>
          <a:xfrm>
            <a:off x="1907994" y="1009824"/>
            <a:ext cx="4073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stor andel av rektangeln är vit?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0B53C56-AD54-7949-8E22-D41020B28FDF}"/>
              </a:ext>
            </a:extLst>
          </p:cNvPr>
          <p:cNvSpPr/>
          <p:nvPr/>
        </p:nvSpPr>
        <p:spPr>
          <a:xfrm>
            <a:off x="1907994" y="1697923"/>
            <a:ext cx="4454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Svara i både bråkform och decimalform.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7A5F7F-604C-F343-9E99-A24AC9DC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11" y="958901"/>
            <a:ext cx="2307655" cy="939077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1F3539E0-68CE-1C46-9C70-4D747F35E839}"/>
              </a:ext>
            </a:extLst>
          </p:cNvPr>
          <p:cNvGrpSpPr/>
          <p:nvPr/>
        </p:nvGrpSpPr>
        <p:grpSpPr>
          <a:xfrm>
            <a:off x="2938099" y="2669584"/>
            <a:ext cx="3513012" cy="493051"/>
            <a:chOff x="3590844" y="2742961"/>
            <a:chExt cx="3513012" cy="49305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44BBC70-6E1A-DC48-9772-F089F345D090}"/>
                </a:ext>
              </a:extLst>
            </p:cNvPr>
            <p:cNvSpPr/>
            <p:nvPr/>
          </p:nvSpPr>
          <p:spPr>
            <a:xfrm>
              <a:off x="3590844" y="2774347"/>
              <a:ext cx="3513012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Fem rutor av tio är vita. Alltså         =  0,5. 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629F649-9626-EC45-8FB1-04095837E4EA}"/>
                </a:ext>
              </a:extLst>
            </p:cNvPr>
            <p:cNvSpPr/>
            <p:nvPr/>
          </p:nvSpPr>
          <p:spPr>
            <a:xfrm>
              <a:off x="5984225" y="2742961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A295A96-5D3A-3143-9206-B17E35BC4D6B}"/>
                </a:ext>
              </a:extLst>
            </p:cNvPr>
            <p:cNvSpPr/>
            <p:nvPr/>
          </p:nvSpPr>
          <p:spPr>
            <a:xfrm>
              <a:off x="5936631" y="2927979"/>
              <a:ext cx="4855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</a:t>
              </a:r>
            </a:p>
          </p:txBody>
        </p: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D50FCA60-5665-774B-81ED-234A3A30E633}"/>
                </a:ext>
              </a:extLst>
            </p:cNvPr>
            <p:cNvCxnSpPr>
              <a:cxnSpLocks/>
            </p:cNvCxnSpPr>
            <p:nvPr/>
          </p:nvCxnSpPr>
          <p:spPr>
            <a:xfrm>
              <a:off x="6005573" y="2994971"/>
              <a:ext cx="2301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FF975A6-37DA-554B-A32C-7ADE6726283A}"/>
              </a:ext>
            </a:extLst>
          </p:cNvPr>
          <p:cNvGrpSpPr/>
          <p:nvPr/>
        </p:nvGrpSpPr>
        <p:grpSpPr>
          <a:xfrm>
            <a:off x="3041996" y="3532079"/>
            <a:ext cx="3216125" cy="689594"/>
            <a:chOff x="5712477" y="2378650"/>
            <a:chExt cx="3216125" cy="689594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A2A1AC7-8454-944E-8023-AF3B3C3B6E7A}"/>
                </a:ext>
              </a:extLst>
            </p:cNvPr>
            <p:cNvSpPr/>
            <p:nvPr/>
          </p:nvSpPr>
          <p:spPr>
            <a:xfrm>
              <a:off x="5712477" y="2378650"/>
              <a:ext cx="3216125" cy="67710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Men  du ser också att hälften av rutorna   </a:t>
              </a:r>
            </a:p>
            <a:p>
              <a:r>
                <a:rPr lang="sv-SE" sz="1400" dirty="0"/>
                <a:t>  är vita, alltså       = 0,5. </a:t>
              </a:r>
              <a:r>
                <a:rPr lang="sv-SE" sz="2000" dirty="0">
                  <a:solidFill>
                    <a:schemeClr val="bg1"/>
                  </a:solidFill>
                </a:rPr>
                <a:t>5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8D7D846-E6D2-C441-9070-8FDDA8829C78}"/>
                </a:ext>
              </a:extLst>
            </p:cNvPr>
            <p:cNvSpPr/>
            <p:nvPr/>
          </p:nvSpPr>
          <p:spPr>
            <a:xfrm>
              <a:off x="6835028" y="2566445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15FC18A-76C2-0546-A519-DE1849EC1BD6}"/>
                </a:ext>
              </a:extLst>
            </p:cNvPr>
            <p:cNvSpPr/>
            <p:nvPr/>
          </p:nvSpPr>
          <p:spPr>
            <a:xfrm>
              <a:off x="6835028" y="2760467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2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98AF7701-A437-6543-AB01-9E722020A7C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724" y="2817344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27C98555-BC7E-694C-8831-860A18FCC295}"/>
              </a:ext>
            </a:extLst>
          </p:cNvPr>
          <p:cNvSpPr/>
          <p:nvPr/>
        </p:nvSpPr>
        <p:spPr>
          <a:xfrm>
            <a:off x="2561233" y="507168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974437CD-F4F0-4446-BE39-574C2B6FFF92}"/>
              </a:ext>
            </a:extLst>
          </p:cNvPr>
          <p:cNvGrpSpPr/>
          <p:nvPr/>
        </p:nvGrpSpPr>
        <p:grpSpPr>
          <a:xfrm>
            <a:off x="3452172" y="4949768"/>
            <a:ext cx="2022352" cy="643937"/>
            <a:chOff x="3920472" y="5387377"/>
            <a:chExt cx="2022352" cy="643937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802543B0-0E9C-4040-A350-7CF6A6BAA013}"/>
                </a:ext>
              </a:extLst>
            </p:cNvPr>
            <p:cNvGrpSpPr/>
            <p:nvPr/>
          </p:nvGrpSpPr>
          <p:grpSpPr>
            <a:xfrm>
              <a:off x="3920472" y="5387377"/>
              <a:ext cx="908755" cy="643937"/>
              <a:chOff x="3273512" y="3434418"/>
              <a:chExt cx="908755" cy="643937"/>
            </a:xfrm>
          </p:grpSpPr>
          <p:grpSp>
            <p:nvGrpSpPr>
              <p:cNvPr id="30" name="Grupp 29">
                <a:extLst>
                  <a:ext uri="{FF2B5EF4-FFF2-40B4-BE49-F238E27FC236}">
                    <a16:creationId xmlns:a16="http://schemas.microsoft.com/office/drawing/2014/main" id="{123F7383-0127-7C4D-9E9A-B465380DABA1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38" name="Grupp 37">
                  <a:extLst>
                    <a:ext uri="{FF2B5EF4-FFF2-40B4-BE49-F238E27FC236}">
                      <a16:creationId xmlns:a16="http://schemas.microsoft.com/office/drawing/2014/main" id="{A335571B-3DC3-4F47-BCA3-BD91E9937FA3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40" name="Rektangel 39">
                    <a:extLst>
                      <a:ext uri="{FF2B5EF4-FFF2-40B4-BE49-F238E27FC236}">
                        <a16:creationId xmlns:a16="http://schemas.microsoft.com/office/drawing/2014/main" id="{D59CFB9B-835E-684B-AB00-7CA00A8DE435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41" name="Rektangel 40">
                    <a:extLst>
                      <a:ext uri="{FF2B5EF4-FFF2-40B4-BE49-F238E27FC236}">
                        <a16:creationId xmlns:a16="http://schemas.microsoft.com/office/drawing/2014/main" id="{A7D7466F-9028-CC40-A61E-975D578E7D0C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sp>
                <p:nvSpPr>
                  <p:cNvPr id="42" name="Rektangel 41">
                    <a:extLst>
                      <a:ext uri="{FF2B5EF4-FFF2-40B4-BE49-F238E27FC236}">
                        <a16:creationId xmlns:a16="http://schemas.microsoft.com/office/drawing/2014/main" id="{A1A18D32-E05B-044A-88C0-66BCF7C7E1AE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43" name="Rak 42">
                    <a:extLst>
                      <a:ext uri="{FF2B5EF4-FFF2-40B4-BE49-F238E27FC236}">
                        <a16:creationId xmlns:a16="http://schemas.microsoft.com/office/drawing/2014/main" id="{8611B07D-4D3D-D54F-B940-F1E157697C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FA491BB-D5DF-A94D-BCA8-657B48119361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0C985344-32EE-FC46-B90E-D27D6108C0FF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32" name="Grupp 31">
                  <a:extLst>
                    <a:ext uri="{FF2B5EF4-FFF2-40B4-BE49-F238E27FC236}">
                      <a16:creationId xmlns:a16="http://schemas.microsoft.com/office/drawing/2014/main" id="{88985740-48A6-EB4D-A1E4-DB1317518D1C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C81C0A2-B7F0-FA42-B5FF-7B6D505BF07C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</a:t>
                    </a:r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6B7A6F0F-6352-1143-B5E7-C5F3CFE7F261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cxnSp>
                <p:nvCxnSpPr>
                  <p:cNvPr id="37" name="Rak 36">
                    <a:extLst>
                      <a:ext uri="{FF2B5EF4-FFF2-40B4-BE49-F238E27FC236}">
                        <a16:creationId xmlns:a16="http://schemas.microsoft.com/office/drawing/2014/main" id="{7359FA8C-8F6E-1C4F-8620-2BBA6250E6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Båge 32">
                  <a:extLst>
                    <a:ext uri="{FF2B5EF4-FFF2-40B4-BE49-F238E27FC236}">
                      <a16:creationId xmlns:a16="http://schemas.microsoft.com/office/drawing/2014/main" id="{7D6BF262-AF3F-4340-9EED-85E3B0990E18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4" name="Båge 33">
                  <a:extLst>
                    <a:ext uri="{FF2B5EF4-FFF2-40B4-BE49-F238E27FC236}">
                      <a16:creationId xmlns:a16="http://schemas.microsoft.com/office/drawing/2014/main" id="{F88D3235-0F96-ED46-9923-C0815B7B1465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DD1B535-514B-894E-9795-1F936835836C}"/>
                </a:ext>
              </a:extLst>
            </p:cNvPr>
            <p:cNvSpPr/>
            <p:nvPr/>
          </p:nvSpPr>
          <p:spPr>
            <a:xfrm>
              <a:off x="4787121" y="5519060"/>
              <a:ext cx="11557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>
                  <a:latin typeface="Bradley Hand" pitchFamily="2" charset="77"/>
                </a:rPr>
                <a:t>och 0,5 </a:t>
              </a:r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8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674997" y="515930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decimalform.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593018" y="157580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8888" y="2636275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4C417D97-ED70-1E45-AC55-C8B547EFA5CD}"/>
              </a:ext>
            </a:extLst>
          </p:cNvPr>
          <p:cNvSpPr/>
          <p:nvPr/>
        </p:nvSpPr>
        <p:spPr>
          <a:xfrm>
            <a:off x="2763080" y="5857331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FE6B908-F19A-6041-85B6-E2B95E02B478}"/>
              </a:ext>
            </a:extLst>
          </p:cNvPr>
          <p:cNvGrpSpPr/>
          <p:nvPr/>
        </p:nvGrpSpPr>
        <p:grpSpPr>
          <a:xfrm>
            <a:off x="3608434" y="5876186"/>
            <a:ext cx="1414465" cy="400110"/>
            <a:chOff x="2451969" y="6060838"/>
            <a:chExt cx="1414465" cy="400110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549D44D-B034-9A40-960C-92AC26F4A721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0,03</a:t>
              </a:r>
              <a:endParaRPr lang="sv-SE" sz="2000" dirty="0"/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2072A07-544F-7C45-AF16-DED48F8C03DE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44EB1B46-DD3C-944B-B925-E5042B5561D7}"/>
              </a:ext>
            </a:extLst>
          </p:cNvPr>
          <p:cNvGrpSpPr/>
          <p:nvPr/>
        </p:nvGrpSpPr>
        <p:grpSpPr>
          <a:xfrm>
            <a:off x="2449751" y="1491515"/>
            <a:ext cx="787840" cy="684452"/>
            <a:chOff x="1203589" y="1381800"/>
            <a:chExt cx="787840" cy="684452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6C259F04-9E5C-534E-8EC2-367B313C8D85}"/>
                </a:ext>
              </a:extLst>
            </p:cNvPr>
            <p:cNvSpPr/>
            <p:nvPr/>
          </p:nvSpPr>
          <p:spPr>
            <a:xfrm>
              <a:off x="1355439" y="1381800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AF2AB73-1446-B64A-9362-50A439021448}"/>
                </a:ext>
              </a:extLst>
            </p:cNvPr>
            <p:cNvSpPr/>
            <p:nvPr/>
          </p:nvSpPr>
          <p:spPr>
            <a:xfrm>
              <a:off x="1203589" y="1666142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75" name="Rak 74">
              <a:extLst>
                <a:ext uri="{FF2B5EF4-FFF2-40B4-BE49-F238E27FC236}">
                  <a16:creationId xmlns:a16="http://schemas.microsoft.com/office/drawing/2014/main" id="{E1468B38-109D-5B49-A149-0AF7054B7875}"/>
                </a:ext>
              </a:extLst>
            </p:cNvPr>
            <p:cNvCxnSpPr>
              <a:cxnSpLocks/>
            </p:cNvCxnSpPr>
            <p:nvPr/>
          </p:nvCxnSpPr>
          <p:spPr>
            <a:xfrm>
              <a:off x="1309753" y="1707441"/>
              <a:ext cx="3765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upp 79">
            <a:extLst>
              <a:ext uri="{FF2B5EF4-FFF2-40B4-BE49-F238E27FC236}">
                <a16:creationId xmlns:a16="http://schemas.microsoft.com/office/drawing/2014/main" id="{613021D8-8DB8-104D-8949-6FD479A05A1B}"/>
              </a:ext>
            </a:extLst>
          </p:cNvPr>
          <p:cNvGrpSpPr/>
          <p:nvPr/>
        </p:nvGrpSpPr>
        <p:grpSpPr>
          <a:xfrm>
            <a:off x="4008254" y="1490052"/>
            <a:ext cx="487104" cy="643040"/>
            <a:chOff x="1324296" y="1417889"/>
            <a:chExt cx="487104" cy="643040"/>
          </a:xfrm>
        </p:grpSpPr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86A12E36-13E1-1B48-A928-DA3C827DD619}"/>
                </a:ext>
              </a:extLst>
            </p:cNvPr>
            <p:cNvSpPr/>
            <p:nvPr/>
          </p:nvSpPr>
          <p:spPr>
            <a:xfrm>
              <a:off x="1342127" y="1417889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2</a:t>
              </a:r>
            </a:p>
          </p:txBody>
        </p:sp>
        <p:sp>
          <p:nvSpPr>
            <p:cNvPr id="82" name="Rektangel 81">
              <a:extLst>
                <a:ext uri="{FF2B5EF4-FFF2-40B4-BE49-F238E27FC236}">
                  <a16:creationId xmlns:a16="http://schemas.microsoft.com/office/drawing/2014/main" id="{BF86FBE0-E638-4948-B8CB-4FF72F81DE80}"/>
                </a:ext>
              </a:extLst>
            </p:cNvPr>
            <p:cNvSpPr/>
            <p:nvPr/>
          </p:nvSpPr>
          <p:spPr>
            <a:xfrm>
              <a:off x="1324296" y="1660819"/>
              <a:ext cx="362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4</a:t>
              </a:r>
            </a:p>
          </p:txBody>
        </p: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05914730-A302-DA42-9832-D80AE07BE69D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02" y="1728527"/>
              <a:ext cx="22727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grpSp>
        <p:nvGrpSpPr>
          <p:cNvPr id="86" name="Grupp 85">
            <a:extLst>
              <a:ext uri="{FF2B5EF4-FFF2-40B4-BE49-F238E27FC236}">
                <a16:creationId xmlns:a16="http://schemas.microsoft.com/office/drawing/2014/main" id="{93034653-0DDF-6044-A0C4-FB446B4DC987}"/>
              </a:ext>
            </a:extLst>
          </p:cNvPr>
          <p:cNvGrpSpPr/>
          <p:nvPr/>
        </p:nvGrpSpPr>
        <p:grpSpPr>
          <a:xfrm>
            <a:off x="5659930" y="1478618"/>
            <a:ext cx="469273" cy="662585"/>
            <a:chOff x="1316029" y="1381622"/>
            <a:chExt cx="469273" cy="662585"/>
          </a:xfrm>
        </p:grpSpPr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F380831C-7896-774A-A848-B0167C6B11F2}"/>
                </a:ext>
              </a:extLst>
            </p:cNvPr>
            <p:cNvSpPr/>
            <p:nvPr/>
          </p:nvSpPr>
          <p:spPr>
            <a:xfrm>
              <a:off x="1316029" y="1381622"/>
              <a:ext cx="4692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3</a:t>
              </a: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01E2F327-BA23-FB48-BC97-1C9276517C32}"/>
                </a:ext>
              </a:extLst>
            </p:cNvPr>
            <p:cNvSpPr/>
            <p:nvPr/>
          </p:nvSpPr>
          <p:spPr>
            <a:xfrm>
              <a:off x="1316029" y="1644097"/>
              <a:ext cx="255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5</a:t>
              </a:r>
            </a:p>
          </p:txBody>
        </p:sp>
        <p:cxnSp>
          <p:nvCxnSpPr>
            <p:cNvPr id="89" name="Rak 88">
              <a:extLst>
                <a:ext uri="{FF2B5EF4-FFF2-40B4-BE49-F238E27FC236}">
                  <a16:creationId xmlns:a16="http://schemas.microsoft.com/office/drawing/2014/main" id="{9971F1F0-3BA0-184D-8EE1-CB88D17E70E7}"/>
                </a:ext>
              </a:extLst>
            </p:cNvPr>
            <p:cNvCxnSpPr>
              <a:cxnSpLocks/>
            </p:cNvCxnSpPr>
            <p:nvPr/>
          </p:nvCxnSpPr>
          <p:spPr>
            <a:xfrm>
              <a:off x="1350953" y="1716413"/>
              <a:ext cx="2200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2400835" y="2517720"/>
            <a:ext cx="784822" cy="653853"/>
            <a:chOff x="2400835" y="2517720"/>
            <a:chExt cx="784822" cy="653853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24984" cy="653853"/>
              <a:chOff x="4295874" y="1149246"/>
              <a:chExt cx="624984" cy="653853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26218" y="1402989"/>
                <a:ext cx="5946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3347" y="1466691"/>
                <a:ext cx="3103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82869" y="2652695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915289" y="2626514"/>
            <a:ext cx="1004664" cy="419631"/>
            <a:chOff x="4295874" y="1248280"/>
            <a:chExt cx="1004664" cy="419631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466154" y="1248280"/>
              <a:ext cx="8343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0,03</a:t>
              </a:r>
            </a:p>
          </p:txBody>
        </p: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6D882DD7-4E42-4B4E-BEB3-BD98DAD77E4F}"/>
              </a:ext>
            </a:extLst>
          </p:cNvPr>
          <p:cNvGrpSpPr/>
          <p:nvPr/>
        </p:nvGrpSpPr>
        <p:grpSpPr>
          <a:xfrm>
            <a:off x="5011886" y="2579735"/>
            <a:ext cx="1257853" cy="510859"/>
            <a:chOff x="5302552" y="2736552"/>
            <a:chExt cx="1257853" cy="510859"/>
          </a:xfrm>
        </p:grpSpPr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5A9F8A37-F9EB-7B46-999D-7BC0CF49AA21}"/>
                </a:ext>
              </a:extLst>
            </p:cNvPr>
            <p:cNvSpPr/>
            <p:nvPr/>
          </p:nvSpPr>
          <p:spPr>
            <a:xfrm>
              <a:off x="5302552" y="2766440"/>
              <a:ext cx="1257853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        = 0,01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77D957F6-7A3A-214F-AB64-8E67ADBE6C3A}"/>
                </a:ext>
              </a:extLst>
            </p:cNvPr>
            <p:cNvSpPr/>
            <p:nvPr/>
          </p:nvSpPr>
          <p:spPr>
            <a:xfrm>
              <a:off x="5531135" y="2736552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1E63B4E-6C53-DE4B-9B77-90B3C17D726A}"/>
                </a:ext>
              </a:extLst>
            </p:cNvPr>
            <p:cNvSpPr/>
            <p:nvPr/>
          </p:nvSpPr>
          <p:spPr>
            <a:xfrm>
              <a:off x="5443155" y="2939634"/>
              <a:ext cx="482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100</a:t>
              </a:r>
            </a:p>
          </p:txBody>
        </p:sp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B4E2C6C-85DD-954C-B500-65037C97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31135" y="2993943"/>
              <a:ext cx="272836" cy="3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DAADAE53-7097-624E-8B36-38E0BFA754DE}"/>
              </a:ext>
            </a:extLst>
          </p:cNvPr>
          <p:cNvGrpSpPr/>
          <p:nvPr/>
        </p:nvGrpSpPr>
        <p:grpSpPr>
          <a:xfrm>
            <a:off x="2394876" y="3401232"/>
            <a:ext cx="764287" cy="666209"/>
            <a:chOff x="2400835" y="2499242"/>
            <a:chExt cx="764287" cy="666209"/>
          </a:xfrm>
        </p:grpSpPr>
        <p:grpSp>
          <p:nvGrpSpPr>
            <p:cNvPr id="126" name="Grupp 125">
              <a:extLst>
                <a:ext uri="{FF2B5EF4-FFF2-40B4-BE49-F238E27FC236}">
                  <a16:creationId xmlns:a16="http://schemas.microsoft.com/office/drawing/2014/main" id="{F8D19780-1D4E-BF4C-9F28-AAA73D08417D}"/>
                </a:ext>
              </a:extLst>
            </p:cNvPr>
            <p:cNvGrpSpPr/>
            <p:nvPr/>
          </p:nvGrpSpPr>
          <p:grpSpPr>
            <a:xfrm>
              <a:off x="2400835" y="2499242"/>
              <a:ext cx="764287" cy="666209"/>
              <a:chOff x="4295874" y="1130768"/>
              <a:chExt cx="764287" cy="666209"/>
            </a:xfrm>
          </p:grpSpPr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3A88D987-F3FC-4B48-979C-BBF2A52E5361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04ACC632-24E3-DD44-9334-5DF6A8884C8F}"/>
                  </a:ext>
                </a:extLst>
              </p:cNvPr>
              <p:cNvSpPr/>
              <p:nvPr/>
            </p:nvSpPr>
            <p:spPr>
              <a:xfrm>
                <a:off x="4450755" y="1130768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13789BAB-0DF5-DC41-B7A3-D49AA792DDA1}"/>
                  </a:ext>
                </a:extLst>
              </p:cNvPr>
              <p:cNvSpPr/>
              <p:nvPr/>
            </p:nvSpPr>
            <p:spPr>
              <a:xfrm>
                <a:off x="4417575" y="1396867"/>
                <a:ext cx="6425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07B64F40-20B6-B447-A5BC-A1576B397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2315" y="1468563"/>
                <a:ext cx="205247" cy="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7" name="Rektangel 126">
              <a:extLst>
                <a:ext uri="{FF2B5EF4-FFF2-40B4-BE49-F238E27FC236}">
                  <a16:creationId xmlns:a16="http://schemas.microsoft.com/office/drawing/2014/main" id="{9E4CAE72-6C6E-2343-A8C2-91C7FB17B84D}"/>
                </a:ext>
              </a:extLst>
            </p:cNvPr>
            <p:cNvSpPr/>
            <p:nvPr/>
          </p:nvSpPr>
          <p:spPr>
            <a:xfrm>
              <a:off x="2785857" y="2659284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807194" y="3535216"/>
            <a:ext cx="958120" cy="419631"/>
            <a:chOff x="4295874" y="1248280"/>
            <a:chExt cx="958120" cy="419631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4466154" y="1248280"/>
              <a:ext cx="7878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0,5</a:t>
              </a:r>
            </a:p>
          </p:txBody>
        </p: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FF9AE055-A33C-DD40-80D1-FE7BD6959AD2}"/>
              </a:ext>
            </a:extLst>
          </p:cNvPr>
          <p:cNvGrpSpPr/>
          <p:nvPr/>
        </p:nvGrpSpPr>
        <p:grpSpPr>
          <a:xfrm>
            <a:off x="2516577" y="4295756"/>
            <a:ext cx="588781" cy="651798"/>
            <a:chOff x="2399954" y="2530559"/>
            <a:chExt cx="588781" cy="651798"/>
          </a:xfrm>
        </p:grpSpPr>
        <p:grpSp>
          <p:nvGrpSpPr>
            <p:cNvPr id="151" name="Grupp 150">
              <a:extLst>
                <a:ext uri="{FF2B5EF4-FFF2-40B4-BE49-F238E27FC236}">
                  <a16:creationId xmlns:a16="http://schemas.microsoft.com/office/drawing/2014/main" id="{A3DA7B19-C361-7042-9E0B-694665CA54D5}"/>
                </a:ext>
              </a:extLst>
            </p:cNvPr>
            <p:cNvGrpSpPr/>
            <p:nvPr/>
          </p:nvGrpSpPr>
          <p:grpSpPr>
            <a:xfrm>
              <a:off x="2399954" y="2530559"/>
              <a:ext cx="588781" cy="651798"/>
              <a:chOff x="4294993" y="1162085"/>
              <a:chExt cx="588781" cy="651798"/>
            </a:xfrm>
          </p:grpSpPr>
          <p:sp>
            <p:nvSpPr>
              <p:cNvPr id="153" name="Rektangel 152">
                <a:extLst>
                  <a:ext uri="{FF2B5EF4-FFF2-40B4-BE49-F238E27FC236}">
                    <a16:creationId xmlns:a16="http://schemas.microsoft.com/office/drawing/2014/main" id="{105B9084-5336-CB49-ACAF-05E7FDB3A4FF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54" name="Rektangel 153">
                <a:extLst>
                  <a:ext uri="{FF2B5EF4-FFF2-40B4-BE49-F238E27FC236}">
                    <a16:creationId xmlns:a16="http://schemas.microsoft.com/office/drawing/2014/main" id="{9BBFCAD1-71C3-BB48-85C2-A3385DB3BF94}"/>
                  </a:ext>
                </a:extLst>
              </p:cNvPr>
              <p:cNvSpPr/>
              <p:nvPr/>
            </p:nvSpPr>
            <p:spPr>
              <a:xfrm>
                <a:off x="4332766" y="1162085"/>
                <a:ext cx="3673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556CECA9-3AE4-6348-9F18-466360D4879D}"/>
                  </a:ext>
                </a:extLst>
              </p:cNvPr>
              <p:cNvSpPr/>
              <p:nvPr/>
            </p:nvSpPr>
            <p:spPr>
              <a:xfrm>
                <a:off x="4294993" y="1413773"/>
                <a:ext cx="3461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156" name="Rak 155">
                <a:extLst>
                  <a:ext uri="{FF2B5EF4-FFF2-40B4-BE49-F238E27FC236}">
                    <a16:creationId xmlns:a16="http://schemas.microsoft.com/office/drawing/2014/main" id="{FBD4881D-D37B-C548-9494-F2BF26B20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181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A0E89BF3-D066-DA4F-A03D-4B846DC5AE3F}"/>
                </a:ext>
              </a:extLst>
            </p:cNvPr>
            <p:cNvSpPr/>
            <p:nvPr/>
          </p:nvSpPr>
          <p:spPr>
            <a:xfrm>
              <a:off x="2676065" y="2662333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363A486C-4C72-8E4E-B3CC-655C8B7BF10D}"/>
              </a:ext>
            </a:extLst>
          </p:cNvPr>
          <p:cNvGrpSpPr/>
          <p:nvPr/>
        </p:nvGrpSpPr>
        <p:grpSpPr>
          <a:xfrm>
            <a:off x="2624071" y="4415319"/>
            <a:ext cx="1288209" cy="406419"/>
            <a:chOff x="4295874" y="1261492"/>
            <a:chExt cx="1288209" cy="406419"/>
          </a:xfrm>
        </p:grpSpPr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748AA060-7267-3743-A614-A5A6320E5987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85AA0C6B-9546-6B4E-BE19-0C979AE018F5}"/>
                </a:ext>
              </a:extLst>
            </p:cNvPr>
            <p:cNvSpPr/>
            <p:nvPr/>
          </p:nvSpPr>
          <p:spPr>
            <a:xfrm>
              <a:off x="4636790" y="1261492"/>
              <a:ext cx="9472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0,6</a:t>
              </a:r>
            </a:p>
          </p:txBody>
        </p:sp>
      </p:grpSp>
      <p:grpSp>
        <p:nvGrpSpPr>
          <p:cNvPr id="175" name="Grupp 174">
            <a:extLst>
              <a:ext uri="{FF2B5EF4-FFF2-40B4-BE49-F238E27FC236}">
                <a16:creationId xmlns:a16="http://schemas.microsoft.com/office/drawing/2014/main" id="{BC8B4E2A-08FA-9645-A8C1-1CA0312FEE85}"/>
              </a:ext>
            </a:extLst>
          </p:cNvPr>
          <p:cNvGrpSpPr/>
          <p:nvPr/>
        </p:nvGrpSpPr>
        <p:grpSpPr>
          <a:xfrm>
            <a:off x="4793413" y="5891936"/>
            <a:ext cx="1414465" cy="400110"/>
            <a:chOff x="2451969" y="6060838"/>
            <a:chExt cx="1414465" cy="400110"/>
          </a:xfrm>
        </p:grpSpPr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96DAB508-E6BC-7142-AD5C-804BF7DF8910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0,5</a:t>
              </a:r>
              <a:endParaRPr lang="sv-SE" sz="2000" dirty="0"/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87BDBEDB-8EC2-9F48-B4CB-E4B22834731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78" name="Grupp 177">
            <a:extLst>
              <a:ext uri="{FF2B5EF4-FFF2-40B4-BE49-F238E27FC236}">
                <a16:creationId xmlns:a16="http://schemas.microsoft.com/office/drawing/2014/main" id="{2F1C2D32-6DEB-1D4A-9F66-DA6CF45CDFE5}"/>
              </a:ext>
            </a:extLst>
          </p:cNvPr>
          <p:cNvGrpSpPr/>
          <p:nvPr/>
        </p:nvGrpSpPr>
        <p:grpSpPr>
          <a:xfrm>
            <a:off x="5874576" y="5876186"/>
            <a:ext cx="1414465" cy="400110"/>
            <a:chOff x="2451969" y="6060838"/>
            <a:chExt cx="1414465" cy="400110"/>
          </a:xfrm>
        </p:grpSpPr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53A0869F-F260-4545-BCC3-F8E73C214AB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0,6</a:t>
              </a:r>
              <a:endParaRPr lang="sv-SE" sz="2000" dirty="0"/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99CAA483-5F8D-AA46-B45C-F8BB9433BEF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00" name="Grupp 199">
            <a:extLst>
              <a:ext uri="{FF2B5EF4-FFF2-40B4-BE49-F238E27FC236}">
                <a16:creationId xmlns:a16="http://schemas.microsoft.com/office/drawing/2014/main" id="{3CE13BDA-677C-0D44-92B7-30FE39910886}"/>
              </a:ext>
            </a:extLst>
          </p:cNvPr>
          <p:cNvGrpSpPr/>
          <p:nvPr/>
        </p:nvGrpSpPr>
        <p:grpSpPr>
          <a:xfrm>
            <a:off x="4997375" y="3445982"/>
            <a:ext cx="2798776" cy="489759"/>
            <a:chOff x="4997375" y="3445982"/>
            <a:chExt cx="2798776" cy="489759"/>
          </a:xfrm>
        </p:grpSpPr>
        <p:grpSp>
          <p:nvGrpSpPr>
            <p:cNvPr id="138" name="Grupp 137">
              <a:extLst>
                <a:ext uri="{FF2B5EF4-FFF2-40B4-BE49-F238E27FC236}">
                  <a16:creationId xmlns:a16="http://schemas.microsoft.com/office/drawing/2014/main" id="{643870AA-07AA-7B46-B134-5601864F5AF2}"/>
                </a:ext>
              </a:extLst>
            </p:cNvPr>
            <p:cNvGrpSpPr/>
            <p:nvPr/>
          </p:nvGrpSpPr>
          <p:grpSpPr>
            <a:xfrm>
              <a:off x="4997375" y="3445982"/>
              <a:ext cx="2798776" cy="489759"/>
              <a:chOff x="4534698" y="2586328"/>
              <a:chExt cx="2798776" cy="489759"/>
            </a:xfrm>
          </p:grpSpPr>
          <p:grpSp>
            <p:nvGrpSpPr>
              <p:cNvPr id="139" name="Grupp 138">
                <a:extLst>
                  <a:ext uri="{FF2B5EF4-FFF2-40B4-BE49-F238E27FC236}">
                    <a16:creationId xmlns:a16="http://schemas.microsoft.com/office/drawing/2014/main" id="{B48A3DCB-DDDF-124D-93C1-24E8DB66E068}"/>
                  </a:ext>
                </a:extLst>
              </p:cNvPr>
              <p:cNvGrpSpPr/>
              <p:nvPr/>
            </p:nvGrpSpPr>
            <p:grpSpPr>
              <a:xfrm>
                <a:off x="4534698" y="2586328"/>
                <a:ext cx="2798776" cy="489759"/>
                <a:chOff x="5448739" y="2754096"/>
                <a:chExt cx="2798776" cy="489759"/>
              </a:xfrm>
            </p:grpSpPr>
            <p:sp>
              <p:nvSpPr>
                <p:cNvPr id="143" name="Rektangel 142">
                  <a:extLst>
                    <a:ext uri="{FF2B5EF4-FFF2-40B4-BE49-F238E27FC236}">
                      <a16:creationId xmlns:a16="http://schemas.microsoft.com/office/drawing/2014/main" id="{45546A4A-7C4B-934C-8731-2EBF50983FAB}"/>
                    </a:ext>
                  </a:extLst>
                </p:cNvPr>
                <p:cNvSpPr/>
                <p:nvPr/>
              </p:nvSpPr>
              <p:spPr>
                <a:xfrm>
                  <a:off x="5448739" y="2766440"/>
                  <a:ext cx="2798776" cy="461665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         = 0,25 alltså är        = 0,5</a:t>
                  </a:r>
                  <a:r>
                    <a:rPr lang="sv-SE" sz="2000" dirty="0">
                      <a:solidFill>
                        <a:schemeClr val="bg1"/>
                      </a:solidFill>
                    </a:rPr>
                    <a:t>1</a:t>
                  </a:r>
                  <a:r>
                    <a:rPr lang="sv-SE" sz="1400" dirty="0"/>
                    <a:t> </a:t>
                  </a:r>
                  <a:endParaRPr lang="sv-SE" sz="1200" dirty="0"/>
                </a:p>
                <a:p>
                  <a:r>
                    <a:rPr lang="sv-SE" sz="400" dirty="0">
                      <a:solidFill>
                        <a:schemeClr val="bg1"/>
                      </a:solidFill>
                    </a:rPr>
                    <a:t>r</a:t>
                  </a:r>
                  <a:endParaRPr lang="sv-SE" sz="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" name="Rektangel 143">
                  <a:extLst>
                    <a:ext uri="{FF2B5EF4-FFF2-40B4-BE49-F238E27FC236}">
                      <a16:creationId xmlns:a16="http://schemas.microsoft.com/office/drawing/2014/main" id="{1169B1EF-FB02-7D45-B304-50FCFE67DDC0}"/>
                    </a:ext>
                  </a:extLst>
                </p:cNvPr>
                <p:cNvSpPr/>
                <p:nvPr/>
              </p:nvSpPr>
              <p:spPr>
                <a:xfrm>
                  <a:off x="5585607" y="2754096"/>
                  <a:ext cx="232791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1</a:t>
                  </a:r>
                </a:p>
              </p:txBody>
            </p:sp>
            <p:sp>
              <p:nvSpPr>
                <p:cNvPr id="145" name="Rektangel 144">
                  <a:extLst>
                    <a:ext uri="{FF2B5EF4-FFF2-40B4-BE49-F238E27FC236}">
                      <a16:creationId xmlns:a16="http://schemas.microsoft.com/office/drawing/2014/main" id="{E1CC2A02-4D41-1C44-B93A-BFBB46D2AC68}"/>
                    </a:ext>
                  </a:extLst>
                </p:cNvPr>
                <p:cNvSpPr/>
                <p:nvPr/>
              </p:nvSpPr>
              <p:spPr>
                <a:xfrm>
                  <a:off x="5578593" y="2936078"/>
                  <a:ext cx="48551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4</a:t>
                  </a:r>
                </a:p>
              </p:txBody>
            </p:sp>
            <p:cxnSp>
              <p:nvCxnSpPr>
                <p:cNvPr id="146" name="Rak 145">
                  <a:extLst>
                    <a:ext uri="{FF2B5EF4-FFF2-40B4-BE49-F238E27FC236}">
                      <a16:creationId xmlns:a16="http://schemas.microsoft.com/office/drawing/2014/main" id="{A6389AFB-1465-3446-BBE4-151C0F0F4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0778" y="2997272"/>
                  <a:ext cx="129516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AD0E4572-B43E-AA47-9D7A-E6935C3877BD}"/>
                  </a:ext>
                </a:extLst>
              </p:cNvPr>
              <p:cNvSpPr/>
              <p:nvPr/>
            </p:nvSpPr>
            <p:spPr>
              <a:xfrm>
                <a:off x="6095794" y="259157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5BC61A92-E006-EF42-82A4-4B8B90F0F1A7}"/>
                  </a:ext>
                </a:extLst>
              </p:cNvPr>
              <p:cNvSpPr/>
              <p:nvPr/>
            </p:nvSpPr>
            <p:spPr>
              <a:xfrm>
                <a:off x="6095794" y="2758330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4</a:t>
                </a:r>
              </a:p>
            </p:txBody>
          </p:sp>
          <p:cxnSp>
            <p:nvCxnSpPr>
              <p:cNvPr id="142" name="Rak 141">
                <a:extLst>
                  <a:ext uri="{FF2B5EF4-FFF2-40B4-BE49-F238E27FC236}">
                    <a16:creationId xmlns:a16="http://schemas.microsoft.com/office/drawing/2014/main" id="{A42F48E0-451A-E149-AC8D-7C2B45C62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0177" y="2826274"/>
                <a:ext cx="12406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99" name="Bildobjekt 198">
              <a:extLst>
                <a:ext uri="{FF2B5EF4-FFF2-40B4-BE49-F238E27FC236}">
                  <a16:creationId xmlns:a16="http://schemas.microsoft.com/office/drawing/2014/main" id="{B78F1756-8001-8048-BC42-15327A25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571" y="3511193"/>
              <a:ext cx="323383" cy="321492"/>
            </a:xfrm>
            <a:prstGeom prst="rect">
              <a:avLst/>
            </a:prstGeom>
          </p:spPr>
        </p:pic>
      </p:grp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CCFC0C47-751A-784F-98FE-79D2E047FF5C}"/>
              </a:ext>
            </a:extLst>
          </p:cNvPr>
          <p:cNvGrpSpPr/>
          <p:nvPr/>
        </p:nvGrpSpPr>
        <p:grpSpPr>
          <a:xfrm>
            <a:off x="5022899" y="4283379"/>
            <a:ext cx="1039091" cy="502839"/>
            <a:chOff x="5320366" y="2743087"/>
            <a:chExt cx="1039091" cy="502839"/>
          </a:xfrm>
        </p:grpSpPr>
        <p:sp>
          <p:nvSpPr>
            <p:cNvPr id="203" name="Rektangel 202">
              <a:extLst>
                <a:ext uri="{FF2B5EF4-FFF2-40B4-BE49-F238E27FC236}">
                  <a16:creationId xmlns:a16="http://schemas.microsoft.com/office/drawing/2014/main" id="{5340DD68-8348-034B-BA2D-4BD73AC5D5DA}"/>
                </a:ext>
              </a:extLst>
            </p:cNvPr>
            <p:cNvSpPr/>
            <p:nvPr/>
          </p:nvSpPr>
          <p:spPr>
            <a:xfrm>
              <a:off x="5320366" y="2766440"/>
              <a:ext cx="1039091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     = 0,2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ktangel 203">
              <a:extLst>
                <a:ext uri="{FF2B5EF4-FFF2-40B4-BE49-F238E27FC236}">
                  <a16:creationId xmlns:a16="http://schemas.microsoft.com/office/drawing/2014/main" id="{216F63BA-75D5-F84B-BD12-AA802363888A}"/>
                </a:ext>
              </a:extLst>
            </p:cNvPr>
            <p:cNvSpPr/>
            <p:nvPr/>
          </p:nvSpPr>
          <p:spPr>
            <a:xfrm>
              <a:off x="5465505" y="2743087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05" name="Rektangel 204">
              <a:extLst>
                <a:ext uri="{FF2B5EF4-FFF2-40B4-BE49-F238E27FC236}">
                  <a16:creationId xmlns:a16="http://schemas.microsoft.com/office/drawing/2014/main" id="{35865378-5338-DE4C-B82E-7E40A2CFADCE}"/>
                </a:ext>
              </a:extLst>
            </p:cNvPr>
            <p:cNvSpPr/>
            <p:nvPr/>
          </p:nvSpPr>
          <p:spPr>
            <a:xfrm>
              <a:off x="5465505" y="2938149"/>
              <a:ext cx="482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206" name="Rak 205">
              <a:extLst>
                <a:ext uri="{FF2B5EF4-FFF2-40B4-BE49-F238E27FC236}">
                  <a16:creationId xmlns:a16="http://schemas.microsoft.com/office/drawing/2014/main" id="{E951074C-7F9B-8948-8E3C-46CF9C4709B5}"/>
                </a:ext>
              </a:extLst>
            </p:cNvPr>
            <p:cNvCxnSpPr>
              <a:cxnSpLocks/>
            </p:cNvCxnSpPr>
            <p:nvPr/>
          </p:nvCxnSpPr>
          <p:spPr>
            <a:xfrm>
              <a:off x="5531970" y="2997272"/>
              <a:ext cx="1325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454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58" grpId="0"/>
      <p:bldP spid="85" grpId="0"/>
      <p:bldP spid="119" grpId="0"/>
      <p:bldP spid="1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4638F5-D3A4-4049-9048-5A36844A01F3}"/>
              </a:ext>
            </a:extLst>
          </p:cNvPr>
          <p:cNvSpPr/>
          <p:nvPr/>
        </p:nvSpPr>
        <p:spPr>
          <a:xfrm>
            <a:off x="597159" y="37105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915E92-3638-F24F-AB72-16500B12B866}"/>
              </a:ext>
            </a:extLst>
          </p:cNvPr>
          <p:cNvSpPr/>
          <p:nvPr/>
        </p:nvSpPr>
        <p:spPr>
          <a:xfrm>
            <a:off x="2679372" y="916040"/>
            <a:ext cx="354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Skriv talen i bråkform.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6977B8-0EF8-1941-85BE-6F3EFFB2B7C7}"/>
              </a:ext>
            </a:extLst>
          </p:cNvPr>
          <p:cNvSpPr/>
          <p:nvPr/>
        </p:nvSpPr>
        <p:spPr>
          <a:xfrm>
            <a:off x="2141597" y="161335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7790A3-66B5-5F4B-AD15-6DAF41E70446}"/>
              </a:ext>
            </a:extLst>
          </p:cNvPr>
          <p:cNvSpPr/>
          <p:nvPr/>
        </p:nvSpPr>
        <p:spPr>
          <a:xfrm>
            <a:off x="3763143" y="161107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F93AB3E-475E-8249-B96F-EEC6BEAB09AA}"/>
              </a:ext>
            </a:extLst>
          </p:cNvPr>
          <p:cNvSpPr/>
          <p:nvPr/>
        </p:nvSpPr>
        <p:spPr>
          <a:xfrm>
            <a:off x="2123247" y="2626784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2AF2AB73-1446-B64A-9362-50A439021448}"/>
              </a:ext>
            </a:extLst>
          </p:cNvPr>
          <p:cNvSpPr/>
          <p:nvPr/>
        </p:nvSpPr>
        <p:spPr>
          <a:xfrm>
            <a:off x="2462590" y="1618138"/>
            <a:ext cx="78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0,7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86A12E36-13E1-1B48-A928-DA3C827DD619}"/>
              </a:ext>
            </a:extLst>
          </p:cNvPr>
          <p:cNvSpPr/>
          <p:nvPr/>
        </p:nvSpPr>
        <p:spPr>
          <a:xfrm>
            <a:off x="4061231" y="1613354"/>
            <a:ext cx="886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0,2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EB724895-4EA3-4C42-8EB5-E7DF338787F4}"/>
              </a:ext>
            </a:extLst>
          </p:cNvPr>
          <p:cNvSpPr/>
          <p:nvPr/>
        </p:nvSpPr>
        <p:spPr>
          <a:xfrm>
            <a:off x="5252961" y="160063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F380831C-7896-774A-A848-B0167C6B11F2}"/>
              </a:ext>
            </a:extLst>
          </p:cNvPr>
          <p:cNvSpPr/>
          <p:nvPr/>
        </p:nvSpPr>
        <p:spPr>
          <a:xfrm>
            <a:off x="5533195" y="1618138"/>
            <a:ext cx="970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0,8</a:t>
            </a: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E1514F28-0041-C548-8BA2-AC51B6E8D1E9}"/>
              </a:ext>
            </a:extLst>
          </p:cNvPr>
          <p:cNvGrpSpPr/>
          <p:nvPr/>
        </p:nvGrpSpPr>
        <p:grpSpPr>
          <a:xfrm>
            <a:off x="3111748" y="2524545"/>
            <a:ext cx="758463" cy="668261"/>
            <a:chOff x="2400835" y="2517720"/>
            <a:chExt cx="758463" cy="668261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E1EA3560-A028-4A48-9EA1-A520B00F3D6A}"/>
                </a:ext>
              </a:extLst>
            </p:cNvPr>
            <p:cNvGrpSpPr/>
            <p:nvPr/>
          </p:nvGrpSpPr>
          <p:grpSpPr>
            <a:xfrm>
              <a:off x="2400835" y="2517720"/>
              <a:ext cx="619199" cy="668261"/>
              <a:chOff x="4295874" y="1149246"/>
              <a:chExt cx="619199" cy="668261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EB732D24-AF64-EC4D-847A-033EE6235C1E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C285B2C4-0317-9546-92FF-5E79F62D05BD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9BEF77A8-6E20-DA44-A805-414ABDD86B8D}"/>
                  </a:ext>
                </a:extLst>
              </p:cNvPr>
              <p:cNvSpPr/>
              <p:nvPr/>
            </p:nvSpPr>
            <p:spPr>
              <a:xfrm>
                <a:off x="4391446" y="1417397"/>
                <a:ext cx="523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0C3C22-C5CD-8D4F-A6E2-F81E3B8FB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10" y="1470382"/>
                <a:ext cx="2720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7D85B3EA-8886-B246-8C20-E8C5F2E292B5}"/>
                </a:ext>
              </a:extLst>
            </p:cNvPr>
            <p:cNvSpPr/>
            <p:nvPr/>
          </p:nvSpPr>
          <p:spPr>
            <a:xfrm>
              <a:off x="2856510" y="2645278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95" name="Grupp 94">
            <a:extLst>
              <a:ext uri="{FF2B5EF4-FFF2-40B4-BE49-F238E27FC236}">
                <a16:creationId xmlns:a16="http://schemas.microsoft.com/office/drawing/2014/main" id="{195B4D36-989B-6C4C-A276-889B3A762DB9}"/>
              </a:ext>
            </a:extLst>
          </p:cNvPr>
          <p:cNvGrpSpPr/>
          <p:nvPr/>
        </p:nvGrpSpPr>
        <p:grpSpPr>
          <a:xfrm>
            <a:off x="2281225" y="2626784"/>
            <a:ext cx="1219236" cy="431573"/>
            <a:chOff x="4295874" y="1236338"/>
            <a:chExt cx="1219236" cy="431573"/>
          </a:xfrm>
        </p:grpSpPr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C73ADE39-F116-E34C-8918-542FB4DA077C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859FEC15-F78E-0E4E-96DC-3D94D21ED3FF}"/>
                </a:ext>
              </a:extLst>
            </p:cNvPr>
            <p:cNvSpPr/>
            <p:nvPr/>
          </p:nvSpPr>
          <p:spPr>
            <a:xfrm>
              <a:off x="4562273" y="1236338"/>
              <a:ext cx="9528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0,7 </a:t>
              </a:r>
              <a:r>
                <a:rPr lang="sv-SE" sz="2000" dirty="0"/>
                <a:t>=</a:t>
              </a:r>
              <a:r>
                <a:rPr lang="sv-SE" sz="2000" dirty="0">
                  <a:latin typeface="Bradley Hand" pitchFamily="2" charset="77"/>
                </a:rPr>
                <a:t> </a:t>
              </a:r>
            </a:p>
          </p:txBody>
        </p:sp>
      </p:grpSp>
      <p:sp>
        <p:nvSpPr>
          <p:cNvPr id="119" name="Rektangel 118">
            <a:extLst>
              <a:ext uri="{FF2B5EF4-FFF2-40B4-BE49-F238E27FC236}">
                <a16:creationId xmlns:a16="http://schemas.microsoft.com/office/drawing/2014/main" id="{480DDEBE-99FE-394E-8614-D7A292547FD5}"/>
              </a:ext>
            </a:extLst>
          </p:cNvPr>
          <p:cNvSpPr/>
          <p:nvPr/>
        </p:nvSpPr>
        <p:spPr>
          <a:xfrm>
            <a:off x="2144870" y="3541166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C9A74A76-91E8-5244-957F-42BBFA4D8291}"/>
              </a:ext>
            </a:extLst>
          </p:cNvPr>
          <p:cNvGrpSpPr/>
          <p:nvPr/>
        </p:nvGrpSpPr>
        <p:grpSpPr>
          <a:xfrm>
            <a:off x="2599995" y="3541948"/>
            <a:ext cx="1302042" cy="407419"/>
            <a:chOff x="3879352" y="1260492"/>
            <a:chExt cx="1302042" cy="407419"/>
          </a:xfrm>
        </p:grpSpPr>
        <p:sp>
          <p:nvSpPr>
            <p:cNvPr id="133" name="Rektangel 132">
              <a:extLst>
                <a:ext uri="{FF2B5EF4-FFF2-40B4-BE49-F238E27FC236}">
                  <a16:creationId xmlns:a16="http://schemas.microsoft.com/office/drawing/2014/main" id="{217296B5-FBEA-414F-B34B-8EDEEFE44880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34" name="Rektangel 133">
              <a:extLst>
                <a:ext uri="{FF2B5EF4-FFF2-40B4-BE49-F238E27FC236}">
                  <a16:creationId xmlns:a16="http://schemas.microsoft.com/office/drawing/2014/main" id="{06258E05-66E7-1E46-A82C-EB57B6D28598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0,2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643870AA-07AA-7B46-B134-5601864F5AF2}"/>
              </a:ext>
            </a:extLst>
          </p:cNvPr>
          <p:cNvGrpSpPr/>
          <p:nvPr/>
        </p:nvGrpSpPr>
        <p:grpSpPr>
          <a:xfrm>
            <a:off x="5533195" y="3437585"/>
            <a:ext cx="3224119" cy="515993"/>
            <a:chOff x="4075095" y="2572318"/>
            <a:chExt cx="3224119" cy="515993"/>
          </a:xfrm>
        </p:grpSpPr>
        <p:grpSp>
          <p:nvGrpSpPr>
            <p:cNvPr id="139" name="Grupp 138">
              <a:extLst>
                <a:ext uri="{FF2B5EF4-FFF2-40B4-BE49-F238E27FC236}">
                  <a16:creationId xmlns:a16="http://schemas.microsoft.com/office/drawing/2014/main" id="{B48A3DCB-DDDF-124D-93C1-24E8DB66E068}"/>
                </a:ext>
              </a:extLst>
            </p:cNvPr>
            <p:cNvGrpSpPr/>
            <p:nvPr/>
          </p:nvGrpSpPr>
          <p:grpSpPr>
            <a:xfrm>
              <a:off x="4075095" y="2586512"/>
              <a:ext cx="3224119" cy="501799"/>
              <a:chOff x="4989136" y="2754280"/>
              <a:chExt cx="3224119" cy="501799"/>
            </a:xfrm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45546A4A-7C4B-934C-8731-2EBF50983FAB}"/>
                  </a:ext>
                </a:extLst>
              </p:cNvPr>
              <p:cNvSpPr/>
              <p:nvPr/>
            </p:nvSpPr>
            <p:spPr>
              <a:xfrm>
                <a:off x="4989136" y="2754280"/>
                <a:ext cx="322411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Talet 0,2 =        . Men det är också      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1169B1EF-FB02-7D45-B304-50FCFE67DDC0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</a:t>
                </a:r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E1CC2A02-4D41-1C44-B93A-BFBB46D2AC68}"/>
                  </a:ext>
                </a:extLst>
              </p:cNvPr>
              <p:cNvSpPr/>
              <p:nvPr/>
            </p:nvSpPr>
            <p:spPr>
              <a:xfrm>
                <a:off x="5936631" y="2948302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146" name="Rak 145">
                <a:extLst>
                  <a:ext uri="{FF2B5EF4-FFF2-40B4-BE49-F238E27FC236}">
                    <a16:creationId xmlns:a16="http://schemas.microsoft.com/office/drawing/2014/main" id="{A6389AFB-1465-3446-BBE4-151C0F0F4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AD0E4572-B43E-AA47-9D7A-E6935C3877BD}"/>
                </a:ext>
              </a:extLst>
            </p:cNvPr>
            <p:cNvSpPr/>
            <p:nvPr/>
          </p:nvSpPr>
          <p:spPr>
            <a:xfrm>
              <a:off x="6704153" y="2572318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BC61A92-E006-EF42-82A4-4B8B90F0F1A7}"/>
                </a:ext>
              </a:extLst>
            </p:cNvPr>
            <p:cNvSpPr/>
            <p:nvPr/>
          </p:nvSpPr>
          <p:spPr>
            <a:xfrm>
              <a:off x="6704153" y="2766340"/>
              <a:ext cx="4855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142" name="Rak 141">
              <a:extLst>
                <a:ext uri="{FF2B5EF4-FFF2-40B4-BE49-F238E27FC236}">
                  <a16:creationId xmlns:a16="http://schemas.microsoft.com/office/drawing/2014/main" id="{A42F48E0-451A-E149-AC8D-7C2B45C62B01}"/>
                </a:ext>
              </a:extLst>
            </p:cNvPr>
            <p:cNvCxnSpPr>
              <a:cxnSpLocks/>
            </p:cNvCxnSpPr>
            <p:nvPr/>
          </p:nvCxnSpPr>
          <p:spPr>
            <a:xfrm>
              <a:off x="6759849" y="2823217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9" name="Rektangel 148">
            <a:extLst>
              <a:ext uri="{FF2B5EF4-FFF2-40B4-BE49-F238E27FC236}">
                <a16:creationId xmlns:a16="http://schemas.microsoft.com/office/drawing/2014/main" id="{85590299-AA9F-F143-8926-46A3FF6A3395}"/>
              </a:ext>
            </a:extLst>
          </p:cNvPr>
          <p:cNvSpPr/>
          <p:nvPr/>
        </p:nvSpPr>
        <p:spPr>
          <a:xfrm>
            <a:off x="2144898" y="4415319"/>
            <a:ext cx="527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5ED7D4EA-08BB-5644-927B-E85A7CF723D7}"/>
              </a:ext>
            </a:extLst>
          </p:cNvPr>
          <p:cNvSpPr/>
          <p:nvPr/>
        </p:nvSpPr>
        <p:spPr>
          <a:xfrm>
            <a:off x="1677583" y="546872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99" name="Grupp 98">
            <a:extLst>
              <a:ext uri="{FF2B5EF4-FFF2-40B4-BE49-F238E27FC236}">
                <a16:creationId xmlns:a16="http://schemas.microsoft.com/office/drawing/2014/main" id="{F8B10E89-AAA7-3A43-9E24-525F2FB8A2B4}"/>
              </a:ext>
            </a:extLst>
          </p:cNvPr>
          <p:cNvGrpSpPr/>
          <p:nvPr/>
        </p:nvGrpSpPr>
        <p:grpSpPr>
          <a:xfrm>
            <a:off x="2532211" y="5369024"/>
            <a:ext cx="965064" cy="662290"/>
            <a:chOff x="2461243" y="5942283"/>
            <a:chExt cx="965064" cy="662290"/>
          </a:xfrm>
        </p:grpSpPr>
        <p:sp>
          <p:nvSpPr>
            <p:cNvPr id="103" name="Rektangel 102">
              <a:extLst>
                <a:ext uri="{FF2B5EF4-FFF2-40B4-BE49-F238E27FC236}">
                  <a16:creationId xmlns:a16="http://schemas.microsoft.com/office/drawing/2014/main" id="{B2CDED11-4C56-1A4A-A54D-6158E87A1D28}"/>
                </a:ext>
              </a:extLst>
            </p:cNvPr>
            <p:cNvSpPr/>
            <p:nvPr/>
          </p:nvSpPr>
          <p:spPr>
            <a:xfrm>
              <a:off x="2461243" y="6051666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D4A621E8-F01C-9A49-AE6D-F9CDC91E698A}"/>
                </a:ext>
              </a:extLst>
            </p:cNvPr>
            <p:cNvGrpSpPr/>
            <p:nvPr/>
          </p:nvGrpSpPr>
          <p:grpSpPr>
            <a:xfrm>
              <a:off x="2663776" y="5942283"/>
              <a:ext cx="704531" cy="662290"/>
              <a:chOff x="4295874" y="1149246"/>
              <a:chExt cx="704531" cy="662290"/>
            </a:xfrm>
          </p:grpSpPr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55B1BACB-C880-D84E-8F0E-2D4135F22FC6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106" name="Rektangel 105">
                <a:extLst>
                  <a:ext uri="{FF2B5EF4-FFF2-40B4-BE49-F238E27FC236}">
                    <a16:creationId xmlns:a16="http://schemas.microsoft.com/office/drawing/2014/main" id="{9A7D0152-A3C6-2544-8789-3417DB87B558}"/>
                  </a:ext>
                </a:extLst>
              </p:cNvPr>
              <p:cNvSpPr/>
              <p:nvPr/>
            </p:nvSpPr>
            <p:spPr>
              <a:xfrm>
                <a:off x="4464469" y="1149246"/>
                <a:ext cx="2728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7</a:t>
                </a:r>
              </a:p>
            </p:txBody>
          </p:sp>
          <p:sp>
            <p:nvSpPr>
              <p:cNvPr id="107" name="Rektangel 106">
                <a:extLst>
                  <a:ext uri="{FF2B5EF4-FFF2-40B4-BE49-F238E27FC236}">
                    <a16:creationId xmlns:a16="http://schemas.microsoft.com/office/drawing/2014/main" id="{AC1D9AC8-B2E8-FA48-848F-2446CBD372D0}"/>
                  </a:ext>
                </a:extLst>
              </p:cNvPr>
              <p:cNvSpPr/>
              <p:nvPr/>
            </p:nvSpPr>
            <p:spPr>
              <a:xfrm>
                <a:off x="4419824" y="1411426"/>
                <a:ext cx="5805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0D98176B-8BC3-B74C-A019-486C5516B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696" y="1458684"/>
                <a:ext cx="2336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98EC7C7-F1DF-E647-9B31-57A8A59FE3B1}"/>
              </a:ext>
            </a:extLst>
          </p:cNvPr>
          <p:cNvGrpSpPr/>
          <p:nvPr/>
        </p:nvGrpSpPr>
        <p:grpSpPr>
          <a:xfrm>
            <a:off x="3205735" y="3456891"/>
            <a:ext cx="908755" cy="643937"/>
            <a:chOff x="3273512" y="3434418"/>
            <a:chExt cx="908755" cy="643937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DAADAE53-7097-624E-8B36-38E0BFA754DE}"/>
                </a:ext>
              </a:extLst>
            </p:cNvPr>
            <p:cNvGrpSpPr/>
            <p:nvPr/>
          </p:nvGrpSpPr>
          <p:grpSpPr>
            <a:xfrm>
              <a:off x="3273512" y="3434418"/>
              <a:ext cx="787719" cy="633191"/>
              <a:chOff x="2400835" y="2545631"/>
              <a:chExt cx="787719" cy="633191"/>
            </a:xfrm>
          </p:grpSpPr>
          <p:grpSp>
            <p:nvGrpSpPr>
              <p:cNvPr id="126" name="Grupp 125">
                <a:extLst>
                  <a:ext uri="{FF2B5EF4-FFF2-40B4-BE49-F238E27FC236}">
                    <a16:creationId xmlns:a16="http://schemas.microsoft.com/office/drawing/2014/main" id="{F8D19780-1D4E-BF4C-9F28-AAA73D08417D}"/>
                  </a:ext>
                </a:extLst>
              </p:cNvPr>
              <p:cNvGrpSpPr/>
              <p:nvPr/>
            </p:nvGrpSpPr>
            <p:grpSpPr>
              <a:xfrm>
                <a:off x="2400835" y="2545631"/>
                <a:ext cx="665166" cy="633191"/>
                <a:chOff x="4295874" y="1177157"/>
                <a:chExt cx="665166" cy="633191"/>
              </a:xfrm>
            </p:grpSpPr>
            <p:sp>
              <p:nvSpPr>
                <p:cNvPr id="128" name="Rektangel 127">
                  <a:extLst>
                    <a:ext uri="{FF2B5EF4-FFF2-40B4-BE49-F238E27FC236}">
                      <a16:creationId xmlns:a16="http://schemas.microsoft.com/office/drawing/2014/main" id="{3A88D987-F3FC-4B48-979C-BBF2A52E5361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129" name="Rektangel 128">
                  <a:extLst>
                    <a:ext uri="{FF2B5EF4-FFF2-40B4-BE49-F238E27FC236}">
                      <a16:creationId xmlns:a16="http://schemas.microsoft.com/office/drawing/2014/main" id="{04ACC632-24E3-DD44-9334-5DF6A8884C8F}"/>
                    </a:ext>
                  </a:extLst>
                </p:cNvPr>
                <p:cNvSpPr/>
                <p:nvPr/>
              </p:nvSpPr>
              <p:spPr>
                <a:xfrm>
                  <a:off x="4385410" y="1177157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30" name="Rektangel 129">
                  <a:extLst>
                    <a:ext uri="{FF2B5EF4-FFF2-40B4-BE49-F238E27FC236}">
                      <a16:creationId xmlns:a16="http://schemas.microsoft.com/office/drawing/2014/main" id="{13789BAB-0DF5-DC41-B7A3-D49AA792DDA1}"/>
                    </a:ext>
                  </a:extLst>
                </p:cNvPr>
                <p:cNvSpPr/>
                <p:nvPr/>
              </p:nvSpPr>
              <p:spPr>
                <a:xfrm>
                  <a:off x="4318454" y="1410238"/>
                  <a:ext cx="6425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131" name="Rak 130">
                  <a:extLst>
                    <a:ext uri="{FF2B5EF4-FFF2-40B4-BE49-F238E27FC236}">
                      <a16:creationId xmlns:a16="http://schemas.microsoft.com/office/drawing/2014/main" id="{07B64F40-20B6-B447-A5BC-A1576B397C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936" y="1487247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9E4CAE72-6C6E-2343-A8C2-91C7FB17B84D}"/>
                  </a:ext>
                </a:extLst>
              </p:cNvPr>
              <p:cNvSpPr/>
              <p:nvPr/>
            </p:nvSpPr>
            <p:spPr>
              <a:xfrm>
                <a:off x="2885766" y="2657714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A458E9D6-33B1-A648-9919-B8B578534E3C}"/>
                </a:ext>
              </a:extLst>
            </p:cNvPr>
            <p:cNvGrpSpPr/>
            <p:nvPr/>
          </p:nvGrpSpPr>
          <p:grpSpPr>
            <a:xfrm>
              <a:off x="3740376" y="3438937"/>
              <a:ext cx="441891" cy="639418"/>
              <a:chOff x="3888047" y="3427882"/>
              <a:chExt cx="441891" cy="639418"/>
            </a:xfrm>
          </p:grpSpPr>
          <p:grpSp>
            <p:nvGrpSpPr>
              <p:cNvPr id="28" name="Grupp 27">
                <a:extLst>
                  <a:ext uri="{FF2B5EF4-FFF2-40B4-BE49-F238E27FC236}">
                    <a16:creationId xmlns:a16="http://schemas.microsoft.com/office/drawing/2014/main" id="{23E912F8-993D-EC46-B1FD-DEB2A48C1F5E}"/>
                  </a:ext>
                </a:extLst>
              </p:cNvPr>
              <p:cNvGrpSpPr/>
              <p:nvPr/>
            </p:nvGrpSpPr>
            <p:grpSpPr>
              <a:xfrm>
                <a:off x="3902037" y="3427882"/>
                <a:ext cx="427901" cy="639418"/>
                <a:chOff x="3670682" y="3432114"/>
                <a:chExt cx="427901" cy="639418"/>
              </a:xfrm>
            </p:grpSpPr>
            <p:sp>
              <p:nvSpPr>
                <p:cNvPr id="135" name="Rektangel 134">
                  <a:extLst>
                    <a:ext uri="{FF2B5EF4-FFF2-40B4-BE49-F238E27FC236}">
                      <a16:creationId xmlns:a16="http://schemas.microsoft.com/office/drawing/2014/main" id="{038D0E5B-74FF-5242-92BB-6AFA7FD89B3F}"/>
                    </a:ext>
                  </a:extLst>
                </p:cNvPr>
                <p:cNvSpPr/>
                <p:nvPr/>
              </p:nvSpPr>
              <p:spPr>
                <a:xfrm>
                  <a:off x="3702897" y="3432114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136" name="Rektangel 135">
                  <a:extLst>
                    <a:ext uri="{FF2B5EF4-FFF2-40B4-BE49-F238E27FC236}">
                      <a16:creationId xmlns:a16="http://schemas.microsoft.com/office/drawing/2014/main" id="{8029333B-9219-4A45-8E8B-F4E54BE48D5D}"/>
                    </a:ext>
                  </a:extLst>
                </p:cNvPr>
                <p:cNvSpPr/>
                <p:nvPr/>
              </p:nvSpPr>
              <p:spPr>
                <a:xfrm>
                  <a:off x="3670682" y="3671422"/>
                  <a:ext cx="4078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47" name="Rak 146">
                  <a:extLst>
                    <a:ext uri="{FF2B5EF4-FFF2-40B4-BE49-F238E27FC236}">
                      <a16:creationId xmlns:a16="http://schemas.microsoft.com/office/drawing/2014/main" id="{B1C81F0D-7728-8646-8710-BE28804A0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5423" y="3742204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Båge 26">
                <a:extLst>
                  <a:ext uri="{FF2B5EF4-FFF2-40B4-BE49-F238E27FC236}">
                    <a16:creationId xmlns:a16="http://schemas.microsoft.com/office/drawing/2014/main" id="{77D7D776-ABBA-804B-AD2E-269496BA78A0}"/>
                  </a:ext>
                </a:extLst>
              </p:cNvPr>
              <p:cNvSpPr/>
              <p:nvPr/>
            </p:nvSpPr>
            <p:spPr>
              <a:xfrm>
                <a:off x="4104127" y="3540026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Båge 147">
                <a:extLst>
                  <a:ext uri="{FF2B5EF4-FFF2-40B4-BE49-F238E27FC236}">
                    <a16:creationId xmlns:a16="http://schemas.microsoft.com/office/drawing/2014/main" id="{A41C6439-1AED-AC43-ABC8-09DA39949E0A}"/>
                  </a:ext>
                </a:extLst>
              </p:cNvPr>
              <p:cNvSpPr/>
              <p:nvPr/>
            </p:nvSpPr>
            <p:spPr>
              <a:xfrm rot="10800000">
                <a:off x="3888047" y="3533519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9" name="Grupp 168">
            <a:extLst>
              <a:ext uri="{FF2B5EF4-FFF2-40B4-BE49-F238E27FC236}">
                <a16:creationId xmlns:a16="http://schemas.microsoft.com/office/drawing/2014/main" id="{1E746F0C-2767-2A41-ADC9-C13477CA4A3E}"/>
              </a:ext>
            </a:extLst>
          </p:cNvPr>
          <p:cNvGrpSpPr/>
          <p:nvPr/>
        </p:nvGrpSpPr>
        <p:grpSpPr>
          <a:xfrm>
            <a:off x="2628756" y="4392145"/>
            <a:ext cx="1302042" cy="407419"/>
            <a:chOff x="3879352" y="1260492"/>
            <a:chExt cx="1302042" cy="407419"/>
          </a:xfrm>
        </p:grpSpPr>
        <p:sp>
          <p:nvSpPr>
            <p:cNvPr id="170" name="Rektangel 169">
              <a:extLst>
                <a:ext uri="{FF2B5EF4-FFF2-40B4-BE49-F238E27FC236}">
                  <a16:creationId xmlns:a16="http://schemas.microsoft.com/office/drawing/2014/main" id="{E9DE2915-38E4-754E-BA24-21445058F264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171" name="Rektangel 170">
              <a:extLst>
                <a:ext uri="{FF2B5EF4-FFF2-40B4-BE49-F238E27FC236}">
                  <a16:creationId xmlns:a16="http://schemas.microsoft.com/office/drawing/2014/main" id="{C182E09F-D982-8841-B6A4-7A8EF709B114}"/>
                </a:ext>
              </a:extLst>
            </p:cNvPr>
            <p:cNvSpPr/>
            <p:nvPr/>
          </p:nvSpPr>
          <p:spPr>
            <a:xfrm>
              <a:off x="3879352" y="1260492"/>
              <a:ext cx="13020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0,8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182" name="Grupp 181">
            <a:extLst>
              <a:ext uri="{FF2B5EF4-FFF2-40B4-BE49-F238E27FC236}">
                <a16:creationId xmlns:a16="http://schemas.microsoft.com/office/drawing/2014/main" id="{8C7155AF-7417-7445-8865-676C2A36970E}"/>
              </a:ext>
            </a:extLst>
          </p:cNvPr>
          <p:cNvGrpSpPr/>
          <p:nvPr/>
        </p:nvGrpSpPr>
        <p:grpSpPr>
          <a:xfrm>
            <a:off x="5566248" y="4301976"/>
            <a:ext cx="3191066" cy="501799"/>
            <a:chOff x="4079387" y="2586512"/>
            <a:chExt cx="3191066" cy="501799"/>
          </a:xfrm>
        </p:grpSpPr>
        <p:grpSp>
          <p:nvGrpSpPr>
            <p:cNvPr id="183" name="Grupp 182">
              <a:extLst>
                <a:ext uri="{FF2B5EF4-FFF2-40B4-BE49-F238E27FC236}">
                  <a16:creationId xmlns:a16="http://schemas.microsoft.com/office/drawing/2014/main" id="{2D846C83-C5AF-924D-B5F0-E44762BB170F}"/>
                </a:ext>
              </a:extLst>
            </p:cNvPr>
            <p:cNvGrpSpPr/>
            <p:nvPr/>
          </p:nvGrpSpPr>
          <p:grpSpPr>
            <a:xfrm>
              <a:off x="4079387" y="2586512"/>
              <a:ext cx="3191066" cy="501799"/>
              <a:chOff x="4993428" y="2754280"/>
              <a:chExt cx="3191066" cy="501799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0FAD62A7-CB83-1A4A-ADB8-773FACBD0B82}"/>
                  </a:ext>
                </a:extLst>
              </p:cNvPr>
              <p:cNvSpPr/>
              <p:nvPr/>
            </p:nvSpPr>
            <p:spPr>
              <a:xfrm>
                <a:off x="4993428" y="2754280"/>
                <a:ext cx="3191066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    Talet 0,8 =        . Men det är också      . </a:t>
                </a:r>
                <a:r>
                  <a:rPr lang="sv-SE" sz="2000" dirty="0">
                    <a:solidFill>
                      <a:schemeClr val="bg1"/>
                    </a:solidFill>
                  </a:rPr>
                  <a:t>1</a:t>
                </a:r>
                <a:r>
                  <a:rPr lang="sv-SE" sz="1400" dirty="0"/>
                  <a:t> </a:t>
                </a:r>
                <a:endParaRPr lang="sv-SE" sz="1200" dirty="0"/>
              </a:p>
              <a:p>
                <a:r>
                  <a:rPr lang="sv-SE" sz="400" dirty="0">
                    <a:solidFill>
                      <a:schemeClr val="bg1"/>
                    </a:solidFill>
                  </a:rPr>
                  <a:t>r</a:t>
                </a:r>
                <a:endParaRPr lang="sv-SE" sz="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3FF1E24E-9BE5-034D-BD53-8FE5C5338437}"/>
                  </a:ext>
                </a:extLst>
              </p:cNvPr>
              <p:cNvSpPr/>
              <p:nvPr/>
            </p:nvSpPr>
            <p:spPr>
              <a:xfrm>
                <a:off x="5993626" y="2757161"/>
                <a:ext cx="2728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8</a:t>
                </a:r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4B1A3E2A-C483-1F46-BEB0-7A2B583D4BEA}"/>
                  </a:ext>
                </a:extLst>
              </p:cNvPr>
              <p:cNvSpPr/>
              <p:nvPr/>
            </p:nvSpPr>
            <p:spPr>
              <a:xfrm>
                <a:off x="5936631" y="2948302"/>
                <a:ext cx="4855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10</a:t>
                </a:r>
              </a:p>
            </p:txBody>
          </p:sp>
          <p:cxnSp>
            <p:nvCxnSpPr>
              <p:cNvPr id="190" name="Rak 189">
                <a:extLst>
                  <a:ext uri="{FF2B5EF4-FFF2-40B4-BE49-F238E27FC236}">
                    <a16:creationId xmlns:a16="http://schemas.microsoft.com/office/drawing/2014/main" id="{2B715058-0083-AE40-994A-FD1FE1BC8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5573" y="2994971"/>
                <a:ext cx="2301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4" name="Rektangel 183">
              <a:extLst>
                <a:ext uri="{FF2B5EF4-FFF2-40B4-BE49-F238E27FC236}">
                  <a16:creationId xmlns:a16="http://schemas.microsoft.com/office/drawing/2014/main" id="{2D8B6739-8921-074F-9455-27C73A9FFCF8}"/>
                </a:ext>
              </a:extLst>
            </p:cNvPr>
            <p:cNvSpPr/>
            <p:nvPr/>
          </p:nvSpPr>
          <p:spPr>
            <a:xfrm>
              <a:off x="6708444" y="2586512"/>
              <a:ext cx="3749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4</a:t>
              </a:r>
            </a:p>
          </p:txBody>
        </p:sp>
        <p:sp>
          <p:nvSpPr>
            <p:cNvPr id="185" name="Rektangel 184">
              <a:extLst>
                <a:ext uri="{FF2B5EF4-FFF2-40B4-BE49-F238E27FC236}">
                  <a16:creationId xmlns:a16="http://schemas.microsoft.com/office/drawing/2014/main" id="{FB2B783E-358A-D747-8CF2-618ABD6F1D2C}"/>
                </a:ext>
              </a:extLst>
            </p:cNvPr>
            <p:cNvSpPr/>
            <p:nvPr/>
          </p:nvSpPr>
          <p:spPr>
            <a:xfrm>
              <a:off x="6708444" y="2780534"/>
              <a:ext cx="3027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186" name="Rak 185">
              <a:extLst>
                <a:ext uri="{FF2B5EF4-FFF2-40B4-BE49-F238E27FC236}">
                  <a16:creationId xmlns:a16="http://schemas.microsoft.com/office/drawing/2014/main" id="{68082430-08FD-474C-A4B7-AA53C5FAFF61}"/>
                </a:ext>
              </a:extLst>
            </p:cNvPr>
            <p:cNvCxnSpPr>
              <a:cxnSpLocks/>
            </p:cNvCxnSpPr>
            <p:nvPr/>
          </p:nvCxnSpPr>
          <p:spPr>
            <a:xfrm>
              <a:off x="6764140" y="2837411"/>
              <a:ext cx="1584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1" name="Grupp 190">
            <a:extLst>
              <a:ext uri="{FF2B5EF4-FFF2-40B4-BE49-F238E27FC236}">
                <a16:creationId xmlns:a16="http://schemas.microsoft.com/office/drawing/2014/main" id="{74A7888E-878B-254B-8228-7CB1A9840597}"/>
              </a:ext>
            </a:extLst>
          </p:cNvPr>
          <p:cNvGrpSpPr/>
          <p:nvPr/>
        </p:nvGrpSpPr>
        <p:grpSpPr>
          <a:xfrm>
            <a:off x="3234496" y="4307088"/>
            <a:ext cx="908755" cy="643937"/>
            <a:chOff x="3273512" y="3434418"/>
            <a:chExt cx="908755" cy="643937"/>
          </a:xfrm>
        </p:grpSpPr>
        <p:grpSp>
          <p:nvGrpSpPr>
            <p:cNvPr id="192" name="Grupp 191">
              <a:extLst>
                <a:ext uri="{FF2B5EF4-FFF2-40B4-BE49-F238E27FC236}">
                  <a16:creationId xmlns:a16="http://schemas.microsoft.com/office/drawing/2014/main" id="{C400948F-268F-A048-BE8B-823F11DDDD0D}"/>
                </a:ext>
              </a:extLst>
            </p:cNvPr>
            <p:cNvGrpSpPr/>
            <p:nvPr/>
          </p:nvGrpSpPr>
          <p:grpSpPr>
            <a:xfrm>
              <a:off x="3273512" y="3434418"/>
              <a:ext cx="787719" cy="633191"/>
              <a:chOff x="2400835" y="2545631"/>
              <a:chExt cx="787719" cy="633191"/>
            </a:xfrm>
          </p:grpSpPr>
          <p:grpSp>
            <p:nvGrpSpPr>
              <p:cNvPr id="200" name="Grupp 199">
                <a:extLst>
                  <a:ext uri="{FF2B5EF4-FFF2-40B4-BE49-F238E27FC236}">
                    <a16:creationId xmlns:a16="http://schemas.microsoft.com/office/drawing/2014/main" id="{272B8EF5-BE1C-694C-8C2D-52C6952E06ED}"/>
                  </a:ext>
                </a:extLst>
              </p:cNvPr>
              <p:cNvGrpSpPr/>
              <p:nvPr/>
            </p:nvGrpSpPr>
            <p:grpSpPr>
              <a:xfrm>
                <a:off x="2400835" y="2545631"/>
                <a:ext cx="665166" cy="633191"/>
                <a:chOff x="4295874" y="1177157"/>
                <a:chExt cx="665166" cy="633191"/>
              </a:xfrm>
            </p:grpSpPr>
            <p:sp>
              <p:nvSpPr>
                <p:cNvPr id="202" name="Rektangel 201">
                  <a:extLst>
                    <a:ext uri="{FF2B5EF4-FFF2-40B4-BE49-F238E27FC236}">
                      <a16:creationId xmlns:a16="http://schemas.microsoft.com/office/drawing/2014/main" id="{08B4C523-B95A-9A43-81FB-5CEDA4CA77C4}"/>
                    </a:ext>
                  </a:extLst>
                </p:cNvPr>
                <p:cNvSpPr/>
                <p:nvPr/>
              </p:nvSpPr>
              <p:spPr>
                <a:xfrm>
                  <a:off x="4295874" y="1267801"/>
                  <a:ext cx="5879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  <p:sp>
              <p:nvSpPr>
                <p:cNvPr id="203" name="Rektangel 202">
                  <a:extLst>
                    <a:ext uri="{FF2B5EF4-FFF2-40B4-BE49-F238E27FC236}">
                      <a16:creationId xmlns:a16="http://schemas.microsoft.com/office/drawing/2014/main" id="{E85CF54D-843F-1740-ABEF-E0A245A71757}"/>
                    </a:ext>
                  </a:extLst>
                </p:cNvPr>
                <p:cNvSpPr/>
                <p:nvPr/>
              </p:nvSpPr>
              <p:spPr>
                <a:xfrm>
                  <a:off x="4385410" y="1177157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8</a:t>
                  </a:r>
                </a:p>
              </p:txBody>
            </p:sp>
            <p:sp>
              <p:nvSpPr>
                <p:cNvPr id="204" name="Rektangel 203">
                  <a:extLst>
                    <a:ext uri="{FF2B5EF4-FFF2-40B4-BE49-F238E27FC236}">
                      <a16:creationId xmlns:a16="http://schemas.microsoft.com/office/drawing/2014/main" id="{34CAF5C9-ECED-5640-A1D5-9F108B829E60}"/>
                    </a:ext>
                  </a:extLst>
                </p:cNvPr>
                <p:cNvSpPr/>
                <p:nvPr/>
              </p:nvSpPr>
              <p:spPr>
                <a:xfrm>
                  <a:off x="4318454" y="1410238"/>
                  <a:ext cx="6425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10</a:t>
                  </a:r>
                </a:p>
              </p:txBody>
            </p:sp>
            <p:cxnSp>
              <p:nvCxnSpPr>
                <p:cNvPr id="205" name="Rak 204">
                  <a:extLst>
                    <a:ext uri="{FF2B5EF4-FFF2-40B4-BE49-F238E27FC236}">
                      <a16:creationId xmlns:a16="http://schemas.microsoft.com/office/drawing/2014/main" id="{E92414BA-9978-2E46-AEA6-681DA09505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7936" y="1487247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1" name="Rektangel 200">
                <a:extLst>
                  <a:ext uri="{FF2B5EF4-FFF2-40B4-BE49-F238E27FC236}">
                    <a16:creationId xmlns:a16="http://schemas.microsoft.com/office/drawing/2014/main" id="{9305FD08-6EAC-EC47-AE1E-485D5A02CBAE}"/>
                  </a:ext>
                </a:extLst>
              </p:cNvPr>
              <p:cNvSpPr/>
              <p:nvPr/>
            </p:nvSpPr>
            <p:spPr>
              <a:xfrm>
                <a:off x="2885766" y="2657714"/>
                <a:ext cx="302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</p:grpSp>
        <p:grpSp>
          <p:nvGrpSpPr>
            <p:cNvPr id="193" name="Grupp 192">
              <a:extLst>
                <a:ext uri="{FF2B5EF4-FFF2-40B4-BE49-F238E27FC236}">
                  <a16:creationId xmlns:a16="http://schemas.microsoft.com/office/drawing/2014/main" id="{C25F46AC-9728-8F40-86BE-3049654E7F7D}"/>
                </a:ext>
              </a:extLst>
            </p:cNvPr>
            <p:cNvGrpSpPr/>
            <p:nvPr/>
          </p:nvGrpSpPr>
          <p:grpSpPr>
            <a:xfrm>
              <a:off x="3740376" y="3438937"/>
              <a:ext cx="441891" cy="639418"/>
              <a:chOff x="3888047" y="3427882"/>
              <a:chExt cx="441891" cy="639418"/>
            </a:xfrm>
          </p:grpSpPr>
          <p:grpSp>
            <p:nvGrpSpPr>
              <p:cNvPr id="194" name="Grupp 193">
                <a:extLst>
                  <a:ext uri="{FF2B5EF4-FFF2-40B4-BE49-F238E27FC236}">
                    <a16:creationId xmlns:a16="http://schemas.microsoft.com/office/drawing/2014/main" id="{C742DF82-B322-FC40-9BDF-B958A170846D}"/>
                  </a:ext>
                </a:extLst>
              </p:cNvPr>
              <p:cNvGrpSpPr/>
              <p:nvPr/>
            </p:nvGrpSpPr>
            <p:grpSpPr>
              <a:xfrm>
                <a:off x="3902037" y="3427882"/>
                <a:ext cx="427901" cy="639418"/>
                <a:chOff x="3670682" y="3432114"/>
                <a:chExt cx="427901" cy="639418"/>
              </a:xfrm>
            </p:grpSpPr>
            <p:sp>
              <p:nvSpPr>
                <p:cNvPr id="197" name="Rektangel 196">
                  <a:extLst>
                    <a:ext uri="{FF2B5EF4-FFF2-40B4-BE49-F238E27FC236}">
                      <a16:creationId xmlns:a16="http://schemas.microsoft.com/office/drawing/2014/main" id="{6C618DA5-DAF7-174A-BBA8-4E0D942C0164}"/>
                    </a:ext>
                  </a:extLst>
                </p:cNvPr>
                <p:cNvSpPr/>
                <p:nvPr/>
              </p:nvSpPr>
              <p:spPr>
                <a:xfrm>
                  <a:off x="3702897" y="3432114"/>
                  <a:ext cx="39568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4</a:t>
                  </a:r>
                </a:p>
              </p:txBody>
            </p:sp>
            <p:sp>
              <p:nvSpPr>
                <p:cNvPr id="198" name="Rektangel 197">
                  <a:extLst>
                    <a:ext uri="{FF2B5EF4-FFF2-40B4-BE49-F238E27FC236}">
                      <a16:creationId xmlns:a16="http://schemas.microsoft.com/office/drawing/2014/main" id="{393AFC32-CFB1-0A41-B0EC-093371B94246}"/>
                    </a:ext>
                  </a:extLst>
                </p:cNvPr>
                <p:cNvSpPr/>
                <p:nvPr/>
              </p:nvSpPr>
              <p:spPr>
                <a:xfrm>
                  <a:off x="3670682" y="3671422"/>
                  <a:ext cx="4078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>
                      <a:latin typeface="Bradley Hand" pitchFamily="2" charset="77"/>
                    </a:rPr>
                    <a:t>5</a:t>
                  </a:r>
                </a:p>
              </p:txBody>
            </p:sp>
            <p:cxnSp>
              <p:nvCxnSpPr>
                <p:cNvPr id="199" name="Rak 198">
                  <a:extLst>
                    <a:ext uri="{FF2B5EF4-FFF2-40B4-BE49-F238E27FC236}">
                      <a16:creationId xmlns:a16="http://schemas.microsoft.com/office/drawing/2014/main" id="{428EDBAA-02CF-CF4D-A683-27F9F39954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5423" y="3742204"/>
                  <a:ext cx="19959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Båge 194">
                <a:extLst>
                  <a:ext uri="{FF2B5EF4-FFF2-40B4-BE49-F238E27FC236}">
                    <a16:creationId xmlns:a16="http://schemas.microsoft.com/office/drawing/2014/main" id="{55E96AA4-E55F-3E4C-BF27-54670731FC17}"/>
                  </a:ext>
                </a:extLst>
              </p:cNvPr>
              <p:cNvSpPr/>
              <p:nvPr/>
            </p:nvSpPr>
            <p:spPr>
              <a:xfrm>
                <a:off x="4104127" y="3540026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6" name="Båge 195">
                <a:extLst>
                  <a:ext uri="{FF2B5EF4-FFF2-40B4-BE49-F238E27FC236}">
                    <a16:creationId xmlns:a16="http://schemas.microsoft.com/office/drawing/2014/main" id="{0405F1A5-7C12-CE41-9A25-DB56C43BC5A7}"/>
                  </a:ext>
                </a:extLst>
              </p:cNvPr>
              <p:cNvSpPr/>
              <p:nvPr/>
            </p:nvSpPr>
            <p:spPr>
              <a:xfrm rot="10800000">
                <a:off x="3888047" y="3533519"/>
                <a:ext cx="166200" cy="400109"/>
              </a:xfrm>
              <a:prstGeom prst="arc">
                <a:avLst>
                  <a:gd name="adj1" fmla="val 16200000"/>
                  <a:gd name="adj2" fmla="val 5380798"/>
                </a:avLst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58F1F55-9124-C040-862B-C3ABE0372012}"/>
              </a:ext>
            </a:extLst>
          </p:cNvPr>
          <p:cNvGrpSpPr/>
          <p:nvPr/>
        </p:nvGrpSpPr>
        <p:grpSpPr>
          <a:xfrm>
            <a:off x="3884001" y="5384351"/>
            <a:ext cx="1173533" cy="643937"/>
            <a:chOff x="3655694" y="5387377"/>
            <a:chExt cx="1173533" cy="643937"/>
          </a:xfrm>
        </p:grpSpPr>
        <p:grpSp>
          <p:nvGrpSpPr>
            <p:cNvPr id="206" name="Grupp 205">
              <a:extLst>
                <a:ext uri="{FF2B5EF4-FFF2-40B4-BE49-F238E27FC236}">
                  <a16:creationId xmlns:a16="http://schemas.microsoft.com/office/drawing/2014/main" id="{86409F0B-5456-2A41-AC69-5FD794C93F57}"/>
                </a:ext>
              </a:extLst>
            </p:cNvPr>
            <p:cNvGrpSpPr/>
            <p:nvPr/>
          </p:nvGrpSpPr>
          <p:grpSpPr>
            <a:xfrm>
              <a:off x="3920472" y="5387377"/>
              <a:ext cx="908755" cy="643937"/>
              <a:chOff x="3273512" y="3434418"/>
              <a:chExt cx="908755" cy="643937"/>
            </a:xfrm>
          </p:grpSpPr>
          <p:grpSp>
            <p:nvGrpSpPr>
              <p:cNvPr id="207" name="Grupp 206">
                <a:extLst>
                  <a:ext uri="{FF2B5EF4-FFF2-40B4-BE49-F238E27FC236}">
                    <a16:creationId xmlns:a16="http://schemas.microsoft.com/office/drawing/2014/main" id="{CA51D43A-8B12-304D-98CE-DC3EA14A5D9D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215" name="Grupp 214">
                  <a:extLst>
                    <a:ext uri="{FF2B5EF4-FFF2-40B4-BE49-F238E27FC236}">
                      <a16:creationId xmlns:a16="http://schemas.microsoft.com/office/drawing/2014/main" id="{EE59A7FB-194E-FE40-BD66-FCEF7E5DF2A2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217" name="Rektangel 216">
                    <a:extLst>
                      <a:ext uri="{FF2B5EF4-FFF2-40B4-BE49-F238E27FC236}">
                        <a16:creationId xmlns:a16="http://schemas.microsoft.com/office/drawing/2014/main" id="{62E80312-A933-3F47-AD86-0D486343848D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218" name="Rektangel 217">
                    <a:extLst>
                      <a:ext uri="{FF2B5EF4-FFF2-40B4-BE49-F238E27FC236}">
                        <a16:creationId xmlns:a16="http://schemas.microsoft.com/office/drawing/2014/main" id="{11159289-FAB4-0C49-9EC8-A2A821121906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219" name="Rektangel 218">
                    <a:extLst>
                      <a:ext uri="{FF2B5EF4-FFF2-40B4-BE49-F238E27FC236}">
                        <a16:creationId xmlns:a16="http://schemas.microsoft.com/office/drawing/2014/main" id="{4D2811F6-34F5-424F-AD11-E7DCA46CEE76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220" name="Rak 219">
                    <a:extLst>
                      <a:ext uri="{FF2B5EF4-FFF2-40B4-BE49-F238E27FC236}">
                        <a16:creationId xmlns:a16="http://schemas.microsoft.com/office/drawing/2014/main" id="{7EDCFDDB-9EAC-3840-BCB3-EBAEC71BC0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Rektangel 215">
                  <a:extLst>
                    <a:ext uri="{FF2B5EF4-FFF2-40B4-BE49-F238E27FC236}">
                      <a16:creationId xmlns:a16="http://schemas.microsoft.com/office/drawing/2014/main" id="{E090D025-F26D-2D4B-881F-22235759CDCE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208" name="Grupp 207">
                <a:extLst>
                  <a:ext uri="{FF2B5EF4-FFF2-40B4-BE49-F238E27FC236}">
                    <a16:creationId xmlns:a16="http://schemas.microsoft.com/office/drawing/2014/main" id="{57B36E47-2A4D-5A43-8A83-CD3F4FC35CCE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209" name="Grupp 208">
                  <a:extLst>
                    <a:ext uri="{FF2B5EF4-FFF2-40B4-BE49-F238E27FC236}">
                      <a16:creationId xmlns:a16="http://schemas.microsoft.com/office/drawing/2014/main" id="{DC321E04-490B-6B4C-A637-826630E10D86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212" name="Rektangel 211">
                    <a:extLst>
                      <a:ext uri="{FF2B5EF4-FFF2-40B4-BE49-F238E27FC236}">
                        <a16:creationId xmlns:a16="http://schemas.microsoft.com/office/drawing/2014/main" id="{E0935BA6-B3EE-064E-A83C-6BDBB408E527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</a:t>
                    </a:r>
                  </a:p>
                </p:txBody>
              </p:sp>
              <p:sp>
                <p:nvSpPr>
                  <p:cNvPr id="213" name="Rektangel 212">
                    <a:extLst>
                      <a:ext uri="{FF2B5EF4-FFF2-40B4-BE49-F238E27FC236}">
                        <a16:creationId xmlns:a16="http://schemas.microsoft.com/office/drawing/2014/main" id="{D8D3032C-941E-B240-AE9C-A51FCBD13F61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214" name="Rak 213">
                    <a:extLst>
                      <a:ext uri="{FF2B5EF4-FFF2-40B4-BE49-F238E27FC236}">
                        <a16:creationId xmlns:a16="http://schemas.microsoft.com/office/drawing/2014/main" id="{75C63928-4642-D94E-BF4A-43F7660FAB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0" name="Båge 209">
                  <a:extLst>
                    <a:ext uri="{FF2B5EF4-FFF2-40B4-BE49-F238E27FC236}">
                      <a16:creationId xmlns:a16="http://schemas.microsoft.com/office/drawing/2014/main" id="{F0082DFF-66A5-3E42-98F8-F5B2B28FB033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11" name="Båge 210">
                  <a:extLst>
                    <a:ext uri="{FF2B5EF4-FFF2-40B4-BE49-F238E27FC236}">
                      <a16:creationId xmlns:a16="http://schemas.microsoft.com/office/drawing/2014/main" id="{7AADBCCB-F332-9D4E-9B18-25E8005B6E12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sp>
          <p:nvSpPr>
            <p:cNvPr id="221" name="Rektangel 220">
              <a:extLst>
                <a:ext uri="{FF2B5EF4-FFF2-40B4-BE49-F238E27FC236}">
                  <a16:creationId xmlns:a16="http://schemas.microsoft.com/office/drawing/2014/main" id="{072D2D56-7EBE-2F41-8534-6B468F1A9EBD}"/>
                </a:ext>
              </a:extLst>
            </p:cNvPr>
            <p:cNvSpPr/>
            <p:nvPr/>
          </p:nvSpPr>
          <p:spPr>
            <a:xfrm>
              <a:off x="3655694" y="5489888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3D917631-BB09-714F-9892-CBADF47F4B22}"/>
              </a:ext>
            </a:extLst>
          </p:cNvPr>
          <p:cNvGrpSpPr/>
          <p:nvPr/>
        </p:nvGrpSpPr>
        <p:grpSpPr>
          <a:xfrm>
            <a:off x="5505736" y="5384351"/>
            <a:ext cx="1217710" cy="643937"/>
            <a:chOff x="5505736" y="5384351"/>
            <a:chExt cx="1217710" cy="643937"/>
          </a:xfrm>
        </p:grpSpPr>
        <p:sp>
          <p:nvSpPr>
            <p:cNvPr id="222" name="Rektangel 221">
              <a:extLst>
                <a:ext uri="{FF2B5EF4-FFF2-40B4-BE49-F238E27FC236}">
                  <a16:creationId xmlns:a16="http://schemas.microsoft.com/office/drawing/2014/main" id="{B032ADCA-6C7F-A248-917F-6BE3271E69D2}"/>
                </a:ext>
              </a:extLst>
            </p:cNvPr>
            <p:cNvSpPr/>
            <p:nvPr/>
          </p:nvSpPr>
          <p:spPr>
            <a:xfrm>
              <a:off x="5505736" y="5504039"/>
              <a:ext cx="9650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</a:t>
              </a:r>
            </a:p>
          </p:txBody>
        </p:sp>
        <p:grpSp>
          <p:nvGrpSpPr>
            <p:cNvPr id="223" name="Grupp 222">
              <a:extLst>
                <a:ext uri="{FF2B5EF4-FFF2-40B4-BE49-F238E27FC236}">
                  <a16:creationId xmlns:a16="http://schemas.microsoft.com/office/drawing/2014/main" id="{53F58C92-F564-F94E-880F-54E20C70F86F}"/>
                </a:ext>
              </a:extLst>
            </p:cNvPr>
            <p:cNvGrpSpPr/>
            <p:nvPr/>
          </p:nvGrpSpPr>
          <p:grpSpPr>
            <a:xfrm>
              <a:off x="5814691" y="5384351"/>
              <a:ext cx="908755" cy="643937"/>
              <a:chOff x="3273512" y="3434418"/>
              <a:chExt cx="908755" cy="643937"/>
            </a:xfrm>
          </p:grpSpPr>
          <p:grpSp>
            <p:nvGrpSpPr>
              <p:cNvPr id="224" name="Grupp 223">
                <a:extLst>
                  <a:ext uri="{FF2B5EF4-FFF2-40B4-BE49-F238E27FC236}">
                    <a16:creationId xmlns:a16="http://schemas.microsoft.com/office/drawing/2014/main" id="{431AA0BB-2C3D-5E4B-A386-9AA4A7B9BDEB}"/>
                  </a:ext>
                </a:extLst>
              </p:cNvPr>
              <p:cNvGrpSpPr/>
              <p:nvPr/>
            </p:nvGrpSpPr>
            <p:grpSpPr>
              <a:xfrm>
                <a:off x="3273512" y="3434418"/>
                <a:ext cx="787719" cy="633191"/>
                <a:chOff x="2400835" y="2545631"/>
                <a:chExt cx="787719" cy="633191"/>
              </a:xfrm>
            </p:grpSpPr>
            <p:grpSp>
              <p:nvGrpSpPr>
                <p:cNvPr id="232" name="Grupp 231">
                  <a:extLst>
                    <a:ext uri="{FF2B5EF4-FFF2-40B4-BE49-F238E27FC236}">
                      <a16:creationId xmlns:a16="http://schemas.microsoft.com/office/drawing/2014/main" id="{543D73BB-B299-BE45-83D2-7024B99E9587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665166" cy="633191"/>
                  <a:chOff x="4295874" y="1177157"/>
                  <a:chExt cx="665166" cy="633191"/>
                </a:xfrm>
              </p:grpSpPr>
              <p:sp>
                <p:nvSpPr>
                  <p:cNvPr id="234" name="Rektangel 233">
                    <a:extLst>
                      <a:ext uri="{FF2B5EF4-FFF2-40B4-BE49-F238E27FC236}">
                        <a16:creationId xmlns:a16="http://schemas.microsoft.com/office/drawing/2014/main" id="{A66FB0B1-1050-9D4A-8E28-B2526A9F4D7B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235" name="Rektangel 234">
                    <a:extLst>
                      <a:ext uri="{FF2B5EF4-FFF2-40B4-BE49-F238E27FC236}">
                        <a16:creationId xmlns:a16="http://schemas.microsoft.com/office/drawing/2014/main" id="{D8E5812E-B531-6A40-8053-86D54A681086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8</a:t>
                    </a:r>
                  </a:p>
                </p:txBody>
              </p:sp>
              <p:sp>
                <p:nvSpPr>
                  <p:cNvPr id="236" name="Rektangel 235">
                    <a:extLst>
                      <a:ext uri="{FF2B5EF4-FFF2-40B4-BE49-F238E27FC236}">
                        <a16:creationId xmlns:a16="http://schemas.microsoft.com/office/drawing/2014/main" id="{51E493FF-F1CD-7E44-908B-B2ADBC71C39C}"/>
                      </a:ext>
                    </a:extLst>
                  </p:cNvPr>
                  <p:cNvSpPr/>
                  <p:nvPr/>
                </p:nvSpPr>
                <p:spPr>
                  <a:xfrm>
                    <a:off x="4318454" y="1410238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10</a:t>
                    </a:r>
                  </a:p>
                </p:txBody>
              </p:sp>
              <p:cxnSp>
                <p:nvCxnSpPr>
                  <p:cNvPr id="237" name="Rak 236">
                    <a:extLst>
                      <a:ext uri="{FF2B5EF4-FFF2-40B4-BE49-F238E27FC236}">
                        <a16:creationId xmlns:a16="http://schemas.microsoft.com/office/drawing/2014/main" id="{5D5E404C-6500-084D-BBF6-0BD28D53A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3" name="Rektangel 232">
                  <a:extLst>
                    <a:ext uri="{FF2B5EF4-FFF2-40B4-BE49-F238E27FC236}">
                      <a16:creationId xmlns:a16="http://schemas.microsoft.com/office/drawing/2014/main" id="{105972B7-05B3-264D-81BC-9E66B58EA876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225" name="Grupp 224">
                <a:extLst>
                  <a:ext uri="{FF2B5EF4-FFF2-40B4-BE49-F238E27FC236}">
                    <a16:creationId xmlns:a16="http://schemas.microsoft.com/office/drawing/2014/main" id="{53D88884-04A0-EA41-B1FC-8B8DBAA961C9}"/>
                  </a:ext>
                </a:extLst>
              </p:cNvPr>
              <p:cNvGrpSpPr/>
              <p:nvPr/>
            </p:nvGrpSpPr>
            <p:grpSpPr>
              <a:xfrm>
                <a:off x="3740376" y="3438937"/>
                <a:ext cx="441891" cy="639418"/>
                <a:chOff x="3888047" y="3427882"/>
                <a:chExt cx="441891" cy="639418"/>
              </a:xfrm>
            </p:grpSpPr>
            <p:grpSp>
              <p:nvGrpSpPr>
                <p:cNvPr id="226" name="Grupp 225">
                  <a:extLst>
                    <a:ext uri="{FF2B5EF4-FFF2-40B4-BE49-F238E27FC236}">
                      <a16:creationId xmlns:a16="http://schemas.microsoft.com/office/drawing/2014/main" id="{FCF1E1AF-4014-C548-B7FE-0CD8614C279F}"/>
                    </a:ext>
                  </a:extLst>
                </p:cNvPr>
                <p:cNvGrpSpPr/>
                <p:nvPr/>
              </p:nvGrpSpPr>
              <p:grpSpPr>
                <a:xfrm>
                  <a:off x="3902037" y="3427882"/>
                  <a:ext cx="427901" cy="639418"/>
                  <a:chOff x="3670682" y="3432114"/>
                  <a:chExt cx="427901" cy="639418"/>
                </a:xfrm>
              </p:grpSpPr>
              <p:sp>
                <p:nvSpPr>
                  <p:cNvPr id="229" name="Rektangel 228">
                    <a:extLst>
                      <a:ext uri="{FF2B5EF4-FFF2-40B4-BE49-F238E27FC236}">
                        <a16:creationId xmlns:a16="http://schemas.microsoft.com/office/drawing/2014/main" id="{478E9C43-4386-4C48-91D9-F58425A69ACA}"/>
                      </a:ext>
                    </a:extLst>
                  </p:cNvPr>
                  <p:cNvSpPr/>
                  <p:nvPr/>
                </p:nvSpPr>
                <p:spPr>
                  <a:xfrm>
                    <a:off x="3702897" y="3432114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4</a:t>
                    </a:r>
                  </a:p>
                </p:txBody>
              </p:sp>
              <p:sp>
                <p:nvSpPr>
                  <p:cNvPr id="230" name="Rektangel 229">
                    <a:extLst>
                      <a:ext uri="{FF2B5EF4-FFF2-40B4-BE49-F238E27FC236}">
                        <a16:creationId xmlns:a16="http://schemas.microsoft.com/office/drawing/2014/main" id="{E368656C-9D29-364E-B035-9A827304665E}"/>
                      </a:ext>
                    </a:extLst>
                  </p:cNvPr>
                  <p:cNvSpPr/>
                  <p:nvPr/>
                </p:nvSpPr>
                <p:spPr>
                  <a:xfrm>
                    <a:off x="3670682" y="3671422"/>
                    <a:ext cx="4078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231" name="Rak 230">
                    <a:extLst>
                      <a:ext uri="{FF2B5EF4-FFF2-40B4-BE49-F238E27FC236}">
                        <a16:creationId xmlns:a16="http://schemas.microsoft.com/office/drawing/2014/main" id="{230F6448-ED33-9244-8EBD-50D821C18B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5423" y="3742204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7" name="Båge 226">
                  <a:extLst>
                    <a:ext uri="{FF2B5EF4-FFF2-40B4-BE49-F238E27FC236}">
                      <a16:creationId xmlns:a16="http://schemas.microsoft.com/office/drawing/2014/main" id="{AC915EDC-94C0-4B48-A5BA-1E0AB09A8441}"/>
                    </a:ext>
                  </a:extLst>
                </p:cNvPr>
                <p:cNvSpPr/>
                <p:nvPr/>
              </p:nvSpPr>
              <p:spPr>
                <a:xfrm>
                  <a:off x="4104127" y="3540026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28" name="Båge 227">
                  <a:extLst>
                    <a:ext uri="{FF2B5EF4-FFF2-40B4-BE49-F238E27FC236}">
                      <a16:creationId xmlns:a16="http://schemas.microsoft.com/office/drawing/2014/main" id="{EEC66C33-652D-BD4A-8F75-4B6930DCE818}"/>
                    </a:ext>
                  </a:extLst>
                </p:cNvPr>
                <p:cNvSpPr/>
                <p:nvPr/>
              </p:nvSpPr>
              <p:spPr>
                <a:xfrm rot="10800000">
                  <a:off x="3888047" y="3533519"/>
                  <a:ext cx="166200" cy="400109"/>
                </a:xfrm>
                <a:prstGeom prst="arc">
                  <a:avLst>
                    <a:gd name="adj1" fmla="val 16200000"/>
                    <a:gd name="adj2" fmla="val 5380798"/>
                  </a:avLst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56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1" grpId="0"/>
      <p:bldP spid="74" grpId="0"/>
      <p:bldP spid="81" grpId="0"/>
      <p:bldP spid="85" grpId="0"/>
      <p:bldP spid="87" grpId="0"/>
      <p:bldP spid="119" grpId="0"/>
      <p:bldP spid="149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D0A5202-DE5F-8F42-85F1-5AB82EC25465}"/>
              </a:ext>
            </a:extLst>
          </p:cNvPr>
          <p:cNvSpPr/>
          <p:nvPr/>
        </p:nvSpPr>
        <p:spPr>
          <a:xfrm>
            <a:off x="4066668" y="643262"/>
            <a:ext cx="1601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latin typeface="+mj-lt"/>
              </a:rPr>
              <a:t>Jämföra tal</a:t>
            </a:r>
            <a:endParaRPr lang="sv-SE" sz="24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9ECFE4A-4F9C-F649-B14B-A0FF770B8D87}"/>
              </a:ext>
            </a:extLst>
          </p:cNvPr>
          <p:cNvSpPr/>
          <p:nvPr/>
        </p:nvSpPr>
        <p:spPr>
          <a:xfrm>
            <a:off x="1859409" y="1476108"/>
            <a:ext cx="635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ska jämföra två tal är det enklare om man först skriver talen så att de är i </a:t>
            </a:r>
            <a:r>
              <a:rPr lang="sv-SE" dirty="0">
                <a:solidFill>
                  <a:srgbClr val="C00000"/>
                </a:solidFill>
              </a:rPr>
              <a:t>samma form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har lika många decimaler</a:t>
            </a:r>
            <a:r>
              <a:rPr lang="sv-SE" dirty="0"/>
              <a:t>. 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DC409F8F-BE80-6522-8560-165918F1A86F}"/>
              </a:ext>
            </a:extLst>
          </p:cNvPr>
          <p:cNvGrpSpPr/>
          <p:nvPr/>
        </p:nvGrpSpPr>
        <p:grpSpPr>
          <a:xfrm>
            <a:off x="1171774" y="2461163"/>
            <a:ext cx="8696126" cy="751031"/>
            <a:chOff x="1171774" y="2461163"/>
            <a:chExt cx="8696126" cy="75103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769CEBE-DA2F-2A4E-9181-59CDFA8B28AA}"/>
                </a:ext>
              </a:extLst>
            </p:cNvPr>
            <p:cNvSpPr/>
            <p:nvPr/>
          </p:nvSpPr>
          <p:spPr>
            <a:xfrm>
              <a:off x="1171774" y="2549979"/>
              <a:ext cx="86961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Jämför till exempel          och </a:t>
              </a:r>
              <a:r>
                <a:rPr lang="sv-SE" sz="2400" dirty="0">
                  <a:solidFill>
                    <a:srgbClr val="C00000"/>
                  </a:solidFill>
                </a:rPr>
                <a:t>0,39</a:t>
              </a:r>
              <a:r>
                <a:rPr lang="sv-SE" dirty="0"/>
                <a:t> det vill säga</a:t>
              </a:r>
              <a:r>
                <a:rPr lang="sv-SE" sz="2400" dirty="0">
                  <a:solidFill>
                    <a:srgbClr val="C00000"/>
                  </a:solidFill>
                </a:rPr>
                <a:t> </a:t>
              </a:r>
              <a:r>
                <a:rPr lang="sv-SE" dirty="0">
                  <a:solidFill>
                    <a:srgbClr val="C00000"/>
                  </a:solidFill>
                </a:rPr>
                <a:t>4 tiondelar</a:t>
              </a:r>
              <a:r>
                <a:rPr lang="sv-SE" dirty="0"/>
                <a:t> och </a:t>
              </a:r>
              <a:r>
                <a:rPr lang="sv-SE" dirty="0">
                  <a:solidFill>
                    <a:srgbClr val="C00000"/>
                  </a:solidFill>
                </a:rPr>
                <a:t>39 hundradelar</a:t>
              </a:r>
              <a:r>
                <a:rPr lang="sv-SE" dirty="0"/>
                <a:t>.</a:t>
              </a:r>
            </a:p>
          </p:txBody>
        </p:sp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8667B00F-2772-38B6-14A4-4994FDEAD1E3}"/>
                </a:ext>
              </a:extLst>
            </p:cNvPr>
            <p:cNvGrpSpPr/>
            <p:nvPr/>
          </p:nvGrpSpPr>
          <p:grpSpPr>
            <a:xfrm>
              <a:off x="3040003" y="2461163"/>
              <a:ext cx="567274" cy="751031"/>
              <a:chOff x="1267028" y="1373422"/>
              <a:chExt cx="567274" cy="751031"/>
            </a:xfrm>
          </p:grpSpPr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1A8FFD4-897F-7120-6CD6-5DE3CDC6C185}"/>
                  </a:ext>
                </a:extLst>
              </p:cNvPr>
              <p:cNvSpPr/>
              <p:nvPr/>
            </p:nvSpPr>
            <p:spPr>
              <a:xfrm>
                <a:off x="1316028" y="1373422"/>
                <a:ext cx="4692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404BDFD9-F20C-905E-5BEE-99FDEC4DA430}"/>
                  </a:ext>
                </a:extLst>
              </p:cNvPr>
              <p:cNvSpPr/>
              <p:nvPr/>
            </p:nvSpPr>
            <p:spPr>
              <a:xfrm>
                <a:off x="1267028" y="1662788"/>
                <a:ext cx="5672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86E43228-B035-2946-EE17-861EE4B1A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825" y="1744188"/>
                <a:ext cx="275369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7916007B-CF3B-3835-128A-FACEDBC36596}"/>
              </a:ext>
            </a:extLst>
          </p:cNvPr>
          <p:cNvGrpSpPr/>
          <p:nvPr/>
        </p:nvGrpSpPr>
        <p:grpSpPr>
          <a:xfrm>
            <a:off x="2006076" y="3220393"/>
            <a:ext cx="5745086" cy="751031"/>
            <a:chOff x="2006076" y="3220393"/>
            <a:chExt cx="5745086" cy="751031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F7BB8960-A5BE-2B40-86F4-26AEAABEB0D2}"/>
                </a:ext>
              </a:extLst>
            </p:cNvPr>
            <p:cNvSpPr/>
            <p:nvPr/>
          </p:nvSpPr>
          <p:spPr>
            <a:xfrm>
              <a:off x="2006076" y="3348527"/>
              <a:ext cx="5745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4 tiondelar = 40 hundradelar. Alltså är              </a:t>
              </a:r>
              <a:r>
                <a:rPr lang="sv-SE" sz="2400" dirty="0">
                  <a:solidFill>
                    <a:srgbClr val="C00000"/>
                  </a:solidFill>
                </a:rPr>
                <a:t>0,4 = 0,40</a:t>
              </a:r>
              <a:r>
                <a:rPr lang="sv-SE" dirty="0"/>
                <a:t> .</a:t>
              </a:r>
              <a:endParaRPr lang="sv-SE" dirty="0">
                <a:solidFill>
                  <a:srgbClr val="C00000"/>
                </a:solidFill>
              </a:endParaRPr>
            </a:p>
          </p:txBody>
        </p:sp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CAA39F48-21C8-B47B-C159-64A7C8F137CB}"/>
                </a:ext>
              </a:extLst>
            </p:cNvPr>
            <p:cNvGrpSpPr/>
            <p:nvPr/>
          </p:nvGrpSpPr>
          <p:grpSpPr>
            <a:xfrm>
              <a:off x="5654470" y="3220393"/>
              <a:ext cx="825147" cy="751031"/>
              <a:chOff x="1209767" y="2673344"/>
              <a:chExt cx="825147" cy="751031"/>
            </a:xfrm>
          </p:grpSpPr>
          <p:grpSp>
            <p:nvGrpSpPr>
              <p:cNvPr id="12" name="Grupp 11">
                <a:extLst>
                  <a:ext uri="{FF2B5EF4-FFF2-40B4-BE49-F238E27FC236}">
                    <a16:creationId xmlns:a16="http://schemas.microsoft.com/office/drawing/2014/main" id="{E95B2536-1AE2-D160-74D2-54D911FF5114}"/>
                  </a:ext>
                </a:extLst>
              </p:cNvPr>
              <p:cNvGrpSpPr/>
              <p:nvPr/>
            </p:nvGrpSpPr>
            <p:grpSpPr>
              <a:xfrm>
                <a:off x="1209767" y="2673344"/>
                <a:ext cx="567274" cy="751031"/>
                <a:chOff x="1267028" y="1373422"/>
                <a:chExt cx="567274" cy="751031"/>
              </a:xfrm>
            </p:grpSpPr>
            <p:sp>
              <p:nvSpPr>
                <p:cNvPr id="13" name="Rektangel 12">
                  <a:extLst>
                    <a:ext uri="{FF2B5EF4-FFF2-40B4-BE49-F238E27FC236}">
                      <a16:creationId xmlns:a16="http://schemas.microsoft.com/office/drawing/2014/main" id="{93012B11-4E6A-D386-98BF-0FF366F4A1A0}"/>
                    </a:ext>
                  </a:extLst>
                </p:cNvPr>
                <p:cNvSpPr/>
                <p:nvPr/>
              </p:nvSpPr>
              <p:spPr>
                <a:xfrm>
                  <a:off x="1316028" y="1373422"/>
                  <a:ext cx="46927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400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  <p:sp>
              <p:nvSpPr>
                <p:cNvPr id="14" name="Rektangel 13">
                  <a:extLst>
                    <a:ext uri="{FF2B5EF4-FFF2-40B4-BE49-F238E27FC236}">
                      <a16:creationId xmlns:a16="http://schemas.microsoft.com/office/drawing/2014/main" id="{6DD3A5BA-E0DE-AB2F-5441-6DCDBC36041E}"/>
                    </a:ext>
                  </a:extLst>
                </p:cNvPr>
                <p:cNvSpPr/>
                <p:nvPr/>
              </p:nvSpPr>
              <p:spPr>
                <a:xfrm>
                  <a:off x="1267028" y="1662788"/>
                  <a:ext cx="56727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400" dirty="0">
                      <a:solidFill>
                        <a:srgbClr val="C00000"/>
                      </a:solidFill>
                    </a:rPr>
                    <a:t>10</a:t>
                  </a:r>
                </a:p>
              </p:txBody>
            </p:sp>
            <p:cxnSp>
              <p:nvCxnSpPr>
                <p:cNvPr id="15" name="Rak 14">
                  <a:extLst>
                    <a:ext uri="{FF2B5EF4-FFF2-40B4-BE49-F238E27FC236}">
                      <a16:creationId xmlns:a16="http://schemas.microsoft.com/office/drawing/2014/main" id="{543E0FB4-3723-3469-5BA2-4205E4EFB0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65825" y="1744188"/>
                  <a:ext cx="275369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EEABF908-2EF5-4831-FEB8-2B57DD4284F4}"/>
                  </a:ext>
                </a:extLst>
              </p:cNvPr>
              <p:cNvSpPr/>
              <p:nvPr/>
            </p:nvSpPr>
            <p:spPr>
              <a:xfrm>
                <a:off x="1565641" y="2799385"/>
                <a:ext cx="4692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= </a:t>
                </a:r>
              </a:p>
            </p:txBody>
          </p:sp>
        </p:grp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0370926B-CF86-31A7-8F2D-F7A49C4582B1}"/>
              </a:ext>
            </a:extLst>
          </p:cNvPr>
          <p:cNvGrpSpPr/>
          <p:nvPr/>
        </p:nvGrpSpPr>
        <p:grpSpPr>
          <a:xfrm>
            <a:off x="2966961" y="4373432"/>
            <a:ext cx="4142124" cy="1008460"/>
            <a:chOff x="2966961" y="4373432"/>
            <a:chExt cx="4142124" cy="1008460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CD1419F-AE45-B34F-885D-4797135014D7}"/>
                </a:ext>
              </a:extLst>
            </p:cNvPr>
            <p:cNvGrpSpPr/>
            <p:nvPr/>
          </p:nvGrpSpPr>
          <p:grpSpPr>
            <a:xfrm>
              <a:off x="2966961" y="4373432"/>
              <a:ext cx="4142124" cy="1008459"/>
              <a:chOff x="2223733" y="4082897"/>
              <a:chExt cx="4142124" cy="1008459"/>
            </a:xfrm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159F7C63-B139-8141-8E08-F88AD82625B6}"/>
                  </a:ext>
                </a:extLst>
              </p:cNvPr>
              <p:cNvSpPr/>
              <p:nvPr/>
            </p:nvSpPr>
            <p:spPr>
              <a:xfrm>
                <a:off x="2223733" y="4166492"/>
                <a:ext cx="41421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</a:rPr>
                  <a:t>40 hundradelar </a:t>
                </a:r>
                <a:r>
                  <a:rPr lang="sv-SE" dirty="0"/>
                  <a:t>är mer än </a:t>
                </a:r>
                <a:r>
                  <a:rPr lang="sv-SE" dirty="0">
                    <a:solidFill>
                      <a:srgbClr val="C00000"/>
                    </a:solidFill>
                  </a:rPr>
                  <a:t>39 hundradelar</a:t>
                </a:r>
                <a:r>
                  <a:rPr lang="sv-SE" dirty="0"/>
                  <a:t>. </a:t>
                </a:r>
                <a:endParaRPr lang="sv-SE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A15F904C-5326-7443-B389-8A44A0ACF18B}"/>
                  </a:ext>
                </a:extLst>
              </p:cNvPr>
              <p:cNvSpPr/>
              <p:nvPr/>
            </p:nvSpPr>
            <p:spPr>
              <a:xfrm>
                <a:off x="3607650" y="4481301"/>
                <a:ext cx="222843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är mer än </a:t>
                </a:r>
                <a:r>
                  <a:rPr lang="sv-SE" sz="2400" dirty="0">
                    <a:solidFill>
                      <a:srgbClr val="C00000"/>
                    </a:solidFill>
                  </a:rPr>
                  <a:t>0,49</a:t>
                </a:r>
                <a:r>
                  <a:rPr lang="sv-SE" dirty="0"/>
                  <a:t>. </a:t>
                </a:r>
                <a:endParaRPr lang="sv-SE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FC6DEA8D-7332-7749-B425-03B7D56D715A}"/>
                  </a:ext>
                </a:extLst>
              </p:cNvPr>
              <p:cNvSpPr/>
              <p:nvPr/>
            </p:nvSpPr>
            <p:spPr>
              <a:xfrm>
                <a:off x="2223733" y="4082897"/>
                <a:ext cx="4142124" cy="1008459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9D1D5421-F4CD-2312-8F7F-706EE9123081}"/>
                </a:ext>
              </a:extLst>
            </p:cNvPr>
            <p:cNvGrpSpPr/>
            <p:nvPr/>
          </p:nvGrpSpPr>
          <p:grpSpPr>
            <a:xfrm>
              <a:off x="3925043" y="4630861"/>
              <a:ext cx="567274" cy="751031"/>
              <a:chOff x="1267028" y="1373422"/>
              <a:chExt cx="567274" cy="751031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13A06839-4538-ED0B-624C-31C34C4AACA5}"/>
                  </a:ext>
                </a:extLst>
              </p:cNvPr>
              <p:cNvSpPr/>
              <p:nvPr/>
            </p:nvSpPr>
            <p:spPr>
              <a:xfrm>
                <a:off x="1316028" y="1373422"/>
                <a:ext cx="4692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43677A0F-5BE4-6C32-1FE1-F333DD5F8A64}"/>
                  </a:ext>
                </a:extLst>
              </p:cNvPr>
              <p:cNvSpPr/>
              <p:nvPr/>
            </p:nvSpPr>
            <p:spPr>
              <a:xfrm>
                <a:off x="1267028" y="1662788"/>
                <a:ext cx="5672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A84ABBCD-3BBC-6768-47DD-97A59E1DA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825" y="1744188"/>
                <a:ext cx="275369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45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D5658D4-7C71-0789-4C20-D3E4BA04F023}"/>
              </a:ext>
            </a:extLst>
          </p:cNvPr>
          <p:cNvSpPr/>
          <p:nvPr/>
        </p:nvSpPr>
        <p:spPr>
          <a:xfrm>
            <a:off x="597159" y="37105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68" name="Grupp 67">
            <a:extLst>
              <a:ext uri="{FF2B5EF4-FFF2-40B4-BE49-F238E27FC236}">
                <a16:creationId xmlns:a16="http://schemas.microsoft.com/office/drawing/2014/main" id="{48116C42-60EC-B6D9-9CF9-D97B029289F3}"/>
              </a:ext>
            </a:extLst>
          </p:cNvPr>
          <p:cNvGrpSpPr/>
          <p:nvPr/>
        </p:nvGrpSpPr>
        <p:grpSpPr>
          <a:xfrm>
            <a:off x="2562554" y="872085"/>
            <a:ext cx="4423955" cy="662585"/>
            <a:chOff x="2679371" y="784802"/>
            <a:chExt cx="4423955" cy="662585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76B9A5B-D135-AEF2-0A00-45800F4E9F7F}"/>
                </a:ext>
              </a:extLst>
            </p:cNvPr>
            <p:cNvSpPr/>
            <p:nvPr/>
          </p:nvSpPr>
          <p:spPr>
            <a:xfrm>
              <a:off x="2679371" y="916040"/>
              <a:ext cx="44239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Vilket tal är störst av 0,25 eller      ? 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8B108F6-62EA-B5A8-12C0-82D6D5C2A673}"/>
                </a:ext>
              </a:extLst>
            </p:cNvPr>
            <p:cNvGrpSpPr/>
            <p:nvPr/>
          </p:nvGrpSpPr>
          <p:grpSpPr>
            <a:xfrm>
              <a:off x="5934707" y="784802"/>
              <a:ext cx="469273" cy="662585"/>
              <a:chOff x="1316029" y="1381622"/>
              <a:chExt cx="469273" cy="662585"/>
            </a:xfrm>
          </p:grpSpPr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AA131B25-3FEC-6E81-B7CD-1622B292CC01}"/>
                  </a:ext>
                </a:extLst>
              </p:cNvPr>
              <p:cNvSpPr/>
              <p:nvPr/>
            </p:nvSpPr>
            <p:spPr>
              <a:xfrm>
                <a:off x="1316029" y="1381622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2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6BE8659C-BDAB-1601-EAA7-9F7C4AD40DCB}"/>
                  </a:ext>
                </a:extLst>
              </p:cNvPr>
              <p:cNvSpPr/>
              <p:nvPr/>
            </p:nvSpPr>
            <p:spPr>
              <a:xfrm>
                <a:off x="1316029" y="1644097"/>
                <a:ext cx="25501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5</a:t>
                </a:r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B1940821-20CB-59CC-293C-9789CCE92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0953" y="1716413"/>
                <a:ext cx="2200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50E8FB4D-35C9-DCFD-2A26-1F616506820A}"/>
              </a:ext>
            </a:extLst>
          </p:cNvPr>
          <p:cNvGrpSpPr/>
          <p:nvPr/>
        </p:nvGrpSpPr>
        <p:grpSpPr>
          <a:xfrm>
            <a:off x="2858567" y="1926044"/>
            <a:ext cx="588781" cy="651798"/>
            <a:chOff x="2399954" y="2530559"/>
            <a:chExt cx="588781" cy="651798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EC6FFAA1-1AD1-5CF9-68F4-58ED29F5E6D8}"/>
                </a:ext>
              </a:extLst>
            </p:cNvPr>
            <p:cNvGrpSpPr/>
            <p:nvPr/>
          </p:nvGrpSpPr>
          <p:grpSpPr>
            <a:xfrm>
              <a:off x="2399954" y="2530559"/>
              <a:ext cx="588781" cy="651798"/>
              <a:chOff x="4294993" y="1162085"/>
              <a:chExt cx="588781" cy="651798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5E4F7761-FED3-FFEA-0AB3-C886A8B8A88D}"/>
                  </a:ext>
                </a:extLst>
              </p:cNvPr>
              <p:cNvSpPr/>
              <p:nvPr/>
            </p:nvSpPr>
            <p:spPr>
              <a:xfrm>
                <a:off x="4295874" y="1267801"/>
                <a:ext cx="587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sv-SE" sz="2000" dirty="0">
                  <a:latin typeface="Bradley Hand" pitchFamily="2" charset="77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4DD7BA93-5044-AA6F-CED1-1E51FA2F7330}"/>
                  </a:ext>
                </a:extLst>
              </p:cNvPr>
              <p:cNvSpPr/>
              <p:nvPr/>
            </p:nvSpPr>
            <p:spPr>
              <a:xfrm>
                <a:off x="4332766" y="1162085"/>
                <a:ext cx="3673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F600AE85-574A-A205-48F8-1446AD300B20}"/>
                  </a:ext>
                </a:extLst>
              </p:cNvPr>
              <p:cNvSpPr/>
              <p:nvPr/>
            </p:nvSpPr>
            <p:spPr>
              <a:xfrm>
                <a:off x="4294993" y="1413773"/>
                <a:ext cx="34617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776B1566-5317-6D30-00F6-A21AC08BC4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6505" y="1476858"/>
                <a:ext cx="181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7DE4D60-47C9-D747-50E8-3EFFE5EDEBB1}"/>
                </a:ext>
              </a:extLst>
            </p:cNvPr>
            <p:cNvSpPr/>
            <p:nvPr/>
          </p:nvSpPr>
          <p:spPr>
            <a:xfrm>
              <a:off x="2676065" y="2662333"/>
              <a:ext cx="3027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1D71792-2828-B820-34D9-E64ED033A6F2}"/>
              </a:ext>
            </a:extLst>
          </p:cNvPr>
          <p:cNvGrpSpPr/>
          <p:nvPr/>
        </p:nvGrpSpPr>
        <p:grpSpPr>
          <a:xfrm>
            <a:off x="2966061" y="2045607"/>
            <a:ext cx="1120861" cy="406419"/>
            <a:chOff x="4295874" y="1261492"/>
            <a:chExt cx="1120861" cy="406419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22959B6E-F55D-C996-BFF7-EBACC0E4D3C8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9989D148-F1ED-EB60-D848-5BA808DDE82B}"/>
                </a:ext>
              </a:extLst>
            </p:cNvPr>
            <p:cNvSpPr/>
            <p:nvPr/>
          </p:nvSpPr>
          <p:spPr>
            <a:xfrm>
              <a:off x="4636790" y="1261492"/>
              <a:ext cx="7799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0,4 </a:t>
              </a:r>
              <a:r>
                <a:rPr lang="sv-SE" sz="2000" dirty="0"/>
                <a:t>=</a:t>
              </a:r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ACAAAEB2-6A4B-437B-B39D-4CF8C9231C3D}"/>
              </a:ext>
            </a:extLst>
          </p:cNvPr>
          <p:cNvGrpSpPr/>
          <p:nvPr/>
        </p:nvGrpSpPr>
        <p:grpSpPr>
          <a:xfrm>
            <a:off x="5364889" y="1913667"/>
            <a:ext cx="1039091" cy="502839"/>
            <a:chOff x="5320366" y="2743087"/>
            <a:chExt cx="1039091" cy="502839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5AEDAFA-586F-A46A-7B4F-74C922B6B676}"/>
                </a:ext>
              </a:extLst>
            </p:cNvPr>
            <p:cNvSpPr/>
            <p:nvPr/>
          </p:nvSpPr>
          <p:spPr>
            <a:xfrm>
              <a:off x="5320366" y="2766440"/>
              <a:ext cx="1039091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        = 0,2 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17CACA16-7271-6C38-84EF-1AAEE9FFD184}"/>
                </a:ext>
              </a:extLst>
            </p:cNvPr>
            <p:cNvSpPr/>
            <p:nvPr/>
          </p:nvSpPr>
          <p:spPr>
            <a:xfrm>
              <a:off x="5465505" y="2743087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1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D1C0C925-AB81-0B64-9D10-DA8BBDEABD7D}"/>
                </a:ext>
              </a:extLst>
            </p:cNvPr>
            <p:cNvSpPr/>
            <p:nvPr/>
          </p:nvSpPr>
          <p:spPr>
            <a:xfrm>
              <a:off x="5465505" y="2938149"/>
              <a:ext cx="4829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34928621-5BF0-8741-B779-61C2F21D6F6E}"/>
                </a:ext>
              </a:extLst>
            </p:cNvPr>
            <p:cNvCxnSpPr>
              <a:cxnSpLocks/>
            </p:cNvCxnSpPr>
            <p:nvPr/>
          </p:nvCxnSpPr>
          <p:spPr>
            <a:xfrm>
              <a:off x="5531970" y="2997272"/>
              <a:ext cx="13253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D99A555-82DD-8804-CAC7-47562E0D750D}"/>
              </a:ext>
            </a:extLst>
          </p:cNvPr>
          <p:cNvGrpSpPr/>
          <p:nvPr/>
        </p:nvGrpSpPr>
        <p:grpSpPr>
          <a:xfrm>
            <a:off x="3912287" y="2034412"/>
            <a:ext cx="862245" cy="406419"/>
            <a:chOff x="4187268" y="1261492"/>
            <a:chExt cx="779945" cy="406419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CC68D0CE-996C-9B15-5701-CE61B59D595B}"/>
                </a:ext>
              </a:extLst>
            </p:cNvPr>
            <p:cNvSpPr/>
            <p:nvPr/>
          </p:nvSpPr>
          <p:spPr>
            <a:xfrm>
              <a:off x="4295874" y="1267801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0597D170-9BF7-6588-AE2B-26DB3F46B28E}"/>
                </a:ext>
              </a:extLst>
            </p:cNvPr>
            <p:cNvSpPr/>
            <p:nvPr/>
          </p:nvSpPr>
          <p:spPr>
            <a:xfrm>
              <a:off x="4187268" y="1261492"/>
              <a:ext cx="7799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0,40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A885C79-5CE4-45CD-E56E-25CE753B2C68}"/>
              </a:ext>
            </a:extLst>
          </p:cNvPr>
          <p:cNvGrpSpPr/>
          <p:nvPr/>
        </p:nvGrpSpPr>
        <p:grpSpPr>
          <a:xfrm>
            <a:off x="5364889" y="2471187"/>
            <a:ext cx="1502497" cy="479779"/>
            <a:chOff x="5435572" y="2586328"/>
            <a:chExt cx="1502497" cy="479779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9DAC19F4-3A5A-B101-4FD9-68013E144B8F}"/>
                </a:ext>
              </a:extLst>
            </p:cNvPr>
            <p:cNvSpPr/>
            <p:nvPr/>
          </p:nvSpPr>
          <p:spPr>
            <a:xfrm>
              <a:off x="5435572" y="2586328"/>
              <a:ext cx="1502497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Alltså är      = 0,4</a:t>
              </a:r>
              <a:r>
                <a:rPr lang="sv-SE" sz="2000" dirty="0">
                  <a:solidFill>
                    <a:schemeClr val="bg1"/>
                  </a:solidFill>
                </a:rPr>
                <a:t>1</a:t>
              </a:r>
              <a:r>
                <a:rPr lang="sv-SE" sz="1400" dirty="0"/>
                <a:t> </a:t>
              </a:r>
              <a:endParaRPr lang="sv-SE" sz="1200" dirty="0"/>
            </a:p>
            <a:p>
              <a:r>
                <a:rPr lang="sv-SE" sz="400" dirty="0">
                  <a:solidFill>
                    <a:schemeClr val="bg1"/>
                  </a:solidFill>
                </a:rPr>
                <a:t>r</a:t>
              </a:r>
              <a:endParaRPr lang="sv-SE" sz="500" dirty="0">
                <a:solidFill>
                  <a:schemeClr val="bg1"/>
                </a:solidFill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522289C-38F7-CBC4-39DB-B1D1CD7C6396}"/>
                </a:ext>
              </a:extLst>
            </p:cNvPr>
            <p:cNvSpPr/>
            <p:nvPr/>
          </p:nvSpPr>
          <p:spPr>
            <a:xfrm>
              <a:off x="6095794" y="2591571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2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DB6863BB-EA08-2E85-B7A8-E2E1182B8EBD}"/>
                </a:ext>
              </a:extLst>
            </p:cNvPr>
            <p:cNvSpPr/>
            <p:nvPr/>
          </p:nvSpPr>
          <p:spPr>
            <a:xfrm>
              <a:off x="6095794" y="2758330"/>
              <a:ext cx="2728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C88E5013-3A61-BE58-B857-FE8F35883F43}"/>
                </a:ext>
              </a:extLst>
            </p:cNvPr>
            <p:cNvCxnSpPr>
              <a:cxnSpLocks/>
            </p:cNvCxnSpPr>
            <p:nvPr/>
          </p:nvCxnSpPr>
          <p:spPr>
            <a:xfrm>
              <a:off x="6170177" y="2826274"/>
              <a:ext cx="1240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E83E4868-D2D5-B86C-86E7-4C2AB902146A}"/>
              </a:ext>
            </a:extLst>
          </p:cNvPr>
          <p:cNvSpPr/>
          <p:nvPr/>
        </p:nvSpPr>
        <p:spPr>
          <a:xfrm>
            <a:off x="2817202" y="3278088"/>
            <a:ext cx="2825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0,40 är större än 0,25.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BB65EE55-C6B5-B0F1-078D-82859964AB40}"/>
              </a:ext>
            </a:extLst>
          </p:cNvPr>
          <p:cNvGrpSpPr/>
          <p:nvPr/>
        </p:nvGrpSpPr>
        <p:grpSpPr>
          <a:xfrm>
            <a:off x="3131285" y="4539780"/>
            <a:ext cx="2402855" cy="645487"/>
            <a:chOff x="2774209" y="4949768"/>
            <a:chExt cx="2402855" cy="645487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D7C9F58E-C4DD-BF71-FA4F-1046F1FE5284}"/>
                </a:ext>
              </a:extLst>
            </p:cNvPr>
            <p:cNvSpPr/>
            <p:nvPr/>
          </p:nvSpPr>
          <p:spPr>
            <a:xfrm>
              <a:off x="2774209" y="5059803"/>
              <a:ext cx="955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u="sng" dirty="0">
                  <a:latin typeface="Bradley Hand" pitchFamily="2" charset="77"/>
                </a:rPr>
                <a:t>Svar</a:t>
              </a:r>
              <a:r>
                <a:rPr lang="sv-SE" sz="2000" dirty="0">
                  <a:latin typeface="Bradley Hand" pitchFamily="2" charset="77"/>
                </a:rPr>
                <a:t>:</a:t>
              </a:r>
            </a:p>
          </p:txBody>
        </p: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58D97D84-4C06-E1E4-9BC5-AA068E759DD5}"/>
                </a:ext>
              </a:extLst>
            </p:cNvPr>
            <p:cNvGrpSpPr/>
            <p:nvPr/>
          </p:nvGrpSpPr>
          <p:grpSpPr>
            <a:xfrm>
              <a:off x="3452172" y="4949768"/>
              <a:ext cx="1724892" cy="645487"/>
              <a:chOff x="3920472" y="5387377"/>
              <a:chExt cx="1724892" cy="645487"/>
            </a:xfrm>
          </p:grpSpPr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97137E11-CB81-A8DC-0393-FD45553302A3}"/>
                  </a:ext>
                </a:extLst>
              </p:cNvPr>
              <p:cNvGrpSpPr/>
              <p:nvPr/>
            </p:nvGrpSpPr>
            <p:grpSpPr>
              <a:xfrm>
                <a:off x="3920472" y="5387377"/>
                <a:ext cx="787719" cy="645487"/>
                <a:chOff x="2400835" y="2545631"/>
                <a:chExt cx="787719" cy="645487"/>
              </a:xfrm>
            </p:grpSpPr>
            <p:grpSp>
              <p:nvGrpSpPr>
                <p:cNvPr id="61" name="Grupp 60">
                  <a:extLst>
                    <a:ext uri="{FF2B5EF4-FFF2-40B4-BE49-F238E27FC236}">
                      <a16:creationId xmlns:a16="http://schemas.microsoft.com/office/drawing/2014/main" id="{1C761197-B89E-ACC7-408D-6309D4556DB4}"/>
                    </a:ext>
                  </a:extLst>
                </p:cNvPr>
                <p:cNvGrpSpPr/>
                <p:nvPr/>
              </p:nvGrpSpPr>
              <p:grpSpPr>
                <a:xfrm>
                  <a:off x="2400835" y="2545631"/>
                  <a:ext cx="708713" cy="645487"/>
                  <a:chOff x="4295874" y="1177157"/>
                  <a:chExt cx="708713" cy="645487"/>
                </a:xfrm>
              </p:grpSpPr>
              <p:sp>
                <p:nvSpPr>
                  <p:cNvPr id="63" name="Rektangel 62">
                    <a:extLst>
                      <a:ext uri="{FF2B5EF4-FFF2-40B4-BE49-F238E27FC236}">
                        <a16:creationId xmlns:a16="http://schemas.microsoft.com/office/drawing/2014/main" id="{8FCEF4C4-F884-4A6A-3143-97C4D0F66151}"/>
                      </a:ext>
                    </a:extLst>
                  </p:cNvPr>
                  <p:cNvSpPr/>
                  <p:nvPr/>
                </p:nvSpPr>
                <p:spPr>
                  <a:xfrm>
                    <a:off x="4295874" y="1267801"/>
                    <a:ext cx="58790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sv-SE" sz="2000" dirty="0">
                      <a:latin typeface="Bradley Hand" pitchFamily="2" charset="77"/>
                    </a:endParaRPr>
                  </a:p>
                </p:txBody>
              </p:sp>
              <p:sp>
                <p:nvSpPr>
                  <p:cNvPr id="64" name="Rektangel 63">
                    <a:extLst>
                      <a:ext uri="{FF2B5EF4-FFF2-40B4-BE49-F238E27FC236}">
                        <a16:creationId xmlns:a16="http://schemas.microsoft.com/office/drawing/2014/main" id="{3375C70A-447E-3A35-109B-ED25F517979F}"/>
                      </a:ext>
                    </a:extLst>
                  </p:cNvPr>
                  <p:cNvSpPr/>
                  <p:nvPr/>
                </p:nvSpPr>
                <p:spPr>
                  <a:xfrm>
                    <a:off x="4385410" y="1177157"/>
                    <a:ext cx="3956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65" name="Rektangel 64">
                    <a:extLst>
                      <a:ext uri="{FF2B5EF4-FFF2-40B4-BE49-F238E27FC236}">
                        <a16:creationId xmlns:a16="http://schemas.microsoft.com/office/drawing/2014/main" id="{3A21BE5E-8968-D796-0760-10E7A801CB6D}"/>
                      </a:ext>
                    </a:extLst>
                  </p:cNvPr>
                  <p:cNvSpPr/>
                  <p:nvPr/>
                </p:nvSpPr>
                <p:spPr>
                  <a:xfrm>
                    <a:off x="4362001" y="1422534"/>
                    <a:ext cx="64258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2000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66" name="Rak 65">
                    <a:extLst>
                      <a:ext uri="{FF2B5EF4-FFF2-40B4-BE49-F238E27FC236}">
                        <a16:creationId xmlns:a16="http://schemas.microsoft.com/office/drawing/2014/main" id="{D1B7D331-57FD-DD2C-B11C-837B31B3B1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7936" y="1487247"/>
                    <a:ext cx="19959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87ADBF43-229D-F099-3E94-872839BC55B1}"/>
                    </a:ext>
                  </a:extLst>
                </p:cNvPr>
                <p:cNvSpPr/>
                <p:nvPr/>
              </p:nvSpPr>
              <p:spPr>
                <a:xfrm>
                  <a:off x="2885766" y="2657714"/>
                  <a:ext cx="3027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sv-SE" sz="2000" dirty="0">
                    <a:latin typeface="Bradley Hand" pitchFamily="2" charset="77"/>
                  </a:endParaRPr>
                </a:p>
              </p:txBody>
            </p:sp>
          </p:grp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1222677A-8CA7-0053-0EE6-4ABDC3958644}"/>
                  </a:ext>
                </a:extLst>
              </p:cNvPr>
              <p:cNvSpPr/>
              <p:nvPr/>
            </p:nvSpPr>
            <p:spPr>
              <a:xfrm>
                <a:off x="4321427" y="5520899"/>
                <a:ext cx="13239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latin typeface="Bradley Hand" pitchFamily="2" charset="77"/>
                  </a:rPr>
                  <a:t>är störst.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14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8F42C63-F3FD-1943-AC03-AF9CFB76B3CC}"/>
              </a:ext>
            </a:extLst>
          </p:cNvPr>
          <p:cNvSpPr/>
          <p:nvPr/>
        </p:nvSpPr>
        <p:spPr>
          <a:xfrm>
            <a:off x="3764671" y="284862"/>
            <a:ext cx="183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effectLst/>
                <a:latin typeface="+mj-lt"/>
              </a:rPr>
              <a:t>Negativa tal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38E5B4E-C680-8C4B-B88D-DD6A97D54B35}"/>
              </a:ext>
            </a:extLst>
          </p:cNvPr>
          <p:cNvSpPr/>
          <p:nvPr/>
        </p:nvSpPr>
        <p:spPr>
          <a:xfrm>
            <a:off x="467201" y="1345325"/>
            <a:ext cx="3664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också </a:t>
            </a:r>
            <a:r>
              <a:rPr lang="sv-SE" i="1" dirty="0">
                <a:solidFill>
                  <a:srgbClr val="C00000"/>
                </a:solidFill>
              </a:rPr>
              <a:t>negativa tal</a:t>
            </a:r>
            <a:r>
              <a:rPr lang="sv-SE" dirty="0"/>
              <a:t>. </a:t>
            </a:r>
          </a:p>
          <a:p>
            <a:r>
              <a:rPr lang="sv-SE" dirty="0"/>
              <a:t>Till vardags förekommer de till exempel i samband med temperatur.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44B3449-5A5A-EF44-9689-C3DD48D38270}"/>
              </a:ext>
            </a:extLst>
          </p:cNvPr>
          <p:cNvSpPr/>
          <p:nvPr/>
        </p:nvSpPr>
        <p:spPr>
          <a:xfrm>
            <a:off x="467201" y="2305484"/>
            <a:ext cx="3141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Här ser du två termometrar.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D84C548-0580-4447-B33A-87A5BD02466A}"/>
              </a:ext>
            </a:extLst>
          </p:cNvPr>
          <p:cNvSpPr/>
          <p:nvPr/>
        </p:nvSpPr>
        <p:spPr>
          <a:xfrm>
            <a:off x="4108240" y="2581300"/>
            <a:ext cx="1456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–10 </a:t>
            </a:r>
            <a:r>
              <a:rPr lang="sv-SE" sz="2000" b="1" baseline="30000" dirty="0" err="1">
                <a:solidFill>
                  <a:srgbClr val="C00000"/>
                </a:solidFill>
              </a:rPr>
              <a:t>o</a:t>
            </a:r>
            <a:r>
              <a:rPr lang="sv-SE" sz="2000" b="1" dirty="0" err="1">
                <a:solidFill>
                  <a:srgbClr val="C00000"/>
                </a:solidFill>
              </a:rPr>
              <a:t>C</a:t>
            </a:r>
            <a:endParaRPr lang="sv-SE" b="1" dirty="0">
              <a:solidFill>
                <a:srgbClr val="C0000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125CE6-CFC2-8040-A92D-D8927D09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935" y="914187"/>
            <a:ext cx="1467341" cy="2615471"/>
          </a:xfrm>
          <a:prstGeom prst="rect">
            <a:avLst/>
          </a:prstGeom>
        </p:spPr>
      </p:pic>
      <p:cxnSp>
        <p:nvCxnSpPr>
          <p:cNvPr id="18" name="Rak pil 17">
            <a:extLst>
              <a:ext uri="{FF2B5EF4-FFF2-40B4-BE49-F238E27FC236}">
                <a16:creationId xmlns:a16="http://schemas.microsoft.com/office/drawing/2014/main" id="{5136242D-370D-704E-81FE-6373BFFF8F4F}"/>
              </a:ext>
            </a:extLst>
          </p:cNvPr>
          <p:cNvCxnSpPr>
            <a:cxnSpLocks/>
          </p:cNvCxnSpPr>
          <p:nvPr/>
        </p:nvCxnSpPr>
        <p:spPr>
          <a:xfrm flipV="1">
            <a:off x="4952172" y="2357644"/>
            <a:ext cx="650497" cy="3945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F8650467-423B-EE4B-BD5E-88D645399B8A}"/>
              </a:ext>
            </a:extLst>
          </p:cNvPr>
          <p:cNvSpPr/>
          <p:nvPr/>
        </p:nvSpPr>
        <p:spPr>
          <a:xfrm>
            <a:off x="911428" y="3867468"/>
            <a:ext cx="767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en tallinje finns de </a:t>
            </a:r>
            <a:r>
              <a:rPr lang="sv-SE" dirty="0">
                <a:solidFill>
                  <a:srgbClr val="0070C0"/>
                </a:solidFill>
              </a:rPr>
              <a:t>negativa</a:t>
            </a:r>
            <a:r>
              <a:rPr lang="sv-SE" dirty="0"/>
              <a:t> talen </a:t>
            </a:r>
            <a:r>
              <a:rPr lang="sv-SE" dirty="0">
                <a:solidFill>
                  <a:srgbClr val="0070C0"/>
                </a:solidFill>
              </a:rPr>
              <a:t>till vänster </a:t>
            </a:r>
            <a:r>
              <a:rPr lang="sv-SE" dirty="0"/>
              <a:t>och de </a:t>
            </a:r>
            <a:r>
              <a:rPr lang="sv-SE" dirty="0">
                <a:solidFill>
                  <a:srgbClr val="FF0000"/>
                </a:solidFill>
              </a:rPr>
              <a:t>positiva</a:t>
            </a:r>
            <a:r>
              <a:rPr lang="sv-SE" dirty="0"/>
              <a:t> till </a:t>
            </a:r>
            <a:r>
              <a:rPr lang="sv-SE" dirty="0">
                <a:solidFill>
                  <a:srgbClr val="FF0000"/>
                </a:solidFill>
              </a:rPr>
              <a:t>höger</a:t>
            </a:r>
            <a:r>
              <a:rPr lang="sv-SE" dirty="0"/>
              <a:t> om </a:t>
            </a:r>
            <a:r>
              <a:rPr lang="sv-SE" b="1" dirty="0">
                <a:solidFill>
                  <a:srgbClr val="00B050"/>
                </a:solidFill>
              </a:rPr>
              <a:t>0</a:t>
            </a:r>
            <a:r>
              <a:rPr lang="sv-SE" dirty="0"/>
              <a:t>. 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C0C5C86-9CFA-154E-AD4F-43E0E6A23FD4}"/>
              </a:ext>
            </a:extLst>
          </p:cNvPr>
          <p:cNvSpPr/>
          <p:nvPr/>
        </p:nvSpPr>
        <p:spPr>
          <a:xfrm>
            <a:off x="2847430" y="5835613"/>
            <a:ext cx="401295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 naturliga talen och de negativa hela talen bildar tillsammans de </a:t>
            </a:r>
            <a:r>
              <a:rPr lang="sv-SE" i="1" dirty="0">
                <a:solidFill>
                  <a:srgbClr val="C00000"/>
                </a:solidFill>
              </a:rPr>
              <a:t>hela talen</a:t>
            </a:r>
            <a:r>
              <a:rPr lang="sv-SE" dirty="0"/>
              <a:t>.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AC3319E6-DFBD-A34F-8485-C18B640894EA}"/>
              </a:ext>
            </a:extLst>
          </p:cNvPr>
          <p:cNvGrpSpPr/>
          <p:nvPr/>
        </p:nvGrpSpPr>
        <p:grpSpPr>
          <a:xfrm>
            <a:off x="1446512" y="4328031"/>
            <a:ext cx="6333107" cy="1208708"/>
            <a:chOff x="1446512" y="4328031"/>
            <a:chExt cx="6333107" cy="1208708"/>
          </a:xfrm>
        </p:grpSpPr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D76734E1-0588-CA49-AF4B-D58AEEDAA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554"/>
            <a:stretch/>
          </p:blipFill>
          <p:spPr>
            <a:xfrm>
              <a:off x="1446512" y="4328031"/>
              <a:ext cx="6333107" cy="887977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5F7422A-9B79-884C-9948-91B0C81DA896}"/>
                </a:ext>
              </a:extLst>
            </p:cNvPr>
            <p:cNvSpPr txBox="1"/>
            <p:nvPr/>
          </p:nvSpPr>
          <p:spPr>
            <a:xfrm>
              <a:off x="2445330" y="5167407"/>
              <a:ext cx="1301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0070C0"/>
                  </a:solidFill>
                </a:rPr>
                <a:t>negativa tal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BB56BACF-485C-B346-8B24-FDEDCBE50878}"/>
                </a:ext>
              </a:extLst>
            </p:cNvPr>
            <p:cNvSpPr txBox="1"/>
            <p:nvPr/>
          </p:nvSpPr>
          <p:spPr>
            <a:xfrm>
              <a:off x="5703175" y="5149162"/>
              <a:ext cx="1301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positiva tal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6A861D9A-04D3-374A-8B3F-ED2BFC55B34B}"/>
                </a:ext>
              </a:extLst>
            </p:cNvPr>
            <p:cNvSpPr txBox="1"/>
            <p:nvPr/>
          </p:nvSpPr>
          <p:spPr>
            <a:xfrm>
              <a:off x="4475073" y="4657106"/>
              <a:ext cx="3788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2A2E419-699E-E64E-B6C9-3D83F13629D4}"/>
              </a:ext>
            </a:extLst>
          </p:cNvPr>
          <p:cNvSpPr/>
          <p:nvPr/>
        </p:nvSpPr>
        <p:spPr>
          <a:xfrm>
            <a:off x="7424320" y="1526560"/>
            <a:ext cx="1343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20 </a:t>
            </a:r>
            <a:r>
              <a:rPr lang="sv-SE" sz="2000" b="1" baseline="30000" dirty="0" err="1">
                <a:solidFill>
                  <a:srgbClr val="C00000"/>
                </a:solidFill>
              </a:rPr>
              <a:t>o</a:t>
            </a:r>
            <a:r>
              <a:rPr lang="sv-SE" sz="2000" b="1" dirty="0" err="1">
                <a:solidFill>
                  <a:srgbClr val="C00000"/>
                </a:solidFill>
              </a:rPr>
              <a:t>C</a:t>
            </a:r>
            <a:endParaRPr lang="sv-SE" b="1" dirty="0">
              <a:solidFill>
                <a:srgbClr val="C00000"/>
              </a:solidFill>
            </a:endParaRPr>
          </a:p>
        </p:txBody>
      </p: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6CBA66E1-732F-9D4B-BFB5-BF2A3675C8F0}"/>
              </a:ext>
            </a:extLst>
          </p:cNvPr>
          <p:cNvCxnSpPr>
            <a:cxnSpLocks/>
          </p:cNvCxnSpPr>
          <p:nvPr/>
        </p:nvCxnSpPr>
        <p:spPr>
          <a:xfrm flipH="1" flipV="1">
            <a:off x="6584554" y="1641992"/>
            <a:ext cx="839766" cy="53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68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BEC2E14-81F8-D848-86AB-9A00DBA6CCCA}"/>
              </a:ext>
            </a:extLst>
          </p:cNvPr>
          <p:cNvSpPr/>
          <p:nvPr/>
        </p:nvSpPr>
        <p:spPr>
          <a:xfrm>
            <a:off x="3935901" y="150911"/>
            <a:ext cx="1374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Jämföra tal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FA2F62-B2BB-F24D-8B70-F77FF706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556124"/>
            <a:ext cx="6407716" cy="110192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973D5F4-4596-0F49-BA4E-F28121E6862E}"/>
              </a:ext>
            </a:extLst>
          </p:cNvPr>
          <p:cNvSpPr/>
          <p:nvPr/>
        </p:nvSpPr>
        <p:spPr>
          <a:xfrm>
            <a:off x="1447799" y="1616477"/>
            <a:ext cx="640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Ju längre åt höger på en tallinje ett tal finns, desto större är det.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93B9B0C-98A7-AF49-A989-2FCB5699396E}"/>
              </a:ext>
            </a:extLst>
          </p:cNvPr>
          <p:cNvSpPr/>
          <p:nvPr/>
        </p:nvSpPr>
        <p:spPr>
          <a:xfrm>
            <a:off x="1419459" y="2057041"/>
            <a:ext cx="640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 är 3 ett större tal än −5 och −9 är ett mindre tal än 0.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F9F8150-0EF3-FF47-A332-EFDB6B4608B7}"/>
              </a:ext>
            </a:extLst>
          </p:cNvPr>
          <p:cNvSpPr/>
          <p:nvPr/>
        </p:nvSpPr>
        <p:spPr>
          <a:xfrm>
            <a:off x="598647" y="2883126"/>
            <a:ext cx="21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skriva så här: 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AE91327-F431-7942-999D-85BE7683633C}"/>
              </a:ext>
            </a:extLst>
          </p:cNvPr>
          <p:cNvSpPr/>
          <p:nvPr/>
        </p:nvSpPr>
        <p:spPr>
          <a:xfrm>
            <a:off x="2760647" y="2838142"/>
            <a:ext cx="11595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3 &gt; −5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612B862-28BC-8449-AE0D-F0135693080D}"/>
              </a:ext>
            </a:extLst>
          </p:cNvPr>
          <p:cNvSpPr/>
          <p:nvPr/>
        </p:nvSpPr>
        <p:spPr>
          <a:xfrm>
            <a:off x="2529646" y="3390025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&gt;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större än”</a:t>
            </a:r>
            <a:r>
              <a:rPr lang="sv-SE" dirty="0"/>
              <a:t>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188FA0A-EE12-9F47-8400-454BD9433E7E}"/>
              </a:ext>
            </a:extLst>
          </p:cNvPr>
          <p:cNvSpPr/>
          <p:nvPr/>
        </p:nvSpPr>
        <p:spPr>
          <a:xfrm>
            <a:off x="5611374" y="2838142"/>
            <a:ext cx="11595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−9 &lt; 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3ADF63E-E101-C441-88B1-3D009734F325}"/>
              </a:ext>
            </a:extLst>
          </p:cNvPr>
          <p:cNvSpPr/>
          <p:nvPr/>
        </p:nvSpPr>
        <p:spPr>
          <a:xfrm>
            <a:off x="5310733" y="3387932"/>
            <a:ext cx="2005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Tecknet </a:t>
            </a:r>
            <a:r>
              <a:rPr lang="sv-SE" sz="2400" dirty="0"/>
              <a:t>&lt;</a:t>
            </a:r>
            <a:r>
              <a:rPr lang="sv-SE" dirty="0"/>
              <a:t> betyder </a:t>
            </a:r>
            <a:r>
              <a:rPr lang="sv-SE" dirty="0">
                <a:solidFill>
                  <a:srgbClr val="C00000"/>
                </a:solidFill>
              </a:rPr>
              <a:t>”är mindre än”</a:t>
            </a:r>
            <a:r>
              <a:rPr lang="sv-SE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2A1305F-46AE-BA4A-916F-990571F2A599}"/>
              </a:ext>
            </a:extLst>
          </p:cNvPr>
          <p:cNvSpPr/>
          <p:nvPr/>
        </p:nvSpPr>
        <p:spPr>
          <a:xfrm>
            <a:off x="1544976" y="4361292"/>
            <a:ext cx="659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gemensamt namn kallas tecknen &lt; och &gt; för </a:t>
            </a:r>
            <a:r>
              <a:rPr lang="sv-SE" i="1" dirty="0">
                <a:solidFill>
                  <a:srgbClr val="C00000"/>
                </a:solidFill>
              </a:rPr>
              <a:t>olikhetstecken</a:t>
            </a:r>
            <a:r>
              <a:rPr lang="sv-SE" dirty="0"/>
              <a:t>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A61ABF5-54EF-034B-A85B-F98E910ADA00}"/>
              </a:ext>
            </a:extLst>
          </p:cNvPr>
          <p:cNvSpPr/>
          <p:nvPr/>
        </p:nvSpPr>
        <p:spPr>
          <a:xfrm>
            <a:off x="1419459" y="5378546"/>
            <a:ext cx="355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Tänk dig olikhetstecknet som gapet på en krokodil som alltid gapar stort mot det större talet. 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1302EE-4534-C640-80C1-59BF615B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16" y="5233715"/>
            <a:ext cx="1806000" cy="1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7884" y="325324"/>
            <a:ext cx="1368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02" name="Bildobjekt 101">
            <a:extLst>
              <a:ext uri="{FF2B5EF4-FFF2-40B4-BE49-F238E27FC236}">
                <a16:creationId xmlns:a16="http://schemas.microsoft.com/office/drawing/2014/main" id="{FA948E12-00E3-174C-951B-90A01A4E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872" y="2852718"/>
            <a:ext cx="2256155" cy="410210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718597" y="3811814"/>
            <a:ext cx="4089012" cy="429378"/>
            <a:chOff x="713110" y="4010038"/>
            <a:chExt cx="4089012" cy="429378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713110" y="4100862"/>
              <a:ext cx="39059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tiotusentalssiffra</a:t>
              </a:r>
              <a:r>
                <a:rPr lang="sv-SE" sz="1600" dirty="0">
                  <a:latin typeface="+mn-lt"/>
                </a:rPr>
                <a:t> och har värdet 10 000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05" name="Grupp 104">
              <a:extLst>
                <a:ext uri="{FF2B5EF4-FFF2-40B4-BE49-F238E27FC236}">
                  <a16:creationId xmlns:a16="http://schemas.microsoft.com/office/drawing/2014/main" id="{1CBB6D53-28CE-1E4D-865A-684230248F0A}"/>
                </a:ext>
              </a:extLst>
            </p:cNvPr>
            <p:cNvGrpSpPr/>
            <p:nvPr/>
          </p:nvGrpSpPr>
          <p:grpSpPr>
            <a:xfrm>
              <a:off x="4516126" y="4010038"/>
              <a:ext cx="285996" cy="260109"/>
              <a:chOff x="3778004" y="5327479"/>
              <a:chExt cx="285996" cy="260109"/>
            </a:xfrm>
          </p:grpSpPr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BF26BEA5-7A54-5745-BA85-FC641F170B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8004" y="5587587"/>
                <a:ext cx="285996" cy="1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ak pil 106">
                <a:extLst>
                  <a:ext uri="{FF2B5EF4-FFF2-40B4-BE49-F238E27FC236}">
                    <a16:creationId xmlns:a16="http://schemas.microsoft.com/office/drawing/2014/main" id="{28F81EED-1654-AC49-A837-CD8394EBC9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27479"/>
                <a:ext cx="0" cy="260109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727865" y="4225937"/>
            <a:ext cx="4581147" cy="473465"/>
            <a:chOff x="722378" y="4424161"/>
            <a:chExt cx="4581147" cy="473465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722378" y="4559072"/>
              <a:ext cx="35709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tusentalssiffra</a:t>
              </a:r>
              <a:r>
                <a:rPr lang="sv-SE" sz="1600" dirty="0">
                  <a:latin typeface="+mn-lt"/>
                </a:rPr>
                <a:t> och har värdet 3 000 </a:t>
              </a:r>
              <a:endParaRPr lang="sv-SE" sz="1600" dirty="0">
                <a:effectLst/>
                <a:latin typeface="+mn-lt"/>
              </a:endParaRPr>
            </a:p>
          </p:txBody>
        </p:sp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B647C784-F2B6-EA43-92E3-8C823993F496}"/>
                </a:ext>
              </a:extLst>
            </p:cNvPr>
            <p:cNvGrpSpPr/>
            <p:nvPr/>
          </p:nvGrpSpPr>
          <p:grpSpPr>
            <a:xfrm>
              <a:off x="4184532" y="4424161"/>
              <a:ext cx="1118993" cy="316361"/>
              <a:chOff x="3607651" y="5292977"/>
              <a:chExt cx="456349" cy="294610"/>
            </a:xfrm>
          </p:grpSpPr>
          <p:cxnSp>
            <p:nvCxnSpPr>
              <p:cNvPr id="111" name="Rak 110">
                <a:extLst>
                  <a:ext uri="{FF2B5EF4-FFF2-40B4-BE49-F238E27FC236}">
                    <a16:creationId xmlns:a16="http://schemas.microsoft.com/office/drawing/2014/main" id="{87DC604D-7177-A644-8CE4-945F9EAAF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7651" y="5587587"/>
                <a:ext cx="456349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ak pil 111">
                <a:extLst>
                  <a:ext uri="{FF2B5EF4-FFF2-40B4-BE49-F238E27FC236}">
                    <a16:creationId xmlns:a16="http://schemas.microsoft.com/office/drawing/2014/main" id="{347D100B-421E-7440-B5FB-1C85DE074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292977"/>
                <a:ext cx="0" cy="29461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E0E9471E-BC3D-0042-8B2A-77E8ED84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31" y="2857272"/>
            <a:ext cx="1814422" cy="385331"/>
          </a:xfrm>
          <a:prstGeom prst="rect">
            <a:avLst/>
          </a:prstGeom>
        </p:spPr>
      </p:pic>
      <p:pic>
        <p:nvPicPr>
          <p:cNvPr id="114" name="Bildobjekt 113">
            <a:extLst>
              <a:ext uri="{FF2B5EF4-FFF2-40B4-BE49-F238E27FC236}">
                <a16:creationId xmlns:a16="http://schemas.microsoft.com/office/drawing/2014/main" id="{050215B5-321E-FE45-BE40-F0EBCADA9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77" y="2860341"/>
            <a:ext cx="1361302" cy="397515"/>
          </a:xfrm>
          <a:prstGeom prst="rect">
            <a:avLst/>
          </a:prstGeom>
        </p:spPr>
      </p:pic>
      <p:pic>
        <p:nvPicPr>
          <p:cNvPr id="115" name="Bildobjekt 114">
            <a:extLst>
              <a:ext uri="{FF2B5EF4-FFF2-40B4-BE49-F238E27FC236}">
                <a16:creationId xmlns:a16="http://schemas.microsoft.com/office/drawing/2014/main" id="{FB1A5B1F-FE7D-CD41-B599-5715B73D8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767" y="2863740"/>
            <a:ext cx="894749" cy="392632"/>
          </a:xfrm>
          <a:prstGeom prst="rect">
            <a:avLst/>
          </a:prstGeom>
        </p:spPr>
      </p:pic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36B52F5-2A0D-B44B-8D3A-8C6FDD506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631" y="2860177"/>
            <a:ext cx="422722" cy="392795"/>
          </a:xfrm>
          <a:prstGeom prst="rect">
            <a:avLst/>
          </a:prstGeom>
        </p:spPr>
      </p:pic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718597" y="4650214"/>
            <a:ext cx="5044782" cy="430864"/>
            <a:chOff x="713110" y="4848438"/>
            <a:chExt cx="5044782" cy="430864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CDE2C408-C044-1D43-871E-8BEA01CCB081}"/>
                </a:ext>
              </a:extLst>
            </p:cNvPr>
            <p:cNvGrpSpPr/>
            <p:nvPr/>
          </p:nvGrpSpPr>
          <p:grpSpPr>
            <a:xfrm>
              <a:off x="4184529" y="4848438"/>
              <a:ext cx="1573363" cy="286898"/>
              <a:chOff x="3579315" y="5313157"/>
              <a:chExt cx="484685" cy="274430"/>
            </a:xfrm>
          </p:grpSpPr>
          <p:cxnSp>
            <p:nvCxnSpPr>
              <p:cNvPr id="120" name="Rak 119">
                <a:extLst>
                  <a:ext uri="{FF2B5EF4-FFF2-40B4-BE49-F238E27FC236}">
                    <a16:creationId xmlns:a16="http://schemas.microsoft.com/office/drawing/2014/main" id="{86C72E17-CB06-804E-8FA1-FC5F030488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9315" y="5561633"/>
                <a:ext cx="484685" cy="15004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ak pil 120">
                <a:extLst>
                  <a:ext uri="{FF2B5EF4-FFF2-40B4-BE49-F238E27FC236}">
                    <a16:creationId xmlns:a16="http://schemas.microsoft.com/office/drawing/2014/main" id="{25F50CC8-3780-4449-8D50-C656AD5D83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13157"/>
                <a:ext cx="0" cy="27443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713110" y="4940748"/>
              <a:ext cx="35568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4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hundratalssiffra</a:t>
              </a:r>
              <a:r>
                <a:rPr lang="sv-SE" sz="1600" dirty="0">
                  <a:latin typeface="+mn-lt"/>
                </a:rPr>
                <a:t> och har värdet 400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727865" y="5093339"/>
            <a:ext cx="5493298" cy="393297"/>
            <a:chOff x="722378" y="5291563"/>
            <a:chExt cx="5493298" cy="393297"/>
          </a:xfrm>
        </p:grpSpPr>
        <p:grpSp>
          <p:nvGrpSpPr>
            <p:cNvPr id="123" name="Grupp 122">
              <a:extLst>
                <a:ext uri="{FF2B5EF4-FFF2-40B4-BE49-F238E27FC236}">
                  <a16:creationId xmlns:a16="http://schemas.microsoft.com/office/drawing/2014/main" id="{3D65F802-894C-374E-B939-80C84A3BDA31}"/>
                </a:ext>
              </a:extLst>
            </p:cNvPr>
            <p:cNvGrpSpPr/>
            <p:nvPr/>
          </p:nvGrpSpPr>
          <p:grpSpPr>
            <a:xfrm>
              <a:off x="3686398" y="5291563"/>
              <a:ext cx="2529278" cy="237150"/>
              <a:chOff x="3550366" y="5350438"/>
              <a:chExt cx="513634" cy="237150"/>
            </a:xfrm>
          </p:grpSpPr>
          <p:cxnSp>
            <p:nvCxnSpPr>
              <p:cNvPr id="125" name="Rak 124">
                <a:extLst>
                  <a:ext uri="{FF2B5EF4-FFF2-40B4-BE49-F238E27FC236}">
                    <a16:creationId xmlns:a16="http://schemas.microsoft.com/office/drawing/2014/main" id="{45878D3A-36DA-174A-B7F9-61751BD6F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0366" y="5574458"/>
                <a:ext cx="513634" cy="13129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ak pil 125">
                <a:extLst>
                  <a:ext uri="{FF2B5EF4-FFF2-40B4-BE49-F238E27FC236}">
                    <a16:creationId xmlns:a16="http://schemas.microsoft.com/office/drawing/2014/main" id="{10CC7EC7-0B64-3041-8D09-FDFCC9E97E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50438"/>
                <a:ext cx="0" cy="23715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722378" y="5346306"/>
              <a:ext cx="30727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5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tiotalssiffra</a:t>
              </a:r>
              <a:r>
                <a:rPr lang="sv-SE" sz="1600" dirty="0">
                  <a:latin typeface="+mn-lt"/>
                </a:rPr>
                <a:t> och har värdet 50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grpSp>
        <p:nvGrpSpPr>
          <p:cNvPr id="127" name="Grupp 126">
            <a:extLst>
              <a:ext uri="{FF2B5EF4-FFF2-40B4-BE49-F238E27FC236}">
                <a16:creationId xmlns:a16="http://schemas.microsoft.com/office/drawing/2014/main" id="{A3D72B61-31BC-3B46-8E57-21055AAF0AAF}"/>
              </a:ext>
            </a:extLst>
          </p:cNvPr>
          <p:cNvGrpSpPr/>
          <p:nvPr/>
        </p:nvGrpSpPr>
        <p:grpSpPr>
          <a:xfrm>
            <a:off x="718597" y="5515145"/>
            <a:ext cx="5978898" cy="354123"/>
            <a:chOff x="713110" y="5713369"/>
            <a:chExt cx="5978898" cy="354123"/>
          </a:xfrm>
        </p:grpSpPr>
        <p:grpSp>
          <p:nvGrpSpPr>
            <p:cNvPr id="128" name="Grupp 127">
              <a:extLst>
                <a:ext uri="{FF2B5EF4-FFF2-40B4-BE49-F238E27FC236}">
                  <a16:creationId xmlns:a16="http://schemas.microsoft.com/office/drawing/2014/main" id="{15D30DEC-2B72-B345-8DCF-572F766F6488}"/>
                </a:ext>
              </a:extLst>
            </p:cNvPr>
            <p:cNvGrpSpPr/>
            <p:nvPr/>
          </p:nvGrpSpPr>
          <p:grpSpPr>
            <a:xfrm>
              <a:off x="3545415" y="5713369"/>
              <a:ext cx="3146593" cy="184846"/>
              <a:chOff x="3542776" y="5380307"/>
              <a:chExt cx="521224" cy="207280"/>
            </a:xfrm>
          </p:grpSpPr>
          <p:cxnSp>
            <p:nvCxnSpPr>
              <p:cNvPr id="130" name="Rak 129">
                <a:extLst>
                  <a:ext uri="{FF2B5EF4-FFF2-40B4-BE49-F238E27FC236}">
                    <a16:creationId xmlns:a16="http://schemas.microsoft.com/office/drawing/2014/main" id="{CA197977-A66F-8C42-B031-7FBC15E0C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2776" y="5587587"/>
                <a:ext cx="521224" cy="0"/>
              </a:xfrm>
              <a:prstGeom prst="line">
                <a:avLst/>
              </a:prstGeom>
              <a:ln>
                <a:solidFill>
                  <a:srgbClr val="9E290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Rak pil 130">
                <a:extLst>
                  <a:ext uri="{FF2B5EF4-FFF2-40B4-BE49-F238E27FC236}">
                    <a16:creationId xmlns:a16="http://schemas.microsoft.com/office/drawing/2014/main" id="{5BD8F306-906B-F544-95D5-BA8281C1A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000" y="5380307"/>
                <a:ext cx="0" cy="207280"/>
              </a:xfrm>
              <a:prstGeom prst="straightConnector1">
                <a:avLst/>
              </a:prstGeom>
              <a:ln>
                <a:solidFill>
                  <a:srgbClr val="9E290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C8BFAC12-8CB9-1F41-81F2-1302E8C1757F}"/>
                </a:ext>
              </a:extLst>
            </p:cNvPr>
            <p:cNvSpPr/>
            <p:nvPr/>
          </p:nvSpPr>
          <p:spPr>
            <a:xfrm>
              <a:off x="713110" y="5728938"/>
              <a:ext cx="29489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6</a:t>
              </a:r>
              <a:r>
                <a:rPr lang="sv-SE" sz="1600" dirty="0">
                  <a:latin typeface="+mn-lt"/>
                </a:rPr>
                <a:t> är </a:t>
              </a:r>
              <a:r>
                <a:rPr lang="sv-SE" sz="1600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sz="1600" dirty="0">
                  <a:latin typeface="+mn-lt"/>
                </a:rPr>
                <a:t> och har värdet 6 </a:t>
              </a:r>
              <a:endParaRPr lang="sv-SE" sz="1600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pic>
        <p:nvPicPr>
          <p:cNvPr id="101" name="Bildobjekt 100">
            <a:extLst>
              <a:ext uri="{FF2B5EF4-FFF2-40B4-BE49-F238E27FC236}">
                <a16:creationId xmlns:a16="http://schemas.microsoft.com/office/drawing/2014/main" id="{C18E5902-E937-924B-A0C6-8C2207A2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116" y="2857507"/>
            <a:ext cx="2256155" cy="4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007 0.06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31 L 0.0007 0.129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188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0278 0.25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116 L 0.0033 0.3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BC72E67-AD75-6230-C94D-86012A70E247}"/>
              </a:ext>
            </a:extLst>
          </p:cNvPr>
          <p:cNvSpPr/>
          <p:nvPr/>
        </p:nvSpPr>
        <p:spPr>
          <a:xfrm>
            <a:off x="2763743" y="476772"/>
            <a:ext cx="32835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Vad visar termometern om temperaturen stiger med </a:t>
            </a:r>
            <a:r>
              <a:rPr lang="sv-SE" sz="2000" b="1" dirty="0">
                <a:solidFill>
                  <a:srgbClr val="C00000"/>
                </a:solidFill>
              </a:rPr>
              <a:t>30 </a:t>
            </a:r>
            <a:r>
              <a:rPr lang="sv-SE" sz="2400" b="1" baseline="30000" dirty="0">
                <a:solidFill>
                  <a:srgbClr val="C00000"/>
                </a:solidFill>
              </a:rPr>
              <a:t>∘</a:t>
            </a:r>
            <a:r>
              <a:rPr lang="sv-SE" sz="2000" b="1" dirty="0">
                <a:solidFill>
                  <a:srgbClr val="C00000"/>
                </a:solidFill>
              </a:rPr>
              <a:t>C</a:t>
            </a:r>
            <a:r>
              <a:rPr lang="sv-SE" dirty="0"/>
              <a:t>?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74D0252-825D-93E9-C6C3-E7C6F1060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00"/>
          <a:stretch/>
        </p:blipFill>
        <p:spPr>
          <a:xfrm>
            <a:off x="3826789" y="1321098"/>
            <a:ext cx="1216797" cy="444440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11F0830-346E-1A69-0A89-BE07F9DFC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1200"/>
          <a:stretch/>
        </p:blipFill>
        <p:spPr>
          <a:xfrm>
            <a:off x="3751903" y="1321099"/>
            <a:ext cx="1216796" cy="4444403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DF653648-BBF0-076E-E5A2-0293DBEE2326}"/>
              </a:ext>
            </a:extLst>
          </p:cNvPr>
          <p:cNvSpPr/>
          <p:nvPr/>
        </p:nvSpPr>
        <p:spPr>
          <a:xfrm>
            <a:off x="5366711" y="2991068"/>
            <a:ext cx="30238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Termometern visar då 20 </a:t>
            </a:r>
            <a:r>
              <a:rPr lang="sv-SE" baseline="30000" dirty="0" err="1"/>
              <a:t>o</a:t>
            </a:r>
            <a:r>
              <a:rPr lang="sv-SE" dirty="0" err="1"/>
              <a:t>C</a:t>
            </a:r>
            <a:r>
              <a:rPr lang="sv-SE" dirty="0"/>
              <a:t>. </a:t>
            </a:r>
          </a:p>
        </p:txBody>
      </p:sp>
      <p:sp>
        <p:nvSpPr>
          <p:cNvPr id="13" name="Bågformad 12">
            <a:extLst>
              <a:ext uri="{FF2B5EF4-FFF2-40B4-BE49-F238E27FC236}">
                <a16:creationId xmlns:a16="http://schemas.microsoft.com/office/drawing/2014/main" id="{AF3D354A-E9F7-172B-C703-DE2375578069}"/>
              </a:ext>
            </a:extLst>
          </p:cNvPr>
          <p:cNvSpPr/>
          <p:nvPr/>
        </p:nvSpPr>
        <p:spPr>
          <a:xfrm rot="16200000">
            <a:off x="3719051" y="2512958"/>
            <a:ext cx="520273" cy="536341"/>
          </a:xfrm>
          <a:prstGeom prst="circularArrow">
            <a:avLst>
              <a:gd name="adj1" fmla="val 0"/>
              <a:gd name="adj2" fmla="val 918664"/>
              <a:gd name="adj3" fmla="val 19939067"/>
              <a:gd name="adj4" fmla="val 11121437"/>
              <a:gd name="adj5" fmla="val 12500"/>
            </a:avLst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Bågformad 13">
            <a:extLst>
              <a:ext uri="{FF2B5EF4-FFF2-40B4-BE49-F238E27FC236}">
                <a16:creationId xmlns:a16="http://schemas.microsoft.com/office/drawing/2014/main" id="{E9B3999C-53F8-13E9-4CC0-AD951832AB45}"/>
              </a:ext>
            </a:extLst>
          </p:cNvPr>
          <p:cNvSpPr/>
          <p:nvPr/>
        </p:nvSpPr>
        <p:spPr>
          <a:xfrm rot="16200000">
            <a:off x="3691142" y="2907564"/>
            <a:ext cx="520273" cy="536341"/>
          </a:xfrm>
          <a:prstGeom prst="circularArrow">
            <a:avLst>
              <a:gd name="adj1" fmla="val 0"/>
              <a:gd name="adj2" fmla="val 918664"/>
              <a:gd name="adj3" fmla="val 19939067"/>
              <a:gd name="adj4" fmla="val 11121437"/>
              <a:gd name="adj5" fmla="val 12500"/>
            </a:avLst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Bågformad 14">
            <a:extLst>
              <a:ext uri="{FF2B5EF4-FFF2-40B4-BE49-F238E27FC236}">
                <a16:creationId xmlns:a16="http://schemas.microsoft.com/office/drawing/2014/main" id="{D7A0CA7E-BEAF-C9E2-32EA-96F4C94C5AAA}"/>
              </a:ext>
            </a:extLst>
          </p:cNvPr>
          <p:cNvSpPr/>
          <p:nvPr/>
        </p:nvSpPr>
        <p:spPr>
          <a:xfrm rot="16200000">
            <a:off x="3685050" y="3302171"/>
            <a:ext cx="520273" cy="536341"/>
          </a:xfrm>
          <a:prstGeom prst="circularArrow">
            <a:avLst>
              <a:gd name="adj1" fmla="val 0"/>
              <a:gd name="adj2" fmla="val 918664"/>
              <a:gd name="adj3" fmla="val 19939067"/>
              <a:gd name="adj4" fmla="val 11121437"/>
              <a:gd name="adj5" fmla="val 12500"/>
            </a:avLst>
          </a:prstGeom>
          <a:solidFill>
            <a:srgbClr val="C0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23A5637-F147-E745-9FA7-CD9283B2EA50}"/>
              </a:ext>
            </a:extLst>
          </p:cNvPr>
          <p:cNvSpPr/>
          <p:nvPr/>
        </p:nvSpPr>
        <p:spPr>
          <a:xfrm>
            <a:off x="1198467" y="3207418"/>
            <a:ext cx="2515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öka temperaturen stegvis med med 10 </a:t>
            </a:r>
            <a:r>
              <a:rPr lang="sv-SE" baseline="30000" dirty="0" err="1"/>
              <a:t>o</a:t>
            </a:r>
            <a:r>
              <a:rPr lang="sv-SE" dirty="0" err="1"/>
              <a:t>C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196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D847541-B457-3373-E1DA-F0F2B35BFB35}"/>
              </a:ext>
            </a:extLst>
          </p:cNvPr>
          <p:cNvSpPr/>
          <p:nvPr/>
        </p:nvSpPr>
        <p:spPr>
          <a:xfrm>
            <a:off x="597159" y="37105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A09F9E-50CB-8138-549D-E15FE5CD7EAE}"/>
              </a:ext>
            </a:extLst>
          </p:cNvPr>
          <p:cNvSpPr/>
          <p:nvPr/>
        </p:nvSpPr>
        <p:spPr>
          <a:xfrm>
            <a:off x="2239121" y="447995"/>
            <a:ext cx="4665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Vad visar termometern om temperaturen </a:t>
            </a:r>
          </a:p>
          <a:p>
            <a:r>
              <a:rPr lang="sv-SE" dirty="0"/>
              <a:t>a) sjunker med 5 </a:t>
            </a:r>
            <a:r>
              <a:rPr lang="sv-SE" sz="2000" baseline="30000" dirty="0"/>
              <a:t>∘</a:t>
            </a:r>
            <a:r>
              <a:rPr lang="sv-SE" dirty="0"/>
              <a:t>C		b) stiger med 15 </a:t>
            </a:r>
            <a:r>
              <a:rPr lang="sv-SE" sz="2000" baseline="30000" dirty="0"/>
              <a:t>∘</a:t>
            </a:r>
            <a:r>
              <a:rPr lang="sv-SE" dirty="0"/>
              <a:t>C	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5A9937-0E45-26D0-4850-CA19029DC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5" t="1529" r="5450" b="1251"/>
          <a:stretch/>
        </p:blipFill>
        <p:spPr>
          <a:xfrm>
            <a:off x="7466416" y="371051"/>
            <a:ext cx="1219087" cy="515106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D6862BD-258D-BA18-2098-AB4360D421DF}"/>
              </a:ext>
            </a:extLst>
          </p:cNvPr>
          <p:cNvSpPr/>
          <p:nvPr/>
        </p:nvSpPr>
        <p:spPr>
          <a:xfrm>
            <a:off x="1366502" y="2269432"/>
            <a:ext cx="2874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Det blir 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000" dirty="0">
                <a:latin typeface="Bradley Hand" pitchFamily="2" charset="77"/>
              </a:rPr>
              <a:t>C kallare.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ED68A1E-B7DE-1518-154F-0A0DCF278E54}"/>
              </a:ext>
            </a:extLst>
          </p:cNvPr>
          <p:cNvSpPr/>
          <p:nvPr/>
        </p:nvSpPr>
        <p:spPr>
          <a:xfrm>
            <a:off x="1524481" y="2300895"/>
            <a:ext cx="58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0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CA2BE16-305A-2DF7-6D3E-CD3AC2EA2EE0}"/>
              </a:ext>
            </a:extLst>
          </p:cNvPr>
          <p:cNvSpPr/>
          <p:nvPr/>
        </p:nvSpPr>
        <p:spPr>
          <a:xfrm>
            <a:off x="1650687" y="2657930"/>
            <a:ext cx="3972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Termometern visar då - 15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000" dirty="0">
                <a:latin typeface="Bradley Hand" pitchFamily="2" charset="77"/>
              </a:rPr>
              <a:t>C. </a:t>
            </a:r>
            <a:r>
              <a:rPr lang="sv-SE" sz="2000" dirty="0"/>
              <a:t>	</a:t>
            </a:r>
            <a:r>
              <a:rPr lang="sv-SE" sz="2000" dirty="0">
                <a:latin typeface="Bradley Hand" pitchFamily="2" charset="77"/>
              </a:rPr>
              <a:t> </a:t>
            </a:r>
          </a:p>
        </p:txBody>
      </p:sp>
      <p:sp>
        <p:nvSpPr>
          <p:cNvPr id="11" name="Bågformad 10">
            <a:extLst>
              <a:ext uri="{FF2B5EF4-FFF2-40B4-BE49-F238E27FC236}">
                <a16:creationId xmlns:a16="http://schemas.microsoft.com/office/drawing/2014/main" id="{4EADFB4F-1F0A-D479-13CA-090047C7723E}"/>
              </a:ext>
            </a:extLst>
          </p:cNvPr>
          <p:cNvSpPr/>
          <p:nvPr/>
        </p:nvSpPr>
        <p:spPr>
          <a:xfrm rot="4984064" flipV="1">
            <a:off x="7429844" y="3661129"/>
            <a:ext cx="330993" cy="345890"/>
          </a:xfrm>
          <a:prstGeom prst="circularArrow">
            <a:avLst>
              <a:gd name="adj1" fmla="val 0"/>
              <a:gd name="adj2" fmla="val 918664"/>
              <a:gd name="adj3" fmla="val 19939067"/>
              <a:gd name="adj4" fmla="val 11121437"/>
              <a:gd name="adj5" fmla="val 1250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F773902-5F2A-5FB6-BD17-4FC0732CA458}"/>
              </a:ext>
            </a:extLst>
          </p:cNvPr>
          <p:cNvSpPr/>
          <p:nvPr/>
        </p:nvSpPr>
        <p:spPr>
          <a:xfrm>
            <a:off x="5170991" y="3464742"/>
            <a:ext cx="213076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temperaturen sjunker med 5 </a:t>
            </a:r>
            <a:r>
              <a:rPr lang="sv-SE" sz="1600" baseline="30000" dirty="0"/>
              <a:t>∘</a:t>
            </a:r>
            <a:r>
              <a:rPr lang="sv-SE" sz="1400" dirty="0"/>
              <a:t>C så backar vi 5 steg på termometern.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25DC01F-4ADD-0698-C0FC-D105FB259F1D}"/>
              </a:ext>
            </a:extLst>
          </p:cNvPr>
          <p:cNvSpPr/>
          <p:nvPr/>
        </p:nvSpPr>
        <p:spPr>
          <a:xfrm>
            <a:off x="1366502" y="3368388"/>
            <a:ext cx="3558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Det blir 15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000" dirty="0">
                <a:latin typeface="Bradley Hand" pitchFamily="2" charset="77"/>
              </a:rPr>
              <a:t>C varmare. </a:t>
            </a:r>
            <a:r>
              <a:rPr lang="sv-SE" sz="2000" dirty="0"/>
              <a:t>	</a:t>
            </a:r>
            <a:r>
              <a:rPr lang="sv-SE" sz="2000" dirty="0">
                <a:latin typeface="Bradley Hand" pitchFamily="2" charset="77"/>
              </a:rPr>
              <a:t>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8D8B1BA-2932-AA1E-5764-5F4572C350C8}"/>
              </a:ext>
            </a:extLst>
          </p:cNvPr>
          <p:cNvSpPr/>
          <p:nvPr/>
        </p:nvSpPr>
        <p:spPr>
          <a:xfrm>
            <a:off x="1650687" y="3756886"/>
            <a:ext cx="3972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Termometern visar då 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000" dirty="0">
                <a:latin typeface="Bradley Hand" pitchFamily="2" charset="77"/>
              </a:rPr>
              <a:t>C. </a:t>
            </a:r>
            <a:r>
              <a:rPr lang="sv-SE" sz="2000" dirty="0"/>
              <a:t>	</a:t>
            </a:r>
            <a:r>
              <a:rPr lang="sv-SE" sz="2000" dirty="0">
                <a:latin typeface="Bradley Hand" pitchFamily="2" charset="77"/>
              </a:rPr>
              <a:t> </a:t>
            </a:r>
          </a:p>
        </p:txBody>
      </p:sp>
      <p:sp>
        <p:nvSpPr>
          <p:cNvPr id="15" name="Bågformad 14">
            <a:extLst>
              <a:ext uri="{FF2B5EF4-FFF2-40B4-BE49-F238E27FC236}">
                <a16:creationId xmlns:a16="http://schemas.microsoft.com/office/drawing/2014/main" id="{5F2820B9-C4B5-BF9C-2845-1F8D52403E66}"/>
              </a:ext>
            </a:extLst>
          </p:cNvPr>
          <p:cNvSpPr/>
          <p:nvPr/>
        </p:nvSpPr>
        <p:spPr>
          <a:xfrm rot="16200000">
            <a:off x="7202645" y="3041935"/>
            <a:ext cx="851126" cy="652906"/>
          </a:xfrm>
          <a:prstGeom prst="circularArrow">
            <a:avLst>
              <a:gd name="adj1" fmla="val 0"/>
              <a:gd name="adj2" fmla="val 918664"/>
              <a:gd name="adj3" fmla="val 19939067"/>
              <a:gd name="adj4" fmla="val 11121437"/>
              <a:gd name="adj5" fmla="val 1250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BAA0D86-DA68-A341-734C-2403F8DB0D82}"/>
              </a:ext>
            </a:extLst>
          </p:cNvPr>
          <p:cNvSpPr/>
          <p:nvPr/>
        </p:nvSpPr>
        <p:spPr>
          <a:xfrm>
            <a:off x="5170991" y="3467991"/>
            <a:ext cx="213076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När temperaturen stiger med 15 </a:t>
            </a:r>
            <a:r>
              <a:rPr lang="sv-SE" sz="1600" baseline="30000" dirty="0"/>
              <a:t>∘</a:t>
            </a:r>
            <a:r>
              <a:rPr lang="sv-SE" sz="1400" dirty="0"/>
              <a:t>C så ökar vi 15 steg på termometern.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039D0C4-AA07-BBFB-9D11-D85AF903CDFD}"/>
              </a:ext>
            </a:extLst>
          </p:cNvPr>
          <p:cNvSpPr/>
          <p:nvPr/>
        </p:nvSpPr>
        <p:spPr>
          <a:xfrm>
            <a:off x="1199962" y="5122009"/>
            <a:ext cx="5227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	Termometern visar </a:t>
            </a:r>
          </a:p>
          <a:p>
            <a:r>
              <a:rPr lang="sv-SE" sz="2000" dirty="0">
                <a:latin typeface="Bradley Hand" pitchFamily="2" charset="77"/>
              </a:rPr>
              <a:t>		a) - 15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000" dirty="0">
                <a:latin typeface="Bradley Hand" pitchFamily="2" charset="77"/>
              </a:rPr>
              <a:t>C		b) 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000" dirty="0">
                <a:latin typeface="Bradley Hand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735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1" grpId="0" animBg="1"/>
      <p:bldP spid="11" grpId="1" animBg="1"/>
      <p:bldP spid="12" grpId="0"/>
      <p:bldP spid="12" grpId="1" animBg="1"/>
      <p:bldP spid="13" grpId="0"/>
      <p:bldP spid="14" grpId="0"/>
      <p:bldP spid="15" grpId="0" animBg="1"/>
      <p:bldP spid="15" grpId="1" animBg="1"/>
      <p:bldP spid="16" grpId="0"/>
      <p:bldP spid="16" grpId="1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63AA5BBF-76C3-5E4B-853E-79AA2DF19687}"/>
              </a:ext>
            </a:extLst>
          </p:cNvPr>
          <p:cNvGrpSpPr/>
          <p:nvPr/>
        </p:nvGrpSpPr>
        <p:grpSpPr>
          <a:xfrm>
            <a:off x="5836713" y="2219612"/>
            <a:ext cx="1971306" cy="385331"/>
            <a:chOff x="3641399" y="5912229"/>
            <a:chExt cx="1941292" cy="38533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383CDC3-B460-4343-9FCB-EF338EA6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1399" y="5912229"/>
              <a:ext cx="1941292" cy="384696"/>
            </a:xfrm>
            <a:prstGeom prst="rect">
              <a:avLst/>
            </a:prstGeom>
          </p:spPr>
        </p:pic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06F1B775-AECB-164A-9D82-2B123728A1F7}"/>
                </a:ext>
              </a:extLst>
            </p:cNvPr>
            <p:cNvGrpSpPr/>
            <p:nvPr/>
          </p:nvGrpSpPr>
          <p:grpSpPr>
            <a:xfrm>
              <a:off x="3641399" y="5912229"/>
              <a:ext cx="1524348" cy="385331"/>
              <a:chOff x="1117600" y="2747291"/>
              <a:chExt cx="5389521" cy="1371600"/>
            </a:xfrm>
          </p:grpSpPr>
          <p:pic>
            <p:nvPicPr>
              <p:cNvPr id="51" name="Bildobjekt 50">
                <a:extLst>
                  <a:ext uri="{FF2B5EF4-FFF2-40B4-BE49-F238E27FC236}">
                    <a16:creationId xmlns:a16="http://schemas.microsoft.com/office/drawing/2014/main" id="{F8AE82C9-2599-2344-BDD9-2393485B9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991" b="-768"/>
              <a:stretch/>
            </p:blipFill>
            <p:spPr>
              <a:xfrm>
                <a:off x="1117600" y="2749551"/>
                <a:ext cx="5389521" cy="1369340"/>
              </a:xfrm>
              <a:prstGeom prst="rect">
                <a:avLst/>
              </a:prstGeom>
            </p:spPr>
          </p:pic>
          <p:pic>
            <p:nvPicPr>
              <p:cNvPr id="52" name="Bildobjekt 51">
                <a:extLst>
                  <a:ext uri="{FF2B5EF4-FFF2-40B4-BE49-F238E27FC236}">
                    <a16:creationId xmlns:a16="http://schemas.microsoft.com/office/drawing/2014/main" id="{CD1BE689-2358-FB45-A71B-6E3AAF4E8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600" y="2747291"/>
                <a:ext cx="1485900" cy="1371600"/>
              </a:xfrm>
              <a:prstGeom prst="rect">
                <a:avLst/>
              </a:prstGeom>
            </p:spPr>
          </p:pic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5872685-D2C1-3F41-83CF-5A36903D4745}"/>
              </a:ext>
            </a:extLst>
          </p:cNvPr>
          <p:cNvGrpSpPr/>
          <p:nvPr/>
        </p:nvGrpSpPr>
        <p:grpSpPr>
          <a:xfrm>
            <a:off x="5836713" y="2206866"/>
            <a:ext cx="1971305" cy="398961"/>
            <a:chOff x="1111250" y="2736850"/>
            <a:chExt cx="6921500" cy="1387939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FA23C52-6472-2343-AE48-54399D3E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250" y="2736850"/>
              <a:ext cx="6921500" cy="138430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33F6C261-ACC5-BF48-8D20-A18ABB49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1250" y="2753189"/>
              <a:ext cx="5270500" cy="1371600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37EC3A0-92DE-7245-8C28-B62B0334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624" y="2767184"/>
              <a:ext cx="1485900" cy="1346200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E976AB4-27F7-7A4B-856B-227255A0EC43}"/>
              </a:ext>
            </a:extLst>
          </p:cNvPr>
          <p:cNvGrpSpPr/>
          <p:nvPr/>
        </p:nvGrpSpPr>
        <p:grpSpPr>
          <a:xfrm>
            <a:off x="5828087" y="2204782"/>
            <a:ext cx="1971305" cy="406418"/>
            <a:chOff x="1111248" y="3181346"/>
            <a:chExt cx="6921498" cy="13843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F523477-F03F-354B-B562-CAC128B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1248" y="3206718"/>
              <a:ext cx="6921498" cy="1358901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5981A7F-12A6-A041-8EFE-5534540D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094" y="3181346"/>
              <a:ext cx="3657600" cy="1384300"/>
            </a:xfrm>
            <a:prstGeom prst="rect">
              <a:avLst/>
            </a:prstGeom>
          </p:spPr>
        </p:pic>
      </p:grpSp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7884" y="325324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1447303" y="3091139"/>
            <a:ext cx="5046444" cy="369332"/>
            <a:chOff x="1441816" y="4521585"/>
            <a:chExt cx="5046444" cy="369332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1441816" y="4521585"/>
              <a:ext cx="36134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tiondelssiffra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0,1</a:t>
              </a:r>
              <a:endParaRPr lang="sv-SE" b="1" dirty="0">
                <a:effectLst/>
                <a:latin typeface="+mn-lt"/>
              </a:endParaRPr>
            </a:p>
          </p:txBody>
        </p:sp>
        <p:cxnSp>
          <p:nvCxnSpPr>
            <p:cNvPr id="112" name="Rak pil 111">
              <a:extLst>
                <a:ext uri="{FF2B5EF4-FFF2-40B4-BE49-F238E27FC236}">
                  <a16:creationId xmlns:a16="http://schemas.microsoft.com/office/drawing/2014/main" id="{347D100B-421E-7440-B5FB-1C85DE074635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5055306" y="4706251"/>
              <a:ext cx="1432954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1447303" y="3516765"/>
            <a:ext cx="5537391" cy="369332"/>
            <a:chOff x="1441816" y="4926539"/>
            <a:chExt cx="5537391" cy="369332"/>
          </a:xfrm>
        </p:grpSpPr>
        <p:cxnSp>
          <p:nvCxnSpPr>
            <p:cNvPr id="121" name="Rak pil 120">
              <a:extLst>
                <a:ext uri="{FF2B5EF4-FFF2-40B4-BE49-F238E27FC236}">
                  <a16:creationId xmlns:a16="http://schemas.microsoft.com/office/drawing/2014/main" id="{25F50CC8-3780-4449-8D50-C656AD5D8310}"/>
                </a:ext>
              </a:extLst>
            </p:cNvPr>
            <p:cNvCxnSpPr>
              <a:cxnSpLocks/>
            </p:cNvCxnSpPr>
            <p:nvPr/>
          </p:nvCxnSpPr>
          <p:spPr>
            <a:xfrm>
              <a:off x="5355309" y="5119508"/>
              <a:ext cx="1623898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1441816" y="4926539"/>
              <a:ext cx="4031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2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hundradelssiffra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0,02</a:t>
              </a:r>
              <a:endParaRPr lang="sv-SE" sz="1600" b="1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1408744" y="3940410"/>
            <a:ext cx="6016625" cy="369332"/>
            <a:chOff x="1472879" y="5359609"/>
            <a:chExt cx="6016625" cy="369332"/>
          </a:xfrm>
        </p:grpSpPr>
        <p:cxnSp>
          <p:nvCxnSpPr>
            <p:cNvPr id="126" name="Rak pil 125">
              <a:extLst>
                <a:ext uri="{FF2B5EF4-FFF2-40B4-BE49-F238E27FC236}">
                  <a16:creationId xmlns:a16="http://schemas.microsoft.com/office/drawing/2014/main" id="{10CC7EC7-0B64-3041-8D09-FDFCC9E97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6372" y="5558811"/>
              <a:ext cx="2103132" cy="1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1472879" y="5359609"/>
              <a:ext cx="4049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tusendelssiffra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0,003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5589E20-B2A5-1A4C-9102-E6733713CB27}"/>
              </a:ext>
            </a:extLst>
          </p:cNvPr>
          <p:cNvGrpSpPr/>
          <p:nvPr/>
        </p:nvGrpSpPr>
        <p:grpSpPr>
          <a:xfrm>
            <a:off x="5848537" y="2216475"/>
            <a:ext cx="1954053" cy="385331"/>
            <a:chOff x="1117600" y="2747291"/>
            <a:chExt cx="6908800" cy="137160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1F1D447-BFBC-754C-A4EB-72952648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600" y="2749550"/>
              <a:ext cx="6908800" cy="1358900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A63383E-E7EC-1249-BE89-6193EB6D9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600" y="2747291"/>
              <a:ext cx="1485900" cy="1371600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3BD977-0C0B-4B4B-8553-9EBDBCBDD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5338" y="2215169"/>
            <a:ext cx="1954054" cy="387937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1447303" y="2661222"/>
            <a:ext cx="4463246" cy="369332"/>
            <a:chOff x="1444735" y="4099674"/>
            <a:chExt cx="4463246" cy="369332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1444735" y="4099674"/>
              <a:ext cx="329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  <p:cxnSp>
          <p:nvCxnSpPr>
            <p:cNvPr id="107" name="Rak pil 106">
              <a:extLst>
                <a:ext uri="{FF2B5EF4-FFF2-40B4-BE49-F238E27FC236}">
                  <a16:creationId xmlns:a16="http://schemas.microsoft.com/office/drawing/2014/main" id="{28F81EED-1654-AC49-A837-CD8394EBC96C}"/>
                </a:ext>
              </a:extLst>
            </p:cNvPr>
            <p:cNvCxnSpPr>
              <a:cxnSpLocks/>
            </p:cNvCxnSpPr>
            <p:nvPr/>
          </p:nvCxnSpPr>
          <p:spPr>
            <a:xfrm>
              <a:off x="4612746" y="4289621"/>
              <a:ext cx="1295235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52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121 0.06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0.126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0139 0.18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0034 0.25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638836" y="69912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04245"/>
              </p:ext>
            </p:extLst>
          </p:nvPr>
        </p:nvGraphicFramePr>
        <p:xfrm>
          <a:off x="2752765" y="1438843"/>
          <a:ext cx="3390192" cy="274320"/>
        </p:xfrm>
        <a:graphic>
          <a:graphicData uri="http://schemas.openxmlformats.org/drawingml/2006/table">
            <a:tbl>
              <a:tblPr/>
              <a:tblGrid>
                <a:gridCol w="339019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0" dirty="0">
                          <a:effectLst/>
                          <a:latin typeface="+mn-lt"/>
                        </a:rPr>
                        <a:t>Vilket värde har siffran 5 i talen?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E4D95EC-B2BF-D440-BC09-BCD949153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02841"/>
              </p:ext>
            </p:extLst>
          </p:nvPr>
        </p:nvGraphicFramePr>
        <p:xfrm>
          <a:off x="2443579" y="196766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a) 752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50A9A048-03A6-B44B-A082-30334ED9C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07612"/>
              </p:ext>
            </p:extLst>
          </p:nvPr>
        </p:nvGraphicFramePr>
        <p:xfrm>
          <a:off x="5034378" y="196766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Svar: 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 50 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1AF0FA2-1A6E-CF47-AA6A-3FD2CED0B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60317"/>
              </p:ext>
            </p:extLst>
          </p:nvPr>
        </p:nvGraphicFramePr>
        <p:xfrm>
          <a:off x="2443579" y="2438720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b) 5 124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8FDF807-A6BC-DA4B-A900-5782D8F6F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00559"/>
              </p:ext>
            </p:extLst>
          </p:nvPr>
        </p:nvGraphicFramePr>
        <p:xfrm>
          <a:off x="5034378" y="2438720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Svar: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  5 000 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B8C0A229-0D40-614E-BC7A-05FF6E2C4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83782"/>
              </p:ext>
            </p:extLst>
          </p:nvPr>
        </p:nvGraphicFramePr>
        <p:xfrm>
          <a:off x="2443579" y="2909775"/>
          <a:ext cx="969818" cy="274320"/>
        </p:xfrm>
        <a:graphic>
          <a:graphicData uri="http://schemas.openxmlformats.org/drawingml/2006/table">
            <a:tbl>
              <a:tblPr/>
              <a:tblGrid>
                <a:gridCol w="969818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+mn-lt"/>
                        </a:rPr>
                        <a:t>c) 3 516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02C7BD7E-5263-944E-97F6-BA3442262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82170"/>
              </p:ext>
            </p:extLst>
          </p:nvPr>
        </p:nvGraphicFramePr>
        <p:xfrm>
          <a:off x="5034378" y="2909775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Svar: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  500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FF694DC-1189-4650-4734-FAEA12F00A01}"/>
              </a:ext>
            </a:extLst>
          </p:cNvPr>
          <p:cNvSpPr/>
          <p:nvPr/>
        </p:nvSpPr>
        <p:spPr>
          <a:xfrm>
            <a:off x="455956" y="65340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DB4428C-BA55-84E9-1250-A6D86C7A52F3}"/>
              </a:ext>
            </a:extLst>
          </p:cNvPr>
          <p:cNvSpPr/>
          <p:nvPr/>
        </p:nvSpPr>
        <p:spPr>
          <a:xfrm>
            <a:off x="455956" y="1512561"/>
            <a:ext cx="3861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talet 31,42.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E0F9E3-C8C1-B188-1F2B-99B89C0BC1E4}"/>
              </a:ext>
            </a:extLst>
          </p:cNvPr>
          <p:cNvSpPr/>
          <p:nvPr/>
        </p:nvSpPr>
        <p:spPr>
          <a:xfrm>
            <a:off x="455956" y="2171661"/>
            <a:ext cx="3861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Vilken siffra är hundradelssiffra?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E67133-0A56-0A3A-084F-E5B491883C51}"/>
              </a:ext>
            </a:extLst>
          </p:cNvPr>
          <p:cNvSpPr/>
          <p:nvPr/>
        </p:nvSpPr>
        <p:spPr>
          <a:xfrm>
            <a:off x="6186196" y="2171661"/>
            <a:ext cx="182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  <a:r>
              <a:rPr lang="sv-SE" dirty="0">
                <a:latin typeface="Bradley Hand" pitchFamily="2" charset="77"/>
              </a:rPr>
              <a:t> 2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B8E2A4D-6F30-B21B-D1C9-4FD9F72E191B}"/>
              </a:ext>
            </a:extLst>
          </p:cNvPr>
          <p:cNvSpPr/>
          <p:nvPr/>
        </p:nvSpPr>
        <p:spPr>
          <a:xfrm>
            <a:off x="455956" y="2906892"/>
            <a:ext cx="3861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Vilket värde har siffran 3?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84DD51-96B3-2DDD-45E9-60CF5588155B}"/>
              </a:ext>
            </a:extLst>
          </p:cNvPr>
          <p:cNvSpPr/>
          <p:nvPr/>
        </p:nvSpPr>
        <p:spPr>
          <a:xfrm>
            <a:off x="6186196" y="2906892"/>
            <a:ext cx="182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  <a:r>
              <a:rPr lang="sv-SE" dirty="0">
                <a:latin typeface="Bradley Hand" pitchFamily="2" charset="77"/>
              </a:rPr>
              <a:t> 30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A3B221-4736-F090-F852-6EAA3DE35851}"/>
              </a:ext>
            </a:extLst>
          </p:cNvPr>
          <p:cNvSpPr/>
          <p:nvPr/>
        </p:nvSpPr>
        <p:spPr>
          <a:xfrm>
            <a:off x="455956" y="3642123"/>
            <a:ext cx="5179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c) Låt entalssiffran och tiondelssiffran byta plats.  </a:t>
            </a:r>
          </a:p>
          <a:p>
            <a:r>
              <a:rPr lang="sv-SE" dirty="0"/>
              <a:t>     Vilket tal får du då?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C7FB71B-8769-FEF8-DFD8-4A35030862E0}"/>
              </a:ext>
            </a:extLst>
          </p:cNvPr>
          <p:cNvSpPr/>
          <p:nvPr/>
        </p:nvSpPr>
        <p:spPr>
          <a:xfrm>
            <a:off x="6186196" y="3642123"/>
            <a:ext cx="182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  <a:r>
              <a:rPr lang="sv-SE" dirty="0">
                <a:latin typeface="Bradley Hand" pitchFamily="2" charset="77"/>
              </a:rPr>
              <a:t> 34,12</a:t>
            </a:r>
          </a:p>
        </p:txBody>
      </p:sp>
    </p:spTree>
    <p:extLst>
      <p:ext uri="{BB962C8B-B14F-4D97-AF65-F5344CB8AC3E}">
        <p14:creationId xmlns:p14="http://schemas.microsoft.com/office/powerpoint/2010/main" val="30288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D0A5202-DE5F-8F42-85F1-5AB82EC25465}"/>
              </a:ext>
            </a:extLst>
          </p:cNvPr>
          <p:cNvSpPr/>
          <p:nvPr/>
        </p:nvSpPr>
        <p:spPr>
          <a:xfrm>
            <a:off x="2852488" y="977127"/>
            <a:ext cx="32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Fler nollor men samma värde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572D8D4-AECE-2B42-A5FB-96AE3C578ED6}"/>
              </a:ext>
            </a:extLst>
          </p:cNvPr>
          <p:cNvGrpSpPr/>
          <p:nvPr/>
        </p:nvGrpSpPr>
        <p:grpSpPr>
          <a:xfrm>
            <a:off x="1243562" y="1098856"/>
            <a:ext cx="7546108" cy="1978285"/>
            <a:chOff x="1243562" y="1098856"/>
            <a:chExt cx="7546108" cy="1978285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6995E44-DF7C-5D4B-A601-B8D022298ABA}"/>
                </a:ext>
              </a:extLst>
            </p:cNvPr>
            <p:cNvSpPr/>
            <p:nvPr/>
          </p:nvSpPr>
          <p:spPr>
            <a:xfrm>
              <a:off x="1243562" y="1567207"/>
              <a:ext cx="46347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Sara har feber. Hennes temperatur är </a:t>
              </a:r>
              <a:r>
                <a:rPr lang="sv-SE" sz="2400" dirty="0">
                  <a:solidFill>
                    <a:srgbClr val="C00000"/>
                  </a:solidFill>
                </a:rPr>
                <a:t>39,0</a:t>
              </a:r>
              <a:r>
                <a:rPr lang="sv-SE" dirty="0"/>
                <a:t> </a:t>
              </a:r>
              <a:r>
                <a:rPr lang="sv-SE" baseline="30000" dirty="0" err="1"/>
                <a:t>o</a:t>
              </a:r>
              <a:r>
                <a:rPr lang="sv-SE" dirty="0" err="1"/>
                <a:t>C</a:t>
              </a:r>
              <a:r>
                <a:rPr lang="sv-SE" dirty="0"/>
                <a:t>. </a:t>
              </a:r>
            </a:p>
          </p:txBody>
        </p:sp>
        <p:grpSp>
          <p:nvGrpSpPr>
            <p:cNvPr id="10" name="Grupp 9">
              <a:extLst>
                <a:ext uri="{FF2B5EF4-FFF2-40B4-BE49-F238E27FC236}">
                  <a16:creationId xmlns:a16="http://schemas.microsoft.com/office/drawing/2014/main" id="{EAAD8B16-638E-864C-A29A-43451C8FEB97}"/>
                </a:ext>
              </a:extLst>
            </p:cNvPr>
            <p:cNvGrpSpPr/>
            <p:nvPr/>
          </p:nvGrpSpPr>
          <p:grpSpPr>
            <a:xfrm>
              <a:off x="6080225" y="1098856"/>
              <a:ext cx="2709445" cy="1978285"/>
              <a:chOff x="6080225" y="1098856"/>
              <a:chExt cx="2709445" cy="1978285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BD4E6EEB-32EB-7246-BB4F-7612572C4B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48070" y="1241991"/>
                <a:ext cx="2641600" cy="1835150"/>
              </a:xfrm>
              <a:prstGeom prst="rect">
                <a:avLst/>
              </a:prstGeom>
            </p:spPr>
          </p:pic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4308A9C7-D2A9-CC42-94BD-6C3CE01D1DA2}"/>
                  </a:ext>
                </a:extLst>
              </p:cNvPr>
              <p:cNvSpPr/>
              <p:nvPr/>
            </p:nvSpPr>
            <p:spPr>
              <a:xfrm rot="17072731">
                <a:off x="5941837" y="1237244"/>
                <a:ext cx="661476" cy="384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F9ECFE4A-4F9C-F649-B14B-A0FF770B8D87}"/>
              </a:ext>
            </a:extLst>
          </p:cNvPr>
          <p:cNvSpPr/>
          <p:nvPr/>
        </p:nvSpPr>
        <p:spPr>
          <a:xfrm>
            <a:off x="1118079" y="2080956"/>
            <a:ext cx="476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Hon säger att hon har ”trettionio graders feber”.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9340803-8F36-1848-AD71-379576953473}"/>
              </a:ext>
            </a:extLst>
          </p:cNvPr>
          <p:cNvSpPr/>
          <p:nvPr/>
        </p:nvSpPr>
        <p:spPr>
          <a:xfrm>
            <a:off x="3096988" y="2912698"/>
            <a:ext cx="158279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39,0 = 39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D7B8C7A-3B06-9548-B7A0-E6F850386DC8}"/>
              </a:ext>
            </a:extLst>
          </p:cNvPr>
          <p:cNvSpPr/>
          <p:nvPr/>
        </p:nvSpPr>
        <p:spPr>
          <a:xfrm>
            <a:off x="1518326" y="3780860"/>
            <a:ext cx="502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Värdet </a:t>
            </a:r>
            <a:r>
              <a:rPr lang="sv-SE" dirty="0"/>
              <a:t>på ett tal förändras inte om man lägger till en eller flera nollor sist i talet efter decimaltecknet.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B6FDB6E-1739-E048-B754-47A6114B38A1}"/>
              </a:ext>
            </a:extLst>
          </p:cNvPr>
          <p:cNvSpPr/>
          <p:nvPr/>
        </p:nvSpPr>
        <p:spPr>
          <a:xfrm>
            <a:off x="1518326" y="4664686"/>
            <a:ext cx="157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exempel: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D4FDAC0-191A-9D43-B733-E284D7AB3C1E}"/>
              </a:ext>
            </a:extLst>
          </p:cNvPr>
          <p:cNvSpPr/>
          <p:nvPr/>
        </p:nvSpPr>
        <p:spPr>
          <a:xfrm>
            <a:off x="3289256" y="4664686"/>
            <a:ext cx="297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= 1,0 = 1,00 = 1,000 osv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3A771B-E386-FE44-B6E7-288510527C78}"/>
              </a:ext>
            </a:extLst>
          </p:cNvPr>
          <p:cNvSpPr/>
          <p:nvPr/>
        </p:nvSpPr>
        <p:spPr>
          <a:xfrm>
            <a:off x="3289256" y="5061534"/>
            <a:ext cx="297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0,5 = 0,50 = 0,500 osv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5CFF41F-CCDE-1947-9E82-4E676E9DA68E}"/>
              </a:ext>
            </a:extLst>
          </p:cNvPr>
          <p:cNvSpPr/>
          <p:nvPr/>
        </p:nvSpPr>
        <p:spPr>
          <a:xfrm>
            <a:off x="3132062" y="344965"/>
            <a:ext cx="2879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effectLst/>
                <a:latin typeface="+mj-lt"/>
              </a:rPr>
              <a:t>Jämföra tals värden</a:t>
            </a:r>
          </a:p>
        </p:txBody>
      </p:sp>
    </p:spTree>
    <p:extLst>
      <p:ext uri="{BB962C8B-B14F-4D97-AF65-F5344CB8AC3E}">
        <p14:creationId xmlns:p14="http://schemas.microsoft.com/office/powerpoint/2010/main" val="29389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840766" y="43242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3207241" y="2141418"/>
            <a:ext cx="97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1,19 </a:t>
            </a:r>
            <a:r>
              <a:rPr lang="sv-SE" dirty="0"/>
              <a:t>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912035" y="214141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1,190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804294" y="2075926"/>
            <a:ext cx="281961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först alla talen med lika många decimaler.  </a:t>
            </a:r>
            <a:br>
              <a:rPr lang="sv-SE" sz="1400" dirty="0"/>
            </a:br>
            <a:endParaRPr lang="sv-SE" sz="1400" dirty="0"/>
          </a:p>
          <a:p>
            <a:r>
              <a:rPr lang="sv-SE" sz="1400" dirty="0"/>
              <a:t>Det förändrar inte talets värde men gör det lättare att se vilket tal som är störst och vilket som är minst.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193261" y="5469931"/>
            <a:ext cx="95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2912491" y="5469931"/>
            <a:ext cx="5266486" cy="369332"/>
            <a:chOff x="2451969" y="6060838"/>
            <a:chExt cx="5266486" cy="369332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52664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1,29 är störst och 1,099 är minst.</a:t>
              </a:r>
              <a:endParaRPr lang="sv-SE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dirty="0">
                <a:latin typeface="Bradley Hand" pitchFamily="2" charset="77"/>
              </a:endParaRP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60872A71-67FB-DB45-93E4-639A0AA28FD7}"/>
              </a:ext>
            </a:extLst>
          </p:cNvPr>
          <p:cNvSpPr/>
          <p:nvPr/>
        </p:nvSpPr>
        <p:spPr>
          <a:xfrm>
            <a:off x="2537961" y="969104"/>
            <a:ext cx="407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Vilket tal är störst och vilket är minst?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1DCBFC5-854B-D240-AE56-8E461E47B864}"/>
              </a:ext>
            </a:extLst>
          </p:cNvPr>
          <p:cNvSpPr/>
          <p:nvPr/>
        </p:nvSpPr>
        <p:spPr>
          <a:xfrm>
            <a:off x="2069848" y="1365889"/>
            <a:ext cx="5534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1,19		 1,9 	         1,099 	   1,119 		1,29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7985F4D-8D39-A547-89E0-3DA5C7B20BED}"/>
              </a:ext>
            </a:extLst>
          </p:cNvPr>
          <p:cNvSpPr/>
          <p:nvPr/>
        </p:nvSpPr>
        <p:spPr>
          <a:xfrm>
            <a:off x="3314443" y="2590536"/>
            <a:ext cx="703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1,9 </a:t>
            </a:r>
            <a:r>
              <a:rPr lang="sv-SE" dirty="0"/>
              <a:t>=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B92A6D8-2D9E-2D4A-BD1C-B037A802462B}"/>
              </a:ext>
            </a:extLst>
          </p:cNvPr>
          <p:cNvSpPr/>
          <p:nvPr/>
        </p:nvSpPr>
        <p:spPr>
          <a:xfrm>
            <a:off x="3908829" y="258329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1,900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5F09178-C09F-F14B-9355-E68E11157DCE}"/>
              </a:ext>
            </a:extLst>
          </p:cNvPr>
          <p:cNvSpPr/>
          <p:nvPr/>
        </p:nvSpPr>
        <p:spPr>
          <a:xfrm>
            <a:off x="6865193" y="4259112"/>
            <a:ext cx="16072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sedan talen i storleksordning.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1BFB641-ACF1-1244-ABC8-4B94CF18625D}"/>
              </a:ext>
            </a:extLst>
          </p:cNvPr>
          <p:cNvSpPr/>
          <p:nvPr/>
        </p:nvSpPr>
        <p:spPr>
          <a:xfrm>
            <a:off x="1839979" y="4381964"/>
            <a:ext cx="473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1,190 	1,900 	1,099 	 1,119 	 1,290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D376989-7FEC-E44A-C5DD-4000E7B76487}"/>
              </a:ext>
            </a:extLst>
          </p:cNvPr>
          <p:cNvSpPr/>
          <p:nvPr/>
        </p:nvSpPr>
        <p:spPr>
          <a:xfrm>
            <a:off x="3166663" y="3051277"/>
            <a:ext cx="872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1,29 </a:t>
            </a:r>
            <a:r>
              <a:rPr lang="sv-SE" dirty="0"/>
              <a:t>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3E2DF0B-D352-E57C-C138-4C0488FDD39D}"/>
              </a:ext>
            </a:extLst>
          </p:cNvPr>
          <p:cNvSpPr/>
          <p:nvPr/>
        </p:nvSpPr>
        <p:spPr>
          <a:xfrm>
            <a:off x="3912682" y="304858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1,290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9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6" grpId="0"/>
      <p:bldP spid="26" grpId="0"/>
      <p:bldP spid="27" grpId="0"/>
      <p:bldP spid="28" grpId="0"/>
      <p:bldP spid="29" grpId="0"/>
      <p:bldP spid="31" grpId="0" animBg="1"/>
      <p:bldP spid="33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840766" y="43242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3461611" y="2134496"/>
            <a:ext cx="703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 </a:t>
            </a:r>
            <a:r>
              <a:rPr lang="sv-SE" dirty="0"/>
              <a:t>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4040293" y="2134496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0,20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6907234" y="1961842"/>
            <a:ext cx="17168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först alla talen med två decimaler. 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235302" y="4659574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080656" y="4678429"/>
            <a:ext cx="5266486" cy="400110"/>
            <a:chOff x="2451969" y="6060838"/>
            <a:chExt cx="5266486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5266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0,2 är störst och 0,08 är minst.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60872A71-67FB-DB45-93E4-639A0AA28FD7}"/>
              </a:ext>
            </a:extLst>
          </p:cNvPr>
          <p:cNvSpPr/>
          <p:nvPr/>
        </p:nvSpPr>
        <p:spPr>
          <a:xfrm>
            <a:off x="2537961" y="969104"/>
            <a:ext cx="4078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Vilket tal är störst och vilket är minst?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1DCBFC5-854B-D240-AE56-8E461E47B864}"/>
              </a:ext>
            </a:extLst>
          </p:cNvPr>
          <p:cNvSpPr/>
          <p:nvPr/>
        </p:nvSpPr>
        <p:spPr>
          <a:xfrm>
            <a:off x="2235302" y="1364845"/>
            <a:ext cx="5534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0,18		0,19		0,2		0,1		0,08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7985F4D-8D39-A547-89E0-3DA5C7B20BED}"/>
              </a:ext>
            </a:extLst>
          </p:cNvPr>
          <p:cNvSpPr/>
          <p:nvPr/>
        </p:nvSpPr>
        <p:spPr>
          <a:xfrm>
            <a:off x="3461611" y="2596975"/>
            <a:ext cx="703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 </a:t>
            </a:r>
            <a:r>
              <a:rPr lang="sv-SE" dirty="0"/>
              <a:t>=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B92A6D8-2D9E-2D4A-BD1C-B037A802462B}"/>
              </a:ext>
            </a:extLst>
          </p:cNvPr>
          <p:cNvSpPr/>
          <p:nvPr/>
        </p:nvSpPr>
        <p:spPr>
          <a:xfrm>
            <a:off x="4026986" y="2596975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0,10</a:t>
            </a:r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75DB6C99-E759-2245-AF45-60F43EF273DC}"/>
              </a:ext>
            </a:extLst>
          </p:cNvPr>
          <p:cNvSpPr/>
          <p:nvPr/>
        </p:nvSpPr>
        <p:spPr>
          <a:xfrm>
            <a:off x="6907234" y="2653405"/>
            <a:ext cx="20855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0,2 = 20 hundradelar och </a:t>
            </a:r>
          </a:p>
          <a:p>
            <a:r>
              <a:rPr lang="sv-SE" sz="1400" dirty="0"/>
              <a:t>0,1 = 10 hundradelar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5F09178-C09F-F14B-9355-E68E11157DCE}"/>
              </a:ext>
            </a:extLst>
          </p:cNvPr>
          <p:cNvSpPr/>
          <p:nvPr/>
        </p:nvSpPr>
        <p:spPr>
          <a:xfrm>
            <a:off x="6907234" y="3448755"/>
            <a:ext cx="16072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sedan talen i storleksordning. 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31BFB641-ACF1-1244-ABC8-4B94CF18625D}"/>
              </a:ext>
            </a:extLst>
          </p:cNvPr>
          <p:cNvSpPr/>
          <p:nvPr/>
        </p:nvSpPr>
        <p:spPr>
          <a:xfrm>
            <a:off x="2069848" y="3544137"/>
            <a:ext cx="4734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0,20		0,19		0,18		0,10		0,08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67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6" grpId="0"/>
      <p:bldP spid="26" grpId="0"/>
      <p:bldP spid="27" grpId="0"/>
      <p:bldP spid="28" grpId="0"/>
      <p:bldP spid="29" grpId="0"/>
      <p:bldP spid="30" grpId="0" animBg="1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034" y="276542"/>
            <a:ext cx="3779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Bråkform och decimalform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4082122" y="919541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Tiondel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85" name="Bildobjekt 84">
            <a:extLst>
              <a:ext uri="{FF2B5EF4-FFF2-40B4-BE49-F238E27FC236}">
                <a16:creationId xmlns:a16="http://schemas.microsoft.com/office/drawing/2014/main" id="{16E7E775-1437-754D-940A-607C85102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91" y="1799397"/>
            <a:ext cx="7685322" cy="302774"/>
          </a:xfrm>
          <a:prstGeom prst="rect">
            <a:avLst/>
          </a:prstGeom>
        </p:spPr>
      </p:pic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393304" y="1375864"/>
            <a:ext cx="534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Linjalen är 1 m och är indelad i </a:t>
            </a:r>
            <a:r>
              <a:rPr lang="sv-SE" sz="2000" dirty="0">
                <a:solidFill>
                  <a:srgbClr val="C00000"/>
                </a:solidFill>
              </a:rPr>
              <a:t>10 lika stora </a:t>
            </a:r>
            <a:r>
              <a:rPr lang="sv-SE" sz="2000" dirty="0"/>
              <a:t>delar. 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B3B03CB-1A9D-4042-804D-307A0A0D43F4}"/>
              </a:ext>
            </a:extLst>
          </p:cNvPr>
          <p:cNvSpPr/>
          <p:nvPr/>
        </p:nvSpPr>
        <p:spPr>
          <a:xfrm>
            <a:off x="5504209" y="1389045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decimeter</a:t>
            </a:r>
            <a:r>
              <a:rPr lang="sv-SE" sz="2000" dirty="0"/>
              <a:t>.  </a:t>
            </a:r>
          </a:p>
        </p:txBody>
      </p:sp>
      <p:grpSp>
        <p:nvGrpSpPr>
          <p:cNvPr id="88" name="Grupp 87">
            <a:extLst>
              <a:ext uri="{FF2B5EF4-FFF2-40B4-BE49-F238E27FC236}">
                <a16:creationId xmlns:a16="http://schemas.microsoft.com/office/drawing/2014/main" id="{ED735214-8F54-834B-8A6D-A0F7316102CD}"/>
              </a:ext>
            </a:extLst>
          </p:cNvPr>
          <p:cNvGrpSpPr/>
          <p:nvPr/>
        </p:nvGrpSpPr>
        <p:grpSpPr>
          <a:xfrm>
            <a:off x="3994148" y="1863035"/>
            <a:ext cx="981976" cy="732973"/>
            <a:chOff x="3674370" y="3733007"/>
            <a:chExt cx="1238659" cy="1036684"/>
          </a:xfrm>
        </p:grpSpPr>
        <p:pic>
          <p:nvPicPr>
            <p:cNvPr id="89" name="Bildobjekt 88">
              <a:extLst>
                <a:ext uri="{FF2B5EF4-FFF2-40B4-BE49-F238E27FC236}">
                  <a16:creationId xmlns:a16="http://schemas.microsoft.com/office/drawing/2014/main" id="{2FA504B9-611E-CF4F-AE9C-71BB39B99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4370" y="4403479"/>
              <a:ext cx="1238659" cy="366212"/>
            </a:xfrm>
            <a:prstGeom prst="rect">
              <a:avLst/>
            </a:prstGeom>
          </p:spPr>
        </p:pic>
        <p:cxnSp>
          <p:nvCxnSpPr>
            <p:cNvPr id="90" name="Rak 89">
              <a:extLst>
                <a:ext uri="{FF2B5EF4-FFF2-40B4-BE49-F238E27FC236}">
                  <a16:creationId xmlns:a16="http://schemas.microsoft.com/office/drawing/2014/main" id="{6E834A3F-B745-374E-A04C-BD9ED51D9118}"/>
                </a:ext>
              </a:extLst>
            </p:cNvPr>
            <p:cNvCxnSpPr>
              <a:cxnSpLocks/>
            </p:cNvCxnSpPr>
            <p:nvPr/>
          </p:nvCxnSpPr>
          <p:spPr>
            <a:xfrm>
              <a:off x="4777020" y="3783712"/>
              <a:ext cx="136009" cy="69583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Rak 90">
              <a:extLst>
                <a:ext uri="{FF2B5EF4-FFF2-40B4-BE49-F238E27FC236}">
                  <a16:creationId xmlns:a16="http://schemas.microsoft.com/office/drawing/2014/main" id="{BDC9A38F-053C-CB44-ACBE-6FFDA08D99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4372" y="3733007"/>
              <a:ext cx="161684" cy="68236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Rektangel 91">
            <a:extLst>
              <a:ext uri="{FF2B5EF4-FFF2-40B4-BE49-F238E27FC236}">
                <a16:creationId xmlns:a16="http://schemas.microsoft.com/office/drawing/2014/main" id="{3237797E-AF8A-B34C-983B-DAAA2C831C55}"/>
              </a:ext>
            </a:extLst>
          </p:cNvPr>
          <p:cNvSpPr/>
          <p:nvPr/>
        </p:nvSpPr>
        <p:spPr>
          <a:xfrm>
            <a:off x="3259004" y="2277509"/>
            <a:ext cx="89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dm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9E093010-5816-F84B-BFB9-D044B3C71233}"/>
              </a:ext>
            </a:extLst>
          </p:cNvPr>
          <p:cNvGrpSpPr/>
          <p:nvPr/>
        </p:nvGrpSpPr>
        <p:grpSpPr>
          <a:xfrm>
            <a:off x="2564504" y="2830299"/>
            <a:ext cx="4361262" cy="646929"/>
            <a:chOff x="3551263" y="4497747"/>
            <a:chExt cx="4361262" cy="646929"/>
          </a:xfrm>
        </p:grpSpPr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50CDF20E-C00B-2D48-86A0-05EDCE4A6FBA}"/>
                </a:ext>
              </a:extLst>
            </p:cNvPr>
            <p:cNvSpPr/>
            <p:nvPr/>
          </p:nvSpPr>
          <p:spPr>
            <a:xfrm>
              <a:off x="3551263" y="4568310"/>
              <a:ext cx="4361262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1 decimeter är en </a:t>
              </a:r>
              <a:r>
                <a:rPr lang="sv-SE" sz="2000" i="1" dirty="0">
                  <a:solidFill>
                    <a:srgbClr val="C00000"/>
                  </a:solidFill>
                </a:rPr>
                <a:t>tiondels</a:t>
              </a:r>
              <a:r>
                <a:rPr lang="sv-SE" sz="2000" i="1" dirty="0"/>
                <a:t> </a:t>
              </a:r>
              <a:r>
                <a:rPr lang="sv-SE" sz="2000" dirty="0"/>
                <a:t>meter,      m.  </a:t>
              </a:r>
              <a:endParaRPr lang="sv-SE" dirty="0"/>
            </a:p>
          </p:txBody>
        </p:sp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BE78CD08-41B0-F74D-9D78-8697AA89854B}"/>
                </a:ext>
              </a:extLst>
            </p:cNvPr>
            <p:cNvGrpSpPr/>
            <p:nvPr/>
          </p:nvGrpSpPr>
          <p:grpSpPr>
            <a:xfrm>
              <a:off x="7026741" y="4497747"/>
              <a:ext cx="540104" cy="646929"/>
              <a:chOff x="7416923" y="2082124"/>
              <a:chExt cx="540104" cy="646929"/>
            </a:xfrm>
          </p:grpSpPr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CD674EC0-0A40-A847-A3B5-33F798832BDC}"/>
                  </a:ext>
                </a:extLst>
              </p:cNvPr>
              <p:cNvSpPr/>
              <p:nvPr/>
            </p:nvSpPr>
            <p:spPr>
              <a:xfrm>
                <a:off x="7487754" y="2082124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</a:t>
                </a:r>
              </a:p>
            </p:txBody>
          </p: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2CC8D775-4FA2-C941-B93C-CF4FA0647F01}"/>
                  </a:ext>
                </a:extLst>
              </p:cNvPr>
              <p:cNvSpPr/>
              <p:nvPr/>
            </p:nvSpPr>
            <p:spPr>
              <a:xfrm>
                <a:off x="7416923" y="2328943"/>
                <a:ext cx="4766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10</a:t>
                </a:r>
              </a:p>
            </p:txBody>
          </p:sp>
          <p:cxnSp>
            <p:nvCxnSpPr>
              <p:cNvPr id="106" name="Rak 105">
                <a:extLst>
                  <a:ext uri="{FF2B5EF4-FFF2-40B4-BE49-F238E27FC236}">
                    <a16:creationId xmlns:a16="http://schemas.microsoft.com/office/drawing/2014/main" id="{C72F2D8B-381F-7B40-BC85-21BC48A1B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0392" y="2411506"/>
                <a:ext cx="22344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1716459" y="3284382"/>
            <a:ext cx="5671793" cy="716690"/>
            <a:chOff x="4842409" y="4489541"/>
            <a:chExt cx="5671793" cy="716690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4842409" y="4610002"/>
              <a:ext cx="5671793" cy="4001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000" dirty="0"/>
                <a:t>När en </a:t>
              </a:r>
              <a:r>
                <a:rPr lang="sv-SE" sz="2000" dirty="0">
                  <a:solidFill>
                    <a:schemeClr val="tx1"/>
                  </a:solidFill>
                </a:rPr>
                <a:t>tiondel</a:t>
              </a:r>
              <a:r>
                <a:rPr lang="sv-SE" sz="2000" i="1" dirty="0">
                  <a:solidFill>
                    <a:srgbClr val="C00000"/>
                  </a:solidFill>
                </a:rPr>
                <a:t> </a:t>
              </a:r>
              <a:r>
                <a:rPr lang="sv-SE" sz="2000" dirty="0">
                  <a:solidFill>
                    <a:schemeClr val="tx1"/>
                  </a:solidFill>
                </a:rPr>
                <a:t>skrivs        så är det skrivet i </a:t>
              </a:r>
              <a:r>
                <a:rPr lang="sv-SE" sz="2000" i="1" dirty="0">
                  <a:solidFill>
                    <a:srgbClr val="C00000"/>
                  </a:solidFill>
                </a:rPr>
                <a:t>bråkform</a:t>
              </a:r>
              <a:r>
                <a:rPr lang="sv-SE" sz="2000" dirty="0">
                  <a:solidFill>
                    <a:schemeClr val="tx1"/>
                  </a:solidFill>
                </a:rPr>
                <a:t>.  </a:t>
              </a:r>
              <a:endParaRPr lang="sv-SE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7026740" y="4489541"/>
              <a:ext cx="664415" cy="716690"/>
              <a:chOff x="7416922" y="2073918"/>
              <a:chExt cx="664415" cy="716690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496675" y="2073918"/>
                <a:ext cx="5846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416922" y="2328943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3592" y="2430424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13D81E6-C54F-194C-8FBF-3774120A893E}"/>
              </a:ext>
            </a:extLst>
          </p:cNvPr>
          <p:cNvSpPr/>
          <p:nvPr/>
        </p:nvSpPr>
        <p:spPr>
          <a:xfrm>
            <a:off x="1025639" y="3891587"/>
            <a:ext cx="768532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Men en </a:t>
            </a:r>
            <a:r>
              <a:rPr lang="sv-SE" sz="2000" dirty="0">
                <a:solidFill>
                  <a:schemeClr val="tx1"/>
                </a:solidFill>
              </a:rPr>
              <a:t>tiondel kan också skrivas </a:t>
            </a:r>
            <a:r>
              <a:rPr lang="sv-SE" sz="2400" dirty="0">
                <a:solidFill>
                  <a:srgbClr val="C00000"/>
                </a:solidFill>
              </a:rPr>
              <a:t>0,1</a:t>
            </a:r>
            <a:r>
              <a:rPr lang="sv-SE" sz="2000" dirty="0">
                <a:solidFill>
                  <a:schemeClr val="tx1"/>
                </a:solidFill>
              </a:rPr>
              <a:t>. Då är det skrivet i </a:t>
            </a:r>
            <a:r>
              <a:rPr lang="sv-SE" sz="2000" i="1" dirty="0">
                <a:solidFill>
                  <a:srgbClr val="C00000"/>
                </a:solidFill>
              </a:rPr>
              <a:t>decimalform</a:t>
            </a:r>
            <a:r>
              <a:rPr lang="sv-SE" sz="2000" dirty="0">
                <a:solidFill>
                  <a:schemeClr val="tx1"/>
                </a:solidFill>
              </a:rPr>
              <a:t>.  </a:t>
            </a:r>
            <a:endParaRPr lang="sv-SE" dirty="0">
              <a:solidFill>
                <a:schemeClr val="tx1"/>
              </a:solidFill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0CB1DB8-FC23-684F-91FD-F44CF9633A45}"/>
              </a:ext>
            </a:extLst>
          </p:cNvPr>
          <p:cNvGrpSpPr/>
          <p:nvPr/>
        </p:nvGrpSpPr>
        <p:grpSpPr>
          <a:xfrm>
            <a:off x="2956452" y="4996251"/>
            <a:ext cx="2991702" cy="1015663"/>
            <a:chOff x="1195597" y="5700181"/>
            <a:chExt cx="2991702" cy="1015663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FB888C80-3B3B-0043-A16D-49479239025A}"/>
                </a:ext>
              </a:extLst>
            </p:cNvPr>
            <p:cNvSpPr txBox="1"/>
            <p:nvPr/>
          </p:nvSpPr>
          <p:spPr>
            <a:xfrm>
              <a:off x="1195597" y="5700181"/>
              <a:ext cx="2991702" cy="101566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v-SE" dirty="0"/>
            </a:p>
            <a:p>
              <a:r>
                <a:rPr lang="sv-SE" sz="2400" dirty="0"/>
                <a:t>en tiondel </a:t>
              </a:r>
              <a:r>
                <a:rPr lang="sv-SE" sz="2000" dirty="0"/>
                <a:t>=        =</a:t>
              </a:r>
              <a:r>
                <a:rPr lang="sv-SE" sz="2400" dirty="0"/>
                <a:t> 0,1</a:t>
              </a:r>
              <a:r>
                <a:rPr lang="sv-SE" sz="2000" dirty="0"/>
                <a:t> </a:t>
              </a:r>
              <a:endParaRPr lang="sv-SE" dirty="0"/>
            </a:p>
            <a:p>
              <a:endParaRPr lang="sv-SE" dirty="0"/>
            </a:p>
          </p:txBody>
        </p:sp>
        <p:sp>
          <p:nvSpPr>
            <p:cNvPr id="129" name="Rektangel 128">
              <a:extLst>
                <a:ext uri="{FF2B5EF4-FFF2-40B4-BE49-F238E27FC236}">
                  <a16:creationId xmlns:a16="http://schemas.microsoft.com/office/drawing/2014/main" id="{9544B9DA-0201-2741-9178-222024AF9A2E}"/>
                </a:ext>
              </a:extLst>
            </p:cNvPr>
            <p:cNvSpPr/>
            <p:nvPr/>
          </p:nvSpPr>
          <p:spPr>
            <a:xfrm>
              <a:off x="2786547" y="5869760"/>
              <a:ext cx="584662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2FDB8295-F3D1-7349-87C2-2DBDB1505ACB}"/>
                </a:ext>
              </a:extLst>
            </p:cNvPr>
            <p:cNvSpPr/>
            <p:nvPr/>
          </p:nvSpPr>
          <p:spPr>
            <a:xfrm>
              <a:off x="2706794" y="6124785"/>
              <a:ext cx="593853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  <p:cxnSp>
          <p:nvCxnSpPr>
            <p:cNvPr id="131" name="Rak 130">
              <a:extLst>
                <a:ext uri="{FF2B5EF4-FFF2-40B4-BE49-F238E27FC236}">
                  <a16:creationId xmlns:a16="http://schemas.microsoft.com/office/drawing/2014/main" id="{7265A797-E342-EF4B-A168-7D343EFF332C}"/>
                </a:ext>
              </a:extLst>
            </p:cNvPr>
            <p:cNvCxnSpPr>
              <a:cxnSpLocks/>
            </p:cNvCxnSpPr>
            <p:nvPr/>
          </p:nvCxnSpPr>
          <p:spPr>
            <a:xfrm>
              <a:off x="2803464" y="6226266"/>
              <a:ext cx="30469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5FF89CDF-36EF-AF4C-B441-76AA9AE1FA96}"/>
              </a:ext>
            </a:extLst>
          </p:cNvPr>
          <p:cNvGrpSpPr/>
          <p:nvPr/>
        </p:nvGrpSpPr>
        <p:grpSpPr>
          <a:xfrm>
            <a:off x="3675629" y="5768822"/>
            <a:ext cx="1065163" cy="769601"/>
            <a:chOff x="3938138" y="5747657"/>
            <a:chExt cx="1065163" cy="769601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7A33F03-6CC8-D841-9764-852D410DD3DD}"/>
                </a:ext>
              </a:extLst>
            </p:cNvPr>
            <p:cNvSpPr txBox="1"/>
            <p:nvPr/>
          </p:nvSpPr>
          <p:spPr>
            <a:xfrm>
              <a:off x="3938138" y="6147926"/>
              <a:ext cx="1065163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bråkform</a:t>
              </a:r>
            </a:p>
          </p:txBody>
        </p: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1F9D4871-40C9-5048-B31C-0D0A3686D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4848" y="5747657"/>
              <a:ext cx="351233" cy="3920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FE4941A6-C7CE-9C42-AE86-4ED0E21DE21C}"/>
              </a:ext>
            </a:extLst>
          </p:cNvPr>
          <p:cNvGrpSpPr/>
          <p:nvPr/>
        </p:nvGrpSpPr>
        <p:grpSpPr>
          <a:xfrm>
            <a:off x="5000219" y="5678280"/>
            <a:ext cx="1404807" cy="865703"/>
            <a:chOff x="3938138" y="5651555"/>
            <a:chExt cx="1404807" cy="865703"/>
          </a:xfrm>
        </p:grpSpPr>
        <p:sp>
          <p:nvSpPr>
            <p:cNvPr id="133" name="textruta 132">
              <a:extLst>
                <a:ext uri="{FF2B5EF4-FFF2-40B4-BE49-F238E27FC236}">
                  <a16:creationId xmlns:a16="http://schemas.microsoft.com/office/drawing/2014/main" id="{274E6F56-AB26-C64F-B7EE-F54B8A0B4F33}"/>
                </a:ext>
              </a:extLst>
            </p:cNvPr>
            <p:cNvSpPr txBox="1"/>
            <p:nvPr/>
          </p:nvSpPr>
          <p:spPr>
            <a:xfrm>
              <a:off x="3938138" y="6147926"/>
              <a:ext cx="140480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decimalform</a:t>
              </a:r>
            </a:p>
          </p:txBody>
        </p:sp>
        <p:cxnSp>
          <p:nvCxnSpPr>
            <p:cNvPr id="134" name="Rak pil 133">
              <a:extLst>
                <a:ext uri="{FF2B5EF4-FFF2-40B4-BE49-F238E27FC236}">
                  <a16:creationId xmlns:a16="http://schemas.microsoft.com/office/drawing/2014/main" id="{87E50DB4-B844-7D40-A83C-5D4A6CDE70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5937" y="5651555"/>
              <a:ext cx="268911" cy="4881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6" name="Grupp 135">
            <a:extLst>
              <a:ext uri="{FF2B5EF4-FFF2-40B4-BE49-F238E27FC236}">
                <a16:creationId xmlns:a16="http://schemas.microsoft.com/office/drawing/2014/main" id="{71FB7A0D-F9D1-8241-8076-67F0C6B41AE8}"/>
              </a:ext>
            </a:extLst>
          </p:cNvPr>
          <p:cNvGrpSpPr/>
          <p:nvPr/>
        </p:nvGrpSpPr>
        <p:grpSpPr>
          <a:xfrm>
            <a:off x="5359062" y="4644830"/>
            <a:ext cx="1566704" cy="788292"/>
            <a:chOff x="3938138" y="6147926"/>
            <a:chExt cx="1566704" cy="788292"/>
          </a:xfrm>
        </p:grpSpPr>
        <p:sp>
          <p:nvSpPr>
            <p:cNvPr id="137" name="textruta 136">
              <a:extLst>
                <a:ext uri="{FF2B5EF4-FFF2-40B4-BE49-F238E27FC236}">
                  <a16:creationId xmlns:a16="http://schemas.microsoft.com/office/drawing/2014/main" id="{B1F8EB79-7AF4-F24A-B264-E76A8F97846D}"/>
                </a:ext>
              </a:extLst>
            </p:cNvPr>
            <p:cNvSpPr txBox="1"/>
            <p:nvPr/>
          </p:nvSpPr>
          <p:spPr>
            <a:xfrm>
              <a:off x="3938138" y="6147926"/>
              <a:ext cx="1566704" cy="36933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decimaltecken</a:t>
              </a:r>
            </a:p>
          </p:txBody>
        </p:sp>
        <p:cxnSp>
          <p:nvCxnSpPr>
            <p:cNvPr id="138" name="Rak pil 137">
              <a:extLst>
                <a:ext uri="{FF2B5EF4-FFF2-40B4-BE49-F238E27FC236}">
                  <a16:creationId xmlns:a16="http://schemas.microsoft.com/office/drawing/2014/main" id="{63B0D794-AA48-6C42-8409-0288ED61A9BB}"/>
                </a:ext>
              </a:extLst>
            </p:cNvPr>
            <p:cNvCxnSpPr>
              <a:cxnSpLocks/>
            </p:cNvCxnSpPr>
            <p:nvPr/>
          </p:nvCxnSpPr>
          <p:spPr>
            <a:xfrm>
              <a:off x="3938138" y="6517258"/>
              <a:ext cx="0" cy="41896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F64FDC0F-3751-B349-B6CE-C5C3FB1C40CD}"/>
              </a:ext>
            </a:extLst>
          </p:cNvPr>
          <p:cNvGrpSpPr/>
          <p:nvPr/>
        </p:nvGrpSpPr>
        <p:grpSpPr>
          <a:xfrm>
            <a:off x="5548262" y="5335666"/>
            <a:ext cx="1377504" cy="369332"/>
            <a:chOff x="3553352" y="6147926"/>
            <a:chExt cx="1377504" cy="369332"/>
          </a:xfrm>
        </p:grpSpPr>
        <p:sp>
          <p:nvSpPr>
            <p:cNvPr id="141" name="textruta 140">
              <a:extLst>
                <a:ext uri="{FF2B5EF4-FFF2-40B4-BE49-F238E27FC236}">
                  <a16:creationId xmlns:a16="http://schemas.microsoft.com/office/drawing/2014/main" id="{853E62A2-3D04-2448-97E9-998FFDBFDEE3}"/>
                </a:ext>
              </a:extLst>
            </p:cNvPr>
            <p:cNvSpPr txBox="1"/>
            <p:nvPr/>
          </p:nvSpPr>
          <p:spPr>
            <a:xfrm>
              <a:off x="3938138" y="6147926"/>
              <a:ext cx="992718" cy="36933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dirty="0"/>
                <a:t>decimal</a:t>
              </a:r>
            </a:p>
          </p:txBody>
        </p:sp>
        <p:cxnSp>
          <p:nvCxnSpPr>
            <p:cNvPr id="142" name="Rak pil 141">
              <a:extLst>
                <a:ext uri="{FF2B5EF4-FFF2-40B4-BE49-F238E27FC236}">
                  <a16:creationId xmlns:a16="http://schemas.microsoft.com/office/drawing/2014/main" id="{7C7AF079-8236-294C-ACC3-4D2B630744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53352" y="6320016"/>
              <a:ext cx="38478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87" grpId="0"/>
      <p:bldP spid="92" grpId="0"/>
      <p:bldP spid="11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51148</TotalTime>
  <Words>1406</Words>
  <Application>Microsoft Macintosh PowerPoint</Application>
  <PresentationFormat>Bildspel på skärmen (4:3)</PresentationFormat>
  <Paragraphs>328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241</cp:revision>
  <dcterms:created xsi:type="dcterms:W3CDTF">2017-04-10T07:17:33Z</dcterms:created>
  <dcterms:modified xsi:type="dcterms:W3CDTF">2022-08-02T11:49:21Z</dcterms:modified>
</cp:coreProperties>
</file>