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60" r:id="rId2"/>
    <p:sldId id="371" r:id="rId3"/>
    <p:sldId id="372" r:id="rId4"/>
    <p:sldId id="374" r:id="rId5"/>
    <p:sldId id="377" r:id="rId6"/>
    <p:sldId id="378" r:id="rId7"/>
    <p:sldId id="341" r:id="rId8"/>
    <p:sldId id="342" r:id="rId9"/>
    <p:sldId id="343" r:id="rId10"/>
    <p:sldId id="344" r:id="rId11"/>
    <p:sldId id="345" r:id="rId12"/>
    <p:sldId id="379" r:id="rId13"/>
    <p:sldId id="259" r:id="rId1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1.2_Uppgift 40 - 43" id="{EB40639F-02C8-5048-AE15-DF144BEC3492}">
          <p14:sldIdLst>
            <p14:sldId id="360"/>
            <p14:sldId id="371"/>
            <p14:sldId id="372"/>
            <p14:sldId id="374"/>
          </p14:sldIdLst>
        </p14:section>
        <p14:section name="Fördiagnos 1.2_Uppgift 44" id="{4CD071F6-0731-F747-B792-817300BC5469}">
          <p14:sldIdLst>
            <p14:sldId id="377"/>
            <p14:sldId id="378"/>
          </p14:sldIdLst>
        </p14:section>
        <p14:section name="Fördiagnos 1.2_Uppgift 45" id="{894BE7B9-B5F6-E944-B5BA-DB608CCB2915}">
          <p14:sldIdLst>
            <p14:sldId id="341"/>
            <p14:sldId id="342"/>
            <p14:sldId id="343"/>
          </p14:sldIdLst>
        </p14:section>
        <p14:section name="Fördiagnos 1.2_Uppgift 46 -47" id="{B057ECA6-410A-4E4D-ACFE-828DAA90D5DA}">
          <p14:sldIdLst>
            <p14:sldId id="344"/>
            <p14:sldId id="345"/>
            <p14:sldId id="379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8" autoAdjust="0"/>
    <p:restoredTop sz="99052" autoAdjust="0"/>
  </p:normalViewPr>
  <p:slideViewPr>
    <p:cSldViewPr snapToGrid="0" snapToObjects="1">
      <p:cViewPr>
        <p:scale>
          <a:sx n="117" d="100"/>
          <a:sy n="117" d="100"/>
        </p:scale>
        <p:origin x="576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407503" y="1436679"/>
            <a:ext cx="235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Avrundning av tal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EACEDE-B3F5-3244-97C1-28C09C1F05A8}"/>
              </a:ext>
            </a:extLst>
          </p:cNvPr>
          <p:cNvSpPr/>
          <p:nvPr/>
        </p:nvSpPr>
        <p:spPr>
          <a:xfrm>
            <a:off x="1585604" y="2776229"/>
            <a:ext cx="5061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”Spelet kostar </a:t>
            </a:r>
            <a:r>
              <a:rPr lang="sv-SE" sz="2000" dirty="0">
                <a:solidFill>
                  <a:srgbClr val="C00000"/>
                </a:solidFill>
              </a:rPr>
              <a:t>nästan 500 kr</a:t>
            </a:r>
            <a:r>
              <a:rPr lang="sv-SE" sz="2000" dirty="0"/>
              <a:t>”, tänker Linus. 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DB6C8F53-5929-9049-BD04-2D371E0CBF14}"/>
              </a:ext>
            </a:extLst>
          </p:cNvPr>
          <p:cNvSpPr/>
          <p:nvPr/>
        </p:nvSpPr>
        <p:spPr>
          <a:xfrm>
            <a:off x="1585604" y="3644102"/>
            <a:ext cx="642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Han har då </a:t>
            </a:r>
            <a:r>
              <a:rPr lang="sv-SE" sz="2000" i="1" dirty="0">
                <a:solidFill>
                  <a:srgbClr val="C00000"/>
                </a:solidFill>
              </a:rPr>
              <a:t>avrundat</a:t>
            </a:r>
            <a:r>
              <a:rPr lang="sv-SE" sz="2000" i="1" dirty="0"/>
              <a:t> </a:t>
            </a:r>
            <a:r>
              <a:rPr lang="sv-SE" sz="2000" dirty="0"/>
              <a:t>talet till närmaste hundratal kronor. 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52D68CCB-D7A0-4245-A0CE-23755602CE81}"/>
              </a:ext>
            </a:extLst>
          </p:cNvPr>
          <p:cNvSpPr/>
          <p:nvPr/>
        </p:nvSpPr>
        <p:spPr>
          <a:xfrm>
            <a:off x="2396660" y="4032570"/>
            <a:ext cx="437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9AD55D92-C153-5C4F-B095-01C3D14E3C03}"/>
              </a:ext>
            </a:extLst>
          </p:cNvPr>
          <p:cNvSpPr/>
          <p:nvPr/>
        </p:nvSpPr>
        <p:spPr>
          <a:xfrm>
            <a:off x="3407503" y="5049074"/>
            <a:ext cx="16825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/>
              <a:t>495 ≈ 500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5DE967B-309A-1740-8B22-46B6BA9503F4}"/>
              </a:ext>
            </a:extLst>
          </p:cNvPr>
          <p:cNvGrpSpPr/>
          <p:nvPr/>
        </p:nvGrpSpPr>
        <p:grpSpPr>
          <a:xfrm>
            <a:off x="3184909" y="5400016"/>
            <a:ext cx="1981115" cy="1029187"/>
            <a:chOff x="1284599" y="4491640"/>
            <a:chExt cx="1981115" cy="1029187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A6F9ECF-9247-9841-B6A8-38EFF5EE7A81}"/>
                </a:ext>
              </a:extLst>
            </p:cNvPr>
            <p:cNvSpPr/>
            <p:nvPr/>
          </p:nvSpPr>
          <p:spPr>
            <a:xfrm>
              <a:off x="1284599" y="5120717"/>
              <a:ext cx="1981115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Ungefär lika med</a:t>
              </a:r>
            </a:p>
          </p:txBody>
        </p:sp>
        <p:cxnSp>
          <p:nvCxnSpPr>
            <p:cNvPr id="22" name="Rak pil 21">
              <a:extLst>
                <a:ext uri="{FF2B5EF4-FFF2-40B4-BE49-F238E27FC236}">
                  <a16:creationId xmlns:a16="http://schemas.microsoft.com/office/drawing/2014/main" id="{B212AB3A-7CAE-C04A-9A03-E9F974913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4046" y="4491640"/>
              <a:ext cx="0" cy="6290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10C1588-5009-A848-8A24-1203FE5590C6}"/>
              </a:ext>
            </a:extLst>
          </p:cNvPr>
          <p:cNvGrpSpPr/>
          <p:nvPr/>
        </p:nvGrpSpPr>
        <p:grpSpPr>
          <a:xfrm>
            <a:off x="4938445" y="5110629"/>
            <a:ext cx="1876939" cy="400110"/>
            <a:chOff x="1635167" y="5095428"/>
            <a:chExt cx="1876939" cy="400110"/>
          </a:xfrm>
        </p:grpSpPr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9B4741C2-3CC7-214E-9523-66CEA454A7AC}"/>
                </a:ext>
              </a:extLst>
            </p:cNvPr>
            <p:cNvSpPr/>
            <p:nvPr/>
          </p:nvSpPr>
          <p:spPr>
            <a:xfrm>
              <a:off x="2021062" y="5095428"/>
              <a:ext cx="1491044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Närmevärde</a:t>
              </a:r>
            </a:p>
          </p:txBody>
        </p:sp>
        <p:cxnSp>
          <p:nvCxnSpPr>
            <p:cNvPr id="96" name="Rak pil 95">
              <a:extLst>
                <a:ext uri="{FF2B5EF4-FFF2-40B4-BE49-F238E27FC236}">
                  <a16:creationId xmlns:a16="http://schemas.microsoft.com/office/drawing/2014/main" id="{B667B7EC-D196-0349-98E2-E96C0DED0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5167" y="5295483"/>
              <a:ext cx="395426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58247594-68F0-9645-86AC-18E430C4F9C7}"/>
              </a:ext>
            </a:extLst>
          </p:cNvPr>
          <p:cNvGrpSpPr/>
          <p:nvPr/>
        </p:nvGrpSpPr>
        <p:grpSpPr>
          <a:xfrm>
            <a:off x="1744196" y="1979359"/>
            <a:ext cx="6263442" cy="1182557"/>
            <a:chOff x="1732320" y="898705"/>
            <a:chExt cx="6263442" cy="1182557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7096128-B4FB-D14B-93A6-CA748787340D}"/>
                </a:ext>
              </a:extLst>
            </p:cNvPr>
            <p:cNvSpPr/>
            <p:nvPr/>
          </p:nvSpPr>
          <p:spPr>
            <a:xfrm>
              <a:off x="1732320" y="1212934"/>
              <a:ext cx="40160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Linus står och tittar på ett datorspel. </a:t>
              </a:r>
            </a:p>
          </p:txBody>
        </p:sp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9010A473-17D8-3F45-A048-64DE09C1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harpenSoften amount="-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96730" y="898705"/>
              <a:ext cx="935611" cy="1182557"/>
            </a:xfrm>
            <a:prstGeom prst="rect">
              <a:avLst/>
            </a:prstGeom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C5473C0A-A601-E543-9947-85B464031A41}"/>
                </a:ext>
              </a:extLst>
            </p:cNvPr>
            <p:cNvSpPr/>
            <p:nvPr/>
          </p:nvSpPr>
          <p:spPr>
            <a:xfrm>
              <a:off x="7060151" y="1417059"/>
              <a:ext cx="935611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Arial" panose="020B0604020202020204" pitchFamily="34" charset="0"/>
                  <a:cs typeface="Arial" panose="020B0604020202020204" pitchFamily="34" charset="0"/>
                </a:rPr>
                <a:t>495 kr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9DCF4877-152D-C94B-820D-64C9BCD93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33" y="345747"/>
            <a:ext cx="442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Avrundning och överslagsräkning</a:t>
            </a:r>
          </a:p>
        </p:txBody>
      </p: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3" grpId="0"/>
      <p:bldP spid="84" grpId="0"/>
      <p:bldP spid="85" grpId="0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88F0674-DEEC-B745-AF90-DF35181EA67B}"/>
              </a:ext>
            </a:extLst>
          </p:cNvPr>
          <p:cNvSpPr/>
          <p:nvPr/>
        </p:nvSpPr>
        <p:spPr>
          <a:xfrm>
            <a:off x="2622908" y="778266"/>
            <a:ext cx="437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Överslagsräkning med multiplikation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821BC51-0698-A44F-B51D-E09194E6E368}"/>
              </a:ext>
            </a:extLst>
          </p:cNvPr>
          <p:cNvSpPr/>
          <p:nvPr/>
        </p:nvSpPr>
        <p:spPr>
          <a:xfrm>
            <a:off x="1838277" y="1635251"/>
            <a:ext cx="594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i multiplikation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så </a:t>
            </a:r>
            <a:r>
              <a:rPr lang="sv-SE" dirty="0">
                <a:solidFill>
                  <a:srgbClr val="C00000"/>
                </a:solidFill>
              </a:rPr>
              <a:t>enkelt som möjligt att räkna i huvudet</a:t>
            </a:r>
            <a:r>
              <a:rPr lang="sv-SE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97F45C-5867-D644-843D-AFB8C4DD32B2}"/>
              </a:ext>
            </a:extLst>
          </p:cNvPr>
          <p:cNvSpPr/>
          <p:nvPr/>
        </p:nvSpPr>
        <p:spPr>
          <a:xfrm>
            <a:off x="2537897" y="2512389"/>
            <a:ext cx="473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kan innebära att den ena faktorn avrundas till heltal och den andra till hundratal.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1F05879-B093-7D48-BE1F-EB1260C1C679}"/>
              </a:ext>
            </a:extLst>
          </p:cNvPr>
          <p:cNvSpPr/>
          <p:nvPr/>
        </p:nvSpPr>
        <p:spPr>
          <a:xfrm>
            <a:off x="2622908" y="5317767"/>
            <a:ext cx="196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3,8 · 720 ≈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FF7BE4-22A9-9F42-98B1-9022AB9A1C42}"/>
              </a:ext>
            </a:extLst>
          </p:cNvPr>
          <p:cNvSpPr/>
          <p:nvPr/>
        </p:nvSpPr>
        <p:spPr>
          <a:xfrm>
            <a:off x="3707783" y="3344451"/>
            <a:ext cx="158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Till exempel: </a:t>
            </a:r>
            <a:endParaRPr lang="sv-SE" sz="2800" dirty="0"/>
          </a:p>
          <a:p>
            <a:r>
              <a:rPr lang="sv-SE" sz="2800" b="1" dirty="0">
                <a:solidFill>
                  <a:srgbClr val="9E2903"/>
                </a:solidFill>
              </a:rPr>
              <a:t>3,8 · 720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9D15348-ACF2-4749-80E3-651A9C2B95ED}"/>
              </a:ext>
            </a:extLst>
          </p:cNvPr>
          <p:cNvSpPr/>
          <p:nvPr/>
        </p:nvSpPr>
        <p:spPr>
          <a:xfrm>
            <a:off x="3813801" y="4175448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3,8 ≈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228EE16-9C05-0048-9B26-11C5286D610D}"/>
              </a:ext>
            </a:extLst>
          </p:cNvPr>
          <p:cNvSpPr/>
          <p:nvPr/>
        </p:nvSpPr>
        <p:spPr>
          <a:xfrm>
            <a:off x="4458321" y="4175448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2A5C0-0D77-C14A-B9CF-72890DD4D377}"/>
              </a:ext>
            </a:extLst>
          </p:cNvPr>
          <p:cNvSpPr/>
          <p:nvPr/>
        </p:nvSpPr>
        <p:spPr>
          <a:xfrm>
            <a:off x="3755131" y="4518242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720 ≈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C1FC7D4-0244-C444-8354-1A473C2ABEF7}"/>
              </a:ext>
            </a:extLst>
          </p:cNvPr>
          <p:cNvSpPr/>
          <p:nvPr/>
        </p:nvSpPr>
        <p:spPr>
          <a:xfrm>
            <a:off x="4463691" y="4538653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700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358E8D9-5858-9341-8EE8-584FC98A5FDD}"/>
              </a:ext>
            </a:extLst>
          </p:cNvPr>
          <p:cNvSpPr/>
          <p:nvPr/>
        </p:nvSpPr>
        <p:spPr>
          <a:xfrm>
            <a:off x="4245991" y="5317767"/>
            <a:ext cx="166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 · 700 =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734BEE7-7A25-054D-901E-42091450510B}"/>
              </a:ext>
            </a:extLst>
          </p:cNvPr>
          <p:cNvSpPr/>
          <p:nvPr/>
        </p:nvSpPr>
        <p:spPr>
          <a:xfrm>
            <a:off x="5604339" y="5317767"/>
            <a:ext cx="166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2 800</a:t>
            </a:r>
          </a:p>
        </p:txBody>
      </p:sp>
    </p:spTree>
    <p:extLst>
      <p:ext uri="{BB962C8B-B14F-4D97-AF65-F5344CB8AC3E}">
        <p14:creationId xmlns:p14="http://schemas.microsoft.com/office/powerpoint/2010/main" val="1464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39F749-5575-0C46-815F-19196DFDB0CC}"/>
              </a:ext>
            </a:extLst>
          </p:cNvPr>
          <p:cNvSpPr/>
          <p:nvPr/>
        </p:nvSpPr>
        <p:spPr>
          <a:xfrm>
            <a:off x="2668859" y="305550"/>
            <a:ext cx="348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Överslagsräkning med division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180509C-483A-ED45-8C40-6F9A0EF05F13}"/>
              </a:ext>
            </a:extLst>
          </p:cNvPr>
          <p:cNvSpPr/>
          <p:nvPr/>
        </p:nvSpPr>
        <p:spPr>
          <a:xfrm>
            <a:off x="2232502" y="914359"/>
            <a:ext cx="435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i division </a:t>
            </a:r>
            <a:r>
              <a:rPr lang="sv-SE" dirty="0">
                <a:solidFill>
                  <a:srgbClr val="9E2903"/>
                </a:solidFill>
              </a:rPr>
              <a:t>avrundar </a:t>
            </a:r>
            <a:r>
              <a:rPr lang="sv-SE" dirty="0"/>
              <a:t>man talen </a:t>
            </a:r>
            <a:r>
              <a:rPr lang="sv-SE" dirty="0">
                <a:solidFill>
                  <a:srgbClr val="9E2903"/>
                </a:solidFill>
              </a:rPr>
              <a:t>så att divisionen går jämnt upp</a:t>
            </a:r>
            <a:r>
              <a:rPr lang="sv-SE" dirty="0"/>
              <a:t>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C8BF1A6-685B-8142-AE24-D0B7178A7975}"/>
              </a:ext>
            </a:extLst>
          </p:cNvPr>
          <p:cNvSpPr/>
          <p:nvPr/>
        </p:nvSpPr>
        <p:spPr>
          <a:xfrm>
            <a:off x="2544033" y="1663321"/>
            <a:ext cx="435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vi vill räkna ut ungefär vad morötterna kostar per kilogram.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D892D32-181B-F84B-8F4D-A558F1393AAE}"/>
              </a:ext>
            </a:extLst>
          </p:cNvPr>
          <p:cNvGrpSpPr/>
          <p:nvPr/>
        </p:nvGrpSpPr>
        <p:grpSpPr>
          <a:xfrm>
            <a:off x="6052940" y="1385573"/>
            <a:ext cx="2694298" cy="1538532"/>
            <a:chOff x="6011072" y="2359360"/>
            <a:chExt cx="2694298" cy="153853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ABCCE78-A2B0-434E-BDBF-B0858829A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20" t="7411" r="2193" b="17313"/>
            <a:stretch/>
          </p:blipFill>
          <p:spPr>
            <a:xfrm>
              <a:off x="6287911" y="2359360"/>
              <a:ext cx="2082701" cy="1408828"/>
            </a:xfrm>
            <a:prstGeom prst="ellipse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95CDD263-DDBC-924F-B395-BE00DA2EFA35}"/>
                </a:ext>
              </a:extLst>
            </p:cNvPr>
            <p:cNvSpPr txBox="1"/>
            <p:nvPr/>
          </p:nvSpPr>
          <p:spPr>
            <a:xfrm>
              <a:off x="6011072" y="3436227"/>
              <a:ext cx="982133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E290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2,9 kg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B286545-58D0-EF48-82E8-F3AD30973551}"/>
                </a:ext>
              </a:extLst>
            </p:cNvPr>
            <p:cNvSpPr txBox="1"/>
            <p:nvPr/>
          </p:nvSpPr>
          <p:spPr>
            <a:xfrm>
              <a:off x="7441014" y="3436226"/>
              <a:ext cx="1264356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E290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26,42 kr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25E9800D-090A-E64F-B295-8AB5F2769C74}"/>
              </a:ext>
            </a:extLst>
          </p:cNvPr>
          <p:cNvSpPr/>
          <p:nvPr/>
        </p:nvSpPr>
        <p:spPr>
          <a:xfrm>
            <a:off x="2544033" y="2514424"/>
            <a:ext cx="250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exakta kostnaden får vi med divisionen: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B424806-5832-5945-B97D-83748B12E2A2}"/>
              </a:ext>
            </a:extLst>
          </p:cNvPr>
          <p:cNvGrpSpPr/>
          <p:nvPr/>
        </p:nvGrpSpPr>
        <p:grpSpPr>
          <a:xfrm>
            <a:off x="4903420" y="2541189"/>
            <a:ext cx="938545" cy="696208"/>
            <a:chOff x="2750674" y="906235"/>
            <a:chExt cx="938545" cy="696208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547A412B-EB4D-D94B-8E51-995519E52639}"/>
                </a:ext>
              </a:extLst>
            </p:cNvPr>
            <p:cNvSpPr/>
            <p:nvPr/>
          </p:nvSpPr>
          <p:spPr>
            <a:xfrm>
              <a:off x="2750674" y="906235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26,42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14773D0-F021-E147-BA7D-927400CEB988}"/>
                </a:ext>
              </a:extLst>
            </p:cNvPr>
            <p:cNvSpPr/>
            <p:nvPr/>
          </p:nvSpPr>
          <p:spPr>
            <a:xfrm>
              <a:off x="2832329" y="1202333"/>
              <a:ext cx="579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2,9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8527ECA8-21CC-F54B-9F4E-1BF8ED4DFB5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655" y="1245833"/>
              <a:ext cx="6873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F4E04B8C-457F-3544-B115-9926D4A40DB4}"/>
              </a:ext>
            </a:extLst>
          </p:cNvPr>
          <p:cNvSpPr/>
          <p:nvPr/>
        </p:nvSpPr>
        <p:spPr>
          <a:xfrm>
            <a:off x="1521124" y="4012548"/>
            <a:ext cx="322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börjar med att </a:t>
            </a:r>
            <a:r>
              <a:rPr lang="sv-SE" dirty="0">
                <a:solidFill>
                  <a:srgbClr val="9E2903"/>
                </a:solidFill>
              </a:rPr>
              <a:t>avrunda nämnaren till närmaste heltal</a:t>
            </a:r>
            <a:r>
              <a:rPr lang="sv-SE" dirty="0"/>
              <a:t>: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C7A8D95-3C20-FF40-878B-E4C28E2EAF3B}"/>
              </a:ext>
            </a:extLst>
          </p:cNvPr>
          <p:cNvSpPr/>
          <p:nvPr/>
        </p:nvSpPr>
        <p:spPr>
          <a:xfrm>
            <a:off x="4903420" y="4213367"/>
            <a:ext cx="847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2,9 ≈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96F4B5C-0F55-5C46-854B-19B5A9254D0A}"/>
              </a:ext>
            </a:extLst>
          </p:cNvPr>
          <p:cNvSpPr/>
          <p:nvPr/>
        </p:nvSpPr>
        <p:spPr>
          <a:xfrm>
            <a:off x="5547940" y="4213367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3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5578840-07DD-224D-95C8-A0C0D6179BA3}"/>
              </a:ext>
            </a:extLst>
          </p:cNvPr>
          <p:cNvSpPr/>
          <p:nvPr/>
        </p:nvSpPr>
        <p:spPr>
          <a:xfrm>
            <a:off x="1244775" y="4697692"/>
            <a:ext cx="3409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Sedan ska vi hitta ett </a:t>
            </a:r>
            <a:r>
              <a:rPr lang="sv-SE" dirty="0">
                <a:solidFill>
                  <a:srgbClr val="9E2903"/>
                </a:solidFill>
              </a:rPr>
              <a:t>heltal      nära </a:t>
            </a:r>
            <a:r>
              <a:rPr lang="sv-SE" b="1" dirty="0">
                <a:solidFill>
                  <a:srgbClr val="9E2903"/>
                </a:solidFill>
              </a:rPr>
              <a:t>26,42</a:t>
            </a:r>
            <a:r>
              <a:rPr lang="sv-SE" dirty="0">
                <a:solidFill>
                  <a:srgbClr val="9E2903"/>
                </a:solidFill>
              </a:rPr>
              <a:t> </a:t>
            </a:r>
            <a:r>
              <a:rPr lang="sv-SE" dirty="0"/>
              <a:t>som är </a:t>
            </a:r>
            <a:r>
              <a:rPr lang="sv-SE" dirty="0">
                <a:solidFill>
                  <a:srgbClr val="9E2903"/>
                </a:solidFill>
              </a:rPr>
              <a:t>delbart med 3</a:t>
            </a:r>
            <a:r>
              <a:rPr lang="sv-SE" dirty="0"/>
              <a:t>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B25737E-7579-9344-AFCB-306E87A5E99B}"/>
              </a:ext>
            </a:extLst>
          </p:cNvPr>
          <p:cNvSpPr/>
          <p:nvPr/>
        </p:nvSpPr>
        <p:spPr>
          <a:xfrm>
            <a:off x="4633476" y="4883731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26,42 ≈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8FFCE07-4B52-434E-B031-CF2F36057854}"/>
              </a:ext>
            </a:extLst>
          </p:cNvPr>
          <p:cNvSpPr/>
          <p:nvPr/>
        </p:nvSpPr>
        <p:spPr>
          <a:xfrm>
            <a:off x="5610201" y="488069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1159663-732F-D149-A2B4-64852960171A}"/>
              </a:ext>
            </a:extLst>
          </p:cNvPr>
          <p:cNvSpPr/>
          <p:nvPr/>
        </p:nvSpPr>
        <p:spPr>
          <a:xfrm>
            <a:off x="6466830" y="4883731"/>
            <a:ext cx="2417190" cy="523220"/>
          </a:xfrm>
          <a:prstGeom prst="rect">
            <a:avLst/>
          </a:prstGeom>
          <a:ln>
            <a:solidFill>
              <a:srgbClr val="9E29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 24 är också delbart med 3, men 27 ligger närmare 26,42.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EC27F9F3-62DF-0748-A2FB-3C97445E85F7}"/>
              </a:ext>
            </a:extLst>
          </p:cNvPr>
          <p:cNvGrpSpPr/>
          <p:nvPr/>
        </p:nvGrpSpPr>
        <p:grpSpPr>
          <a:xfrm>
            <a:off x="3133648" y="5773745"/>
            <a:ext cx="1306366" cy="927108"/>
            <a:chOff x="3117274" y="5109359"/>
            <a:chExt cx="1306366" cy="927108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E62CB53F-D552-B64F-8DC1-87007631295D}"/>
                </a:ext>
              </a:extLst>
            </p:cNvPr>
            <p:cNvGrpSpPr/>
            <p:nvPr/>
          </p:nvGrpSpPr>
          <p:grpSpPr>
            <a:xfrm>
              <a:off x="3117274" y="5109359"/>
              <a:ext cx="1190262" cy="927108"/>
              <a:chOff x="2332704" y="726057"/>
              <a:chExt cx="1190262" cy="927108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1F250C15-367E-174B-9307-68D58C7A4EA8}"/>
                  </a:ext>
                </a:extLst>
              </p:cNvPr>
              <p:cNvSpPr/>
              <p:nvPr/>
            </p:nvSpPr>
            <p:spPr>
              <a:xfrm>
                <a:off x="2332704" y="726057"/>
                <a:ext cx="1190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26,42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347AF9D-3E88-764D-9796-12ED13BE0F74}"/>
                  </a:ext>
                </a:extLst>
              </p:cNvPr>
              <p:cNvSpPr/>
              <p:nvPr/>
            </p:nvSpPr>
            <p:spPr>
              <a:xfrm>
                <a:off x="2477552" y="1129945"/>
                <a:ext cx="7571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2,9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2263BDC9-D2A8-B141-9D1C-3BF134CD1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202" y="1202333"/>
                <a:ext cx="886873" cy="0"/>
              </a:xfrm>
              <a:prstGeom prst="line">
                <a:avLst/>
              </a:prstGeom>
              <a:ln w="28575">
                <a:solidFill>
                  <a:srgbClr val="9E290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4469DB20-1BDA-1C44-B251-461FBFE026AC}"/>
                </a:ext>
              </a:extLst>
            </p:cNvPr>
            <p:cNvSpPr/>
            <p:nvPr/>
          </p:nvSpPr>
          <p:spPr>
            <a:xfrm>
              <a:off x="4019277" y="5311303"/>
              <a:ext cx="4043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</a:rPr>
                <a:t>≈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BEE0AA4A-7754-4440-AC47-C60D9BFC3B5F}"/>
              </a:ext>
            </a:extLst>
          </p:cNvPr>
          <p:cNvGrpSpPr/>
          <p:nvPr/>
        </p:nvGrpSpPr>
        <p:grpSpPr>
          <a:xfrm>
            <a:off x="4421389" y="5770022"/>
            <a:ext cx="1207375" cy="930831"/>
            <a:chOff x="3214753" y="5111362"/>
            <a:chExt cx="1207375" cy="930831"/>
          </a:xfrm>
        </p:grpSpPr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3F34C27B-699A-8D42-80AF-1C0EFC36685B}"/>
                </a:ext>
              </a:extLst>
            </p:cNvPr>
            <p:cNvGrpSpPr/>
            <p:nvPr/>
          </p:nvGrpSpPr>
          <p:grpSpPr>
            <a:xfrm>
              <a:off x="3214753" y="5111362"/>
              <a:ext cx="1207375" cy="930831"/>
              <a:chOff x="2430183" y="728060"/>
              <a:chExt cx="1207375" cy="93083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001519B8-BE3D-EE40-B91D-9079F0B21142}"/>
                  </a:ext>
                </a:extLst>
              </p:cNvPr>
              <p:cNvSpPr/>
              <p:nvPr/>
            </p:nvSpPr>
            <p:spPr>
              <a:xfrm>
                <a:off x="2447296" y="728060"/>
                <a:ext cx="1190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27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C89C64B-CD5F-064D-BE93-18E8B5E88A97}"/>
                  </a:ext>
                </a:extLst>
              </p:cNvPr>
              <p:cNvSpPr/>
              <p:nvPr/>
            </p:nvSpPr>
            <p:spPr>
              <a:xfrm>
                <a:off x="2512684" y="1135671"/>
                <a:ext cx="7571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3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352FA925-F516-3548-87C7-45985F298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0183" y="1208059"/>
                <a:ext cx="536386" cy="0"/>
              </a:xfrm>
              <a:prstGeom prst="line">
                <a:avLst/>
              </a:prstGeom>
              <a:ln w="28575">
                <a:solidFill>
                  <a:srgbClr val="9E290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07B46C07-C025-D74F-931E-2F538DB55671}"/>
                </a:ext>
              </a:extLst>
            </p:cNvPr>
            <p:cNvSpPr/>
            <p:nvPr/>
          </p:nvSpPr>
          <p:spPr>
            <a:xfrm>
              <a:off x="3713158" y="5317029"/>
              <a:ext cx="4043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</a:rPr>
                <a:t>=</a:t>
              </a:r>
            </a:p>
          </p:txBody>
        </p:sp>
      </p:grpSp>
      <p:sp>
        <p:nvSpPr>
          <p:cNvPr id="54" name="Rektangel 53">
            <a:extLst>
              <a:ext uri="{FF2B5EF4-FFF2-40B4-BE49-F238E27FC236}">
                <a16:creationId xmlns:a16="http://schemas.microsoft.com/office/drawing/2014/main" id="{F4B18009-283C-FF48-AC60-61619BD65905}"/>
              </a:ext>
            </a:extLst>
          </p:cNvPr>
          <p:cNvSpPr/>
          <p:nvPr/>
        </p:nvSpPr>
        <p:spPr>
          <a:xfrm>
            <a:off x="5121975" y="5975689"/>
            <a:ext cx="885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 9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F43EBE0-3BB4-B448-BED6-3B6B109E79DA}"/>
              </a:ext>
            </a:extLst>
          </p:cNvPr>
          <p:cNvSpPr/>
          <p:nvPr/>
        </p:nvSpPr>
        <p:spPr>
          <a:xfrm>
            <a:off x="1836594" y="3606826"/>
            <a:ext cx="4398114" cy="369332"/>
          </a:xfrm>
          <a:prstGeom prst="rect">
            <a:avLst/>
          </a:prstGeom>
          <a:ln>
            <a:solidFill>
              <a:srgbClr val="9E29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För att göra en överslagsräkning gör vi så här:</a:t>
            </a:r>
          </a:p>
        </p:txBody>
      </p:sp>
    </p:spTree>
    <p:extLst>
      <p:ext uri="{BB962C8B-B14F-4D97-AF65-F5344CB8AC3E}">
        <p14:creationId xmlns:p14="http://schemas.microsoft.com/office/powerpoint/2010/main" val="29921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54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606662" y="48763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1779866" y="2061752"/>
            <a:ext cx="192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6,9 · 42,5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4463338" y="2044367"/>
            <a:ext cx="938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280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5604978" y="1980079"/>
            <a:ext cx="28506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Avrunda den </a:t>
            </a:r>
            <a:r>
              <a:rPr lang="sv-SE" sz="1400" dirty="0">
                <a:solidFill>
                  <a:srgbClr val="9E2903"/>
                </a:solidFill>
              </a:rPr>
              <a:t>första faktorn till heltal</a:t>
            </a:r>
          </a:p>
          <a:p>
            <a:r>
              <a:rPr lang="sv-SE" sz="1400" dirty="0"/>
              <a:t>och den </a:t>
            </a:r>
            <a:r>
              <a:rPr lang="sv-SE" sz="1400" dirty="0">
                <a:solidFill>
                  <a:srgbClr val="9E2903"/>
                </a:solidFill>
              </a:rPr>
              <a:t>andra till tiotal</a:t>
            </a:r>
            <a:r>
              <a:rPr lang="sv-SE" sz="1400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6,9 · 42,5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19 · 31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3526547" y="2061752"/>
            <a:ext cx="1115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· 40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1779866" y="3219358"/>
            <a:ext cx="1592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19 · 31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4185429" y="3219357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5606768" y="3055394"/>
            <a:ext cx="34096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avrundar du </a:t>
            </a:r>
            <a:r>
              <a:rPr lang="sv-SE" sz="1400" b="1" dirty="0">
                <a:solidFill>
                  <a:srgbClr val="9E2903"/>
                </a:solidFill>
              </a:rPr>
              <a:t>båda</a:t>
            </a:r>
            <a:r>
              <a:rPr lang="sv-SE" sz="1400" dirty="0">
                <a:solidFill>
                  <a:srgbClr val="9E2903"/>
                </a:solidFill>
              </a:rPr>
              <a:t> faktorerna till tiotal</a:t>
            </a:r>
            <a:r>
              <a:rPr lang="sv-SE" sz="1400" dirty="0"/>
              <a:t>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164058" y="3219358"/>
            <a:ext cx="1165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· 30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280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600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EAAC936F-3AC6-1C40-B5E1-8D83EE4DE7A2}"/>
              </a:ext>
            </a:extLst>
          </p:cNvPr>
          <p:cNvGrpSpPr/>
          <p:nvPr/>
        </p:nvGrpSpPr>
        <p:grpSpPr>
          <a:xfrm>
            <a:off x="5511106" y="906652"/>
            <a:ext cx="1313747" cy="696208"/>
            <a:chOff x="5511106" y="906652"/>
            <a:chExt cx="1313747" cy="696208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DF09539-D95E-714E-90D7-F13DE1B47469}"/>
                </a:ext>
              </a:extLst>
            </p:cNvPr>
            <p:cNvSpPr/>
            <p:nvPr/>
          </p:nvSpPr>
          <p:spPr>
            <a:xfrm>
              <a:off x="5511106" y="1019624"/>
              <a:ext cx="4722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c)</a:t>
              </a:r>
            </a:p>
          </p:txBody>
        </p: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8EEF85FA-49F1-2A41-8E85-3318702132E9}"/>
                </a:ext>
              </a:extLst>
            </p:cNvPr>
            <p:cNvGrpSpPr/>
            <p:nvPr/>
          </p:nvGrpSpPr>
          <p:grpSpPr>
            <a:xfrm>
              <a:off x="5886308" y="906652"/>
              <a:ext cx="938545" cy="696208"/>
              <a:chOff x="2750674" y="906235"/>
              <a:chExt cx="938545" cy="69620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4FA0DFC2-6604-4149-851C-2BC29B3E1E2A}"/>
                  </a:ext>
                </a:extLst>
              </p:cNvPr>
              <p:cNvSpPr/>
              <p:nvPr/>
            </p:nvSpPr>
            <p:spPr>
              <a:xfrm>
                <a:off x="2750674" y="906235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42,5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6AB6C4B1-D5C5-744A-9436-098C981BF914}"/>
                  </a:ext>
                </a:extLst>
              </p:cNvPr>
              <p:cNvSpPr/>
              <p:nvPr/>
            </p:nvSpPr>
            <p:spPr>
              <a:xfrm>
                <a:off x="2832329" y="1202333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6,1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E9427674-8BBA-8247-B535-191C204FF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655" y="1245833"/>
                <a:ext cx="5435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0B8E0B4D-4E1C-E642-B333-D4D48B4EFD5B}"/>
              </a:ext>
            </a:extLst>
          </p:cNvPr>
          <p:cNvSpPr/>
          <p:nvPr/>
        </p:nvSpPr>
        <p:spPr>
          <a:xfrm>
            <a:off x="5604978" y="3456090"/>
            <a:ext cx="34096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När du räknar 20 · 30 kan du tänka så här:</a:t>
            </a:r>
          </a:p>
          <a:p>
            <a:r>
              <a:rPr lang="sv-SE" sz="1400" dirty="0"/>
              <a:t>”2 gånger 3 är 6. Jag multiplicerar med 100 och lägger till två nollor och får då 600.”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129EE121-50DC-7045-895D-A30FEC56E200}"/>
              </a:ext>
            </a:extLst>
          </p:cNvPr>
          <p:cNvSpPr/>
          <p:nvPr/>
        </p:nvSpPr>
        <p:spPr>
          <a:xfrm>
            <a:off x="3718734" y="4552273"/>
            <a:ext cx="64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id="{75E937D8-F164-384A-85ED-72B0DC552C5A}"/>
              </a:ext>
            </a:extLst>
          </p:cNvPr>
          <p:cNvGrpSpPr/>
          <p:nvPr/>
        </p:nvGrpSpPr>
        <p:grpSpPr>
          <a:xfrm>
            <a:off x="1779866" y="4416953"/>
            <a:ext cx="1349701" cy="673570"/>
            <a:chOff x="1779866" y="4416953"/>
            <a:chExt cx="1349701" cy="673570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6E482BDA-9106-A745-BB50-C80B16F8DA1D}"/>
                </a:ext>
              </a:extLst>
            </p:cNvPr>
            <p:cNvSpPr/>
            <p:nvPr/>
          </p:nvSpPr>
          <p:spPr>
            <a:xfrm>
              <a:off x="2088376" y="4416953"/>
              <a:ext cx="7607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42,5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A471F6D5-D593-6644-BD36-EFB5E3D58393}"/>
                </a:ext>
              </a:extLst>
            </p:cNvPr>
            <p:cNvSpPr/>
            <p:nvPr/>
          </p:nvSpPr>
          <p:spPr>
            <a:xfrm>
              <a:off x="2178791" y="4690413"/>
              <a:ext cx="579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6,1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B14473D7-52BB-B64C-99AF-5D7E3501721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706" y="4756482"/>
              <a:ext cx="5763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238FE36B-27E7-2A47-B021-072980F100E0}"/>
                </a:ext>
              </a:extLst>
            </p:cNvPr>
            <p:cNvSpPr/>
            <p:nvPr/>
          </p:nvSpPr>
          <p:spPr>
            <a:xfrm>
              <a:off x="2711284" y="452061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≈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2ED8EEE-D27F-C446-B855-9B550DCABA82}"/>
                </a:ext>
              </a:extLst>
            </p:cNvPr>
            <p:cNvSpPr/>
            <p:nvPr/>
          </p:nvSpPr>
          <p:spPr>
            <a:xfrm>
              <a:off x="1779866" y="4521831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BE9782E0-8B9F-604D-BF55-28EADA075B8B}"/>
              </a:ext>
            </a:extLst>
          </p:cNvPr>
          <p:cNvSpPr/>
          <p:nvPr/>
        </p:nvSpPr>
        <p:spPr>
          <a:xfrm>
            <a:off x="3056959" y="4438460"/>
            <a:ext cx="5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56111C77-F3AA-9342-B115-27E0EB41B567}"/>
              </a:ext>
            </a:extLst>
          </p:cNvPr>
          <p:cNvSpPr/>
          <p:nvPr/>
        </p:nvSpPr>
        <p:spPr>
          <a:xfrm>
            <a:off x="3120219" y="4698096"/>
            <a:ext cx="355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94758CA1-D3DE-C74E-86FD-3DF765E57814}"/>
              </a:ext>
            </a:extLst>
          </p:cNvPr>
          <p:cNvCxnSpPr>
            <a:cxnSpLocks/>
          </p:cNvCxnSpPr>
          <p:nvPr/>
        </p:nvCxnSpPr>
        <p:spPr>
          <a:xfrm flipV="1">
            <a:off x="3056959" y="4765623"/>
            <a:ext cx="46958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Rektangel 63">
            <a:extLst>
              <a:ext uri="{FF2B5EF4-FFF2-40B4-BE49-F238E27FC236}">
                <a16:creationId xmlns:a16="http://schemas.microsoft.com/office/drawing/2014/main" id="{8D62CC53-4F53-954F-A444-87A109206565}"/>
              </a:ext>
            </a:extLst>
          </p:cNvPr>
          <p:cNvSpPr/>
          <p:nvPr/>
        </p:nvSpPr>
        <p:spPr>
          <a:xfrm>
            <a:off x="3493006" y="45206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F8EE27C-751A-134D-A38C-AF20BDAD23A1}"/>
              </a:ext>
            </a:extLst>
          </p:cNvPr>
          <p:cNvSpPr/>
          <p:nvPr/>
        </p:nvSpPr>
        <p:spPr>
          <a:xfrm>
            <a:off x="5604978" y="4514219"/>
            <a:ext cx="313194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Först avrundar du </a:t>
            </a:r>
            <a:r>
              <a:rPr lang="sv-SE" sz="1400" dirty="0">
                <a:solidFill>
                  <a:srgbClr val="9E2903"/>
                </a:solidFill>
              </a:rPr>
              <a:t>nämnaren till heltal</a:t>
            </a:r>
            <a:r>
              <a:rPr lang="sv-SE" sz="1400" dirty="0"/>
              <a:t>.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ADB9876-C8FF-FD4B-995F-CB30B5DCD4B2}"/>
              </a:ext>
            </a:extLst>
          </p:cNvPr>
          <p:cNvSpPr/>
          <p:nvPr/>
        </p:nvSpPr>
        <p:spPr>
          <a:xfrm>
            <a:off x="5607178" y="4914091"/>
            <a:ext cx="27160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Sedan </a:t>
            </a:r>
            <a:r>
              <a:rPr lang="sv-SE" sz="1400" dirty="0">
                <a:solidFill>
                  <a:srgbClr val="9E2903"/>
                </a:solidFill>
              </a:rPr>
              <a:t>avrundar du täljaren </a:t>
            </a:r>
            <a:r>
              <a:rPr lang="sv-SE" sz="1400" dirty="0"/>
              <a:t>till ett</a:t>
            </a:r>
          </a:p>
          <a:p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 som är </a:t>
            </a:r>
            <a:r>
              <a:rPr lang="sv-SE" sz="1400" dirty="0">
                <a:solidFill>
                  <a:srgbClr val="9E2903"/>
                </a:solidFill>
              </a:rPr>
              <a:t>delbart med 6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9" grpId="0"/>
      <p:bldP spid="20" grpId="0"/>
      <p:bldP spid="21" grpId="0"/>
      <p:bldP spid="22" grpId="0" animBg="1"/>
      <p:bldP spid="23" grpId="0"/>
      <p:bldP spid="28" grpId="0"/>
      <p:bldP spid="44" grpId="0" animBg="1"/>
      <p:bldP spid="57" grpId="0"/>
      <p:bldP spid="61" grpId="0"/>
      <p:bldP spid="62" grpId="0"/>
      <p:bldP spid="64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ktangel 10"/>
          <p:cNvSpPr>
            <a:spLocks noChangeArrowheads="1"/>
          </p:cNvSpPr>
          <p:nvPr/>
        </p:nvSpPr>
        <p:spPr bwMode="auto">
          <a:xfrm>
            <a:off x="442119" y="657494"/>
            <a:ext cx="826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dirty="0"/>
              <a:t>Beräkna med överslagsräkning 		       Avrundas till 				Svar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622300" y="1190693"/>
            <a:ext cx="132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69 + 13 + 37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622300" y="1876744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78,5 − 29,7</a:t>
            </a:r>
            <a:endParaRPr lang="sv-SE" dirty="0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622300" y="2593964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3,8 ∙ 23</a:t>
            </a:r>
            <a:endParaRPr lang="sv-SE" dirty="0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622300" y="4296716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185 + 378 + 621</a:t>
            </a:r>
            <a:endParaRPr lang="sv-SE" dirty="0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622300" y="5289588"/>
            <a:ext cx="1160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dirty="0"/>
              <a:t>4,3 ∙ 2 810</a:t>
            </a:r>
            <a:endParaRPr lang="sv-SE" dirty="0"/>
          </a:p>
        </p:txBody>
      </p:sp>
      <p:grpSp>
        <p:nvGrpSpPr>
          <p:cNvPr id="24" name="Grupp 23"/>
          <p:cNvGrpSpPr>
            <a:grpSpLocks/>
          </p:cNvGrpSpPr>
          <p:nvPr/>
        </p:nvGrpSpPr>
        <p:grpSpPr bwMode="auto">
          <a:xfrm>
            <a:off x="789781" y="3333760"/>
            <a:ext cx="595312" cy="638640"/>
            <a:chOff x="3945214" y="1879341"/>
            <a:chExt cx="595035" cy="638820"/>
          </a:xfrm>
        </p:grpSpPr>
        <p:sp>
          <p:nvSpPr>
            <p:cNvPr id="24609" name="textruta 24"/>
            <p:cNvSpPr txBox="1">
              <a:spLocks noChangeArrowheads="1"/>
            </p:cNvSpPr>
            <p:nvPr/>
          </p:nvSpPr>
          <p:spPr bwMode="auto">
            <a:xfrm>
              <a:off x="3945214" y="1879341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24,8</a:t>
              </a:r>
            </a:p>
          </p:txBody>
        </p:sp>
        <p:sp>
          <p:nvSpPr>
            <p:cNvPr id="24610" name="textruta 25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476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4,9</a:t>
              </a:r>
            </a:p>
          </p:txBody>
        </p:sp>
        <p:cxnSp>
          <p:nvCxnSpPr>
            <p:cNvPr id="27" name="Rak 26"/>
            <p:cNvCxnSpPr/>
            <p:nvPr/>
          </p:nvCxnSpPr>
          <p:spPr>
            <a:xfrm>
              <a:off x="3980917" y="2203748"/>
              <a:ext cx="52363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 28"/>
          <p:cNvGrpSpPr>
            <a:grpSpLocks/>
          </p:cNvGrpSpPr>
          <p:nvPr/>
        </p:nvGrpSpPr>
        <p:grpSpPr bwMode="auto">
          <a:xfrm>
            <a:off x="825503" y="5949389"/>
            <a:ext cx="535898" cy="622862"/>
            <a:chOff x="3971394" y="1895124"/>
            <a:chExt cx="535648" cy="623037"/>
          </a:xfrm>
        </p:grpSpPr>
        <p:sp>
          <p:nvSpPr>
            <p:cNvPr id="24606" name="textruta 29"/>
            <p:cNvSpPr txBox="1">
              <a:spLocks noChangeArrowheads="1"/>
            </p:cNvSpPr>
            <p:nvPr/>
          </p:nvSpPr>
          <p:spPr bwMode="auto">
            <a:xfrm>
              <a:off x="3971394" y="1895124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122</a:t>
              </a:r>
            </a:p>
          </p:txBody>
        </p:sp>
        <p:sp>
          <p:nvSpPr>
            <p:cNvPr id="24607" name="textruta 30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476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6,1</a:t>
              </a:r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3980917" y="2203748"/>
              <a:ext cx="52363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411663" y="1184007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70 + 10 + 40</a:t>
            </a:r>
            <a:endParaRPr lang="sv-SE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7345363" y="1184007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120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4603750" y="1890828"/>
            <a:ext cx="87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80 – 30 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4254500" y="430703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200 + 400 + 600</a:t>
            </a:r>
            <a:endParaRPr lang="sv-SE" dirty="0"/>
          </a:p>
        </p:txBody>
      </p:sp>
      <p:sp>
        <p:nvSpPr>
          <p:cNvPr id="30" name="Rektangel 29"/>
          <p:cNvSpPr>
            <a:spLocks noChangeArrowheads="1"/>
          </p:cNvSpPr>
          <p:nvPr/>
        </p:nvSpPr>
        <p:spPr bwMode="auto">
          <a:xfrm>
            <a:off x="4606925" y="2601734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2</a:t>
            </a:r>
            <a:r>
              <a:rPr lang="sv-SE" dirty="0"/>
              <a:t>0</a:t>
            </a: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4573588" y="5265755"/>
            <a:ext cx="98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3 000</a:t>
            </a:r>
            <a:endParaRPr lang="sv-SE" dirty="0"/>
          </a:p>
        </p:txBody>
      </p:sp>
      <p:grpSp>
        <p:nvGrpSpPr>
          <p:cNvPr id="33" name="Grupp 32"/>
          <p:cNvGrpSpPr>
            <a:grpSpLocks/>
          </p:cNvGrpSpPr>
          <p:nvPr/>
        </p:nvGrpSpPr>
        <p:grpSpPr bwMode="auto">
          <a:xfrm>
            <a:off x="4768189" y="5953955"/>
            <a:ext cx="535649" cy="621330"/>
            <a:chOff x="3969147" y="1896665"/>
            <a:chExt cx="535399" cy="621600"/>
          </a:xfrm>
        </p:grpSpPr>
        <p:sp>
          <p:nvSpPr>
            <p:cNvPr id="24603" name="textruta 24"/>
            <p:cNvSpPr txBox="1">
              <a:spLocks noChangeArrowheads="1"/>
            </p:cNvSpPr>
            <p:nvPr/>
          </p:nvSpPr>
          <p:spPr bwMode="auto">
            <a:xfrm>
              <a:off x="3969147" y="1896665"/>
              <a:ext cx="53539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120</a:t>
              </a:r>
            </a:p>
          </p:txBody>
        </p:sp>
        <p:sp>
          <p:nvSpPr>
            <p:cNvPr id="24604" name="textruta 25"/>
            <p:cNvSpPr txBox="1">
              <a:spLocks noChangeArrowheads="1"/>
            </p:cNvSpPr>
            <p:nvPr/>
          </p:nvSpPr>
          <p:spPr bwMode="auto">
            <a:xfrm>
              <a:off x="4081450" y="2148829"/>
              <a:ext cx="30152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>
              <a:off x="4033047" y="2202122"/>
              <a:ext cx="42207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/>
          <p:cNvGrpSpPr>
            <a:grpSpLocks/>
          </p:cNvGrpSpPr>
          <p:nvPr/>
        </p:nvGrpSpPr>
        <p:grpSpPr bwMode="auto">
          <a:xfrm>
            <a:off x="4797994" y="3314018"/>
            <a:ext cx="417513" cy="625706"/>
            <a:chOff x="3922812" y="1893763"/>
            <a:chExt cx="418459" cy="624502"/>
          </a:xfrm>
        </p:grpSpPr>
        <p:sp>
          <p:nvSpPr>
            <p:cNvPr id="24600" name="textruta 24"/>
            <p:cNvSpPr txBox="1">
              <a:spLocks noChangeArrowheads="1"/>
            </p:cNvSpPr>
            <p:nvPr/>
          </p:nvSpPr>
          <p:spPr bwMode="auto">
            <a:xfrm>
              <a:off x="3922812" y="1893763"/>
              <a:ext cx="41845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25</a:t>
              </a:r>
            </a:p>
          </p:txBody>
        </p:sp>
        <p:sp>
          <p:nvSpPr>
            <p:cNvPr id="24601" name="textruta 25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30152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5</a:t>
              </a:r>
            </a:p>
          </p:txBody>
        </p:sp>
        <p:cxnSp>
          <p:nvCxnSpPr>
            <p:cNvPr id="40" name="Rak 39"/>
            <p:cNvCxnSpPr>
              <a:cxnSpLocks/>
            </p:cNvCxnSpPr>
            <p:nvPr/>
          </p:nvCxnSpPr>
          <p:spPr>
            <a:xfrm>
              <a:off x="3981113" y="2202961"/>
              <a:ext cx="30185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ktangel 40"/>
          <p:cNvSpPr>
            <a:spLocks noChangeArrowheads="1"/>
          </p:cNvSpPr>
          <p:nvPr/>
        </p:nvSpPr>
        <p:spPr bwMode="auto">
          <a:xfrm>
            <a:off x="7461250" y="184391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50</a:t>
            </a:r>
            <a:endParaRPr lang="sv-SE" dirty="0"/>
          </a:p>
        </p:txBody>
      </p:sp>
      <p:sp>
        <p:nvSpPr>
          <p:cNvPr id="42" name="Rektangel 41"/>
          <p:cNvSpPr>
            <a:spLocks noChangeArrowheads="1"/>
          </p:cNvSpPr>
          <p:nvPr/>
        </p:nvSpPr>
        <p:spPr bwMode="auto">
          <a:xfrm>
            <a:off x="7462838" y="2601734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80</a:t>
            </a:r>
            <a:endParaRPr lang="sv-SE" dirty="0"/>
          </a:p>
        </p:txBody>
      </p:sp>
      <p:sp>
        <p:nvSpPr>
          <p:cNvPr id="43" name="Rektangel 42"/>
          <p:cNvSpPr>
            <a:spLocks noChangeArrowheads="1"/>
          </p:cNvSpPr>
          <p:nvPr/>
        </p:nvSpPr>
        <p:spPr bwMode="auto">
          <a:xfrm>
            <a:off x="7578725" y="338542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  <a:endParaRPr lang="sv-SE" dirty="0"/>
          </a:p>
        </p:txBody>
      </p:sp>
      <p:sp>
        <p:nvSpPr>
          <p:cNvPr id="44" name="Rektangel 43"/>
          <p:cNvSpPr>
            <a:spLocks noChangeArrowheads="1"/>
          </p:cNvSpPr>
          <p:nvPr/>
        </p:nvSpPr>
        <p:spPr bwMode="auto">
          <a:xfrm>
            <a:off x="7534275" y="4295128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1 200</a:t>
            </a:r>
            <a:endParaRPr lang="sv-SE" dirty="0"/>
          </a:p>
        </p:txBody>
      </p:sp>
      <p:sp>
        <p:nvSpPr>
          <p:cNvPr id="45" name="Rektangel 44"/>
          <p:cNvSpPr>
            <a:spLocks noChangeArrowheads="1"/>
          </p:cNvSpPr>
          <p:nvPr/>
        </p:nvSpPr>
        <p:spPr bwMode="auto">
          <a:xfrm>
            <a:off x="7527925" y="5267438"/>
            <a:ext cx="82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12 000</a:t>
            </a:r>
            <a:endParaRPr lang="sv-SE" dirty="0"/>
          </a:p>
        </p:txBody>
      </p:sp>
      <p:sp>
        <p:nvSpPr>
          <p:cNvPr id="46" name="Rektangel 45"/>
          <p:cNvSpPr>
            <a:spLocks noChangeArrowheads="1"/>
          </p:cNvSpPr>
          <p:nvPr/>
        </p:nvSpPr>
        <p:spPr bwMode="auto">
          <a:xfrm>
            <a:off x="7670800" y="6018213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0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1" grpId="0"/>
      <p:bldP spid="22" grpId="0"/>
      <p:bldP spid="17" grpId="0"/>
      <p:bldP spid="18" grpId="0"/>
      <p:bldP spid="19" grpId="0"/>
      <p:bldP spid="23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94481019-BA41-E744-BE30-D1B16E1A6C31}"/>
              </a:ext>
            </a:extLst>
          </p:cNvPr>
          <p:cNvGrpSpPr/>
          <p:nvPr/>
        </p:nvGrpSpPr>
        <p:grpSpPr>
          <a:xfrm>
            <a:off x="1384300" y="2114074"/>
            <a:ext cx="6375400" cy="1314926"/>
            <a:chOff x="1384300" y="1571625"/>
            <a:chExt cx="6375400" cy="131492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CCC4ADE-3AAC-1845-98A4-122F9557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2FC41EE-2F2D-D64C-9DA0-0CB4AF4CFB3D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AF73DA5F-7BC9-B946-9D88-DE162BF6F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3AE0EFEE-8A04-4647-96F9-ED1B6072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328DBC3D-E3F3-A141-8AA2-5EEF3A10A8C9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6FE9B4AF-A337-5944-9966-AD54A20B6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A7B9EDB0-F84A-0F49-A07B-3217CB2A6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91EE56D1-C40B-B74F-AF94-758E5020A747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CD810A98-EBB9-AA41-90F4-E5E2DF9F9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DBBE2173-176B-154C-927D-02AAF2CB4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639159" y="450458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279014" y="1375931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6,7 till heltal.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62676" y="2095099"/>
            <a:ext cx="548858" cy="750941"/>
            <a:chOff x="1284600" y="5120717"/>
            <a:chExt cx="548858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48858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6,7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25820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4000990" y="3907358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6,7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840954" y="4939577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619125" y="4907950"/>
            <a:ext cx="1414465" cy="450592"/>
            <a:chOff x="2384786" y="6010356"/>
            <a:chExt cx="1414465" cy="450592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84786" y="6010356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4C72117A-4096-A64C-AC66-20437B16FD52}"/>
              </a:ext>
            </a:extLst>
          </p:cNvPr>
          <p:cNvGrpSpPr/>
          <p:nvPr/>
        </p:nvGrpSpPr>
        <p:grpSpPr>
          <a:xfrm>
            <a:off x="1626450" y="1771205"/>
            <a:ext cx="6198407" cy="1504044"/>
            <a:chOff x="114300" y="2628900"/>
            <a:chExt cx="8915400" cy="1451790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924A46B4-41AF-F843-87BB-A1BD2750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2628900"/>
              <a:ext cx="8915400" cy="145179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E2A4612A-947F-0544-BE09-554737226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2254" y="2732585"/>
              <a:ext cx="2927445" cy="355600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0D5F4803-76CD-8845-9438-1C6F22BB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1503" y="2628900"/>
              <a:ext cx="1143000" cy="355600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F2EB81D3-AFA6-4D4E-BAEE-613E4189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306420" y="2851150"/>
              <a:ext cx="800100" cy="355600"/>
            </a:xfrm>
            <a:prstGeom prst="rect">
              <a:avLst/>
            </a:prstGeom>
          </p:spPr>
        </p:pic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546026" y="58909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650 till hundratal.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92065" y="1829543"/>
            <a:ext cx="587900" cy="750941"/>
            <a:chOff x="1284600" y="5120717"/>
            <a:chExt cx="58790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8790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650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311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742737" y="3747727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650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700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408930" y="5686008"/>
            <a:ext cx="1414465" cy="418965"/>
            <a:chOff x="2337635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37635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700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5957982" y="3554954"/>
            <a:ext cx="1964885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650 ligger mitt emellan 600 och 700.</a:t>
            </a:r>
            <a:r>
              <a:rPr lang="sv-SE" sz="2000" dirty="0">
                <a:solidFill>
                  <a:schemeClr val="bg1"/>
                </a:solidFill>
              </a:rPr>
              <a:t>1</a:t>
            </a:r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5957982" y="4457358"/>
            <a:ext cx="2697507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det är mitt emellan ska du alltid </a:t>
            </a:r>
            <a:r>
              <a:rPr lang="sv-SE" sz="1400" i="1" dirty="0">
                <a:solidFill>
                  <a:srgbClr val="C00000"/>
                </a:solidFill>
              </a:rPr>
              <a:t>avrunda uppåt</a:t>
            </a:r>
            <a:r>
              <a:rPr lang="sv-SE" sz="1400" dirty="0"/>
              <a:t>. Det betyder att du här avrundar till 700. </a:t>
            </a:r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579524" y="54042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talet 8,72 till tiondelar.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569972" y="3807459"/>
            <a:ext cx="203854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8,72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8,7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392312" y="5686008"/>
            <a:ext cx="1414465" cy="418965"/>
            <a:chOff x="2321017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21017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8,7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6522954" y="3353175"/>
            <a:ext cx="21417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Att avrunda till tiondelar innebär att man avrundar så att det blir </a:t>
            </a:r>
            <a:r>
              <a:rPr lang="sv-SE" sz="1400" dirty="0">
                <a:solidFill>
                  <a:srgbClr val="C00000"/>
                </a:solidFill>
              </a:rPr>
              <a:t>en decimal</a:t>
            </a:r>
            <a:r>
              <a:rPr lang="sv-SE" sz="1400" dirty="0"/>
              <a:t>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6459365" y="4252521"/>
            <a:ext cx="226897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8,72 ligger mellan 8,7 och 8,8, men närmare 8,7. Du ska </a:t>
            </a:r>
            <a:r>
              <a:rPr lang="sv-SE" sz="1400" i="1" dirty="0">
                <a:solidFill>
                  <a:srgbClr val="C00000"/>
                </a:solidFill>
              </a:rPr>
              <a:t>avrunda nedåt</a:t>
            </a:r>
            <a:r>
              <a:rPr lang="sv-SE" sz="1400" dirty="0"/>
              <a:t>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8246C5F-BC99-B743-9D05-F6B111B5551D}"/>
              </a:ext>
            </a:extLst>
          </p:cNvPr>
          <p:cNvGrpSpPr/>
          <p:nvPr/>
        </p:nvGrpSpPr>
        <p:grpSpPr>
          <a:xfrm>
            <a:off x="1289961" y="2000564"/>
            <a:ext cx="6433457" cy="1191929"/>
            <a:chOff x="1551215" y="3055801"/>
            <a:chExt cx="6433457" cy="1191929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6A63BD50-EA1B-B84A-BBCB-7F339E10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215" y="3055801"/>
              <a:ext cx="6433457" cy="1191929"/>
            </a:xfrm>
            <a:prstGeom prst="rect">
              <a:avLst/>
            </a:prstGeom>
          </p:spPr>
        </p:pic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9B37C04-EE77-8545-A7E7-2C002D989874}"/>
                </a:ext>
              </a:extLst>
            </p:cNvPr>
            <p:cNvGrpSpPr/>
            <p:nvPr/>
          </p:nvGrpSpPr>
          <p:grpSpPr>
            <a:xfrm>
              <a:off x="5693019" y="3071946"/>
              <a:ext cx="2291653" cy="644793"/>
              <a:chOff x="5157054" y="2628900"/>
              <a:chExt cx="4110323" cy="1042568"/>
            </a:xfrm>
          </p:grpSpPr>
          <p:pic>
            <p:nvPicPr>
              <p:cNvPr id="34" name="Bildobjekt 33">
                <a:extLst>
                  <a:ext uri="{FF2B5EF4-FFF2-40B4-BE49-F238E27FC236}">
                    <a16:creationId xmlns:a16="http://schemas.microsoft.com/office/drawing/2014/main" id="{6FE37501-9B44-114F-99E6-E207494BF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2252" y="2729974"/>
                <a:ext cx="3165125" cy="541444"/>
              </a:xfrm>
              <a:prstGeom prst="rect">
                <a:avLst/>
              </a:prstGeom>
            </p:spPr>
          </p:pic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549E87FB-E1DE-894D-9096-42023C1F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7054" y="2628900"/>
                <a:ext cx="1187450" cy="459466"/>
              </a:xfrm>
              <a:prstGeom prst="rect">
                <a:avLst/>
              </a:prstGeom>
            </p:spPr>
          </p:pic>
          <p:pic>
            <p:nvPicPr>
              <p:cNvPr id="36" name="Bildobjekt 35">
                <a:extLst>
                  <a:ext uri="{FF2B5EF4-FFF2-40B4-BE49-F238E27FC236}">
                    <a16:creationId xmlns:a16="http://schemas.microsoft.com/office/drawing/2014/main" id="{3CF54E56-1550-9947-B5D7-632FCBDB2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5251827" y="3093618"/>
                <a:ext cx="800100" cy="355600"/>
              </a:xfrm>
              <a:prstGeom prst="rect">
                <a:avLst/>
              </a:prstGeom>
            </p:spPr>
          </p:pic>
        </p:grp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359407" y="1910562"/>
            <a:ext cx="660970" cy="750941"/>
            <a:chOff x="1284600" y="5120717"/>
            <a:chExt cx="66097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66097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8,72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603432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4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27286A57-1DEC-474F-B94A-374A69431AE5}"/>
              </a:ext>
            </a:extLst>
          </p:cNvPr>
          <p:cNvGrpSpPr/>
          <p:nvPr/>
        </p:nvGrpSpPr>
        <p:grpSpPr>
          <a:xfrm>
            <a:off x="2213709" y="4729673"/>
            <a:ext cx="1566024" cy="926878"/>
            <a:chOff x="4349368" y="1018454"/>
            <a:chExt cx="834903" cy="926878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F5EA5FD-D3EE-7546-B25E-9838B3408B16}"/>
                </a:ext>
              </a:extLst>
            </p:cNvPr>
            <p:cNvSpPr/>
            <p:nvPr/>
          </p:nvSpPr>
          <p:spPr>
            <a:xfrm>
              <a:off x="4349368" y="1018454"/>
              <a:ext cx="5838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/>
                <a:t>2 462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39995B18-7F96-3D4C-AAE8-4D2D960DC600}"/>
                </a:ext>
              </a:extLst>
            </p:cNvPr>
            <p:cNvSpPr/>
            <p:nvPr/>
          </p:nvSpPr>
          <p:spPr>
            <a:xfrm>
              <a:off x="4460409" y="1422112"/>
              <a:ext cx="5325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/>
                <a:t>55</a:t>
              </a:r>
            </a:p>
          </p:txBody>
        </p: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358076EC-5E64-5E43-8CA9-5A00A6138A8E}"/>
                </a:ext>
              </a:extLst>
            </p:cNvPr>
            <p:cNvCxnSpPr>
              <a:cxnSpLocks/>
            </p:cNvCxnSpPr>
            <p:nvPr/>
          </p:nvCxnSpPr>
          <p:spPr>
            <a:xfrm>
              <a:off x="4401855" y="1476050"/>
              <a:ext cx="46413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1079550-3CCE-F048-B6E4-CE2FE1A695B0}"/>
                </a:ext>
              </a:extLst>
            </p:cNvPr>
            <p:cNvSpPr/>
            <p:nvPr/>
          </p:nvSpPr>
          <p:spPr>
            <a:xfrm>
              <a:off x="4844433" y="1191139"/>
              <a:ext cx="3398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/>
                <a:t>g =</a:t>
              </a:r>
            </a:p>
          </p:txBody>
        </p:sp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91C6AE93-4618-0F45-B2F8-5289E02D4B5A}"/>
              </a:ext>
            </a:extLst>
          </p:cNvPr>
          <p:cNvSpPr txBox="1"/>
          <p:nvPr/>
        </p:nvSpPr>
        <p:spPr>
          <a:xfrm>
            <a:off x="725557" y="928110"/>
            <a:ext cx="5337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En korg med </a:t>
            </a:r>
            <a:r>
              <a:rPr lang="sv-SE" sz="2000" dirty="0">
                <a:solidFill>
                  <a:srgbClr val="C00000"/>
                </a:solidFill>
              </a:rPr>
              <a:t>55 golfbollar</a:t>
            </a:r>
            <a:r>
              <a:rPr lang="sv-SE" sz="2000" dirty="0"/>
              <a:t> väger </a:t>
            </a:r>
            <a:r>
              <a:rPr lang="sv-SE" sz="2000" dirty="0">
                <a:solidFill>
                  <a:srgbClr val="C00000"/>
                </a:solidFill>
              </a:rPr>
              <a:t>2 462 g</a:t>
            </a:r>
            <a:r>
              <a:rPr lang="sv-SE" sz="2000" dirty="0"/>
              <a:t>. </a:t>
            </a:r>
          </a:p>
          <a:p>
            <a:r>
              <a:rPr lang="sv-SE" sz="2000" dirty="0"/>
              <a:t>Hur mycket </a:t>
            </a:r>
            <a:r>
              <a:rPr lang="sv-SE" sz="2000" dirty="0">
                <a:solidFill>
                  <a:srgbClr val="C00000"/>
                </a:solidFill>
              </a:rPr>
              <a:t>väger en golfboll </a:t>
            </a:r>
            <a:r>
              <a:rPr lang="sv-SE" sz="2000" dirty="0"/>
              <a:t>i genomsnitt? Avrunda till hundradels gram.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B717B18-6E04-204B-96E2-EE8A429D6891}"/>
              </a:ext>
            </a:extLst>
          </p:cNvPr>
          <p:cNvSpPr txBox="1"/>
          <p:nvPr/>
        </p:nvSpPr>
        <p:spPr>
          <a:xfrm>
            <a:off x="3695034" y="4902358"/>
            <a:ext cx="236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44,76363… g ≈ </a:t>
            </a:r>
          </a:p>
        </p:txBody>
      </p:sp>
      <p:cxnSp>
        <p:nvCxnSpPr>
          <p:cNvPr id="30" name="Rak 29">
            <a:extLst>
              <a:ext uri="{FF2B5EF4-FFF2-40B4-BE49-F238E27FC236}">
                <a16:creationId xmlns:a16="http://schemas.microsoft.com/office/drawing/2014/main" id="{382EF9D2-01F2-E74A-8DCF-547104DBC334}"/>
              </a:ext>
            </a:extLst>
          </p:cNvPr>
          <p:cNvCxnSpPr>
            <a:cxnSpLocks/>
          </p:cNvCxnSpPr>
          <p:nvPr/>
        </p:nvCxnSpPr>
        <p:spPr>
          <a:xfrm>
            <a:off x="4594864" y="4957831"/>
            <a:ext cx="0" cy="47283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2" descr="Golfbollar">
            <a:extLst>
              <a:ext uri="{FF2B5EF4-FFF2-40B4-BE49-F238E27FC236}">
                <a16:creationId xmlns:a16="http://schemas.microsoft.com/office/drawing/2014/main" id="{386DD0D6-1627-424C-A7F7-696D89AB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86" y="823861"/>
            <a:ext cx="1509043" cy="11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5F7F523B-F59D-5749-8F60-48A2919E04F9}"/>
              </a:ext>
            </a:extLst>
          </p:cNvPr>
          <p:cNvSpPr txBox="1"/>
          <p:nvPr/>
        </p:nvSpPr>
        <p:spPr>
          <a:xfrm>
            <a:off x="1405604" y="4346320"/>
            <a:ext cx="66112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Vi använder miniräknaren för att räkna ut vad </a:t>
            </a:r>
            <a:r>
              <a:rPr lang="sv-SE" sz="2000" dirty="0">
                <a:solidFill>
                  <a:srgbClr val="C00000"/>
                </a:solidFill>
              </a:rPr>
              <a:t>en boll väger</a:t>
            </a:r>
            <a:r>
              <a:rPr lang="sv-SE" sz="2000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A346E6B-6979-F84E-9AF4-8EC694CB4D1E}"/>
              </a:ext>
            </a:extLst>
          </p:cNvPr>
          <p:cNvGrpSpPr/>
          <p:nvPr/>
        </p:nvGrpSpPr>
        <p:grpSpPr>
          <a:xfrm>
            <a:off x="5326627" y="5339663"/>
            <a:ext cx="2231102" cy="1385317"/>
            <a:chOff x="6579512" y="4674325"/>
            <a:chExt cx="2231102" cy="1385317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B3D3812D-B92C-EF4D-BB08-D62FA2F0503C}"/>
                </a:ext>
              </a:extLst>
            </p:cNvPr>
            <p:cNvSpPr txBox="1"/>
            <p:nvPr/>
          </p:nvSpPr>
          <p:spPr>
            <a:xfrm>
              <a:off x="6659998" y="4982424"/>
              <a:ext cx="2150616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Det räcker att bara skriva några decimaler. Prickarna visar att det egentligen finns fler.</a:t>
              </a:r>
            </a:p>
          </p:txBody>
        </p:sp>
        <p:cxnSp>
          <p:nvCxnSpPr>
            <p:cNvPr id="6" name="Rak pil 5">
              <a:extLst>
                <a:ext uri="{FF2B5EF4-FFF2-40B4-BE49-F238E27FC236}">
                  <a16:creationId xmlns:a16="http://schemas.microsoft.com/office/drawing/2014/main" id="{A0A980E9-5445-4E4C-98FC-D73B47CF84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9512" y="4674325"/>
              <a:ext cx="80486" cy="3029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38F0AAC2-8947-8B4F-875B-B246BDF8F209}"/>
              </a:ext>
            </a:extLst>
          </p:cNvPr>
          <p:cNvGrpSpPr/>
          <p:nvPr/>
        </p:nvGrpSpPr>
        <p:grpSpPr>
          <a:xfrm>
            <a:off x="1786921" y="5339663"/>
            <a:ext cx="2897316" cy="1420297"/>
            <a:chOff x="6969579" y="4263418"/>
            <a:chExt cx="2897316" cy="1420297"/>
          </a:xfrm>
        </p:grpSpPr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A9D6E9C0-4294-2146-B126-CBC510EAEDFD}"/>
                </a:ext>
              </a:extLst>
            </p:cNvPr>
            <p:cNvSpPr txBox="1"/>
            <p:nvPr/>
          </p:nvSpPr>
          <p:spPr>
            <a:xfrm>
              <a:off x="6969579" y="4852718"/>
              <a:ext cx="2885772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Vi ska avrunda till hundradelar, det är </a:t>
              </a:r>
              <a:r>
                <a:rPr lang="sv-SE" sz="1600" dirty="0">
                  <a:solidFill>
                    <a:srgbClr val="C00000"/>
                  </a:solidFill>
                </a:rPr>
                <a:t>tusendelssiffran</a:t>
              </a:r>
              <a:r>
                <a:rPr lang="sv-SE" sz="1600" dirty="0"/>
                <a:t> som bestämmer hur du ska avrunda. </a:t>
              </a:r>
            </a:p>
          </p:txBody>
        </p:sp>
        <p:cxnSp>
          <p:nvCxnSpPr>
            <p:cNvPr id="33" name="Rak pil 32">
              <a:extLst>
                <a:ext uri="{FF2B5EF4-FFF2-40B4-BE49-F238E27FC236}">
                  <a16:creationId xmlns:a16="http://schemas.microsoft.com/office/drawing/2014/main" id="{D1A36117-0844-DC42-ACF0-86804F1A8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5351" y="4263418"/>
              <a:ext cx="11544" cy="5893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textruta 36">
            <a:extLst>
              <a:ext uri="{FF2B5EF4-FFF2-40B4-BE49-F238E27FC236}">
                <a16:creationId xmlns:a16="http://schemas.microsoft.com/office/drawing/2014/main" id="{BB8AE790-44FA-BC4F-9CBE-810E3FC05C56}"/>
              </a:ext>
            </a:extLst>
          </p:cNvPr>
          <p:cNvSpPr txBox="1"/>
          <p:nvPr/>
        </p:nvSpPr>
        <p:spPr>
          <a:xfrm>
            <a:off x="5883759" y="4932639"/>
            <a:ext cx="167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44,76 g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CD9960B-1CA3-1947-9880-93F0BA5E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21" y="281991"/>
            <a:ext cx="464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/>
              <a:t>Avrunda tal med många decimaler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FA3DE15-80C1-C4BE-6558-8F371E7EC618}"/>
              </a:ext>
            </a:extLst>
          </p:cNvPr>
          <p:cNvSpPr txBox="1"/>
          <p:nvPr/>
        </p:nvSpPr>
        <p:spPr>
          <a:xfrm>
            <a:off x="947638" y="2094973"/>
            <a:ext cx="7527200" cy="16312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När vi ska avrunda till hundradelar så är det den </a:t>
            </a:r>
            <a:r>
              <a:rPr lang="sv-SE" sz="2000" dirty="0">
                <a:solidFill>
                  <a:srgbClr val="C00000"/>
                </a:solidFill>
              </a:rPr>
              <a:t>tusendelssiffran som bestämmer</a:t>
            </a:r>
            <a:r>
              <a:rPr lang="sv-SE" sz="2000" dirty="0"/>
              <a:t> hur avrundningen ska göras:</a:t>
            </a:r>
          </a:p>
          <a:p>
            <a:endParaRPr lang="sv-SE" sz="2000" dirty="0"/>
          </a:p>
          <a:p>
            <a:r>
              <a:rPr lang="sv-SE" sz="2000" dirty="0"/>
              <a:t>Om siffran som bestämmer är </a:t>
            </a:r>
            <a:r>
              <a:rPr lang="sv-SE" sz="2000" dirty="0">
                <a:solidFill>
                  <a:srgbClr val="C00000"/>
                </a:solidFill>
              </a:rPr>
              <a:t>0, 1, 2, 3</a:t>
            </a:r>
            <a:r>
              <a:rPr lang="sv-SE" sz="2000" dirty="0"/>
              <a:t> eller </a:t>
            </a:r>
            <a:r>
              <a:rPr lang="sv-SE" sz="2000" dirty="0">
                <a:solidFill>
                  <a:srgbClr val="C00000"/>
                </a:solidFill>
              </a:rPr>
              <a:t>4 </a:t>
            </a:r>
            <a:r>
              <a:rPr lang="sv-SE" sz="2000" dirty="0"/>
              <a:t>avrundar vi </a:t>
            </a:r>
            <a:r>
              <a:rPr lang="sv-SE" sz="2000" dirty="0">
                <a:solidFill>
                  <a:srgbClr val="C00000"/>
                </a:solidFill>
              </a:rPr>
              <a:t>nedåt</a:t>
            </a:r>
            <a:r>
              <a:rPr lang="sv-SE" sz="2000" dirty="0"/>
              <a:t>.</a:t>
            </a:r>
          </a:p>
          <a:p>
            <a:r>
              <a:rPr lang="sv-SE" sz="2000" dirty="0"/>
              <a:t>Om siffran som bestämmer är </a:t>
            </a:r>
            <a:r>
              <a:rPr lang="sv-SE" sz="2000" dirty="0">
                <a:solidFill>
                  <a:srgbClr val="C00000"/>
                </a:solidFill>
              </a:rPr>
              <a:t>5, 6, 7, 8 </a:t>
            </a:r>
            <a:r>
              <a:rPr lang="sv-SE" sz="2000" dirty="0"/>
              <a:t>eller </a:t>
            </a:r>
            <a:r>
              <a:rPr lang="sv-SE" sz="2000" dirty="0">
                <a:solidFill>
                  <a:srgbClr val="C00000"/>
                </a:solidFill>
              </a:rPr>
              <a:t>9</a:t>
            </a:r>
            <a:r>
              <a:rPr lang="sv-SE" sz="2000" dirty="0"/>
              <a:t> avrundar vi </a:t>
            </a:r>
            <a:r>
              <a:rPr lang="sv-SE" sz="2000" dirty="0">
                <a:solidFill>
                  <a:srgbClr val="C00000"/>
                </a:solidFill>
              </a:rPr>
              <a:t>uppåt</a:t>
            </a:r>
            <a:r>
              <a:rPr lang="sv-S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4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7" grpId="0" animBg="1"/>
      <p:bldP spid="3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EE3021F-D974-601D-AB55-D0B82C8EB586}"/>
              </a:ext>
            </a:extLst>
          </p:cNvPr>
          <p:cNvSpPr/>
          <p:nvPr/>
        </p:nvSpPr>
        <p:spPr>
          <a:xfrm>
            <a:off x="579524" y="54042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84A9525-F2ED-7084-0341-0371774689C5}"/>
              </a:ext>
            </a:extLst>
          </p:cNvPr>
          <p:cNvSpPr/>
          <p:nvPr/>
        </p:nvSpPr>
        <p:spPr>
          <a:xfrm>
            <a:off x="2813214" y="540426"/>
            <a:ext cx="3517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talen till tiondelar.</a:t>
            </a:r>
          </a:p>
          <a:p>
            <a:endParaRPr lang="sv-SE" sz="2000" dirty="0"/>
          </a:p>
          <a:p>
            <a:r>
              <a:rPr lang="sv-SE" sz="2000" dirty="0"/>
              <a:t>a) 1,43829 		b) 6,75127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B9379C1-CE6E-1AA4-04EE-371C927B4C46}"/>
              </a:ext>
            </a:extLst>
          </p:cNvPr>
          <p:cNvSpPr/>
          <p:nvPr/>
        </p:nvSpPr>
        <p:spPr>
          <a:xfrm>
            <a:off x="1659948" y="2480104"/>
            <a:ext cx="174692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1,43829</a:t>
            </a:r>
            <a:r>
              <a:rPr lang="sv-SE" sz="2000" dirty="0"/>
              <a:t> ≈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833D041-D336-8AA5-04C3-DC1703BCAA6E}"/>
              </a:ext>
            </a:extLst>
          </p:cNvPr>
          <p:cNvSpPr/>
          <p:nvPr/>
        </p:nvSpPr>
        <p:spPr>
          <a:xfrm>
            <a:off x="4699502" y="2311845"/>
            <a:ext cx="382491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avrunda till tiondelar är det den andra decimalen som bestämmer hur du ska avrunda.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DE25219-24F1-33D8-2A5E-D52DBEC9FBF8}"/>
              </a:ext>
            </a:extLst>
          </p:cNvPr>
          <p:cNvSpPr/>
          <p:nvPr/>
        </p:nvSpPr>
        <p:spPr>
          <a:xfrm>
            <a:off x="3194138" y="2480104"/>
            <a:ext cx="6801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1,4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B9BE8B1-985F-92C0-26CC-A3985B7C0889}"/>
              </a:ext>
            </a:extLst>
          </p:cNvPr>
          <p:cNvCxnSpPr>
            <a:cxnSpLocks/>
          </p:cNvCxnSpPr>
          <p:nvPr/>
        </p:nvCxnSpPr>
        <p:spPr>
          <a:xfrm>
            <a:off x="2472094" y="2449193"/>
            <a:ext cx="0" cy="4728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3BCA822D-65A2-2000-D2FE-DC5E9F52F8EE}"/>
              </a:ext>
            </a:extLst>
          </p:cNvPr>
          <p:cNvSpPr/>
          <p:nvPr/>
        </p:nvSpPr>
        <p:spPr>
          <a:xfrm>
            <a:off x="4699502" y="2922028"/>
            <a:ext cx="41596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den andra decimalen är </a:t>
            </a:r>
            <a:r>
              <a:rPr lang="sv-SE" sz="1400" dirty="0">
                <a:solidFill>
                  <a:srgbClr val="C00000"/>
                </a:solidFill>
              </a:rPr>
              <a:t>3</a:t>
            </a:r>
            <a:r>
              <a:rPr lang="sv-SE" sz="1400" dirty="0"/>
              <a:t> avrundar du </a:t>
            </a:r>
            <a:r>
              <a:rPr lang="sv-SE" sz="1400" dirty="0">
                <a:solidFill>
                  <a:srgbClr val="C00000"/>
                </a:solidFill>
              </a:rPr>
              <a:t>nedåt</a:t>
            </a:r>
            <a:r>
              <a:rPr lang="sv-SE" sz="1400" dirty="0"/>
              <a:t>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FBEF494-0BF8-5093-A82F-F61CAC4A46DB}"/>
              </a:ext>
            </a:extLst>
          </p:cNvPr>
          <p:cNvSpPr/>
          <p:nvPr/>
        </p:nvSpPr>
        <p:spPr>
          <a:xfrm>
            <a:off x="1659948" y="4261541"/>
            <a:ext cx="185199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6,75127</a:t>
            </a:r>
            <a:r>
              <a:rPr lang="sv-SE" sz="2000" dirty="0"/>
              <a:t> ≈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9852932-4EA3-F492-01B4-10A2112B2493}"/>
              </a:ext>
            </a:extLst>
          </p:cNvPr>
          <p:cNvSpPr/>
          <p:nvPr/>
        </p:nvSpPr>
        <p:spPr>
          <a:xfrm>
            <a:off x="3261853" y="4261541"/>
            <a:ext cx="6801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6,8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CFD20BEC-F925-D93E-1A5F-9CA677B4318C}"/>
              </a:ext>
            </a:extLst>
          </p:cNvPr>
          <p:cNvCxnSpPr>
            <a:cxnSpLocks/>
          </p:cNvCxnSpPr>
          <p:nvPr/>
        </p:nvCxnSpPr>
        <p:spPr>
          <a:xfrm>
            <a:off x="2504332" y="4225178"/>
            <a:ext cx="0" cy="4728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21D67460-EEF9-611D-818C-7192B6CC12F8}"/>
              </a:ext>
            </a:extLst>
          </p:cNvPr>
          <p:cNvSpPr/>
          <p:nvPr/>
        </p:nvSpPr>
        <p:spPr>
          <a:xfrm>
            <a:off x="4699502" y="4261541"/>
            <a:ext cx="415965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den andra decimalen är </a:t>
            </a:r>
            <a:r>
              <a:rPr lang="sv-SE" sz="1400" dirty="0">
                <a:solidFill>
                  <a:srgbClr val="C00000"/>
                </a:solidFill>
              </a:rPr>
              <a:t>5</a:t>
            </a:r>
            <a:r>
              <a:rPr lang="sv-SE" sz="1400" dirty="0"/>
              <a:t> avrundar du </a:t>
            </a:r>
            <a:r>
              <a:rPr lang="sv-SE" sz="1400" dirty="0">
                <a:solidFill>
                  <a:srgbClr val="C00000"/>
                </a:solidFill>
              </a:rPr>
              <a:t>uppåt</a:t>
            </a:r>
            <a:r>
              <a:rPr lang="sv-SE" sz="1400" dirty="0"/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28F3AB-2D66-C5FB-C6AF-B822ED8ED9E0}"/>
              </a:ext>
            </a:extLst>
          </p:cNvPr>
          <p:cNvSpPr/>
          <p:nvPr/>
        </p:nvSpPr>
        <p:spPr>
          <a:xfrm>
            <a:off x="1857973" y="5601054"/>
            <a:ext cx="351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	a)  1,4		b)  6,8</a:t>
            </a:r>
          </a:p>
        </p:txBody>
      </p:sp>
    </p:spTree>
    <p:extLst>
      <p:ext uri="{BB962C8B-B14F-4D97-AF65-F5344CB8AC3E}">
        <p14:creationId xmlns:p14="http://schemas.microsoft.com/office/powerpoint/2010/main" val="36006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94062" y="1160667"/>
            <a:ext cx="261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Andrea köper dessa varor: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B15DC3C-46CE-5C4C-9E6E-BD5AC36D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2" y="804749"/>
            <a:ext cx="3558988" cy="328899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65C8E51-40A6-BC46-8DDB-291D2BF70D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113" y="854796"/>
            <a:ext cx="3276948" cy="319398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EE90C595-E242-714F-BC78-DFADDCA24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620" r="2981" b="2682"/>
          <a:stretch/>
        </p:blipFill>
        <p:spPr>
          <a:xfrm>
            <a:off x="4014838" y="820032"/>
            <a:ext cx="3367943" cy="320079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0C884D8-30BB-6646-B62A-FEF340465A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8583" y="834008"/>
            <a:ext cx="3367943" cy="320079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0180183-EA91-114A-819B-51742E74FC58}"/>
              </a:ext>
            </a:extLst>
          </p:cNvPr>
          <p:cNvSpPr/>
          <p:nvPr/>
        </p:nvSpPr>
        <p:spPr>
          <a:xfrm>
            <a:off x="1281351" y="3332359"/>
            <a:ext cx="764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den som sitter i kassan har räknat ihop alla priserna, är </a:t>
            </a:r>
            <a:r>
              <a:rPr lang="sv-SE" dirty="0">
                <a:solidFill>
                  <a:srgbClr val="C00000"/>
                </a:solidFill>
              </a:rPr>
              <a:t>summan 92,50 kr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6509EF0-76DF-894C-AACB-7CE7BBBA7C3A}"/>
              </a:ext>
            </a:extLst>
          </p:cNvPr>
          <p:cNvSpPr/>
          <p:nvPr/>
        </p:nvSpPr>
        <p:spPr>
          <a:xfrm>
            <a:off x="420245" y="4009152"/>
            <a:ext cx="890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Innan Andrea kommer fram till kassan har hon räknat ut </a:t>
            </a:r>
            <a:r>
              <a:rPr lang="sv-SE" dirty="0">
                <a:solidFill>
                  <a:srgbClr val="C00000"/>
                </a:solidFill>
              </a:rPr>
              <a:t>ungefär hur mycket </a:t>
            </a:r>
            <a:r>
              <a:rPr lang="sv-SE" dirty="0"/>
              <a:t>hon ska betala.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0A83242-4E3E-7046-B126-65998994C848}"/>
              </a:ext>
            </a:extLst>
          </p:cNvPr>
          <p:cNvSpPr/>
          <p:nvPr/>
        </p:nvSpPr>
        <p:spPr>
          <a:xfrm>
            <a:off x="1074500" y="4368650"/>
            <a:ext cx="759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</a:t>
            </a:r>
            <a:r>
              <a:rPr lang="sv-SE" i="1" dirty="0">
                <a:solidFill>
                  <a:srgbClr val="C00000"/>
                </a:solidFill>
              </a:rPr>
              <a:t>avrundar</a:t>
            </a:r>
            <a:r>
              <a:rPr lang="sv-SE" i="1" dirty="0"/>
              <a:t> </a:t>
            </a:r>
            <a:r>
              <a:rPr lang="sv-SE" dirty="0"/>
              <a:t>hon varje pris för sig till tiotal kronor och räknar sedan i huvudet: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4EBA968-ECA9-084C-863E-E2D32B48D570}"/>
              </a:ext>
            </a:extLst>
          </p:cNvPr>
          <p:cNvSpPr/>
          <p:nvPr/>
        </p:nvSpPr>
        <p:spPr>
          <a:xfrm>
            <a:off x="1356713" y="4925376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37,70 ≈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1DDD60-5A13-D04E-80B9-C6509433815D}"/>
              </a:ext>
            </a:extLst>
          </p:cNvPr>
          <p:cNvSpPr/>
          <p:nvPr/>
        </p:nvSpPr>
        <p:spPr>
          <a:xfrm>
            <a:off x="2279600" y="4916261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40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B2920DC-0E94-444B-9027-5DDEA0668CD1}"/>
              </a:ext>
            </a:extLst>
          </p:cNvPr>
          <p:cNvSpPr/>
          <p:nvPr/>
        </p:nvSpPr>
        <p:spPr>
          <a:xfrm>
            <a:off x="5784960" y="5436607"/>
            <a:ext cx="660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B61D0AE-690E-A745-B0CB-D949F83C5D90}"/>
              </a:ext>
            </a:extLst>
          </p:cNvPr>
          <p:cNvSpPr/>
          <p:nvPr/>
        </p:nvSpPr>
        <p:spPr>
          <a:xfrm>
            <a:off x="1356713" y="5276217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23,80 ≈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D85E3A-733C-9148-BC4F-A5E025DA741F}"/>
              </a:ext>
            </a:extLst>
          </p:cNvPr>
          <p:cNvSpPr/>
          <p:nvPr/>
        </p:nvSpPr>
        <p:spPr>
          <a:xfrm>
            <a:off x="1356713" y="5659553"/>
            <a:ext cx="126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21,50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5BF3EFB-E824-E64F-B1C2-BA170F56015F}"/>
              </a:ext>
            </a:extLst>
          </p:cNvPr>
          <p:cNvSpPr/>
          <p:nvPr/>
        </p:nvSpPr>
        <p:spPr>
          <a:xfrm>
            <a:off x="1509847" y="6010394"/>
            <a:ext cx="995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9,50 ≈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9FC8B41-F4EE-B241-BD14-522053A7B62A}"/>
              </a:ext>
            </a:extLst>
          </p:cNvPr>
          <p:cNvSpPr/>
          <p:nvPr/>
        </p:nvSpPr>
        <p:spPr>
          <a:xfrm>
            <a:off x="3400828" y="5436607"/>
            <a:ext cx="269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40 + 20 + 20 + 10 =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60BB682-BF93-8240-B9F7-7B1BDCBDC8F4}"/>
              </a:ext>
            </a:extLst>
          </p:cNvPr>
          <p:cNvSpPr/>
          <p:nvPr/>
        </p:nvSpPr>
        <p:spPr>
          <a:xfrm>
            <a:off x="2279600" y="528400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81C61FE-FEA5-8541-BDF2-B7FBCE3D1A80}"/>
              </a:ext>
            </a:extLst>
          </p:cNvPr>
          <p:cNvSpPr/>
          <p:nvPr/>
        </p:nvSpPr>
        <p:spPr>
          <a:xfrm>
            <a:off x="2280391" y="5642646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64E6122-46DF-C748-ABAA-266DBBFA5632}"/>
              </a:ext>
            </a:extLst>
          </p:cNvPr>
          <p:cNvSpPr/>
          <p:nvPr/>
        </p:nvSpPr>
        <p:spPr>
          <a:xfrm>
            <a:off x="2280391" y="6009734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10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AD79D89-94F9-714F-9378-55EE23D62103}"/>
              </a:ext>
            </a:extLst>
          </p:cNvPr>
          <p:cNvSpPr/>
          <p:nvPr/>
        </p:nvSpPr>
        <p:spPr>
          <a:xfrm>
            <a:off x="3153494" y="6232115"/>
            <a:ext cx="47733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Beräkningen kallas </a:t>
            </a:r>
            <a:r>
              <a:rPr lang="sv-SE" sz="2400" i="1" dirty="0">
                <a:solidFill>
                  <a:srgbClr val="C00000"/>
                </a:solidFill>
              </a:rPr>
              <a:t>överslagsräkning</a:t>
            </a:r>
            <a:endParaRPr lang="sv-SE" sz="2400" dirty="0">
              <a:solidFill>
                <a:srgbClr val="C00000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0370381-C7AE-874B-9C76-F36FEE48B4E8}"/>
              </a:ext>
            </a:extLst>
          </p:cNvPr>
          <p:cNvSpPr/>
          <p:nvPr/>
        </p:nvSpPr>
        <p:spPr>
          <a:xfrm>
            <a:off x="3932039" y="587224"/>
            <a:ext cx="272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</a:rPr>
              <a:t>Överslagsräkning</a:t>
            </a:r>
          </a:p>
        </p:txBody>
      </p:sp>
    </p:spTree>
    <p:extLst>
      <p:ext uri="{BB962C8B-B14F-4D97-AF65-F5344CB8AC3E}">
        <p14:creationId xmlns:p14="http://schemas.microsoft.com/office/powerpoint/2010/main" val="36112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12580" y="597259"/>
            <a:ext cx="197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Överslagsräkning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B5788EC-9FD8-ED4E-84C5-9D99B06A12EB}"/>
              </a:ext>
            </a:extLst>
          </p:cNvPr>
          <p:cNvSpPr/>
          <p:nvPr/>
        </p:nvSpPr>
        <p:spPr>
          <a:xfrm>
            <a:off x="2720462" y="1466136"/>
            <a:ext cx="416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</a:t>
            </a:r>
            <a:r>
              <a:rPr lang="sv-SE" dirty="0">
                <a:solidFill>
                  <a:srgbClr val="C00000"/>
                </a:solidFill>
              </a:rPr>
              <a:t>enkelt att räkna i huvudet</a:t>
            </a:r>
            <a:r>
              <a:rPr lang="sv-SE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1684E1A-4349-B94B-9121-2E4B9201AF0B}"/>
              </a:ext>
            </a:extLst>
          </p:cNvPr>
          <p:cNvSpPr/>
          <p:nvPr/>
        </p:nvSpPr>
        <p:spPr>
          <a:xfrm>
            <a:off x="2103796" y="2246929"/>
            <a:ext cx="6334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avrundar oftast till heltal, tiotal, hundratal eller tusental.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768C2ED-020A-C745-8D16-BA5E6AF69E0E}"/>
              </a:ext>
            </a:extLst>
          </p:cNvPr>
          <p:cNvSpPr/>
          <p:nvPr/>
        </p:nvSpPr>
        <p:spPr>
          <a:xfrm>
            <a:off x="2212043" y="3320855"/>
            <a:ext cx="525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Köper man två varor som kostar </a:t>
            </a:r>
            <a:r>
              <a:rPr lang="sv-SE" dirty="0">
                <a:solidFill>
                  <a:srgbClr val="C00000"/>
                </a:solidFill>
              </a:rPr>
              <a:t>54,85 kr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107,65 kr </a:t>
            </a:r>
            <a:r>
              <a:rPr lang="sv-SE" dirty="0"/>
              <a:t>kan man avrunda priserna på olika sätt: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49A7E1-0B34-4B46-B28C-E884F7BBB60F}"/>
              </a:ext>
            </a:extLst>
          </p:cNvPr>
          <p:cNvSpPr/>
          <p:nvPr/>
        </p:nvSpPr>
        <p:spPr>
          <a:xfrm>
            <a:off x="2766584" y="4439562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EEBB0C-F0AE-9A4F-B78E-0BB89A1D6902}"/>
              </a:ext>
            </a:extLst>
          </p:cNvPr>
          <p:cNvSpPr/>
          <p:nvPr/>
        </p:nvSpPr>
        <p:spPr>
          <a:xfrm>
            <a:off x="4549346" y="4450660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50 + 100 =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1A97262-244E-B647-B50A-98BE933BF7A5}"/>
              </a:ext>
            </a:extLst>
          </p:cNvPr>
          <p:cNvSpPr/>
          <p:nvPr/>
        </p:nvSpPr>
        <p:spPr>
          <a:xfrm>
            <a:off x="5651420" y="4450660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403F7ED-57F1-E74E-8AC6-19FBD25E375E}"/>
              </a:ext>
            </a:extLst>
          </p:cNvPr>
          <p:cNvSpPr/>
          <p:nvPr/>
        </p:nvSpPr>
        <p:spPr>
          <a:xfrm>
            <a:off x="2766584" y="4990963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7310209-83FE-1445-ACE9-AE3256E3B97D}"/>
              </a:ext>
            </a:extLst>
          </p:cNvPr>
          <p:cNvSpPr/>
          <p:nvPr/>
        </p:nvSpPr>
        <p:spPr>
          <a:xfrm>
            <a:off x="4549346" y="5002061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55 + 110 =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21D2A3A-8C97-4946-86D6-4AE0F24FEAC2}"/>
              </a:ext>
            </a:extLst>
          </p:cNvPr>
          <p:cNvSpPr/>
          <p:nvPr/>
        </p:nvSpPr>
        <p:spPr>
          <a:xfrm>
            <a:off x="5651420" y="5002061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165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8330C4B-0EAC-9A45-BB0D-7DD2DE8601B4}"/>
              </a:ext>
            </a:extLst>
          </p:cNvPr>
          <p:cNvGrpSpPr/>
          <p:nvPr/>
        </p:nvGrpSpPr>
        <p:grpSpPr>
          <a:xfrm>
            <a:off x="6195988" y="4071467"/>
            <a:ext cx="2399372" cy="646331"/>
            <a:chOff x="6504304" y="4845742"/>
            <a:chExt cx="2399372" cy="646331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C27F3EA1-854D-0341-B682-6733F61B30AE}"/>
                </a:ext>
              </a:extLst>
            </p:cNvPr>
            <p:cNvSpPr/>
            <p:nvPr/>
          </p:nvSpPr>
          <p:spPr>
            <a:xfrm>
              <a:off x="7197524" y="4845742"/>
              <a:ext cx="170615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Lättare att räkna i huvudet.</a:t>
              </a:r>
            </a:p>
          </p:txBody>
        </p:sp>
        <p:cxnSp>
          <p:nvCxnSpPr>
            <p:cNvPr id="7" name="Rak pil 6">
              <a:extLst>
                <a:ext uri="{FF2B5EF4-FFF2-40B4-BE49-F238E27FC236}">
                  <a16:creationId xmlns:a16="http://schemas.microsoft.com/office/drawing/2014/main" id="{FB946FF8-9D5A-5A4B-BCE9-5B4DE176B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4304" y="5171100"/>
              <a:ext cx="693220" cy="2538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F61B10E7-70BF-5643-A362-D55EF21D244F}"/>
              </a:ext>
            </a:extLst>
          </p:cNvPr>
          <p:cNvGrpSpPr/>
          <p:nvPr/>
        </p:nvGrpSpPr>
        <p:grpSpPr>
          <a:xfrm>
            <a:off x="6238660" y="4986721"/>
            <a:ext cx="2260906" cy="646331"/>
            <a:chOff x="6504304" y="4845015"/>
            <a:chExt cx="2260906" cy="64633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C50B687-4241-E54B-8768-25405A356BE4}"/>
                </a:ext>
              </a:extLst>
            </p:cNvPr>
            <p:cNvSpPr/>
            <p:nvPr/>
          </p:nvSpPr>
          <p:spPr>
            <a:xfrm>
              <a:off x="7197524" y="4845015"/>
              <a:ext cx="156768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Närmare exakta värdet.</a:t>
              </a:r>
            </a:p>
          </p:txBody>
        </p:sp>
        <p:cxnSp>
          <p:nvCxnSpPr>
            <p:cNvPr id="39" name="Rak pil 38">
              <a:extLst>
                <a:ext uri="{FF2B5EF4-FFF2-40B4-BE49-F238E27FC236}">
                  <a16:creationId xmlns:a16="http://schemas.microsoft.com/office/drawing/2014/main" id="{EDD4DD1A-67B8-D949-B9F3-09FF25EE9AD0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6504304" y="5029685"/>
              <a:ext cx="693220" cy="1384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7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348731" y="571594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2022247" y="2328823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14,9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4,2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5,7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5826894" y="2328823"/>
            <a:ext cx="500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6896213" y="2227755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14,9 + 4,2 + 5,7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707 – 298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DF09539-D95E-714E-90D7-F13DE1B47469}"/>
              </a:ext>
            </a:extLst>
          </p:cNvPr>
          <p:cNvSpPr/>
          <p:nvPr/>
        </p:nvSpPr>
        <p:spPr>
          <a:xfrm>
            <a:off x="5511105" y="1019624"/>
            <a:ext cx="3267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 2 875 + 4 125 + 995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4426656" y="2328823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2022247" y="3268458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707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298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5257108" y="3256035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6896213" y="3167390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hundratal</a:t>
            </a:r>
            <a:r>
              <a:rPr lang="sv-SE" sz="1400" dirty="0"/>
              <a:t>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856869" y="3256035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300 </a:t>
            </a:r>
            <a:r>
              <a:rPr lang="sv-SE" sz="2000" dirty="0"/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17A744A-0023-494F-9A01-D1FB31BFECDB}"/>
              </a:ext>
            </a:extLst>
          </p:cNvPr>
          <p:cNvSpPr/>
          <p:nvPr/>
        </p:nvSpPr>
        <p:spPr>
          <a:xfrm>
            <a:off x="2022247" y="4261102"/>
            <a:ext cx="3961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 2 875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4 125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995 </a:t>
            </a:r>
            <a:r>
              <a:rPr lang="sv-SE" sz="2000" dirty="0"/>
              <a:t>≈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E4691DA-C38E-4648-ADCC-F99A19736DA2}"/>
              </a:ext>
            </a:extLst>
          </p:cNvPr>
          <p:cNvSpPr/>
          <p:nvPr/>
        </p:nvSpPr>
        <p:spPr>
          <a:xfrm>
            <a:off x="5057707" y="4661212"/>
            <a:ext cx="126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8 000</a:t>
            </a:r>
            <a:endParaRPr lang="sv-SE" sz="20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2FED0B5-8831-B54C-97F8-6B9F0DC8D371}"/>
              </a:ext>
            </a:extLst>
          </p:cNvPr>
          <p:cNvSpPr/>
          <p:nvPr/>
        </p:nvSpPr>
        <p:spPr>
          <a:xfrm>
            <a:off x="6896213" y="4261102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tusental</a:t>
            </a:r>
            <a:r>
              <a:rPr lang="sv-SE" sz="14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F4D201D-5287-2C44-97AA-0BEF56B6D5C8}"/>
              </a:ext>
            </a:extLst>
          </p:cNvPr>
          <p:cNvSpPr/>
          <p:nvPr/>
        </p:nvSpPr>
        <p:spPr>
          <a:xfrm>
            <a:off x="2213275" y="4661212"/>
            <a:ext cx="3280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≈ </a:t>
            </a:r>
            <a:r>
              <a:rPr lang="sv-SE" sz="2000" dirty="0">
                <a:latin typeface="Bradley Hand" pitchFamily="2" charset="77"/>
              </a:rPr>
              <a:t>3 000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1 000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25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400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8 000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4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38019</TotalTime>
  <Words>1005</Words>
  <Application>Microsoft Macintosh PowerPoint</Application>
  <PresentationFormat>Bildspel på skärmen (4:3)</PresentationFormat>
  <Paragraphs>201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364</cp:revision>
  <dcterms:created xsi:type="dcterms:W3CDTF">2017-04-10T07:17:33Z</dcterms:created>
  <dcterms:modified xsi:type="dcterms:W3CDTF">2022-08-03T06:24:56Z</dcterms:modified>
</cp:coreProperties>
</file>