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7" r:id="rId2"/>
    <p:sldId id="368" r:id="rId3"/>
    <p:sldId id="337" r:id="rId4"/>
    <p:sldId id="340" r:id="rId5"/>
    <p:sldId id="364" r:id="rId6"/>
    <p:sldId id="365" r:id="rId7"/>
    <p:sldId id="347" r:id="rId8"/>
    <p:sldId id="324" r:id="rId9"/>
    <p:sldId id="363" r:id="rId10"/>
    <p:sldId id="339" r:id="rId11"/>
    <p:sldId id="354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1.3_Uppgift 72 - 73" id="{9ABA3C8E-E0A5-0F42-93CE-16D36604BF65}">
          <p14:sldIdLst>
            <p14:sldId id="367"/>
            <p14:sldId id="368"/>
            <p14:sldId id="337"/>
          </p14:sldIdLst>
        </p14:section>
        <p14:section name="Fördiagnos 1.3_Uppgift 74 - 75" id="{985E6BDE-0F82-1543-AB8F-4453C2284C6C}">
          <p14:sldIdLst>
            <p14:sldId id="340"/>
          </p14:sldIdLst>
        </p14:section>
        <p14:section name="Fördiagnos 1.3_Uppgift 76 - 78" id="{CD48F043-393A-3E47-ADBE-307BE211ED0F}">
          <p14:sldIdLst>
            <p14:sldId id="364"/>
            <p14:sldId id="365"/>
            <p14:sldId id="347"/>
            <p14:sldId id="324"/>
            <p14:sldId id="363"/>
            <p14:sldId id="339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9052" autoAdjust="0"/>
  </p:normalViewPr>
  <p:slideViewPr>
    <p:cSldViewPr snapToGrid="0" snapToObjects="1">
      <p:cViewPr varScale="1">
        <p:scale>
          <a:sx n="106" d="100"/>
          <a:sy n="106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7614C3B-C9A6-754D-AE81-045847AB1883}"/>
              </a:ext>
            </a:extLst>
          </p:cNvPr>
          <p:cNvSpPr/>
          <p:nvPr/>
        </p:nvSpPr>
        <p:spPr>
          <a:xfrm>
            <a:off x="4133043" y="1475717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Addition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55A13DD-038B-F944-9C83-D7E9870CFE24}"/>
              </a:ext>
            </a:extLst>
          </p:cNvPr>
          <p:cNvGrpSpPr/>
          <p:nvPr/>
        </p:nvGrpSpPr>
        <p:grpSpPr>
          <a:xfrm>
            <a:off x="3266346" y="1845049"/>
            <a:ext cx="2796506" cy="1135013"/>
            <a:chOff x="2753875" y="2714870"/>
            <a:chExt cx="2796506" cy="113501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7D5416-597B-AE4F-AC7F-12F54C80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3875" y="2714870"/>
              <a:ext cx="2796506" cy="113501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A3D5C1-A304-4148-A324-E57197803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935" y="3426840"/>
              <a:ext cx="679120" cy="200051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B181CC0-D020-5A4E-B760-7959FF34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745" y="3426839"/>
              <a:ext cx="679120" cy="200051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90729D3-0F09-9B48-86AC-ACB353AE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555" y="3384259"/>
              <a:ext cx="732460" cy="200051"/>
            </a:xfrm>
            <a:prstGeom prst="rect">
              <a:avLst/>
            </a:prstGeom>
          </p:spPr>
        </p:pic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5B28E9EA-D6F6-EC40-9F6C-BB15BDF82C10}"/>
              </a:ext>
            </a:extLst>
          </p:cNvPr>
          <p:cNvSpPr/>
          <p:nvPr/>
        </p:nvSpPr>
        <p:spPr>
          <a:xfrm>
            <a:off x="4017830" y="3877938"/>
            <a:ext cx="1355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Subtraktion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9276D1E-2B59-F644-A780-47EBC3C01E25}"/>
              </a:ext>
            </a:extLst>
          </p:cNvPr>
          <p:cNvGrpSpPr/>
          <p:nvPr/>
        </p:nvGrpSpPr>
        <p:grpSpPr>
          <a:xfrm>
            <a:off x="3266346" y="4312758"/>
            <a:ext cx="2858723" cy="1009527"/>
            <a:chOff x="2781851" y="4634558"/>
            <a:chExt cx="2858723" cy="100952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FCCFEC2-60EA-A744-9A11-257D824A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1851" y="4634558"/>
              <a:ext cx="2858723" cy="1009527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D45D311-6E2E-7B4B-A622-AC264091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0841" y="5253719"/>
              <a:ext cx="783067" cy="200051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A45620C-3557-0B45-80DD-DCF8EAD8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651" y="5253718"/>
              <a:ext cx="783067" cy="200051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BCF7977-884E-F841-8F87-E840FECF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461" y="5211138"/>
              <a:ext cx="844571" cy="200051"/>
            </a:xfrm>
            <a:prstGeom prst="rect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6B814392-F8F0-CB45-B13C-53BEEF55694A}"/>
              </a:ext>
            </a:extLst>
          </p:cNvPr>
          <p:cNvSpPr/>
          <p:nvPr/>
        </p:nvSpPr>
        <p:spPr>
          <a:xfrm>
            <a:off x="3472851" y="2503154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633AC7D-3242-374F-AB49-31B18D08B980}"/>
              </a:ext>
            </a:extLst>
          </p:cNvPr>
          <p:cNvSpPr/>
          <p:nvPr/>
        </p:nvSpPr>
        <p:spPr>
          <a:xfrm>
            <a:off x="4323227" y="2503154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365DC98-6C25-7246-B698-0624F3F2CEEB}"/>
              </a:ext>
            </a:extLst>
          </p:cNvPr>
          <p:cNvSpPr/>
          <p:nvPr/>
        </p:nvSpPr>
        <p:spPr>
          <a:xfrm>
            <a:off x="5113875" y="2503153"/>
            <a:ext cx="72959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summa</a:t>
            </a:r>
            <a:endParaRPr lang="sv-SE" sz="1400" i="1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51A7C3D-C171-9048-84E7-3D61331FD7FF}"/>
              </a:ext>
            </a:extLst>
          </p:cNvPr>
          <p:cNvSpPr/>
          <p:nvPr/>
        </p:nvSpPr>
        <p:spPr>
          <a:xfrm>
            <a:off x="3470595" y="4926263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F446815-42D3-784F-92EB-900FF1EE5E11}"/>
              </a:ext>
            </a:extLst>
          </p:cNvPr>
          <p:cNvSpPr/>
          <p:nvPr/>
        </p:nvSpPr>
        <p:spPr>
          <a:xfrm>
            <a:off x="4328500" y="4926262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BB94BE7-5EEC-A843-8CC8-2A9AB1CAEFA9}"/>
              </a:ext>
            </a:extLst>
          </p:cNvPr>
          <p:cNvSpPr/>
          <p:nvPr/>
        </p:nvSpPr>
        <p:spPr>
          <a:xfrm>
            <a:off x="5036290" y="4923983"/>
            <a:ext cx="8445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differens</a:t>
            </a:r>
            <a:endParaRPr lang="sv-SE" sz="1400" i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5B62100-49C4-D6A0-2839-EB1CAD49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145" y="535572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	 		                            Addition och subtraktion</a:t>
            </a:r>
          </a:p>
        </p:txBody>
      </p:sp>
    </p:spTree>
    <p:extLst>
      <p:ext uri="{BB962C8B-B14F-4D97-AF65-F5344CB8AC3E}">
        <p14:creationId xmlns:p14="http://schemas.microsoft.com/office/powerpoint/2010/main" val="4582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494285" y="463536"/>
            <a:ext cx="232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</a:rPr>
              <a:t>Växla över noll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1441585" y="2538920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4  0  3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1131550" y="3029195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    4  7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1310295" y="3664325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3402198" y="200819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Subtrahera först entalen.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3428065" y="2766257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inget tiotal att växla.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3423106" y="3166910"/>
            <a:ext cx="480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får du först </a:t>
            </a:r>
            <a:r>
              <a:rPr lang="sv-SE" dirty="0">
                <a:solidFill>
                  <a:srgbClr val="C00000"/>
                </a:solidFill>
              </a:rPr>
              <a:t>växla ner 1 hundratal till 10 tiotal</a:t>
            </a:r>
            <a:r>
              <a:rPr lang="sv-SE" dirty="0"/>
              <a:t>.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2404479" y="260247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3641351" y="3665309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1904089" y="2067506"/>
            <a:ext cx="502586" cy="461665"/>
            <a:chOff x="3541329" y="2386347"/>
            <a:chExt cx="502586" cy="461665"/>
          </a:xfrm>
        </p:grpSpPr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3493823" y="482631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13 ental i den övre termen: 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1919117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7065865" y="4821798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– 7 = 6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1931036" y="3564308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3493823" y="5464903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tiotalen. 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1467074" y="2588711"/>
            <a:ext cx="418283" cy="60599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1470446" y="3568594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467074" y="1031394"/>
            <a:ext cx="684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den första termen har en eller flera nollor kan man behöva </a:t>
            </a:r>
            <a:r>
              <a:rPr lang="sv-SE" i="1" dirty="0"/>
              <a:t>växla ner</a:t>
            </a:r>
            <a:r>
              <a:rPr lang="sv-SE" dirty="0"/>
              <a:t> två eller flera gånger innan man kan subtrahera med uppställning. 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83A38C58-684C-6847-BD0C-9029688201F3}"/>
              </a:ext>
            </a:extLst>
          </p:cNvPr>
          <p:cNvCxnSpPr>
            <a:cxnSpLocks/>
          </p:cNvCxnSpPr>
          <p:nvPr/>
        </p:nvCxnSpPr>
        <p:spPr>
          <a:xfrm>
            <a:off x="2020177" y="2188599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4AE4B47-0D5B-474D-AEFE-0C38EF7E8795}"/>
              </a:ext>
            </a:extLst>
          </p:cNvPr>
          <p:cNvSpPr/>
          <p:nvPr/>
        </p:nvSpPr>
        <p:spPr>
          <a:xfrm>
            <a:off x="3427627" y="2367967"/>
            <a:ext cx="578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ental minus 7 ental går inte utan att du </a:t>
            </a:r>
            <a:r>
              <a:rPr lang="sv-SE" dirty="0">
                <a:solidFill>
                  <a:srgbClr val="C00000"/>
                </a:solidFill>
              </a:rPr>
              <a:t>växlar ner 1 tiotal</a:t>
            </a:r>
            <a:r>
              <a:rPr lang="sv-SE" dirty="0"/>
              <a:t>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FC48D66-973F-224A-A7EE-7CC11C0038ED}"/>
              </a:ext>
            </a:extLst>
          </p:cNvPr>
          <p:cNvSpPr/>
          <p:nvPr/>
        </p:nvSpPr>
        <p:spPr>
          <a:xfrm>
            <a:off x="2419959" y="356480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431B5-802A-634B-8A3B-31E8E851420D}"/>
              </a:ext>
            </a:extLst>
          </p:cNvPr>
          <p:cNvSpPr/>
          <p:nvPr/>
        </p:nvSpPr>
        <p:spPr>
          <a:xfrm>
            <a:off x="3493823" y="5794299"/>
            <a:ext cx="388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9 tiotal kvar i den övre termen: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5B32E3-6BAF-794A-B4E4-12ECD2E94819}"/>
              </a:ext>
            </a:extLst>
          </p:cNvPr>
          <p:cNvSpPr/>
          <p:nvPr/>
        </p:nvSpPr>
        <p:spPr>
          <a:xfrm>
            <a:off x="3523562" y="6394772"/>
            <a:ext cx="523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Du har 3 hundratal kvar.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744907A-E9EB-E641-87F8-CF1CE10EC6AB}"/>
              </a:ext>
            </a:extLst>
          </p:cNvPr>
          <p:cNvSpPr/>
          <p:nvPr/>
        </p:nvSpPr>
        <p:spPr>
          <a:xfrm>
            <a:off x="7155996" y="5794299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– 4 = 5   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7A058D8F-3702-6849-8F1E-01C002652B8B}"/>
              </a:ext>
            </a:extLst>
          </p:cNvPr>
          <p:cNvGrpSpPr/>
          <p:nvPr/>
        </p:nvGrpSpPr>
        <p:grpSpPr>
          <a:xfrm>
            <a:off x="2376803" y="2064398"/>
            <a:ext cx="502586" cy="461665"/>
            <a:chOff x="3541329" y="2386347"/>
            <a:chExt cx="502586" cy="461665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5FA08181-9B20-D942-A94D-E3547BE754CD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AFEFCE21-51FD-F647-B873-7C49C7BDF66E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B0422023-5328-714F-B849-E347EF4278D9}"/>
              </a:ext>
            </a:extLst>
          </p:cNvPr>
          <p:cNvSpPr/>
          <p:nvPr/>
        </p:nvSpPr>
        <p:spPr>
          <a:xfrm>
            <a:off x="3423106" y="3543094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4:an och skriv de 10 tiotalen ovanför nollan. </a:t>
            </a:r>
          </a:p>
        </p:txBody>
      </p:sp>
      <p:cxnSp>
        <p:nvCxnSpPr>
          <p:cNvPr id="52" name="Rak 51">
            <a:extLst>
              <a:ext uri="{FF2B5EF4-FFF2-40B4-BE49-F238E27FC236}">
                <a16:creationId xmlns:a16="http://schemas.microsoft.com/office/drawing/2014/main" id="{8C48223E-EBB3-984F-B8D4-7B30D12FD758}"/>
              </a:ext>
            </a:extLst>
          </p:cNvPr>
          <p:cNvCxnSpPr>
            <a:cxnSpLocks/>
          </p:cNvCxnSpPr>
          <p:nvPr/>
        </p:nvCxnSpPr>
        <p:spPr>
          <a:xfrm>
            <a:off x="1534489" y="2769070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ktangel 52">
            <a:extLst>
              <a:ext uri="{FF2B5EF4-FFF2-40B4-BE49-F238E27FC236}">
                <a16:creationId xmlns:a16="http://schemas.microsoft.com/office/drawing/2014/main" id="{68A7139B-6F09-2741-B768-2D215AB65A2D}"/>
              </a:ext>
            </a:extLst>
          </p:cNvPr>
          <p:cNvSpPr/>
          <p:nvPr/>
        </p:nvSpPr>
        <p:spPr>
          <a:xfrm>
            <a:off x="3438586" y="3905123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Växla ner 1 av dessa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EF61BA0-97EA-BF4F-9B55-D5A7B650B090}"/>
              </a:ext>
            </a:extLst>
          </p:cNvPr>
          <p:cNvSpPr/>
          <p:nvPr/>
        </p:nvSpPr>
        <p:spPr>
          <a:xfrm>
            <a:off x="3438586" y="4265782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10:an och skriv de 10 entalen ovanför 3:an. </a:t>
            </a: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6EED3882-21F8-E649-82E9-710E2596230D}"/>
              </a:ext>
            </a:extLst>
          </p:cNvPr>
          <p:cNvSpPr/>
          <p:nvPr/>
        </p:nvSpPr>
        <p:spPr>
          <a:xfrm>
            <a:off x="2406675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14" grpId="1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29" grpId="0"/>
      <p:bldP spid="32" grpId="0"/>
      <p:bldP spid="33" grpId="0"/>
      <p:bldP spid="35" grpId="0"/>
      <p:bldP spid="38" grpId="0"/>
      <p:bldP spid="50" grpId="0"/>
      <p:bldP spid="53" grpId="0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605066" y="69145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702306" y="202775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702306" y="430831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1496340" y="4313704"/>
            <a:ext cx="145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5 3,0 2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3476441" y="3579331"/>
            <a:ext cx="49606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hundradelar minus 6 hundradelar går inte utan att du växlar ner.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1293159" y="4527313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1 7,6 6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1454591" y="4913441"/>
            <a:ext cx="10505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1746938" y="4147864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1716797" y="484031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1583647" y="4490090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015953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1452182" y="484619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3476441" y="5691882"/>
            <a:ext cx="315249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sätta ut decimaltecknet.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1924838" y="482567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F1BECA77-4428-8944-9F1C-6766775A6826}"/>
              </a:ext>
            </a:extLst>
          </p:cNvPr>
          <p:cNvSpPr/>
          <p:nvPr/>
        </p:nvSpPr>
        <p:spPr>
          <a:xfrm>
            <a:off x="1465279" y="2027750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2 0 5</a:t>
            </a:r>
            <a:endParaRPr lang="sv-SE" sz="2400" dirty="0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7693672-10D1-8A46-84E7-27EEC8156C07}"/>
              </a:ext>
            </a:extLst>
          </p:cNvPr>
          <p:cNvSpPr/>
          <p:nvPr/>
        </p:nvSpPr>
        <p:spPr>
          <a:xfrm>
            <a:off x="3480006" y="2246643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BD3CEDEB-A7E3-0848-9022-BA586419C2E8}"/>
              </a:ext>
            </a:extLst>
          </p:cNvPr>
          <p:cNvSpPr/>
          <p:nvPr/>
        </p:nvSpPr>
        <p:spPr>
          <a:xfrm>
            <a:off x="1088203" y="2276394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–</a:t>
            </a:r>
            <a:r>
              <a:rPr lang="sv-SE" sz="2400" dirty="0"/>
              <a:t>     </a:t>
            </a:r>
            <a:r>
              <a:rPr lang="sv-SE" sz="2400" dirty="0">
                <a:latin typeface="Bradley Hand" pitchFamily="2" charset="77"/>
              </a:rPr>
              <a:t>3 8</a:t>
            </a:r>
            <a:endParaRPr lang="sv-SE" sz="2400" dirty="0"/>
          </a:p>
        </p:txBody>
      </p:sp>
      <p:cxnSp>
        <p:nvCxnSpPr>
          <p:cNvPr id="97" name="Rak 96">
            <a:extLst>
              <a:ext uri="{FF2B5EF4-FFF2-40B4-BE49-F238E27FC236}">
                <a16:creationId xmlns:a16="http://schemas.microsoft.com/office/drawing/2014/main" id="{0B752D42-5381-7F43-A165-B7D60E0389F4}"/>
              </a:ext>
            </a:extLst>
          </p:cNvPr>
          <p:cNvCxnSpPr>
            <a:cxnSpLocks/>
          </p:cNvCxnSpPr>
          <p:nvPr/>
        </p:nvCxnSpPr>
        <p:spPr>
          <a:xfrm>
            <a:off x="1445060" y="266018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upp 97">
            <a:extLst>
              <a:ext uri="{FF2B5EF4-FFF2-40B4-BE49-F238E27FC236}">
                <a16:creationId xmlns:a16="http://schemas.microsoft.com/office/drawing/2014/main" id="{BF2AE172-1657-0049-AE6E-285FAB585C2D}"/>
              </a:ext>
            </a:extLst>
          </p:cNvPr>
          <p:cNvGrpSpPr/>
          <p:nvPr/>
        </p:nvGrpSpPr>
        <p:grpSpPr>
          <a:xfrm>
            <a:off x="2045787" y="1835633"/>
            <a:ext cx="538029" cy="369332"/>
            <a:chOff x="3033361" y="1861271"/>
            <a:chExt cx="538029" cy="369332"/>
          </a:xfrm>
        </p:grpSpPr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BCBB78F9-A795-1F42-A99D-0A16F8751C9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76E46A8F-26CB-A542-B69E-658F287789AD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6BF91FD-ED68-6242-80AC-973F19072077}"/>
              </a:ext>
            </a:extLst>
          </p:cNvPr>
          <p:cNvSpPr/>
          <p:nvPr/>
        </p:nvSpPr>
        <p:spPr>
          <a:xfrm>
            <a:off x="1691422" y="258051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5B6CEFE-6AD9-AC46-BC19-1F48451ECDF3}"/>
              </a:ext>
            </a:extLst>
          </p:cNvPr>
          <p:cNvSpPr/>
          <p:nvPr/>
        </p:nvSpPr>
        <p:spPr>
          <a:xfrm>
            <a:off x="1953987" y="257019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0763C947-22B3-484B-830D-684F9C87A000}"/>
              </a:ext>
            </a:extLst>
          </p:cNvPr>
          <p:cNvGrpSpPr/>
          <p:nvPr/>
        </p:nvGrpSpPr>
        <p:grpSpPr>
          <a:xfrm>
            <a:off x="1726792" y="1834601"/>
            <a:ext cx="538029" cy="369332"/>
            <a:chOff x="3033361" y="1861271"/>
            <a:chExt cx="538029" cy="369332"/>
          </a:xfrm>
        </p:grpSpPr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43B86D3A-D2C8-F142-ACFE-41A60AA3B5B6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B82EAF-B199-4F4E-A8A2-1908A08759A9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07" name="Rak 106">
            <a:extLst>
              <a:ext uri="{FF2B5EF4-FFF2-40B4-BE49-F238E27FC236}">
                <a16:creationId xmlns:a16="http://schemas.microsoft.com/office/drawing/2014/main" id="{7874B37B-9C47-894B-9B8F-BF7B881BFF85}"/>
              </a:ext>
            </a:extLst>
          </p:cNvPr>
          <p:cNvCxnSpPr>
            <a:cxnSpLocks/>
          </p:cNvCxnSpPr>
          <p:nvPr/>
        </p:nvCxnSpPr>
        <p:spPr>
          <a:xfrm flipH="1" flipV="1">
            <a:off x="1573765" y="2136375"/>
            <a:ext cx="123021" cy="1949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Rektangel 107">
            <a:extLst>
              <a:ext uri="{FF2B5EF4-FFF2-40B4-BE49-F238E27FC236}">
                <a16:creationId xmlns:a16="http://schemas.microsoft.com/office/drawing/2014/main" id="{5423DEA5-5577-2E46-AF3D-609DFD5B493D}"/>
              </a:ext>
            </a:extLst>
          </p:cNvPr>
          <p:cNvSpPr/>
          <p:nvPr/>
        </p:nvSpPr>
        <p:spPr>
          <a:xfrm>
            <a:off x="1458863" y="257019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cxnSp>
        <p:nvCxnSpPr>
          <p:cNvPr id="109" name="Rak 108">
            <a:extLst>
              <a:ext uri="{FF2B5EF4-FFF2-40B4-BE49-F238E27FC236}">
                <a16:creationId xmlns:a16="http://schemas.microsoft.com/office/drawing/2014/main" id="{EBB0B9BE-54A1-1848-A77C-E687867DEBF3}"/>
              </a:ext>
            </a:extLst>
          </p:cNvPr>
          <p:cNvCxnSpPr>
            <a:cxnSpLocks/>
          </p:cNvCxnSpPr>
          <p:nvPr/>
        </p:nvCxnSpPr>
        <p:spPr>
          <a:xfrm flipH="1" flipV="1">
            <a:off x="1883381" y="1942456"/>
            <a:ext cx="90044" cy="120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9366CDA4-5138-6046-B230-1048BF7FD644}"/>
              </a:ext>
            </a:extLst>
          </p:cNvPr>
          <p:cNvGrpSpPr/>
          <p:nvPr/>
        </p:nvGrpSpPr>
        <p:grpSpPr>
          <a:xfrm>
            <a:off x="2027232" y="4145959"/>
            <a:ext cx="538029" cy="369332"/>
            <a:chOff x="3033361" y="1861271"/>
            <a:chExt cx="538029" cy="369332"/>
          </a:xfrm>
        </p:grpSpPr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11FCA8B-CB79-F147-B897-5393C1EE6F22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5F81BA47-E777-E841-ABE5-7AA4B981F803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14" name="Rak 113">
            <a:extLst>
              <a:ext uri="{FF2B5EF4-FFF2-40B4-BE49-F238E27FC236}">
                <a16:creationId xmlns:a16="http://schemas.microsoft.com/office/drawing/2014/main" id="{A7AA9763-59A5-D448-856A-80DDA0DECFCE}"/>
              </a:ext>
            </a:extLst>
          </p:cNvPr>
          <p:cNvCxnSpPr>
            <a:cxnSpLocks/>
          </p:cNvCxnSpPr>
          <p:nvPr/>
        </p:nvCxnSpPr>
        <p:spPr>
          <a:xfrm>
            <a:off x="2147322" y="427866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C0F38AD1-8532-8345-A820-EC19ED2C9768}"/>
              </a:ext>
            </a:extLst>
          </p:cNvPr>
          <p:cNvGrpSpPr/>
          <p:nvPr/>
        </p:nvGrpSpPr>
        <p:grpSpPr>
          <a:xfrm>
            <a:off x="2296404" y="4145959"/>
            <a:ext cx="538029" cy="369332"/>
            <a:chOff x="3033361" y="1861271"/>
            <a:chExt cx="538029" cy="369332"/>
          </a:xfrm>
        </p:grpSpPr>
        <p:cxnSp>
          <p:nvCxnSpPr>
            <p:cNvPr id="116" name="Rak 115">
              <a:extLst>
                <a:ext uri="{FF2B5EF4-FFF2-40B4-BE49-F238E27FC236}">
                  <a16:creationId xmlns:a16="http://schemas.microsoft.com/office/drawing/2014/main" id="{A54CAA2C-455E-914F-A5C0-22ABBAA9E0F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DF93A9EC-37C2-1E4E-9F42-AEA257E6F217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EDF7891-F52F-9140-A35F-51DA9DB65223}"/>
              </a:ext>
            </a:extLst>
          </p:cNvPr>
          <p:cNvSpPr/>
          <p:nvPr/>
        </p:nvSpPr>
        <p:spPr>
          <a:xfrm>
            <a:off x="3476443" y="4028894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ental till 10 tiondelar. 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60C63A20-0EF1-CC45-AFF0-5E9E0A88B376}"/>
              </a:ext>
            </a:extLst>
          </p:cNvPr>
          <p:cNvSpPr/>
          <p:nvPr/>
        </p:nvSpPr>
        <p:spPr>
          <a:xfrm>
            <a:off x="3476441" y="4386107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tiondel till 10 hundradelar.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6EA019FC-229D-444F-998A-393A87434B66}"/>
              </a:ext>
            </a:extLst>
          </p:cNvPr>
          <p:cNvSpPr/>
          <p:nvPr/>
        </p:nvSpPr>
        <p:spPr>
          <a:xfrm>
            <a:off x="2246897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67C1D909-DD4B-8A4F-981C-34A6E58736EB}"/>
              </a:ext>
            </a:extLst>
          </p:cNvPr>
          <p:cNvSpPr/>
          <p:nvPr/>
        </p:nvSpPr>
        <p:spPr>
          <a:xfrm>
            <a:off x="3476442" y="5216755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tiotal till 10 ental. </a:t>
            </a:r>
          </a:p>
        </p:txBody>
      </p:sp>
      <p:cxnSp>
        <p:nvCxnSpPr>
          <p:cNvPr id="124" name="Rak 123">
            <a:extLst>
              <a:ext uri="{FF2B5EF4-FFF2-40B4-BE49-F238E27FC236}">
                <a16:creationId xmlns:a16="http://schemas.microsoft.com/office/drawing/2014/main" id="{C81904E5-5AC0-B04B-BCEF-E26236AD4431}"/>
              </a:ext>
            </a:extLst>
          </p:cNvPr>
          <p:cNvCxnSpPr>
            <a:cxnSpLocks/>
          </p:cNvCxnSpPr>
          <p:nvPr/>
        </p:nvCxnSpPr>
        <p:spPr>
          <a:xfrm>
            <a:off x="1849636" y="4495222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Rektangel 124">
            <a:extLst>
              <a:ext uri="{FF2B5EF4-FFF2-40B4-BE49-F238E27FC236}">
                <a16:creationId xmlns:a16="http://schemas.microsoft.com/office/drawing/2014/main" id="{C5013DFC-674A-E046-9E3C-F1A556595E2F}"/>
              </a:ext>
            </a:extLst>
          </p:cNvPr>
          <p:cNvSpPr/>
          <p:nvPr/>
        </p:nvSpPr>
        <p:spPr>
          <a:xfrm>
            <a:off x="3476442" y="4860388"/>
            <a:ext cx="398578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ental minus 7 ental går inte utan att du växlar ner.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9614CFA-CB55-42D3-399A-C095F4B320AB}"/>
              </a:ext>
            </a:extLst>
          </p:cNvPr>
          <p:cNvSpPr/>
          <p:nvPr/>
        </p:nvSpPr>
        <p:spPr>
          <a:xfrm>
            <a:off x="2232782" y="691231"/>
            <a:ext cx="620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 205 – 38		b)  53,02 – 17,66 </a:t>
            </a:r>
          </a:p>
        </p:txBody>
      </p:sp>
    </p:spTree>
    <p:extLst>
      <p:ext uri="{BB962C8B-B14F-4D97-AF65-F5344CB8AC3E}">
        <p14:creationId xmlns:p14="http://schemas.microsoft.com/office/powerpoint/2010/main" val="26616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42" grpId="0"/>
      <p:bldP spid="45" grpId="0"/>
      <p:bldP spid="46" grpId="0" animBg="1"/>
      <p:bldP spid="47" grpId="0"/>
      <p:bldP spid="52" grpId="0"/>
      <p:bldP spid="56" grpId="0"/>
      <p:bldP spid="70" grpId="0"/>
      <p:bldP spid="67" grpId="0" animBg="1"/>
      <p:bldP spid="72" grpId="0"/>
      <p:bldP spid="94" grpId="0"/>
      <p:bldP spid="95" grpId="0" animBg="1"/>
      <p:bldP spid="96" grpId="0"/>
      <p:bldP spid="101" grpId="0"/>
      <p:bldP spid="103" grpId="0"/>
      <p:bldP spid="108" grpId="0"/>
      <p:bldP spid="118" grpId="0" animBg="1"/>
      <p:bldP spid="119" grpId="0" animBg="1"/>
      <p:bldP spid="122" grpId="0"/>
      <p:bldP spid="123" grpId="0" animBg="1"/>
      <p:bldP spid="12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485822" y="526133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568535" y="2112138"/>
            <a:ext cx="1912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Tre tiondelar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331852" y="2112138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422157" y="2140199"/>
            <a:ext cx="21533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tiondel är lika med 0,1.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899602" y="2677379"/>
            <a:ext cx="138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0,6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0,3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2941050" y="267737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0,9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422157" y="2677379"/>
            <a:ext cx="30419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tänka: 6 tiondelar + 3 tiondelar är lika med 9 tiondelar, vilket är 0,9.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1569308" y="5687132"/>
            <a:ext cx="385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	a) 0,9		b)  0,02	 	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509399" y="3935996"/>
            <a:ext cx="230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Sex hundradelar </a:t>
            </a:r>
            <a:r>
              <a:rPr lang="sv-SE" dirty="0"/>
              <a:t>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A235CC4-4A9E-904C-8B55-68D2C64751DD}"/>
              </a:ext>
            </a:extLst>
          </p:cNvPr>
          <p:cNvSpPr/>
          <p:nvPr/>
        </p:nvSpPr>
        <p:spPr>
          <a:xfrm>
            <a:off x="3676044" y="3935996"/>
            <a:ext cx="67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0,06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7F2156F-DB67-A905-F015-68F5ADEB605A}"/>
              </a:ext>
            </a:extLst>
          </p:cNvPr>
          <p:cNvSpPr/>
          <p:nvPr/>
        </p:nvSpPr>
        <p:spPr>
          <a:xfrm>
            <a:off x="1899602" y="526133"/>
            <a:ext cx="533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tal är </a:t>
            </a:r>
          </a:p>
          <a:p>
            <a:r>
              <a:rPr lang="sv-SE" dirty="0"/>
              <a:t>a) tre tiondelar större än 0,6? </a:t>
            </a:r>
          </a:p>
          <a:p>
            <a:r>
              <a:rPr lang="sv-SE" dirty="0"/>
              <a:t>b) sex hundradelar mindre än 0,08?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2C6140-E4FB-1E68-0F2C-E50B99313830}"/>
              </a:ext>
            </a:extLst>
          </p:cNvPr>
          <p:cNvSpPr/>
          <p:nvPr/>
        </p:nvSpPr>
        <p:spPr>
          <a:xfrm>
            <a:off x="5422156" y="3916018"/>
            <a:ext cx="247056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hundradel är lika med 0,01.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93EE2EC-7562-0C17-7249-29B9A03DF172}"/>
              </a:ext>
            </a:extLst>
          </p:cNvPr>
          <p:cNvSpPr/>
          <p:nvPr/>
        </p:nvSpPr>
        <p:spPr>
          <a:xfrm>
            <a:off x="1899602" y="4536305"/>
            <a:ext cx="158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0,08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0,06 </a:t>
            </a:r>
            <a:r>
              <a:rPr lang="sv-SE" dirty="0"/>
              <a:t>=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40EABFA-A219-DAA5-7BA1-9D941CB441A7}"/>
              </a:ext>
            </a:extLst>
          </p:cNvPr>
          <p:cNvSpPr/>
          <p:nvPr/>
        </p:nvSpPr>
        <p:spPr>
          <a:xfrm>
            <a:off x="3201936" y="4536305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0,02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E3DF4FD-08EE-C956-B67B-3A64DA00CF52}"/>
              </a:ext>
            </a:extLst>
          </p:cNvPr>
          <p:cNvSpPr/>
          <p:nvPr/>
        </p:nvSpPr>
        <p:spPr>
          <a:xfrm>
            <a:off x="5422156" y="4453198"/>
            <a:ext cx="36255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tänka: 8  hundradelar – 6 hundradelar är lika med 2 hundradelar, vilket är 0,02. </a:t>
            </a:r>
          </a:p>
        </p:txBody>
      </p:sp>
    </p:spTree>
    <p:extLst>
      <p:ext uri="{BB962C8B-B14F-4D97-AF65-F5344CB8AC3E}">
        <p14:creationId xmlns:p14="http://schemas.microsoft.com/office/powerpoint/2010/main" val="38263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4" grpId="0" animBg="1"/>
      <p:bldP spid="16" grpId="0"/>
      <p:bldP spid="28" grpId="0"/>
      <p:bldP spid="30" grpId="0"/>
      <p:bldP spid="3" grpId="0"/>
      <p:bldP spid="4" grpId="0" animBg="1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987391" y="935207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71401"/>
              </p:ext>
            </p:extLst>
          </p:nvPr>
        </p:nvGraphicFramePr>
        <p:xfrm>
          <a:off x="1939929" y="1658141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+ 0,5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485091" y="2675803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0,5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661931" y="267580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1,5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06556"/>
              </p:ext>
            </p:extLst>
          </p:nvPr>
        </p:nvGraphicFramePr>
        <p:xfrm>
          <a:off x="3707387" y="1658141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5 – 0,1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25906" y="2706580"/>
            <a:ext cx="191202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1,0 + 0,5.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475388" y="3892476"/>
            <a:ext cx="138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0,1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695529" y="389247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4,9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316457" y="5008248"/>
            <a:ext cx="34261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5 hela = 50 tiondelar. </a:t>
            </a:r>
          </a:p>
          <a:p>
            <a:r>
              <a:rPr lang="sv-SE" sz="1400" dirty="0"/>
              <a:t>50 tiondelar – 1 tiondel = 49 tiondelar = 4,9.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25906" y="3815532"/>
            <a:ext cx="341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ofta enklare att räkna om man skriver termerna med lika många decimaler.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97958" y="621981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243312" y="6238673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1,5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269725" y="6238673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4,9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aphicFrame>
        <p:nvGraphicFramePr>
          <p:cNvPr id="26" name="Tabell 25">
            <a:extLst>
              <a:ext uri="{FF2B5EF4-FFF2-40B4-BE49-F238E27FC236}">
                <a16:creationId xmlns:a16="http://schemas.microsoft.com/office/drawing/2014/main" id="{B98DA41F-1E8E-6B4D-8F50-D517A196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87218"/>
              </p:ext>
            </p:extLst>
          </p:nvPr>
        </p:nvGraphicFramePr>
        <p:xfrm>
          <a:off x="5576922" y="1654765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 0,1 + 0,01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8B2A9768-B4C9-1143-94FC-2929C90324EC}"/>
              </a:ext>
            </a:extLst>
          </p:cNvPr>
          <p:cNvSpPr/>
          <p:nvPr/>
        </p:nvSpPr>
        <p:spPr>
          <a:xfrm>
            <a:off x="2645564" y="3898006"/>
            <a:ext cx="138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5,0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0,1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485091" y="5135995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0,1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0,01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4303375" y="511671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0,11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A235CC4-4A9E-904C-8B55-68D2C64751DD}"/>
              </a:ext>
            </a:extLst>
          </p:cNvPr>
          <p:cNvSpPr/>
          <p:nvPr/>
        </p:nvSpPr>
        <p:spPr>
          <a:xfrm>
            <a:off x="2981057" y="5116718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0,01 </a:t>
            </a:r>
            <a:r>
              <a:rPr lang="sv-SE" dirty="0"/>
              <a:t>=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325906" y="6219818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0,11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46545" y="668442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133615" y="2059759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7,8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492958" y="205975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11,8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4974429" y="1885115"/>
            <a:ext cx="317231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Addera 7 ental och 4 ental. Det är 11 ental. Med de 8 tiondelarna blir svaret 11 hela och 8 tiondelar eller 11,8.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123912" y="3276432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0,3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983800" y="327643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0,34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4974429" y="3680517"/>
            <a:ext cx="38979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tänka: 3 tiondelar = 30 hundradelar</a:t>
            </a:r>
          </a:p>
          <a:p>
            <a:r>
              <a:rPr lang="sv-SE" sz="1400" dirty="0"/>
              <a:t>30 hundradelar + 4 hundradelar =  34 hundradelar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4974429" y="3061529"/>
            <a:ext cx="341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ofta enklare att räkna om man skriver termerna med lika många decimaler.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138059" y="603016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2983413" y="6049019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11,8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009826" y="6049019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0,34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8B2A9768-B4C9-1143-94FC-2929C90324EC}"/>
              </a:ext>
            </a:extLst>
          </p:cNvPr>
          <p:cNvSpPr/>
          <p:nvPr/>
        </p:nvSpPr>
        <p:spPr>
          <a:xfrm>
            <a:off x="2664919" y="3280216"/>
            <a:ext cx="157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133615" y="4428321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9,4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3451842" y="4424537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1,4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A235CC4-4A9E-904C-8B55-68D2C64751DD}"/>
              </a:ext>
            </a:extLst>
          </p:cNvPr>
          <p:cNvSpPr/>
          <p:nvPr/>
        </p:nvSpPr>
        <p:spPr>
          <a:xfrm>
            <a:off x="2349597" y="4424537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9,4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8,0 </a:t>
            </a:r>
            <a:r>
              <a:rPr lang="sv-SE" dirty="0"/>
              <a:t>=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066007" y="6030164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1,4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FC5C0D9D-DD50-C647-8B55-651EA884542B}"/>
              </a:ext>
            </a:extLst>
          </p:cNvPr>
          <p:cNvSpPr/>
          <p:nvPr/>
        </p:nvSpPr>
        <p:spPr>
          <a:xfrm>
            <a:off x="2349597" y="2059759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7,8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4,0 </a:t>
            </a:r>
            <a:r>
              <a:rPr lang="sv-SE" dirty="0"/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4974429" y="4436342"/>
            <a:ext cx="317231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Subtrahera 9 ental med 8 ental. Då är det 1 ental kvar. Med de 4 tiondelarna blir svaret 1 hel och 4 tiondelar eller 1,4.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AD84155-BDD7-5C05-D180-3F869000BEF4}"/>
              </a:ext>
            </a:extLst>
          </p:cNvPr>
          <p:cNvSpPr/>
          <p:nvPr/>
        </p:nvSpPr>
        <p:spPr>
          <a:xfrm>
            <a:off x="1811558" y="668442"/>
            <a:ext cx="5771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7,8 + 4		b)  0,3 + 0,04 			c)  9,4 – 8		 </a:t>
            </a:r>
          </a:p>
        </p:txBody>
      </p:sp>
    </p:spTree>
    <p:extLst>
      <p:ext uri="{BB962C8B-B14F-4D97-AF65-F5344CB8AC3E}">
        <p14:creationId xmlns:p14="http://schemas.microsoft.com/office/powerpoint/2010/main" val="19882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  <p:bldP spid="27" grpId="0"/>
      <p:bldP spid="28" grpId="0"/>
      <p:bldP spid="29" grpId="0"/>
      <p:bldP spid="30" grpId="0"/>
      <p:bldP spid="34" grpId="0"/>
      <p:bldP spid="3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638783" y="927830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327 + 145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2599187" y="3336127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3  2  7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2289152" y="3826402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+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2467897" y="4461532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4769697" y="308848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 7 + 5 = 12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4751736" y="352270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 av entalen växlas upp till ett tiotal.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4751736" y="3982797"/>
            <a:ext cx="4368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Entalssiffran 2 skriver du under 5:an och tiotalssiffran 1 blir </a:t>
            </a:r>
            <a:r>
              <a:rPr lang="sv-SE" i="1" dirty="0"/>
              <a:t>minnessiffra</a:t>
            </a:r>
            <a:r>
              <a:rPr lang="sv-SE" dirty="0"/>
              <a:t>. Den skriver du ovanför de andra tiotalssiffrorna.  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3562081" y="3399685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4798953" y="4462516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3130384" y="3088489"/>
            <a:ext cx="895131" cy="2004335"/>
            <a:chOff x="3106633" y="2530349"/>
            <a:chExt cx="895131" cy="2004335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3002128-DBB8-6647-B1FC-ECCE8C132E53}"/>
                </a:ext>
              </a:extLst>
            </p:cNvPr>
            <p:cNvSpPr/>
            <p:nvPr/>
          </p:nvSpPr>
          <p:spPr>
            <a:xfrm>
              <a:off x="3583481" y="3826798"/>
              <a:ext cx="4182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4000" dirty="0"/>
                <a:t>2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58" y="2888629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106633" y="253034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4798953" y="518503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1 + 2 + 4 = 7.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3068448" y="3144194"/>
            <a:ext cx="466806" cy="128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798953" y="574011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7 skriver du under 4:an. 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3088638" y="436151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4877462" y="6294108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2624676" y="338591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2605014" y="43761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764665" y="1512282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2833817" y="1994697"/>
            <a:ext cx="36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Entalssiffror rakt under entalssiffror, tiotalssiffror rakt under tiotalssiffror och så vidare.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9830502-B727-2E3F-1701-460004F32415}"/>
              </a:ext>
            </a:extLst>
          </p:cNvPr>
          <p:cNvSpPr/>
          <p:nvPr/>
        </p:nvSpPr>
        <p:spPr>
          <a:xfrm>
            <a:off x="1907796" y="325386"/>
            <a:ext cx="5939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Addition och subtraktion med uppställning</a:t>
            </a:r>
          </a:p>
        </p:txBody>
      </p:sp>
    </p:spTree>
    <p:extLst>
      <p:ext uri="{BB962C8B-B14F-4D97-AF65-F5344CB8AC3E}">
        <p14:creationId xmlns:p14="http://schemas.microsoft.com/office/powerpoint/2010/main" val="24839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35996" y="66656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76951" y="206234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1 5 6</a:t>
            </a:r>
            <a:endParaRPr lang="sv-SE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548860" y="191526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Vid addition är det ofta praktiskt att skriva talet med flest siffror överst.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0" y="2569535"/>
            <a:ext cx="30714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 </a:t>
            </a:r>
          </a:p>
          <a:p>
            <a:r>
              <a:rPr lang="sv-SE" sz="1400" dirty="0"/>
              <a:t>Tiotalssiffran 1 skriver du som minnessiffra ovanför tiotalen. När du adderar tiotalen räknar du med minnessiffran också.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0270" y="2636369"/>
            <a:ext cx="857305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062422" y="1867229"/>
            <a:ext cx="433938" cy="1180808"/>
            <a:chOff x="3062422" y="1867229"/>
            <a:chExt cx="433938" cy="118080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28431" y="2586372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530" y="260580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34267" y="26038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002998" y="204817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94135" y="4873560"/>
            <a:ext cx="95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2 6 3</a:t>
            </a:r>
            <a:endParaRPr lang="sv-SE" sz="2400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138B7AF-C664-3341-9762-B497EE64B0AE}"/>
              </a:ext>
            </a:extLst>
          </p:cNvPr>
          <p:cNvSpPr/>
          <p:nvPr/>
        </p:nvSpPr>
        <p:spPr>
          <a:xfrm>
            <a:off x="5596600" y="4641130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spelar ingen roll i vilken ordning du ställer upp termerna.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596600" y="5295404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får du 1 som minnessiffra när du adderar tiotalen. Den ska stå ovanför hundratalen.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608400" y="51335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1 7 2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760668" y="5527164"/>
            <a:ext cx="830501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75BD37D9-9F00-4749-9994-4D74D70CBA65}"/>
              </a:ext>
            </a:extLst>
          </p:cNvPr>
          <p:cNvSpPr/>
          <p:nvPr/>
        </p:nvSpPr>
        <p:spPr>
          <a:xfrm>
            <a:off x="3249111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83D0D97-BF02-2C4D-B726-490D5035B933}"/>
              </a:ext>
            </a:extLst>
          </p:cNvPr>
          <p:cNvGrpSpPr/>
          <p:nvPr/>
        </p:nvGrpSpPr>
        <p:grpSpPr>
          <a:xfrm>
            <a:off x="2812020" y="4724957"/>
            <a:ext cx="457771" cy="1167484"/>
            <a:chOff x="2812020" y="4724957"/>
            <a:chExt cx="457771" cy="1167484"/>
          </a:xfrm>
        </p:grpSpPr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2888381" y="4987051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2812020" y="4724957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653C0082-65D6-0B41-9725-AF448CFA3C64}"/>
                </a:ext>
              </a:extLst>
            </p:cNvPr>
            <p:cNvSpPr/>
            <p:nvPr/>
          </p:nvSpPr>
          <p:spPr>
            <a:xfrm>
              <a:off x="3001862" y="543077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0461FBB2-FEB9-2347-AFD8-4A2BA9B714D7}"/>
              </a:ext>
            </a:extLst>
          </p:cNvPr>
          <p:cNvSpPr/>
          <p:nvPr/>
        </p:nvSpPr>
        <p:spPr>
          <a:xfrm>
            <a:off x="2754416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002998" y="487268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7121B1-2B82-D9A5-2A05-418D45192880}"/>
              </a:ext>
            </a:extLst>
          </p:cNvPr>
          <p:cNvSpPr/>
          <p:nvPr/>
        </p:nvSpPr>
        <p:spPr>
          <a:xfrm>
            <a:off x="1916726" y="666562"/>
            <a:ext cx="620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 37 + 156 			b) 263 + 172 </a:t>
            </a:r>
          </a:p>
        </p:txBody>
      </p:sp>
    </p:spTree>
    <p:extLst>
      <p:ext uri="{BB962C8B-B14F-4D97-AF65-F5344CB8AC3E}">
        <p14:creationId xmlns:p14="http://schemas.microsoft.com/office/powerpoint/2010/main" val="19355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0" grpId="0" animBg="1"/>
      <p:bldP spid="14" grpId="0" animBg="1"/>
      <p:bldP spid="16" grpId="0"/>
      <p:bldP spid="24" grpId="0"/>
      <p:bldP spid="25" grpId="0"/>
      <p:bldP spid="27" grpId="0"/>
      <p:bldP spid="31" grpId="0"/>
      <p:bldP spid="33" grpId="0" animBg="1"/>
      <p:bldP spid="34" grpId="0" animBg="1"/>
      <p:bldP spid="35" grpId="0"/>
      <p:bldP spid="37" grpId="0"/>
      <p:bldP spid="41" grpId="0"/>
      <p:bldP spid="4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0EA568D-51CD-1F4B-85BD-2757FCC43800}"/>
              </a:ext>
            </a:extLst>
          </p:cNvPr>
          <p:cNvSpPr/>
          <p:nvPr/>
        </p:nvSpPr>
        <p:spPr>
          <a:xfrm>
            <a:off x="1993090" y="677919"/>
            <a:ext cx="6961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Addition och subtraktion med tal i decimalform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1461749" y="1201723"/>
            <a:ext cx="655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till exempel ska räkna ut </a:t>
            </a:r>
            <a:r>
              <a:rPr lang="sv-SE" dirty="0">
                <a:solidFill>
                  <a:srgbClr val="C00000"/>
                </a:solidFill>
              </a:rPr>
              <a:t>523 + 76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931 – 84 </a:t>
            </a:r>
            <a:r>
              <a:rPr lang="sv-SE" dirty="0"/>
              <a:t>med uppställning är det viktigt att man skriver </a:t>
            </a:r>
            <a:r>
              <a:rPr lang="sv-SE" dirty="0">
                <a:solidFill>
                  <a:srgbClr val="C00000"/>
                </a:solidFill>
              </a:rPr>
              <a:t>entalssiffror, tiotalssiffror, hundratalssiffror </a:t>
            </a:r>
            <a:r>
              <a:rPr lang="sv-SE" dirty="0"/>
              <a:t>och så vidare </a:t>
            </a:r>
            <a:r>
              <a:rPr lang="sv-SE" dirty="0">
                <a:solidFill>
                  <a:srgbClr val="C00000"/>
                </a:solidFill>
              </a:rPr>
              <a:t>under varandra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9A98611-2635-A049-851D-193633BB51FA}"/>
              </a:ext>
            </a:extLst>
          </p:cNvPr>
          <p:cNvSpPr/>
          <p:nvPr/>
        </p:nvSpPr>
        <p:spPr>
          <a:xfrm>
            <a:off x="1461749" y="2505670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 sak gäller om talen innehåller decimaler. Då skriver man </a:t>
            </a:r>
            <a:r>
              <a:rPr lang="sv-SE" dirty="0">
                <a:solidFill>
                  <a:srgbClr val="C00000"/>
                </a:solidFill>
              </a:rPr>
              <a:t>tiondelssiffror, hundradelssiffor </a:t>
            </a:r>
            <a:r>
              <a:rPr lang="sv-SE" dirty="0"/>
              <a:t>och så vidare under varandra.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ECF252D-8FC3-5C43-B434-D86AD358DF96}"/>
              </a:ext>
            </a:extLst>
          </p:cNvPr>
          <p:cNvSpPr/>
          <p:nvPr/>
        </p:nvSpPr>
        <p:spPr>
          <a:xfrm>
            <a:off x="1500249" y="4845941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talen har olika antal decimaler är det klokt att skriva talen med lika många decimaler när man gör uppställningen.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755AD-BE23-2841-AC95-5B9946CC5D80}"/>
              </a:ext>
            </a:extLst>
          </p:cNvPr>
          <p:cNvSpPr/>
          <p:nvPr/>
        </p:nvSpPr>
        <p:spPr>
          <a:xfrm>
            <a:off x="1500249" y="5739661"/>
            <a:ext cx="655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fyller då på med nollor i de tal som har minst antal decimaler.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121FED-126C-1249-AD65-AF2CD6215065}"/>
              </a:ext>
            </a:extLst>
          </p:cNvPr>
          <p:cNvSpPr/>
          <p:nvPr/>
        </p:nvSpPr>
        <p:spPr>
          <a:xfrm>
            <a:off x="3820574" y="324784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4,9 3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9CD63FA-F9F0-704B-880C-918D096EC161}"/>
              </a:ext>
            </a:extLst>
          </p:cNvPr>
          <p:cNvSpPr/>
          <p:nvPr/>
        </p:nvSpPr>
        <p:spPr>
          <a:xfrm>
            <a:off x="3510539" y="3706000"/>
            <a:ext cx="116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2,7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7332157-6F86-4B44-8D1D-295FC391792B}"/>
              </a:ext>
            </a:extLst>
          </p:cNvPr>
          <p:cNvSpPr/>
          <p:nvPr/>
        </p:nvSpPr>
        <p:spPr>
          <a:xfrm>
            <a:off x="4572000" y="3706000"/>
            <a:ext cx="41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  <a:endParaRPr lang="sv-SE" sz="4800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2099048-84B2-0D40-9C99-598474D2315F}"/>
              </a:ext>
            </a:extLst>
          </p:cNvPr>
          <p:cNvCxnSpPr>
            <a:cxnSpLocks/>
          </p:cNvCxnSpPr>
          <p:nvPr/>
        </p:nvCxnSpPr>
        <p:spPr>
          <a:xfrm>
            <a:off x="3622018" y="4397636"/>
            <a:ext cx="13267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58641" y="479130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2 9,7</a:t>
            </a:r>
            <a:endParaRPr lang="sv-SE" sz="24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1 3,5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249973" y="2288713"/>
            <a:ext cx="11688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3086" y="1638398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8782" y="4208451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19745" y="4197852"/>
            <a:ext cx="119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3 4,5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26192" y="3765185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– 2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37627" y="44546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1 8,2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2274" y="48310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571828" y="4023785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44842" y="477125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4433129" y="4472776"/>
            <a:ext cx="2392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439354" y="4836433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14 – 8 = 6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398398" y="4368918"/>
            <a:ext cx="146437" cy="1180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36819" y="474942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46576" y="476355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26195" y="1432439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+ 5 = 12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41061" cy="1211611"/>
            <a:chOff x="3062422" y="1867229"/>
            <a:chExt cx="441061" cy="1211611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1+ 9 + 3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26194" y="2618895"/>
            <a:ext cx="19610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+ 2 + 1 = 4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26192" y="299757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426192" y="4120168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– 8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33129" y="5221155"/>
            <a:ext cx="16511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2 tiotal: </a:t>
            </a:r>
          </a:p>
          <a:p>
            <a:r>
              <a:rPr lang="sv-SE" sz="1400" dirty="0"/>
              <a:t>2 – 1 = 1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2" y="582016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47905" y="47452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B28C8C-26B9-32B6-BD3A-8E1ECC924325}"/>
              </a:ext>
            </a:extLst>
          </p:cNvPr>
          <p:cNvSpPr/>
          <p:nvPr/>
        </p:nvSpPr>
        <p:spPr>
          <a:xfrm>
            <a:off x="2046533" y="479130"/>
            <a:ext cx="620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 29,7 + 13,5		b) 34,5 – 18,2 		</a:t>
            </a:r>
          </a:p>
        </p:txBody>
      </p:sp>
    </p:spTree>
    <p:extLst>
      <p:ext uri="{BB962C8B-B14F-4D97-AF65-F5344CB8AC3E}">
        <p14:creationId xmlns:p14="http://schemas.microsoft.com/office/powerpoint/2010/main" val="36287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45383" y="41389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49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1 7,6</a:t>
            </a:r>
            <a:endParaRPr lang="sv-SE" sz="24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+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   6,75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448732" y="2288713"/>
            <a:ext cx="1133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2702" y="165231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0933" y="4755561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30961" y="4755562"/>
            <a:ext cx="7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03686" y="4385294"/>
            <a:ext cx="24332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nolla: 25 = 25,0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84735" y="49661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1 1,9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9211" y="535529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849488" y="4566916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91953" y="528776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756485" y="4775562"/>
            <a:ext cx="28376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ental till 10 tiondelar.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397610" y="5185908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– 9 = 1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683453" y="494199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43756" y="52736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53513" y="528776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18815" y="1109321"/>
            <a:ext cx="4353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 så att talen får lika många decimaler. 17,6 = 17,60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15533" cy="1217922"/>
            <a:chOff x="3062422" y="1867229"/>
            <a:chExt cx="415533" cy="121792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10026" y="262348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18815" y="3216277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+1 = 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18814" y="3593952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397610" y="4785601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– 9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10005" y="5622023"/>
            <a:ext cx="24206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4 ental:   4 – 1 = 3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4" y="6422637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91911" y="4755562"/>
            <a:ext cx="51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,0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66AFB-B5BC-834D-B75D-1E271BF511EC}"/>
              </a:ext>
            </a:extLst>
          </p:cNvPr>
          <p:cNvSpPr/>
          <p:nvPr/>
        </p:nvSpPr>
        <p:spPr>
          <a:xfrm>
            <a:off x="3282341" y="22178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BB33775-CF4C-E748-9697-103368820A2B}"/>
              </a:ext>
            </a:extLst>
          </p:cNvPr>
          <p:cNvSpPr/>
          <p:nvPr/>
        </p:nvSpPr>
        <p:spPr>
          <a:xfrm>
            <a:off x="3303144" y="16366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C566F82-3FB6-AA41-8CE3-058D60E87DDD}"/>
              </a:ext>
            </a:extLst>
          </p:cNvPr>
          <p:cNvSpPr/>
          <p:nvPr/>
        </p:nvSpPr>
        <p:spPr>
          <a:xfrm>
            <a:off x="4433129" y="2634534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+ 7 + 6 = 14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3D76B61D-3221-E24F-8453-17EEE958C520}"/>
              </a:ext>
            </a:extLst>
          </p:cNvPr>
          <p:cNvSpPr/>
          <p:nvPr/>
        </p:nvSpPr>
        <p:spPr>
          <a:xfrm>
            <a:off x="4419648" y="1679381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+ 5 = 5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2D6000B-1EEC-3B4B-A7CC-5D33E1D0483C}"/>
              </a:ext>
            </a:extLst>
          </p:cNvPr>
          <p:cNvSpPr/>
          <p:nvPr/>
        </p:nvSpPr>
        <p:spPr>
          <a:xfrm>
            <a:off x="4426194" y="6022330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– 1 = 1 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2759458" y="526753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F5ECBBE-58C0-B994-738E-F43973785E1C}"/>
              </a:ext>
            </a:extLst>
          </p:cNvPr>
          <p:cNvSpPr/>
          <p:nvPr/>
        </p:nvSpPr>
        <p:spPr>
          <a:xfrm>
            <a:off x="2088005" y="396465"/>
            <a:ext cx="620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 6,75 + 17,6		b)  25 – 11,9 		</a:t>
            </a:r>
          </a:p>
        </p:txBody>
      </p:sp>
    </p:spTree>
    <p:extLst>
      <p:ext uri="{BB962C8B-B14F-4D97-AF65-F5344CB8AC3E}">
        <p14:creationId xmlns:p14="http://schemas.microsoft.com/office/powerpoint/2010/main" val="20860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  <p:bldP spid="43" grpId="0"/>
      <p:bldP spid="44" grpId="0"/>
      <p:bldP spid="65" grpId="0" animBg="1"/>
      <p:bldP spid="69" grpId="0" animBg="1"/>
      <p:bldP spid="71" grpId="0" animBg="1"/>
      <p:bldP spid="72" grpId="0"/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38959</TotalTime>
  <Words>1237</Words>
  <Application>Microsoft Macintosh PowerPoint</Application>
  <PresentationFormat>Bildspel på skärmen (4:3)</PresentationFormat>
  <Paragraphs>232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245</cp:revision>
  <dcterms:created xsi:type="dcterms:W3CDTF">2017-04-10T07:17:33Z</dcterms:created>
  <dcterms:modified xsi:type="dcterms:W3CDTF">2022-09-24T11:09:53Z</dcterms:modified>
</cp:coreProperties>
</file>