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5D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2022-09-25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00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2022-09-25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711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2022-09-25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89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2022-09-25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660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2022-09-25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950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2022-09-25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78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2022-09-25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434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2022-09-25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19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2022-09-25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69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2022-09-25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40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2022-09-25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979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C92EC-F075-D442-8C6A-A74458830A41}" type="datetimeFigureOut">
              <a:rPr lang="sv-SE" smtClean="0"/>
              <a:t>2022-09-25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091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CC0E67B2-1675-9B43-8515-61A713BC3078}"/>
              </a:ext>
            </a:extLst>
          </p:cNvPr>
          <p:cNvSpPr txBox="1"/>
          <p:nvPr/>
        </p:nvSpPr>
        <p:spPr>
          <a:xfrm>
            <a:off x="3058640" y="423597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rgbClr val="7030A0"/>
                </a:solidFill>
              </a:rPr>
              <a:t>Fundera och resonera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935DB875-94D5-A549-AE66-E45086F1DF8B}"/>
              </a:ext>
            </a:extLst>
          </p:cNvPr>
          <p:cNvSpPr txBox="1"/>
          <p:nvPr/>
        </p:nvSpPr>
        <p:spPr>
          <a:xfrm>
            <a:off x="2024775" y="4921473"/>
            <a:ext cx="5467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Hur förändras värdet av en siffra i ett tal, om siffran flyttar en position åt höger? Förklara med ett exempel. 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1009484B-66BC-574E-8587-85C523FAE3F7}"/>
              </a:ext>
            </a:extLst>
          </p:cNvPr>
          <p:cNvSpPr txBox="1"/>
          <p:nvPr/>
        </p:nvSpPr>
        <p:spPr>
          <a:xfrm>
            <a:off x="2024775" y="1290196"/>
            <a:ext cx="5906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Jannike vet inte hur hon ska tänka när hon ska räkna 70 · 40. Förklara för henne hur hon kan tänka. 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E8C6E20D-FC81-6440-9D46-760C982F20A9}"/>
              </a:ext>
            </a:extLst>
          </p:cNvPr>
          <p:cNvSpPr txBox="1"/>
          <p:nvPr/>
        </p:nvSpPr>
        <p:spPr>
          <a:xfrm>
            <a:off x="1460595" y="1413306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75A6EEB6-9795-1042-91B7-234CE7781192}"/>
              </a:ext>
            </a:extLst>
          </p:cNvPr>
          <p:cNvSpPr txBox="1"/>
          <p:nvPr/>
        </p:nvSpPr>
        <p:spPr>
          <a:xfrm>
            <a:off x="1427036" y="3163416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EDD2D7A4-8269-8E43-8C7A-C44C522666F4}"/>
              </a:ext>
            </a:extLst>
          </p:cNvPr>
          <p:cNvSpPr txBox="1"/>
          <p:nvPr/>
        </p:nvSpPr>
        <p:spPr>
          <a:xfrm>
            <a:off x="1460595" y="5044583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277F853C-3413-59AD-6386-157B23760BC2}"/>
              </a:ext>
            </a:extLst>
          </p:cNvPr>
          <p:cNvGrpSpPr/>
          <p:nvPr/>
        </p:nvGrpSpPr>
        <p:grpSpPr>
          <a:xfrm>
            <a:off x="2024775" y="2994139"/>
            <a:ext cx="5738159" cy="869722"/>
            <a:chOff x="2839784" y="4493384"/>
            <a:chExt cx="5738159" cy="869722"/>
          </a:xfrm>
        </p:grpSpPr>
        <p:grpSp>
          <p:nvGrpSpPr>
            <p:cNvPr id="5" name="Grupp 4">
              <a:extLst>
                <a:ext uri="{FF2B5EF4-FFF2-40B4-BE49-F238E27FC236}">
                  <a16:creationId xmlns:a16="http://schemas.microsoft.com/office/drawing/2014/main" id="{8DEE867D-B8B5-9363-DA53-ADB05DFB6E21}"/>
                </a:ext>
              </a:extLst>
            </p:cNvPr>
            <p:cNvGrpSpPr/>
            <p:nvPr/>
          </p:nvGrpSpPr>
          <p:grpSpPr>
            <a:xfrm>
              <a:off x="2839784" y="4493384"/>
              <a:ext cx="5738159" cy="869722"/>
              <a:chOff x="2608636" y="450168"/>
              <a:chExt cx="5670673" cy="869722"/>
            </a:xfrm>
          </p:grpSpPr>
          <p:grpSp>
            <p:nvGrpSpPr>
              <p:cNvPr id="10" name="Grupp 9">
                <a:extLst>
                  <a:ext uri="{FF2B5EF4-FFF2-40B4-BE49-F238E27FC236}">
                    <a16:creationId xmlns:a16="http://schemas.microsoft.com/office/drawing/2014/main" id="{F6DEE7F3-D36E-A25D-082A-98B052D407A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090534" y="450168"/>
                <a:ext cx="819190" cy="588780"/>
                <a:chOff x="5137159" y="1110748"/>
                <a:chExt cx="820721" cy="588944"/>
              </a:xfrm>
            </p:grpSpPr>
            <p:sp>
              <p:nvSpPr>
                <p:cNvPr id="14" name="textruta 46">
                  <a:extLst>
                    <a:ext uri="{FF2B5EF4-FFF2-40B4-BE49-F238E27FC236}">
                      <a16:creationId xmlns:a16="http://schemas.microsoft.com/office/drawing/2014/main" id="{89670815-0D66-24AD-3482-AB82EE106B7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137159" y="1110748"/>
                  <a:ext cx="820721" cy="3694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sv-SE" sz="1800" dirty="0"/>
                    <a:t>15 000</a:t>
                  </a:r>
                </a:p>
              </p:txBody>
            </p:sp>
            <p:sp>
              <p:nvSpPr>
                <p:cNvPr id="15" name="textruta 47">
                  <a:extLst>
                    <a:ext uri="{FF2B5EF4-FFF2-40B4-BE49-F238E27FC236}">
                      <a16:creationId xmlns:a16="http://schemas.microsoft.com/office/drawing/2014/main" id="{E3E587F8-9278-AAEA-A342-3E697825A73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58573" y="1330257"/>
                  <a:ext cx="577890" cy="3694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sv-SE" sz="1800" dirty="0"/>
                    <a:t>500</a:t>
                  </a:r>
                </a:p>
              </p:txBody>
            </p:sp>
            <p:cxnSp>
              <p:nvCxnSpPr>
                <p:cNvPr id="16" name="Rak 15">
                  <a:extLst>
                    <a:ext uri="{FF2B5EF4-FFF2-40B4-BE49-F238E27FC236}">
                      <a16:creationId xmlns:a16="http://schemas.microsoft.com/office/drawing/2014/main" id="{3465C49C-2D0A-99F9-7478-3EA680F47A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62772" y="1398327"/>
                  <a:ext cx="569493" cy="0"/>
                </a:xfrm>
                <a:prstGeom prst="line">
                  <a:avLst/>
                </a:prstGeom>
                <a:ln w="1905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textruta 10">
                <a:extLst>
                  <a:ext uri="{FF2B5EF4-FFF2-40B4-BE49-F238E27FC236}">
                    <a16:creationId xmlns:a16="http://schemas.microsoft.com/office/drawing/2014/main" id="{178C3D42-8B53-4036-9076-FAC5AA318CEE}"/>
                  </a:ext>
                </a:extLst>
              </p:cNvPr>
              <p:cNvSpPr txBox="1"/>
              <p:nvPr/>
            </p:nvSpPr>
            <p:spPr>
              <a:xfrm>
                <a:off x="2608636" y="538284"/>
                <a:ext cx="567067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/>
                  <a:t>Noah kommer fram till att 		är lika med          .</a:t>
                </a:r>
              </a:p>
            </p:txBody>
          </p:sp>
          <p:sp>
            <p:nvSpPr>
              <p:cNvPr id="13" name="textruta 12">
                <a:extLst>
                  <a:ext uri="{FF2B5EF4-FFF2-40B4-BE49-F238E27FC236}">
                    <a16:creationId xmlns:a16="http://schemas.microsoft.com/office/drawing/2014/main" id="{05B94D0C-A5C1-10E9-1D2C-90A27E61D909}"/>
                  </a:ext>
                </a:extLst>
              </p:cNvPr>
              <p:cNvSpPr txBox="1"/>
              <p:nvPr/>
            </p:nvSpPr>
            <p:spPr>
              <a:xfrm>
                <a:off x="2608636" y="950558"/>
                <a:ext cx="4830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/>
                  <a:t>Har Noah rätt eller fel? Förklara hur du tänker. </a:t>
                </a:r>
              </a:p>
            </p:txBody>
          </p:sp>
        </p:grpSp>
        <p:sp>
          <p:nvSpPr>
            <p:cNvPr id="6" name="textruta 46">
              <a:extLst>
                <a:ext uri="{FF2B5EF4-FFF2-40B4-BE49-F238E27FC236}">
                  <a16:creationId xmlns:a16="http://schemas.microsoft.com/office/drawing/2014/main" id="{C8F026CD-59A8-5029-C86E-3919CE436A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9449" y="4493384"/>
              <a:ext cx="77493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800" dirty="0"/>
                <a:t>150</a:t>
              </a:r>
            </a:p>
          </p:txBody>
        </p:sp>
        <p:sp>
          <p:nvSpPr>
            <p:cNvPr id="8" name="textruta 47">
              <a:extLst>
                <a:ext uri="{FF2B5EF4-FFF2-40B4-BE49-F238E27FC236}">
                  <a16:creationId xmlns:a16="http://schemas.microsoft.com/office/drawing/2014/main" id="{166FB3F1-DD9A-55F7-41A3-625E5EC4F7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87728" y="4709012"/>
              <a:ext cx="3052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800" dirty="0"/>
                <a:t>5</a:t>
              </a:r>
            </a:p>
          </p:txBody>
        </p:sp>
        <p:cxnSp>
          <p:nvCxnSpPr>
            <p:cNvPr id="9" name="Rak 8">
              <a:extLst>
                <a:ext uri="{FF2B5EF4-FFF2-40B4-BE49-F238E27FC236}">
                  <a16:creationId xmlns:a16="http://schemas.microsoft.com/office/drawing/2014/main" id="{792BE109-563A-90DB-3237-125AAFA6DDB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220790" y="4780883"/>
              <a:ext cx="416008" cy="0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9498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28" grpId="0" animBg="1"/>
      <p:bldP spid="29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086EFBCA-F810-F940-8C43-234681C5A730}"/>
              </a:ext>
            </a:extLst>
          </p:cNvPr>
          <p:cNvSpPr txBox="1"/>
          <p:nvPr/>
        </p:nvSpPr>
        <p:spPr>
          <a:xfrm>
            <a:off x="2050723" y="879545"/>
            <a:ext cx="590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Visa att talet 0,14 ligger mitt emellan talen 0,08 och 0,2. 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4E0191E-A327-D443-8A84-9EF6C31D0ABF}"/>
              </a:ext>
            </a:extLst>
          </p:cNvPr>
          <p:cNvSpPr txBox="1"/>
          <p:nvPr/>
        </p:nvSpPr>
        <p:spPr>
          <a:xfrm>
            <a:off x="1356884" y="879545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0612BCBB-9388-4D4C-A1D4-E3E2DFA0F5B4}"/>
              </a:ext>
            </a:extLst>
          </p:cNvPr>
          <p:cNvSpPr txBox="1"/>
          <p:nvPr/>
        </p:nvSpPr>
        <p:spPr>
          <a:xfrm>
            <a:off x="2050724" y="2119276"/>
            <a:ext cx="2231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Semir</a:t>
            </a:r>
            <a:r>
              <a:rPr lang="sv-SE" dirty="0"/>
              <a:t> räknar så här: 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E140095-6F39-8044-B3A0-B4F652A9BE11}"/>
              </a:ext>
            </a:extLst>
          </p:cNvPr>
          <p:cNvSpPr txBox="1"/>
          <p:nvPr/>
        </p:nvSpPr>
        <p:spPr>
          <a:xfrm>
            <a:off x="1356884" y="2189868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5.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5454809-8CED-0E48-BA20-6D7AC8905F7C}"/>
              </a:ext>
            </a:extLst>
          </p:cNvPr>
          <p:cNvSpPr txBox="1"/>
          <p:nvPr/>
        </p:nvSpPr>
        <p:spPr>
          <a:xfrm>
            <a:off x="1356884" y="4484492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6.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B2382755-87AE-9A35-14AA-21B7372A3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8853" y="1808588"/>
            <a:ext cx="1849422" cy="983135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FD5E68B0-8178-D621-5651-B87D692DE0ED}"/>
              </a:ext>
            </a:extLst>
          </p:cNvPr>
          <p:cNvSpPr txBox="1"/>
          <p:nvPr/>
        </p:nvSpPr>
        <p:spPr>
          <a:xfrm>
            <a:off x="2050723" y="2828076"/>
            <a:ext cx="4220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a) Förklara hur du tror att </a:t>
            </a:r>
            <a:r>
              <a:rPr lang="sv-SE" dirty="0" err="1"/>
              <a:t>Semir</a:t>
            </a:r>
            <a:r>
              <a:rPr lang="sv-SE" dirty="0"/>
              <a:t> tänker. 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77DB6C52-74E3-45AA-193F-7811B63073F2}"/>
              </a:ext>
            </a:extLst>
          </p:cNvPr>
          <p:cNvSpPr txBox="1"/>
          <p:nvPr/>
        </p:nvSpPr>
        <p:spPr>
          <a:xfrm>
            <a:off x="2050723" y="3301690"/>
            <a:ext cx="4220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b) Lös uppgiften med någon annan metod. 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DA6A3954-0004-1817-F620-A9EA34D87E09}"/>
              </a:ext>
            </a:extLst>
          </p:cNvPr>
          <p:cNvGrpSpPr/>
          <p:nvPr/>
        </p:nvGrpSpPr>
        <p:grpSpPr>
          <a:xfrm>
            <a:off x="2136043" y="4346680"/>
            <a:ext cx="6208933" cy="614593"/>
            <a:chOff x="2608636" y="319265"/>
            <a:chExt cx="6135910" cy="614593"/>
          </a:xfrm>
        </p:grpSpPr>
        <p:grpSp>
          <p:nvGrpSpPr>
            <p:cNvPr id="16" name="Grupp 15">
              <a:extLst>
                <a:ext uri="{FF2B5EF4-FFF2-40B4-BE49-F238E27FC236}">
                  <a16:creationId xmlns:a16="http://schemas.microsoft.com/office/drawing/2014/main" id="{AC1B5AB0-501F-5610-AD4C-6B8585E07D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98986" y="319265"/>
              <a:ext cx="301689" cy="614593"/>
              <a:chOff x="3342265" y="979808"/>
              <a:chExt cx="302253" cy="614764"/>
            </a:xfrm>
          </p:grpSpPr>
          <p:sp>
            <p:nvSpPr>
              <p:cNvPr id="20" name="textruta 46">
                <a:extLst>
                  <a:ext uri="{FF2B5EF4-FFF2-40B4-BE49-F238E27FC236}">
                    <a16:creationId xmlns:a16="http://schemas.microsoft.com/office/drawing/2014/main" id="{B72C2500-6D94-51D0-ADBF-8C86C7A492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42265" y="979808"/>
                <a:ext cx="302251" cy="369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sv-SE" sz="1800" dirty="0"/>
                  <a:t>4</a:t>
                </a:r>
              </a:p>
            </p:txBody>
          </p:sp>
          <p:sp>
            <p:nvSpPr>
              <p:cNvPr id="21" name="textruta 47">
                <a:extLst>
                  <a:ext uri="{FF2B5EF4-FFF2-40B4-BE49-F238E27FC236}">
                    <a16:creationId xmlns:a16="http://schemas.microsoft.com/office/drawing/2014/main" id="{672D8A7F-E499-748E-4E58-3B82ABA49F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42267" y="1225137"/>
                <a:ext cx="302251" cy="369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sv-SE" sz="1800" dirty="0"/>
                  <a:t>9</a:t>
                </a:r>
              </a:p>
            </p:txBody>
          </p:sp>
          <p:cxnSp>
            <p:nvCxnSpPr>
              <p:cNvPr id="22" name="Rak 21">
                <a:extLst>
                  <a:ext uri="{FF2B5EF4-FFF2-40B4-BE49-F238E27FC236}">
                    <a16:creationId xmlns:a16="http://schemas.microsoft.com/office/drawing/2014/main" id="{0C606358-5D5C-AE23-F022-65056245C6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79192" y="1289251"/>
                <a:ext cx="22307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ruta 16">
              <a:extLst>
                <a:ext uri="{FF2B5EF4-FFF2-40B4-BE49-F238E27FC236}">
                  <a16:creationId xmlns:a16="http://schemas.microsoft.com/office/drawing/2014/main" id="{AB50AA34-00C0-8C5D-4F30-674851CD9236}"/>
                </a:ext>
              </a:extLst>
            </p:cNvPr>
            <p:cNvSpPr txBox="1"/>
            <p:nvPr/>
          </p:nvSpPr>
          <p:spPr>
            <a:xfrm>
              <a:off x="2608636" y="457077"/>
              <a:ext cx="6135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Bråket 	har ett värde som är mindre än 1 men större än 0,5. </a:t>
              </a:r>
            </a:p>
          </p:txBody>
        </p:sp>
      </p:grpSp>
      <p:sp>
        <p:nvSpPr>
          <p:cNvPr id="23" name="textruta 22">
            <a:extLst>
              <a:ext uri="{FF2B5EF4-FFF2-40B4-BE49-F238E27FC236}">
                <a16:creationId xmlns:a16="http://schemas.microsoft.com/office/drawing/2014/main" id="{ACA56F20-39BF-45A5-9A64-5762B66811B3}"/>
              </a:ext>
            </a:extLst>
          </p:cNvPr>
          <p:cNvSpPr txBox="1"/>
          <p:nvPr/>
        </p:nvSpPr>
        <p:spPr>
          <a:xfrm>
            <a:off x="2136043" y="4979852"/>
            <a:ext cx="6097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a) Förklara hur du kan se att värdet är mindre än 1. 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6D51672B-3818-DF02-1090-35A5467C4BD7}"/>
              </a:ext>
            </a:extLst>
          </p:cNvPr>
          <p:cNvSpPr txBox="1"/>
          <p:nvPr/>
        </p:nvSpPr>
        <p:spPr>
          <a:xfrm>
            <a:off x="2136043" y="5475212"/>
            <a:ext cx="5409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b) Förklara hur du kan se att värdet är större än 0,5. </a:t>
            </a:r>
          </a:p>
        </p:txBody>
      </p:sp>
    </p:spTree>
    <p:extLst>
      <p:ext uri="{BB962C8B-B14F-4D97-AF65-F5344CB8AC3E}">
        <p14:creationId xmlns:p14="http://schemas.microsoft.com/office/powerpoint/2010/main" val="206921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9" grpId="0" animBg="1"/>
      <p:bldP spid="3" grpId="0"/>
      <p:bldP spid="10" grpId="0"/>
      <p:bldP spid="23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7F5900D7-8917-CAAA-8515-360DD86DF02C}"/>
              </a:ext>
            </a:extLst>
          </p:cNvPr>
          <p:cNvSpPr txBox="1"/>
          <p:nvPr/>
        </p:nvSpPr>
        <p:spPr>
          <a:xfrm>
            <a:off x="809679" y="690529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7.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02FD15A-9280-29C9-E447-0A228DE02609}"/>
              </a:ext>
            </a:extLst>
          </p:cNvPr>
          <p:cNvSpPr txBox="1"/>
          <p:nvPr/>
        </p:nvSpPr>
        <p:spPr>
          <a:xfrm>
            <a:off x="1488804" y="636991"/>
            <a:ext cx="7113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Merit tror att 0,1 min är lika med 10 s medan Viktor säger att det är 6 s. Har någon av dem rätt? Förklara hur du tänker. 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FA086C7F-DE32-5DEF-F6A9-75342E16B85C}"/>
              </a:ext>
            </a:extLst>
          </p:cNvPr>
          <p:cNvSpPr txBox="1"/>
          <p:nvPr/>
        </p:nvSpPr>
        <p:spPr>
          <a:xfrm>
            <a:off x="1488804" y="2106379"/>
            <a:ext cx="590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Visa att 200 ∙ 3,2 = 2 ∙ 320. 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A333D90C-F737-19EA-66E6-6E4A75112D43}"/>
              </a:ext>
            </a:extLst>
          </p:cNvPr>
          <p:cNvSpPr txBox="1"/>
          <p:nvPr/>
        </p:nvSpPr>
        <p:spPr>
          <a:xfrm>
            <a:off x="814889" y="2067907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07F01343-FB54-0B46-D301-E7B27BEFB241}"/>
              </a:ext>
            </a:extLst>
          </p:cNvPr>
          <p:cNvSpPr txBox="1"/>
          <p:nvPr/>
        </p:nvSpPr>
        <p:spPr>
          <a:xfrm>
            <a:off x="809679" y="3321853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9.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D88CE09-164E-C4D6-FE63-C625423A2853}"/>
              </a:ext>
            </a:extLst>
          </p:cNvPr>
          <p:cNvSpPr txBox="1"/>
          <p:nvPr/>
        </p:nvSpPr>
        <p:spPr>
          <a:xfrm>
            <a:off x="1488804" y="3329547"/>
            <a:ext cx="6410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Förklara hur du tror att Linda tänker när hon räknar så här: 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00A595B-FAE0-716D-3C2D-92E1D37C3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9267" y="3698879"/>
            <a:ext cx="4072379" cy="565738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F8B83B4D-2F47-9576-8A1E-14EEC384AC58}"/>
              </a:ext>
            </a:extLst>
          </p:cNvPr>
          <p:cNvSpPr txBox="1"/>
          <p:nvPr/>
        </p:nvSpPr>
        <p:spPr>
          <a:xfrm>
            <a:off x="822283" y="4909040"/>
            <a:ext cx="538061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10.</a:t>
            </a:r>
          </a:p>
        </p:txBody>
      </p:sp>
      <p:grpSp>
        <p:nvGrpSpPr>
          <p:cNvPr id="11" name="Grupp 10">
            <a:extLst>
              <a:ext uri="{FF2B5EF4-FFF2-40B4-BE49-F238E27FC236}">
                <a16:creationId xmlns:a16="http://schemas.microsoft.com/office/drawing/2014/main" id="{29316113-F309-DAB6-1ADB-72D121B7A169}"/>
              </a:ext>
            </a:extLst>
          </p:cNvPr>
          <p:cNvGrpSpPr/>
          <p:nvPr/>
        </p:nvGrpSpPr>
        <p:grpSpPr>
          <a:xfrm>
            <a:off x="1454595" y="4838453"/>
            <a:ext cx="7147301" cy="615453"/>
            <a:chOff x="1843583" y="1176510"/>
            <a:chExt cx="7147301" cy="615453"/>
          </a:xfrm>
        </p:grpSpPr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C3E5793F-7264-0FCE-9901-C951A0A91024}"/>
                </a:ext>
              </a:extLst>
            </p:cNvPr>
            <p:cNvSpPr/>
            <p:nvPr/>
          </p:nvSpPr>
          <p:spPr>
            <a:xfrm>
              <a:off x="1843583" y="1277875"/>
              <a:ext cx="714730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dirty="0"/>
                <a:t>a) Hur gör du om du ska ta reda på vilket av talen      och       som är störst? </a:t>
              </a:r>
            </a:p>
          </p:txBody>
        </p:sp>
        <p:grpSp>
          <p:nvGrpSpPr>
            <p:cNvPr id="13" name="Grupp 12">
              <a:extLst>
                <a:ext uri="{FF2B5EF4-FFF2-40B4-BE49-F238E27FC236}">
                  <a16:creationId xmlns:a16="http://schemas.microsoft.com/office/drawing/2014/main" id="{5898C01A-61DF-5AF3-9581-1A4A92F4C3AC}"/>
                </a:ext>
              </a:extLst>
            </p:cNvPr>
            <p:cNvGrpSpPr/>
            <p:nvPr/>
          </p:nvGrpSpPr>
          <p:grpSpPr>
            <a:xfrm>
              <a:off x="6464371" y="1176510"/>
              <a:ext cx="1002913" cy="615453"/>
              <a:chOff x="7872347" y="4327913"/>
              <a:chExt cx="1002913" cy="615453"/>
            </a:xfrm>
          </p:grpSpPr>
          <p:grpSp>
            <p:nvGrpSpPr>
              <p:cNvPr id="14" name="Grupp 13">
                <a:extLst>
                  <a:ext uri="{FF2B5EF4-FFF2-40B4-BE49-F238E27FC236}">
                    <a16:creationId xmlns:a16="http://schemas.microsoft.com/office/drawing/2014/main" id="{41733E34-8D3E-9AD6-A77B-865805676052}"/>
                  </a:ext>
                </a:extLst>
              </p:cNvPr>
              <p:cNvGrpSpPr/>
              <p:nvPr/>
            </p:nvGrpSpPr>
            <p:grpSpPr>
              <a:xfrm>
                <a:off x="7872347" y="4327913"/>
                <a:ext cx="314648" cy="615453"/>
                <a:chOff x="6183876" y="2384365"/>
                <a:chExt cx="314648" cy="615453"/>
              </a:xfrm>
            </p:grpSpPr>
            <p:sp>
              <p:nvSpPr>
                <p:cNvPr id="19" name="textruta 18">
                  <a:extLst>
                    <a:ext uri="{FF2B5EF4-FFF2-40B4-BE49-F238E27FC236}">
                      <a16:creationId xmlns:a16="http://schemas.microsoft.com/office/drawing/2014/main" id="{60A3FBC7-A61B-E0CE-733A-58DD534FF850}"/>
                    </a:ext>
                  </a:extLst>
                </p:cNvPr>
                <p:cNvSpPr txBox="1"/>
                <p:nvPr/>
              </p:nvSpPr>
              <p:spPr>
                <a:xfrm>
                  <a:off x="6183876" y="2384365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sv-SE" dirty="0"/>
                    <a:t>7</a:t>
                  </a:r>
                </a:p>
              </p:txBody>
            </p:sp>
            <p:sp>
              <p:nvSpPr>
                <p:cNvPr id="20" name="textruta 19">
                  <a:extLst>
                    <a:ext uri="{FF2B5EF4-FFF2-40B4-BE49-F238E27FC236}">
                      <a16:creationId xmlns:a16="http://schemas.microsoft.com/office/drawing/2014/main" id="{A72A6DA9-B066-A8D5-85BD-9E32FA63F6B8}"/>
                    </a:ext>
                  </a:extLst>
                </p:cNvPr>
                <p:cNvSpPr txBox="1"/>
                <p:nvPr/>
              </p:nvSpPr>
              <p:spPr>
                <a:xfrm>
                  <a:off x="6196838" y="2630486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sv-SE" dirty="0"/>
                    <a:t>9</a:t>
                  </a:r>
                </a:p>
              </p:txBody>
            </p:sp>
            <p:cxnSp>
              <p:nvCxnSpPr>
                <p:cNvPr id="21" name="Rak 20">
                  <a:extLst>
                    <a:ext uri="{FF2B5EF4-FFF2-40B4-BE49-F238E27FC236}">
                      <a16:creationId xmlns:a16="http://schemas.microsoft.com/office/drawing/2014/main" id="{33CFD464-22EE-43A0-9150-7A06D73093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48248" y="2695060"/>
                  <a:ext cx="188584" cy="0"/>
                </a:xfrm>
                <a:prstGeom prst="line">
                  <a:avLst/>
                </a:prstGeom>
                <a:ln w="127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upp 14">
                <a:extLst>
                  <a:ext uri="{FF2B5EF4-FFF2-40B4-BE49-F238E27FC236}">
                    <a16:creationId xmlns:a16="http://schemas.microsoft.com/office/drawing/2014/main" id="{A7DEB4DB-B176-D894-5A70-4C5A5FE726CB}"/>
                  </a:ext>
                </a:extLst>
              </p:cNvPr>
              <p:cNvGrpSpPr/>
              <p:nvPr/>
            </p:nvGrpSpPr>
            <p:grpSpPr>
              <a:xfrm>
                <a:off x="8573574" y="4327913"/>
                <a:ext cx="301686" cy="609197"/>
                <a:chOff x="6393820" y="2378876"/>
                <a:chExt cx="301686" cy="609197"/>
              </a:xfrm>
            </p:grpSpPr>
            <p:sp>
              <p:nvSpPr>
                <p:cNvPr id="16" name="textruta 15">
                  <a:extLst>
                    <a:ext uri="{FF2B5EF4-FFF2-40B4-BE49-F238E27FC236}">
                      <a16:creationId xmlns:a16="http://schemas.microsoft.com/office/drawing/2014/main" id="{1AA06FE1-2F95-B124-41B7-C40A96997793}"/>
                    </a:ext>
                  </a:extLst>
                </p:cNvPr>
                <p:cNvSpPr txBox="1"/>
                <p:nvPr/>
              </p:nvSpPr>
              <p:spPr>
                <a:xfrm>
                  <a:off x="6393820" y="2378876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sv-SE" dirty="0"/>
                    <a:t>5</a:t>
                  </a:r>
                </a:p>
              </p:txBody>
            </p:sp>
            <p:sp>
              <p:nvSpPr>
                <p:cNvPr id="17" name="textruta 16">
                  <a:extLst>
                    <a:ext uri="{FF2B5EF4-FFF2-40B4-BE49-F238E27FC236}">
                      <a16:creationId xmlns:a16="http://schemas.microsoft.com/office/drawing/2014/main" id="{730EE18A-D620-F22D-ED0A-A249D2677CBC}"/>
                    </a:ext>
                  </a:extLst>
                </p:cNvPr>
                <p:cNvSpPr txBox="1"/>
                <p:nvPr/>
              </p:nvSpPr>
              <p:spPr>
                <a:xfrm>
                  <a:off x="6393820" y="2618741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sv-SE" dirty="0"/>
                    <a:t>6</a:t>
                  </a:r>
                </a:p>
              </p:txBody>
            </p:sp>
            <p:cxnSp>
              <p:nvCxnSpPr>
                <p:cNvPr id="18" name="Rak 17">
                  <a:extLst>
                    <a:ext uri="{FF2B5EF4-FFF2-40B4-BE49-F238E27FC236}">
                      <a16:creationId xmlns:a16="http://schemas.microsoft.com/office/drawing/2014/main" id="{04197538-5888-ED06-F4DD-2A5BD7AC90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51415" y="2686587"/>
                  <a:ext cx="195139" cy="0"/>
                </a:xfrm>
                <a:prstGeom prst="line">
                  <a:avLst/>
                </a:prstGeom>
                <a:ln w="127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2" name="textruta 21">
            <a:extLst>
              <a:ext uri="{FF2B5EF4-FFF2-40B4-BE49-F238E27FC236}">
                <a16:creationId xmlns:a16="http://schemas.microsoft.com/office/drawing/2014/main" id="{B8B8D5E9-431D-DFE8-9A37-22894556B437}"/>
              </a:ext>
            </a:extLst>
          </p:cNvPr>
          <p:cNvSpPr txBox="1"/>
          <p:nvPr/>
        </p:nvSpPr>
        <p:spPr>
          <a:xfrm>
            <a:off x="1488804" y="5521752"/>
            <a:ext cx="6687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b) Finns det fler sätt att göra det på? Förklara hur du tänker. </a:t>
            </a:r>
          </a:p>
        </p:txBody>
      </p:sp>
    </p:spTree>
    <p:extLst>
      <p:ext uri="{BB962C8B-B14F-4D97-AF65-F5344CB8AC3E}">
        <p14:creationId xmlns:p14="http://schemas.microsoft.com/office/powerpoint/2010/main" val="33201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 animBg="1"/>
      <p:bldP spid="6" grpId="0" animBg="1"/>
      <p:bldP spid="7" grpId="0"/>
      <p:bldP spid="9" grpId="0" animBg="1"/>
      <p:bldP spid="22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</TotalTime>
  <Words>269</Words>
  <Application>Microsoft Macintosh PowerPoint</Application>
  <PresentationFormat>Bildspel på skärmen (4:3)</PresentationFormat>
  <Paragraphs>37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Kristina Johnson</dc:creator>
  <cp:lastModifiedBy>Kristina Johnson</cp:lastModifiedBy>
  <cp:revision>5</cp:revision>
  <dcterms:created xsi:type="dcterms:W3CDTF">2022-04-10T09:43:42Z</dcterms:created>
  <dcterms:modified xsi:type="dcterms:W3CDTF">2022-09-25T08:06:34Z</dcterms:modified>
</cp:coreProperties>
</file>