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68" r:id="rId2"/>
    <p:sldId id="336" r:id="rId3"/>
    <p:sldId id="344" r:id="rId4"/>
    <p:sldId id="342" r:id="rId5"/>
    <p:sldId id="345" r:id="rId6"/>
    <p:sldId id="360" r:id="rId7"/>
    <p:sldId id="263" r:id="rId8"/>
    <p:sldId id="373" r:id="rId9"/>
    <p:sldId id="324" r:id="rId10"/>
    <p:sldId id="338" r:id="rId11"/>
    <p:sldId id="352" r:id="rId12"/>
    <p:sldId id="369" r:id="rId13"/>
    <p:sldId id="371" r:id="rId14"/>
    <p:sldId id="348" r:id="rId15"/>
    <p:sldId id="349" r:id="rId1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2.1_Uppgift 1" id="{8894031A-8625-8747-A1E3-74E0A2BBC1CB}">
          <p14:sldIdLst>
            <p14:sldId id="368"/>
          </p14:sldIdLst>
        </p14:section>
        <p14:section name="Fördiagnos 2.1_Uppgift 2 - 3" id="{B56FA485-B42C-7D47-A9E0-084FA0BC3B89}">
          <p14:sldIdLst>
            <p14:sldId id="336"/>
            <p14:sldId id="344"/>
            <p14:sldId id="342"/>
            <p14:sldId id="345"/>
          </p14:sldIdLst>
        </p14:section>
        <p14:section name="Fördiagnos 2.1_Uppgift 4 - 5" id="{BC36EE02-CFC3-1E4A-9E9F-C97D4B1032ED}">
          <p14:sldIdLst>
            <p14:sldId id="360"/>
            <p14:sldId id="263"/>
          </p14:sldIdLst>
        </p14:section>
        <p14:section name="Fördiagnos 2.1_Uppgift 6" id="{85AD5F93-1705-6C47-9598-240629146FE5}">
          <p14:sldIdLst>
            <p14:sldId id="373"/>
            <p14:sldId id="324"/>
            <p14:sldId id="338"/>
          </p14:sldIdLst>
        </p14:section>
        <p14:section name="Fördiagnos 2.1_Uppgift 7" id="{4F4F9C0B-313F-164A-AFE0-BEB7F9D9858C}">
          <p14:sldIdLst>
            <p14:sldId id="352"/>
            <p14:sldId id="369"/>
            <p14:sldId id="371"/>
          </p14:sldIdLst>
        </p14:section>
        <p14:section name="Fördiagnos 2.1_Uppgift 8" id="{FD1C4477-E6C3-F849-A430-4AEFEA510361}">
          <p14:sldIdLst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5" autoAdjust="0"/>
    <p:restoredTop sz="99052" autoAdjust="0"/>
  </p:normalViewPr>
  <p:slideViewPr>
    <p:cSldViewPr snapToGrid="0" snapToObjects="1">
      <p:cViewPr>
        <p:scale>
          <a:sx n="194" d="100"/>
          <a:sy n="194" d="100"/>
        </p:scale>
        <p:origin x="-28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5A1B94-EF96-BA2E-8EC1-54EAD96AD738}"/>
              </a:ext>
            </a:extLst>
          </p:cNvPr>
          <p:cNvSpPr/>
          <p:nvPr/>
        </p:nvSpPr>
        <p:spPr>
          <a:xfrm>
            <a:off x="1201737" y="1157324"/>
            <a:ext cx="165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Multiplikation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905813FB-BCED-0CAB-3A59-F0D390008BB1}"/>
              </a:ext>
            </a:extLst>
          </p:cNvPr>
          <p:cNvGrpSpPr/>
          <p:nvPr/>
        </p:nvGrpSpPr>
        <p:grpSpPr>
          <a:xfrm>
            <a:off x="486591" y="1613349"/>
            <a:ext cx="2936466" cy="1116088"/>
            <a:chOff x="511692" y="2312912"/>
            <a:chExt cx="2936466" cy="1116088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5E8D0A6-F0DA-0296-6B30-12C494013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692" y="2312912"/>
              <a:ext cx="2936466" cy="1116088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BBA6AB5-C21E-1F2C-2D46-61B456CF3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916" y="2983026"/>
              <a:ext cx="2542755" cy="273418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D1BD02C3-BDDD-7C79-DFD4-E303B4E1F62C}"/>
              </a:ext>
            </a:extLst>
          </p:cNvPr>
          <p:cNvSpPr/>
          <p:nvPr/>
        </p:nvSpPr>
        <p:spPr>
          <a:xfrm>
            <a:off x="722526" y="2289521"/>
            <a:ext cx="62196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3AAE24A-10AE-B492-FBFA-367F68BA9683}"/>
              </a:ext>
            </a:extLst>
          </p:cNvPr>
          <p:cNvSpPr/>
          <p:nvPr/>
        </p:nvSpPr>
        <p:spPr>
          <a:xfrm>
            <a:off x="1473206" y="2281700"/>
            <a:ext cx="62196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DC5A918-ED4F-1FB2-897F-0922FF1A3777}"/>
              </a:ext>
            </a:extLst>
          </p:cNvPr>
          <p:cNvSpPr/>
          <p:nvPr/>
        </p:nvSpPr>
        <p:spPr>
          <a:xfrm>
            <a:off x="2403217" y="2281700"/>
            <a:ext cx="84057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produkt</a:t>
            </a:r>
            <a:endParaRPr lang="sv-SE" sz="1400" i="1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149346E-7696-551F-C0DB-588E161C62B6}"/>
              </a:ext>
            </a:extLst>
          </p:cNvPr>
          <p:cNvSpPr/>
          <p:nvPr/>
        </p:nvSpPr>
        <p:spPr>
          <a:xfrm>
            <a:off x="6396024" y="1157324"/>
            <a:ext cx="165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Division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23D9464-A7D4-98A5-DA7B-048CFF1FE3C8}"/>
              </a:ext>
            </a:extLst>
          </p:cNvPr>
          <p:cNvGrpSpPr/>
          <p:nvPr/>
        </p:nvGrpSpPr>
        <p:grpSpPr>
          <a:xfrm>
            <a:off x="5306459" y="1645399"/>
            <a:ext cx="3350950" cy="987193"/>
            <a:chOff x="3423057" y="3772804"/>
            <a:chExt cx="3350950" cy="987193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F1AE006E-A572-51DC-735F-A810CF74B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3057" y="3772804"/>
              <a:ext cx="3350950" cy="987193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C55843C1-9F37-DD88-212F-E18B9685F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4877" y="3974616"/>
              <a:ext cx="836902" cy="597384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43197395-C943-556F-C0EF-280279C6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3036" y="4011002"/>
              <a:ext cx="368300" cy="342900"/>
            </a:xfrm>
            <a:prstGeom prst="rect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202B8351-FEA0-365D-014B-F400AD8E230A}"/>
              </a:ext>
            </a:extLst>
          </p:cNvPr>
          <p:cNvSpPr/>
          <p:nvPr/>
        </p:nvSpPr>
        <p:spPr>
          <a:xfrm>
            <a:off x="5586977" y="1747270"/>
            <a:ext cx="68327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täljare</a:t>
            </a:r>
            <a:endParaRPr lang="sv-SE" sz="1400" i="1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A96AFE2-E62C-9DFA-A8C3-2E9F32C65188}"/>
              </a:ext>
            </a:extLst>
          </p:cNvPr>
          <p:cNvSpPr/>
          <p:nvPr/>
        </p:nvSpPr>
        <p:spPr>
          <a:xfrm>
            <a:off x="5510161" y="2189931"/>
            <a:ext cx="83690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nämnare</a:t>
            </a:r>
            <a:endParaRPr lang="sv-SE" sz="1400" i="1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B4555FD-08CF-6BC2-9EEA-BCE87CBA73C6}"/>
              </a:ext>
            </a:extLst>
          </p:cNvPr>
          <p:cNvSpPr/>
          <p:nvPr/>
        </p:nvSpPr>
        <p:spPr>
          <a:xfrm>
            <a:off x="7961136" y="1918720"/>
            <a:ext cx="50040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kvot</a:t>
            </a:r>
            <a:endParaRPr lang="sv-SE" sz="1400" i="1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B7D927C-42DF-2471-C3E2-639412341A49}"/>
              </a:ext>
            </a:extLst>
          </p:cNvPr>
          <p:cNvSpPr/>
          <p:nvPr/>
        </p:nvSpPr>
        <p:spPr>
          <a:xfrm>
            <a:off x="2816978" y="308568"/>
            <a:ext cx="3585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/>
              <a:t>Multiplikation och division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281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4" grpId="0" animBg="1"/>
      <p:bldP spid="15" grpId="0" animBg="1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231660" y="172441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94263"/>
              </p:ext>
            </p:extLst>
          </p:nvPr>
        </p:nvGraphicFramePr>
        <p:xfrm>
          <a:off x="2368141" y="3663292"/>
          <a:ext cx="1721493" cy="30480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0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0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16071"/>
              </p:ext>
            </p:extLst>
          </p:nvPr>
        </p:nvGraphicFramePr>
        <p:xfrm>
          <a:off x="3147429" y="3663292"/>
          <a:ext cx="4268667" cy="30480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  <a:latin typeface="Bradley Hand" pitchFamily="2" charset="77"/>
                        </a:rPr>
                        <a:t>Rio får 95 kr tillbaka.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27" name="Tabell 26">
            <a:extLst>
              <a:ext uri="{FF2B5EF4-FFF2-40B4-BE49-F238E27FC236}">
                <a16:creationId xmlns:a16="http://schemas.microsoft.com/office/drawing/2014/main" id="{2CD6599D-6B84-6641-BC19-3BC5E678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46314"/>
              </p:ext>
            </p:extLst>
          </p:nvPr>
        </p:nvGraphicFramePr>
        <p:xfrm>
          <a:off x="3015466" y="2155640"/>
          <a:ext cx="2005662" cy="304800"/>
        </p:xfrm>
        <a:graphic>
          <a:graphicData uri="http://schemas.openxmlformats.org/drawingml/2006/table">
            <a:tbl>
              <a:tblPr/>
              <a:tblGrid>
                <a:gridCol w="2005662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  <a:latin typeface="Bradley Hand" pitchFamily="2" charset="77"/>
                        </a:rPr>
                        <a:t>5 · 25 kr </a:t>
                      </a:r>
                      <a:r>
                        <a:rPr lang="sv-SE" sz="2000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sz="2000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6F154E23-6522-B447-8CEE-CCC5E8033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72950"/>
              </p:ext>
            </p:extLst>
          </p:nvPr>
        </p:nvGraphicFramePr>
        <p:xfrm>
          <a:off x="4258088" y="2160607"/>
          <a:ext cx="1146736" cy="304800"/>
        </p:xfrm>
        <a:graphic>
          <a:graphicData uri="http://schemas.openxmlformats.org/drawingml/2006/table">
            <a:tbl>
              <a:tblPr/>
              <a:tblGrid>
                <a:gridCol w="1146736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42398"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  <a:latin typeface="Bradley Hand" pitchFamily="2" charset="77"/>
                        </a:rPr>
                        <a:t>105 kr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23" name="Rektangel 22">
            <a:extLst>
              <a:ext uri="{FF2B5EF4-FFF2-40B4-BE49-F238E27FC236}">
                <a16:creationId xmlns:a16="http://schemas.microsoft.com/office/drawing/2014/main" id="{CCE54273-0DF5-5542-92F7-8BEC041AF30E}"/>
              </a:ext>
            </a:extLst>
          </p:cNvPr>
          <p:cNvSpPr/>
          <p:nvPr/>
        </p:nvSpPr>
        <p:spPr>
          <a:xfrm>
            <a:off x="415600" y="1220062"/>
            <a:ext cx="6550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får han tillbaka om han betalar med en 200-lapp? 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F1B62433-A63F-3141-AE4E-7538FAEB57FE}"/>
              </a:ext>
            </a:extLst>
          </p:cNvPr>
          <p:cNvSpPr/>
          <p:nvPr/>
        </p:nvSpPr>
        <p:spPr>
          <a:xfrm>
            <a:off x="1443101" y="2110956"/>
            <a:ext cx="2005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Han betalar: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7E6E0FA-E136-844A-A3EF-EDC7DA637E0C}"/>
              </a:ext>
            </a:extLst>
          </p:cNvPr>
          <p:cNvSpPr/>
          <p:nvPr/>
        </p:nvSpPr>
        <p:spPr>
          <a:xfrm>
            <a:off x="888954" y="2680252"/>
            <a:ext cx="2958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Han får tillbaka: 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A3CAA8D6-8A2A-A044-87DD-03F266920775}"/>
              </a:ext>
            </a:extLst>
          </p:cNvPr>
          <p:cNvSpPr/>
          <p:nvPr/>
        </p:nvSpPr>
        <p:spPr>
          <a:xfrm>
            <a:off x="2868069" y="2675285"/>
            <a:ext cx="2958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(200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 105) kr </a:t>
            </a:r>
            <a:r>
              <a:rPr lang="sv-SE" sz="2000" dirty="0"/>
              <a:t>= </a:t>
            </a:r>
            <a:r>
              <a:rPr lang="sv-SE" sz="2000" b="1" dirty="0">
                <a:latin typeface="Bradley Hand" pitchFamily="2" charset="77"/>
              </a:rPr>
              <a:t> 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DD91324E-96B3-F843-B0CB-409158363894}"/>
              </a:ext>
            </a:extLst>
          </p:cNvPr>
          <p:cNvSpPr/>
          <p:nvPr/>
        </p:nvSpPr>
        <p:spPr>
          <a:xfrm>
            <a:off x="4831456" y="2680252"/>
            <a:ext cx="1180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95 kr</a:t>
            </a: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756E6BDC-B5A3-4946-B799-649CAF9558AF}"/>
              </a:ext>
            </a:extLst>
          </p:cNvPr>
          <p:cNvGrpSpPr/>
          <p:nvPr/>
        </p:nvGrpSpPr>
        <p:grpSpPr>
          <a:xfrm>
            <a:off x="415601" y="639944"/>
            <a:ext cx="7449092" cy="915647"/>
            <a:chOff x="415601" y="639944"/>
            <a:chExt cx="7449092" cy="915647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415601" y="881650"/>
              <a:ext cx="65500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Rio köper 5 lotter för 25 kr per styck.   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4541D151-B1E8-0F41-B964-7CEDE686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1175" y="639944"/>
              <a:ext cx="1363518" cy="915647"/>
            </a:xfrm>
            <a:prstGeom prst="rect">
              <a:avLst/>
            </a:prstGeom>
          </p:spPr>
        </p:pic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D42B8224-D7B7-024F-B7E7-5BA317F1022E}"/>
              </a:ext>
            </a:extLst>
          </p:cNvPr>
          <p:cNvSpPr/>
          <p:nvPr/>
        </p:nvSpPr>
        <p:spPr>
          <a:xfrm>
            <a:off x="7082947" y="2010695"/>
            <a:ext cx="1043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2 5</a:t>
            </a:r>
            <a:endParaRPr lang="sv-SE" sz="2000" dirty="0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26A01B16-897B-1748-B90B-E261D10C644A}"/>
              </a:ext>
            </a:extLst>
          </p:cNvPr>
          <p:cNvSpPr/>
          <p:nvPr/>
        </p:nvSpPr>
        <p:spPr>
          <a:xfrm>
            <a:off x="6435165" y="2222919"/>
            <a:ext cx="1658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      ·        </a:t>
            </a:r>
            <a:r>
              <a:rPr lang="sv-SE" sz="2000" dirty="0">
                <a:latin typeface="Bradley Hand" pitchFamily="2" charset="77"/>
              </a:rPr>
              <a:t>5</a:t>
            </a:r>
            <a:endParaRPr lang="sv-SE" sz="2000" dirty="0"/>
          </a:p>
        </p:txBody>
      </p:sp>
      <p:cxnSp>
        <p:nvCxnSpPr>
          <p:cNvPr id="54" name="Rak 53">
            <a:extLst>
              <a:ext uri="{FF2B5EF4-FFF2-40B4-BE49-F238E27FC236}">
                <a16:creationId xmlns:a16="http://schemas.microsoft.com/office/drawing/2014/main" id="{53BC4897-B1A0-2B4F-954E-F30C758CD6D2}"/>
              </a:ext>
            </a:extLst>
          </p:cNvPr>
          <p:cNvCxnSpPr>
            <a:cxnSpLocks/>
          </p:cNvCxnSpPr>
          <p:nvPr/>
        </p:nvCxnSpPr>
        <p:spPr>
          <a:xfrm>
            <a:off x="6852992" y="2510181"/>
            <a:ext cx="73932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ktangel 54">
            <a:extLst>
              <a:ext uri="{FF2B5EF4-FFF2-40B4-BE49-F238E27FC236}">
                <a16:creationId xmlns:a16="http://schemas.microsoft.com/office/drawing/2014/main" id="{66D7C0AD-5C0E-8148-ACAC-DDA557A84984}"/>
              </a:ext>
            </a:extLst>
          </p:cNvPr>
          <p:cNvSpPr/>
          <p:nvPr/>
        </p:nvSpPr>
        <p:spPr>
          <a:xfrm>
            <a:off x="7555982" y="2231835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1190CBCC-EF78-2440-AC28-B95FBD4C317E}"/>
              </a:ext>
            </a:extLst>
          </p:cNvPr>
          <p:cNvSpPr/>
          <p:nvPr/>
        </p:nvSpPr>
        <p:spPr>
          <a:xfrm>
            <a:off x="6891314" y="2459429"/>
            <a:ext cx="664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1 0</a:t>
            </a:r>
          </a:p>
        </p:txBody>
      </p:sp>
      <p:cxnSp>
        <p:nvCxnSpPr>
          <p:cNvPr id="57" name="Rak 56">
            <a:extLst>
              <a:ext uri="{FF2B5EF4-FFF2-40B4-BE49-F238E27FC236}">
                <a16:creationId xmlns:a16="http://schemas.microsoft.com/office/drawing/2014/main" id="{24CFF2CB-4CE8-574F-8B14-C7DC95E0EBF8}"/>
              </a:ext>
            </a:extLst>
          </p:cNvPr>
          <p:cNvCxnSpPr>
            <a:cxnSpLocks/>
          </p:cNvCxnSpPr>
          <p:nvPr/>
        </p:nvCxnSpPr>
        <p:spPr>
          <a:xfrm flipV="1">
            <a:off x="7643509" y="2368870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ktangel 57">
            <a:extLst>
              <a:ext uri="{FF2B5EF4-FFF2-40B4-BE49-F238E27FC236}">
                <a16:creationId xmlns:a16="http://schemas.microsoft.com/office/drawing/2014/main" id="{E8456E09-605E-0D49-BC7B-C20F7A762D57}"/>
              </a:ext>
            </a:extLst>
          </p:cNvPr>
          <p:cNvSpPr/>
          <p:nvPr/>
        </p:nvSpPr>
        <p:spPr>
          <a:xfrm>
            <a:off x="7324384" y="2453500"/>
            <a:ext cx="26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45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0" grpId="0"/>
      <p:bldP spid="31" grpId="0"/>
      <p:bldP spid="50" grpId="0"/>
      <p:bldP spid="51" grpId="0"/>
      <p:bldP spid="52" grpId="0"/>
      <p:bldP spid="53" grpId="0"/>
      <p:bldP spid="55" grpId="0"/>
      <p:bldP spid="56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5621F40-4F93-E54D-A978-98042A5652EA}"/>
              </a:ext>
            </a:extLst>
          </p:cNvPr>
          <p:cNvSpPr/>
          <p:nvPr/>
        </p:nvSpPr>
        <p:spPr>
          <a:xfrm>
            <a:off x="5241346" y="1632922"/>
            <a:ext cx="1836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400 · 18 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53AB9CA-9050-9B42-AAA5-FC0D33911728}"/>
              </a:ext>
            </a:extLst>
          </p:cNvPr>
          <p:cNvSpPr/>
          <p:nvPr/>
        </p:nvSpPr>
        <p:spPr>
          <a:xfrm>
            <a:off x="788517" y="3290959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    1 8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71AFD23-27BC-CA44-B6E9-3E1C4CF25F2F}"/>
              </a:ext>
            </a:extLst>
          </p:cNvPr>
          <p:cNvSpPr/>
          <p:nvPr/>
        </p:nvSpPr>
        <p:spPr>
          <a:xfrm>
            <a:off x="411512" y="3749973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·            </a:t>
            </a:r>
            <a:r>
              <a:rPr lang="sv-SE" sz="4000" dirty="0"/>
              <a:t>4 0 0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A15D781-951C-C04D-83EC-BA0B6BE04A96}"/>
              </a:ext>
            </a:extLst>
          </p:cNvPr>
          <p:cNvCxnSpPr>
            <a:cxnSpLocks/>
          </p:cNvCxnSpPr>
          <p:nvPr/>
        </p:nvCxnSpPr>
        <p:spPr>
          <a:xfrm>
            <a:off x="453795" y="4373895"/>
            <a:ext cx="23081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FA30EA5B-F113-E441-B302-A3A96DA94A83}"/>
              </a:ext>
            </a:extLst>
          </p:cNvPr>
          <p:cNvSpPr/>
          <p:nvPr/>
        </p:nvSpPr>
        <p:spPr>
          <a:xfrm>
            <a:off x="2327896" y="2280884"/>
            <a:ext cx="4630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använda en uppställning där vi lämnar ”nollorna utanför” och sedan flyttar ner dem.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9252102-8067-CD4E-99DB-6E9E43A941F0}"/>
              </a:ext>
            </a:extLst>
          </p:cNvPr>
          <p:cNvSpPr/>
          <p:nvPr/>
        </p:nvSpPr>
        <p:spPr>
          <a:xfrm>
            <a:off x="3407580" y="3857735"/>
            <a:ext cx="5930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drar en hjälplinje vid nollorna och flyttar ner dem senare.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E3541A16-E8BA-464E-BF1E-B9BD3BC5AEE1}"/>
              </a:ext>
            </a:extLst>
          </p:cNvPr>
          <p:cNvSpPr/>
          <p:nvPr/>
        </p:nvSpPr>
        <p:spPr>
          <a:xfrm>
            <a:off x="1607869" y="3357348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1315231-767B-924E-8142-F3A630DEA9F7}"/>
              </a:ext>
            </a:extLst>
          </p:cNvPr>
          <p:cNvSpPr/>
          <p:nvPr/>
        </p:nvSpPr>
        <p:spPr>
          <a:xfrm>
            <a:off x="2985226" y="4974940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4BD69FB5-0D19-3844-8B0F-34A0E878CCFB}"/>
              </a:ext>
            </a:extLst>
          </p:cNvPr>
          <p:cNvSpPr/>
          <p:nvPr/>
        </p:nvSpPr>
        <p:spPr>
          <a:xfrm rot="19945505">
            <a:off x="1346027" y="3227761"/>
            <a:ext cx="502436" cy="11961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2837992-AA79-A346-B77E-99500176B535}"/>
              </a:ext>
            </a:extLst>
          </p:cNvPr>
          <p:cNvSpPr/>
          <p:nvPr/>
        </p:nvSpPr>
        <p:spPr>
          <a:xfrm>
            <a:off x="1275471" y="429509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10E80D-120D-EF4E-88E9-59717F32B89A}"/>
              </a:ext>
            </a:extLst>
          </p:cNvPr>
          <p:cNvSpPr/>
          <p:nvPr/>
        </p:nvSpPr>
        <p:spPr>
          <a:xfrm>
            <a:off x="2343661" y="4281494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95736F3-1486-494F-B102-21E13E684E9D}"/>
              </a:ext>
            </a:extLst>
          </p:cNvPr>
          <p:cNvSpPr/>
          <p:nvPr/>
        </p:nvSpPr>
        <p:spPr>
          <a:xfrm>
            <a:off x="2176651" y="1724021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Låt oss se på multiplikationen: 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BDE8C991-FCA0-AC42-ADDA-B48166C6E173}"/>
              </a:ext>
            </a:extLst>
          </p:cNvPr>
          <p:cNvCxnSpPr>
            <a:cxnSpLocks/>
          </p:cNvCxnSpPr>
          <p:nvPr/>
        </p:nvCxnSpPr>
        <p:spPr>
          <a:xfrm flipV="1">
            <a:off x="1992749" y="3375947"/>
            <a:ext cx="0" cy="1216886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ktangel 19">
            <a:extLst>
              <a:ext uri="{FF2B5EF4-FFF2-40B4-BE49-F238E27FC236}">
                <a16:creationId xmlns:a16="http://schemas.microsoft.com/office/drawing/2014/main" id="{1165452E-ABEA-114D-9908-A84E54BAC1E5}"/>
              </a:ext>
            </a:extLst>
          </p:cNvPr>
          <p:cNvSpPr/>
          <p:nvPr/>
        </p:nvSpPr>
        <p:spPr>
          <a:xfrm>
            <a:off x="3364101" y="3179504"/>
            <a:ext cx="3754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lämnar nollorna utanför så blir </a:t>
            </a:r>
            <a:r>
              <a:rPr lang="sv-SE" dirty="0">
                <a:solidFill>
                  <a:srgbClr val="C00000"/>
                </a:solidFill>
              </a:rPr>
              <a:t>18</a:t>
            </a:r>
            <a:r>
              <a:rPr lang="sv-SE" dirty="0"/>
              <a:t> det längsta talet och skrivs överst. 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8F79056-493B-6E49-B4C6-177EED4207A7}"/>
              </a:ext>
            </a:extLst>
          </p:cNvPr>
          <p:cNvSpPr/>
          <p:nvPr/>
        </p:nvSpPr>
        <p:spPr>
          <a:xfrm>
            <a:off x="1632745" y="4290950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6147350-5555-244B-A434-9963028FB867}"/>
              </a:ext>
            </a:extLst>
          </p:cNvPr>
          <p:cNvSpPr/>
          <p:nvPr/>
        </p:nvSpPr>
        <p:spPr>
          <a:xfrm>
            <a:off x="3422514" y="4334103"/>
            <a:ext cx="564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· 8 = 32       Tiotalssiffran 3 skriver du som </a:t>
            </a:r>
            <a:r>
              <a:rPr lang="sv-SE" i="1" dirty="0">
                <a:solidFill>
                  <a:srgbClr val="C00000"/>
                </a:solidFill>
              </a:rPr>
              <a:t>minnessiffra</a:t>
            </a:r>
            <a:r>
              <a:rPr lang="sv-SE" dirty="0"/>
              <a:t>. 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35F422B-827F-7043-B184-349867D7BC74}"/>
              </a:ext>
            </a:extLst>
          </p:cNvPr>
          <p:cNvSpPr/>
          <p:nvPr/>
        </p:nvSpPr>
        <p:spPr>
          <a:xfrm>
            <a:off x="3422514" y="4656818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· 1 = 4          Med minnessiffran blir det 7.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64206F-0DF6-1A4D-A6A9-A4B016683CFF}"/>
              </a:ext>
            </a:extLst>
          </p:cNvPr>
          <p:cNvSpPr/>
          <p:nvPr/>
        </p:nvSpPr>
        <p:spPr>
          <a:xfrm>
            <a:off x="3422514" y="5092199"/>
            <a:ext cx="4964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flyttar ner nollorna.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9A3BCB9-F14E-7749-8C17-AE676BB44382}"/>
              </a:ext>
            </a:extLst>
          </p:cNvPr>
          <p:cNvSpPr/>
          <p:nvPr/>
        </p:nvSpPr>
        <p:spPr>
          <a:xfrm>
            <a:off x="2432445" y="437820"/>
            <a:ext cx="437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Multiplikation med tal som slutar på noll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77BA83F-9817-974B-B661-78C1B7DCCEC8}"/>
              </a:ext>
            </a:extLst>
          </p:cNvPr>
          <p:cNvSpPr/>
          <p:nvPr/>
        </p:nvSpPr>
        <p:spPr>
          <a:xfrm>
            <a:off x="5645" y="1212995"/>
            <a:ext cx="9339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ska multiplicera med tal som slutar på noll så finns det flera olika sätt att göra det på.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CD06F4CA-CD45-2E40-AC10-610F9B912FFA}"/>
              </a:ext>
            </a:extLst>
          </p:cNvPr>
          <p:cNvSpPr/>
          <p:nvPr/>
        </p:nvSpPr>
        <p:spPr>
          <a:xfrm>
            <a:off x="1632745" y="2281004"/>
            <a:ext cx="4005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F309157-5B93-1E46-9FF7-3D024E45CEE9}"/>
              </a:ext>
            </a:extLst>
          </p:cNvPr>
          <p:cNvSpPr/>
          <p:nvPr/>
        </p:nvSpPr>
        <p:spPr>
          <a:xfrm>
            <a:off x="2006667" y="4281494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0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D5A0799-4CE5-709F-727B-7671E384CC52}"/>
              </a:ext>
            </a:extLst>
          </p:cNvPr>
          <p:cNvSpPr/>
          <p:nvPr/>
        </p:nvSpPr>
        <p:spPr>
          <a:xfrm>
            <a:off x="2850237" y="3872438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3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C4E8EDB5-A7F8-E410-CC53-B50EAF97F671}"/>
              </a:ext>
            </a:extLst>
          </p:cNvPr>
          <p:cNvCxnSpPr>
            <a:cxnSpLocks/>
          </p:cNvCxnSpPr>
          <p:nvPr/>
        </p:nvCxnSpPr>
        <p:spPr>
          <a:xfrm flipV="1">
            <a:off x="2907871" y="4018279"/>
            <a:ext cx="218810" cy="169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 animBg="1"/>
      <p:bldP spid="11" grpId="1" animBg="1"/>
      <p:bldP spid="14" grpId="0" animBg="1"/>
      <p:bldP spid="14" grpId="1" animBg="1"/>
      <p:bldP spid="15" grpId="0"/>
      <p:bldP spid="17" grpId="0"/>
      <p:bldP spid="18" grpId="0"/>
      <p:bldP spid="20" grpId="0"/>
      <p:bldP spid="21" grpId="0"/>
      <p:bldP spid="22" grpId="0"/>
      <p:bldP spid="23" grpId="0"/>
      <p:bldP spid="31" grpId="0"/>
      <p:bldP spid="33" grpId="0"/>
      <p:bldP spid="34" grpId="0"/>
      <p:bldP spid="35" grpId="0" animBg="1"/>
      <p:bldP spid="4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9E36198-31CE-034E-AF52-DFB3B9F5A4ED}"/>
              </a:ext>
            </a:extLst>
          </p:cNvPr>
          <p:cNvSpPr/>
          <p:nvPr/>
        </p:nvSpPr>
        <p:spPr>
          <a:xfrm>
            <a:off x="2256697" y="431764"/>
            <a:ext cx="4630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också använda huvudräkning så här: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401CC3-DFD9-664B-B4AE-85C073B8A570}"/>
              </a:ext>
            </a:extLst>
          </p:cNvPr>
          <p:cNvSpPr/>
          <p:nvPr/>
        </p:nvSpPr>
        <p:spPr>
          <a:xfrm>
            <a:off x="1561546" y="350604"/>
            <a:ext cx="4005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4B866C0-FDF4-214C-A715-13A6BADF9341}"/>
              </a:ext>
            </a:extLst>
          </p:cNvPr>
          <p:cNvSpPr/>
          <p:nvPr/>
        </p:nvSpPr>
        <p:spPr>
          <a:xfrm>
            <a:off x="2285915" y="1532405"/>
            <a:ext cx="1775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18 · 400 =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2EE51E-EE96-0B4B-B18C-FA8F4FEC0043}"/>
              </a:ext>
            </a:extLst>
          </p:cNvPr>
          <p:cNvSpPr/>
          <p:nvPr/>
        </p:nvSpPr>
        <p:spPr>
          <a:xfrm>
            <a:off x="3875294" y="1528410"/>
            <a:ext cx="998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18 ·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09FE90B-7D90-1843-B61D-D9CC53EAAF69}"/>
              </a:ext>
            </a:extLst>
          </p:cNvPr>
          <p:cNvSpPr/>
          <p:nvPr/>
        </p:nvSpPr>
        <p:spPr>
          <a:xfrm>
            <a:off x="4406975" y="1532405"/>
            <a:ext cx="1397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 · 100</a:t>
            </a:r>
            <a:r>
              <a:rPr lang="sv-SE" sz="2400" dirty="0"/>
              <a:t> =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3CF02F4-EAE0-7444-A67C-58D68541959D}"/>
              </a:ext>
            </a:extLst>
          </p:cNvPr>
          <p:cNvSpPr/>
          <p:nvPr/>
        </p:nvSpPr>
        <p:spPr>
          <a:xfrm>
            <a:off x="5444357" y="1540395"/>
            <a:ext cx="184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 72 · 100 =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026E341-5FC4-3043-A688-ABD29894BE8D}"/>
              </a:ext>
            </a:extLst>
          </p:cNvPr>
          <p:cNvGrpSpPr/>
          <p:nvPr/>
        </p:nvGrpSpPr>
        <p:grpSpPr>
          <a:xfrm>
            <a:off x="3756859" y="1325880"/>
            <a:ext cx="2005613" cy="961930"/>
            <a:chOff x="3716433" y="1224625"/>
            <a:chExt cx="2005613" cy="961930"/>
          </a:xfrm>
        </p:grpSpPr>
        <p:sp>
          <p:nvSpPr>
            <p:cNvPr id="7" name="Bågformad 6">
              <a:extLst>
                <a:ext uri="{FF2B5EF4-FFF2-40B4-BE49-F238E27FC236}">
                  <a16:creationId xmlns:a16="http://schemas.microsoft.com/office/drawing/2014/main" id="{6C2A56E9-0B59-7142-A0DC-6914328895AD}"/>
                </a:ext>
              </a:extLst>
            </p:cNvPr>
            <p:cNvSpPr/>
            <p:nvPr/>
          </p:nvSpPr>
          <p:spPr>
            <a:xfrm flipV="1">
              <a:off x="4096695" y="1224625"/>
              <a:ext cx="1625351" cy="961930"/>
            </a:xfrm>
            <a:prstGeom prst="circularArrow">
              <a:avLst>
                <a:gd name="adj1" fmla="val 1640"/>
                <a:gd name="adj2" fmla="val 668093"/>
                <a:gd name="adj3" fmla="val 20429907"/>
                <a:gd name="adj4" fmla="val 11402864"/>
                <a:gd name="adj5" fmla="val 378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>
                <a:solidFill>
                  <a:schemeClr val="tx1"/>
                </a:solidFill>
              </a:endParaRP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B07DB8A2-E307-9141-B37C-6125A99A8C95}"/>
                </a:ext>
              </a:extLst>
            </p:cNvPr>
            <p:cNvCxnSpPr>
              <a:cxnSpLocks/>
            </p:cNvCxnSpPr>
            <p:nvPr/>
          </p:nvCxnSpPr>
          <p:spPr>
            <a:xfrm>
              <a:off x="3716433" y="1836574"/>
              <a:ext cx="89451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A799C18D-3794-9346-B22B-8D21F7E1F1A3}"/>
              </a:ext>
            </a:extLst>
          </p:cNvPr>
          <p:cNvSpPr/>
          <p:nvPr/>
        </p:nvSpPr>
        <p:spPr>
          <a:xfrm>
            <a:off x="6799854" y="1540395"/>
            <a:ext cx="184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7 200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FB16B90-F788-0047-AE4C-C48E98340290}"/>
              </a:ext>
            </a:extLst>
          </p:cNvPr>
          <p:cNvSpPr/>
          <p:nvPr/>
        </p:nvSpPr>
        <p:spPr>
          <a:xfrm>
            <a:off x="2256697" y="3429000"/>
            <a:ext cx="5581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Tänk efter om svaret är rimligt. Du kan tänka så här: </a:t>
            </a:r>
          </a:p>
          <a:p>
            <a:endParaRPr lang="sv-SE" dirty="0"/>
          </a:p>
          <a:p>
            <a:r>
              <a:rPr lang="sv-SE" dirty="0"/>
              <a:t>		18 · 400 ≈ 20 · 400 = 8 000 </a:t>
            </a:r>
          </a:p>
        </p:txBody>
      </p:sp>
    </p:spTree>
    <p:extLst>
      <p:ext uri="{BB962C8B-B14F-4D97-AF65-F5344CB8AC3E}">
        <p14:creationId xmlns:p14="http://schemas.microsoft.com/office/powerpoint/2010/main" val="12191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12" grpId="0"/>
      <p:bldP spid="13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5F4AEA-E0B8-6F43-9C3F-0A084D7CE778}"/>
              </a:ext>
            </a:extLst>
          </p:cNvPr>
          <p:cNvSpPr/>
          <p:nvPr/>
        </p:nvSpPr>
        <p:spPr>
          <a:xfrm>
            <a:off x="316008" y="18285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5D204E6-A49B-9746-843F-54986A0E9BEC}"/>
              </a:ext>
            </a:extLst>
          </p:cNvPr>
          <p:cNvGraphicFramePr>
            <a:graphicFrameLocks noGrp="1"/>
          </p:cNvGraphicFramePr>
          <p:nvPr/>
        </p:nvGraphicFramePr>
        <p:xfrm>
          <a:off x="2240229" y="204497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200 · 13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49830AF-E7DA-E64B-B0C3-493B15828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18039"/>
              </p:ext>
            </p:extLst>
          </p:nvPr>
        </p:nvGraphicFramePr>
        <p:xfrm>
          <a:off x="4880898" y="204497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30 · 52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5297A549-33E3-D448-8E65-566C055840AA}"/>
              </a:ext>
            </a:extLst>
          </p:cNvPr>
          <p:cNvSpPr/>
          <p:nvPr/>
        </p:nvSpPr>
        <p:spPr>
          <a:xfrm>
            <a:off x="317108" y="82721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5E3AA4-A066-D44B-9C81-91394160A4CF}"/>
              </a:ext>
            </a:extLst>
          </p:cNvPr>
          <p:cNvSpPr/>
          <p:nvPr/>
        </p:nvSpPr>
        <p:spPr>
          <a:xfrm>
            <a:off x="1062515" y="882811"/>
            <a:ext cx="192774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Du kan räkna så här......</a:t>
            </a:r>
            <a:endParaRPr lang="sv-SE" sz="14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96525B8-7D7A-FE4B-ADB4-F5B5DD4BDE8B}"/>
              </a:ext>
            </a:extLst>
          </p:cNvPr>
          <p:cNvSpPr/>
          <p:nvPr/>
        </p:nvSpPr>
        <p:spPr>
          <a:xfrm>
            <a:off x="386080" y="2523814"/>
            <a:ext cx="124511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….eller så här:</a:t>
            </a:r>
            <a:endParaRPr lang="sv-SE" sz="14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693D417-EC47-6642-9055-DA996067581D}"/>
              </a:ext>
            </a:extLst>
          </p:cNvPr>
          <p:cNvSpPr/>
          <p:nvPr/>
        </p:nvSpPr>
        <p:spPr>
          <a:xfrm>
            <a:off x="4572000" y="1364393"/>
            <a:ext cx="176447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Ställ nollorna utanför.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D310FB7B-9039-DF47-8DD9-A719C9AA4088}"/>
              </a:ext>
            </a:extLst>
          </p:cNvPr>
          <p:cNvSpPr/>
          <p:nvPr/>
        </p:nvSpPr>
        <p:spPr>
          <a:xfrm>
            <a:off x="1631193" y="1379306"/>
            <a:ext cx="2052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1 3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3C30B8C-6ED7-5C4D-B92C-37FD02D00C01}"/>
              </a:ext>
            </a:extLst>
          </p:cNvPr>
          <p:cNvSpPr/>
          <p:nvPr/>
        </p:nvSpPr>
        <p:spPr>
          <a:xfrm>
            <a:off x="855983" y="1626157"/>
            <a:ext cx="250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latin typeface="Bradley Hand" pitchFamily="2" charset="77"/>
              </a:rPr>
              <a:t>	 ·     </a:t>
            </a:r>
            <a:r>
              <a:rPr lang="sv-SE" sz="2400" dirty="0">
                <a:latin typeface="Bradley Hand" pitchFamily="2" charset="77"/>
              </a:rPr>
              <a:t>2 0 0</a:t>
            </a:r>
          </a:p>
        </p:txBody>
      </p:sp>
      <p:cxnSp>
        <p:nvCxnSpPr>
          <p:cNvPr id="34" name="Rak 33">
            <a:extLst>
              <a:ext uri="{FF2B5EF4-FFF2-40B4-BE49-F238E27FC236}">
                <a16:creationId xmlns:a16="http://schemas.microsoft.com/office/drawing/2014/main" id="{460CE1D3-F77B-0647-ADF4-4C7FAAB697D0}"/>
              </a:ext>
            </a:extLst>
          </p:cNvPr>
          <p:cNvCxnSpPr>
            <a:cxnSpLocks/>
          </p:cNvCxnSpPr>
          <p:nvPr/>
        </p:nvCxnSpPr>
        <p:spPr>
          <a:xfrm>
            <a:off x="1457190" y="1966167"/>
            <a:ext cx="114324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Ellips 34">
            <a:extLst>
              <a:ext uri="{FF2B5EF4-FFF2-40B4-BE49-F238E27FC236}">
                <a16:creationId xmlns:a16="http://schemas.microsoft.com/office/drawing/2014/main" id="{2C9B529D-42AD-B646-BB3E-1C7A441CC3EC}"/>
              </a:ext>
            </a:extLst>
          </p:cNvPr>
          <p:cNvSpPr/>
          <p:nvPr/>
        </p:nvSpPr>
        <p:spPr>
          <a:xfrm>
            <a:off x="1911631" y="1420942"/>
            <a:ext cx="241415" cy="57013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8349A701-C2E0-0F46-94F6-BB47D0A22A39}"/>
              </a:ext>
            </a:extLst>
          </p:cNvPr>
          <p:cNvSpPr/>
          <p:nvPr/>
        </p:nvSpPr>
        <p:spPr>
          <a:xfrm rot="19040859">
            <a:off x="1739675" y="1429692"/>
            <a:ext cx="313582" cy="6261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191636A-3C39-AF47-9857-C12083A75467}"/>
              </a:ext>
            </a:extLst>
          </p:cNvPr>
          <p:cNvSpPr/>
          <p:nvPr/>
        </p:nvSpPr>
        <p:spPr>
          <a:xfrm>
            <a:off x="1597863" y="1910340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CFFE98F-B285-9344-B13D-199F8F9E3C51}"/>
              </a:ext>
            </a:extLst>
          </p:cNvPr>
          <p:cNvSpPr/>
          <p:nvPr/>
        </p:nvSpPr>
        <p:spPr>
          <a:xfrm>
            <a:off x="2358018" y="1909218"/>
            <a:ext cx="329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cxnSp>
        <p:nvCxnSpPr>
          <p:cNvPr id="39" name="Rak 38">
            <a:extLst>
              <a:ext uri="{FF2B5EF4-FFF2-40B4-BE49-F238E27FC236}">
                <a16:creationId xmlns:a16="http://schemas.microsoft.com/office/drawing/2014/main" id="{ADA99BED-808C-B749-8732-42FF7E4A9A32}"/>
              </a:ext>
            </a:extLst>
          </p:cNvPr>
          <p:cNvCxnSpPr>
            <a:cxnSpLocks/>
          </p:cNvCxnSpPr>
          <p:nvPr/>
        </p:nvCxnSpPr>
        <p:spPr>
          <a:xfrm flipV="1">
            <a:off x="2182151" y="1464964"/>
            <a:ext cx="0" cy="57013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ktangel 39">
            <a:extLst>
              <a:ext uri="{FF2B5EF4-FFF2-40B4-BE49-F238E27FC236}">
                <a16:creationId xmlns:a16="http://schemas.microsoft.com/office/drawing/2014/main" id="{C8E722E3-0A92-1F45-9CA3-A48E03F69775}"/>
              </a:ext>
            </a:extLst>
          </p:cNvPr>
          <p:cNvSpPr/>
          <p:nvPr/>
        </p:nvSpPr>
        <p:spPr>
          <a:xfrm>
            <a:off x="1867369" y="1913500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100326F-408A-9648-AD16-42CA3209D9D8}"/>
              </a:ext>
            </a:extLst>
          </p:cNvPr>
          <p:cNvSpPr/>
          <p:nvPr/>
        </p:nvSpPr>
        <p:spPr>
          <a:xfrm>
            <a:off x="2143638" y="1897482"/>
            <a:ext cx="31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F0BF5578-2AED-2544-B2B4-25DA7C193B78}"/>
              </a:ext>
            </a:extLst>
          </p:cNvPr>
          <p:cNvSpPr/>
          <p:nvPr/>
        </p:nvSpPr>
        <p:spPr>
          <a:xfrm>
            <a:off x="1527219" y="2831591"/>
            <a:ext cx="998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200 ·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64EDFA8C-5452-AD48-BB41-4AA97DA82B66}"/>
              </a:ext>
            </a:extLst>
          </p:cNvPr>
          <p:cNvSpPr/>
          <p:nvPr/>
        </p:nvSpPr>
        <p:spPr>
          <a:xfrm>
            <a:off x="2185459" y="2839580"/>
            <a:ext cx="1397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Bradley Hand" pitchFamily="2" charset="77"/>
              </a:rPr>
              <a:t> </a:t>
            </a:r>
            <a:r>
              <a:rPr lang="sv-SE" sz="2400" dirty="0">
                <a:latin typeface="Bradley Hand" pitchFamily="2" charset="77"/>
              </a:rPr>
              <a:t>13</a:t>
            </a:r>
            <a:r>
              <a:rPr lang="sv-SE" sz="2400" dirty="0">
                <a:solidFill>
                  <a:srgbClr val="C00000"/>
                </a:solidFill>
                <a:latin typeface="Bradley Hand" pitchFamily="2" charset="77"/>
              </a:rPr>
              <a:t>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ED78D219-BB42-1744-9E7C-C952F61ABB68}"/>
              </a:ext>
            </a:extLst>
          </p:cNvPr>
          <p:cNvSpPr/>
          <p:nvPr/>
        </p:nvSpPr>
        <p:spPr>
          <a:xfrm>
            <a:off x="2901327" y="2839579"/>
            <a:ext cx="629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26</a:t>
            </a:r>
          </a:p>
        </p:txBody>
      </p:sp>
      <p:cxnSp>
        <p:nvCxnSpPr>
          <p:cNvPr id="49" name="Rak 48">
            <a:extLst>
              <a:ext uri="{FF2B5EF4-FFF2-40B4-BE49-F238E27FC236}">
                <a16:creationId xmlns:a16="http://schemas.microsoft.com/office/drawing/2014/main" id="{F2983A53-6828-DD45-9AE7-71414185C57C}"/>
              </a:ext>
            </a:extLst>
          </p:cNvPr>
          <p:cNvCxnSpPr>
            <a:cxnSpLocks/>
          </p:cNvCxnSpPr>
          <p:nvPr/>
        </p:nvCxnSpPr>
        <p:spPr>
          <a:xfrm>
            <a:off x="1606816" y="3182350"/>
            <a:ext cx="1800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Rektangel 49">
            <a:extLst>
              <a:ext uri="{FF2B5EF4-FFF2-40B4-BE49-F238E27FC236}">
                <a16:creationId xmlns:a16="http://schemas.microsoft.com/office/drawing/2014/main" id="{874DE808-6A06-9643-9C03-C7E5D89B3D05}"/>
              </a:ext>
            </a:extLst>
          </p:cNvPr>
          <p:cNvSpPr/>
          <p:nvPr/>
        </p:nvSpPr>
        <p:spPr>
          <a:xfrm>
            <a:off x="3288019" y="2839579"/>
            <a:ext cx="589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00</a:t>
            </a:r>
          </a:p>
        </p:txBody>
      </p:sp>
      <p:cxnSp>
        <p:nvCxnSpPr>
          <p:cNvPr id="51" name="Rak 50">
            <a:extLst>
              <a:ext uri="{FF2B5EF4-FFF2-40B4-BE49-F238E27FC236}">
                <a16:creationId xmlns:a16="http://schemas.microsoft.com/office/drawing/2014/main" id="{5326A4ED-EE3D-684C-A654-5495188ABBA0}"/>
              </a:ext>
            </a:extLst>
          </p:cNvPr>
          <p:cNvCxnSpPr>
            <a:cxnSpLocks/>
          </p:cNvCxnSpPr>
          <p:nvPr/>
        </p:nvCxnSpPr>
        <p:spPr>
          <a:xfrm>
            <a:off x="2345504" y="3182350"/>
            <a:ext cx="3418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Rektangel 51">
            <a:extLst>
              <a:ext uri="{FF2B5EF4-FFF2-40B4-BE49-F238E27FC236}">
                <a16:creationId xmlns:a16="http://schemas.microsoft.com/office/drawing/2014/main" id="{EAF0BFD5-3E4B-2C4B-80B0-38B04F53E244}"/>
              </a:ext>
            </a:extLst>
          </p:cNvPr>
          <p:cNvSpPr/>
          <p:nvPr/>
        </p:nvSpPr>
        <p:spPr>
          <a:xfrm>
            <a:off x="4572000" y="1727317"/>
            <a:ext cx="362713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Multiplicera först och flytta sedan ner nollorna.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0D36B8B1-1F91-E04A-8104-0226ED0FDF2C}"/>
              </a:ext>
            </a:extLst>
          </p:cNvPr>
          <p:cNvSpPr/>
          <p:nvPr/>
        </p:nvSpPr>
        <p:spPr>
          <a:xfrm>
            <a:off x="4572000" y="2704631"/>
            <a:ext cx="414866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”2 gånger 13 är 26, men eftersom jag multiplicerar med 200 lägger jag till två nollor.”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57972B9-AB78-0F4D-A529-2995AA7FF942}"/>
              </a:ext>
            </a:extLst>
          </p:cNvPr>
          <p:cNvSpPr/>
          <p:nvPr/>
        </p:nvSpPr>
        <p:spPr>
          <a:xfrm>
            <a:off x="317108" y="3630149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C18185C6-64FC-374A-ACBC-8F23E4EF65F9}"/>
              </a:ext>
            </a:extLst>
          </p:cNvPr>
          <p:cNvSpPr/>
          <p:nvPr/>
        </p:nvSpPr>
        <p:spPr>
          <a:xfrm>
            <a:off x="1062515" y="3685750"/>
            <a:ext cx="192774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Du kan räkna så här......</a:t>
            </a:r>
            <a:endParaRPr lang="sv-SE" sz="1400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F252D1B7-AF2C-CD4E-A554-214FCC6E9570}"/>
              </a:ext>
            </a:extLst>
          </p:cNvPr>
          <p:cNvSpPr/>
          <p:nvPr/>
        </p:nvSpPr>
        <p:spPr>
          <a:xfrm>
            <a:off x="386080" y="5326753"/>
            <a:ext cx="124511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….eller så här:</a:t>
            </a:r>
            <a:endParaRPr lang="sv-SE" sz="1400" dirty="0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B215895-CF08-8A49-843B-0481D9D9DBA0}"/>
              </a:ext>
            </a:extLst>
          </p:cNvPr>
          <p:cNvSpPr/>
          <p:nvPr/>
        </p:nvSpPr>
        <p:spPr>
          <a:xfrm>
            <a:off x="4572000" y="3903123"/>
            <a:ext cx="176447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Ställ nollan utanför.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16E12985-7F41-2843-9AF0-015D55B1FFE4}"/>
              </a:ext>
            </a:extLst>
          </p:cNvPr>
          <p:cNvSpPr/>
          <p:nvPr/>
        </p:nvSpPr>
        <p:spPr>
          <a:xfrm>
            <a:off x="1563884" y="4227977"/>
            <a:ext cx="2052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  <a:r>
              <a:rPr lang="sv-SE" sz="1000" dirty="0">
                <a:latin typeface="Bradley Hand" pitchFamily="2" charset="77"/>
              </a:rPr>
              <a:t>  </a:t>
            </a:r>
            <a:r>
              <a:rPr lang="sv-SE" sz="1100" dirty="0">
                <a:latin typeface="Bradley Hand" pitchFamily="2" charset="77"/>
              </a:rPr>
              <a:t> </a:t>
            </a:r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3637594A-E57D-D64B-9AF1-BD24525B9756}"/>
              </a:ext>
            </a:extLst>
          </p:cNvPr>
          <p:cNvSpPr/>
          <p:nvPr/>
        </p:nvSpPr>
        <p:spPr>
          <a:xfrm>
            <a:off x="865189" y="4440614"/>
            <a:ext cx="250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latin typeface="Bradley Hand" pitchFamily="2" charset="77"/>
              </a:rPr>
              <a:t>	 ·     </a:t>
            </a:r>
            <a:r>
              <a:rPr lang="sv-SE" sz="2400" dirty="0">
                <a:latin typeface="Bradley Hand" pitchFamily="2" charset="77"/>
              </a:rPr>
              <a:t>3 0</a:t>
            </a:r>
          </a:p>
        </p:txBody>
      </p:sp>
      <p:cxnSp>
        <p:nvCxnSpPr>
          <p:cNvPr id="64" name="Rak 63">
            <a:extLst>
              <a:ext uri="{FF2B5EF4-FFF2-40B4-BE49-F238E27FC236}">
                <a16:creationId xmlns:a16="http://schemas.microsoft.com/office/drawing/2014/main" id="{CB475A38-325C-744E-B912-CBF379DC8576}"/>
              </a:ext>
            </a:extLst>
          </p:cNvPr>
          <p:cNvCxnSpPr>
            <a:cxnSpLocks/>
          </p:cNvCxnSpPr>
          <p:nvPr/>
        </p:nvCxnSpPr>
        <p:spPr>
          <a:xfrm>
            <a:off x="1457190" y="4769106"/>
            <a:ext cx="114324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Ellips 64">
            <a:extLst>
              <a:ext uri="{FF2B5EF4-FFF2-40B4-BE49-F238E27FC236}">
                <a16:creationId xmlns:a16="http://schemas.microsoft.com/office/drawing/2014/main" id="{7AEF6383-B7C5-2144-92AA-0383B6F57770}"/>
              </a:ext>
            </a:extLst>
          </p:cNvPr>
          <p:cNvSpPr/>
          <p:nvPr/>
        </p:nvSpPr>
        <p:spPr>
          <a:xfrm>
            <a:off x="1911631" y="4264742"/>
            <a:ext cx="301647" cy="51144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CF38C75F-D728-CC43-92ED-043AFBC855D8}"/>
              </a:ext>
            </a:extLst>
          </p:cNvPr>
          <p:cNvSpPr/>
          <p:nvPr/>
        </p:nvSpPr>
        <p:spPr>
          <a:xfrm rot="18685438">
            <a:off x="1704920" y="4219978"/>
            <a:ext cx="349499" cy="63935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C3BAD7FD-00AA-364D-B9D8-EFCE6567C906}"/>
              </a:ext>
            </a:extLst>
          </p:cNvPr>
          <p:cNvSpPr/>
          <p:nvPr/>
        </p:nvSpPr>
        <p:spPr>
          <a:xfrm>
            <a:off x="1308752" y="4722105"/>
            <a:ext cx="661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1 5</a:t>
            </a:r>
          </a:p>
        </p:txBody>
      </p:sp>
      <p:cxnSp>
        <p:nvCxnSpPr>
          <p:cNvPr id="69" name="Rak 68">
            <a:extLst>
              <a:ext uri="{FF2B5EF4-FFF2-40B4-BE49-F238E27FC236}">
                <a16:creationId xmlns:a16="http://schemas.microsoft.com/office/drawing/2014/main" id="{FF7536E2-8CEE-5043-97AA-CF1F9F43A09F}"/>
              </a:ext>
            </a:extLst>
          </p:cNvPr>
          <p:cNvCxnSpPr>
            <a:cxnSpLocks/>
          </p:cNvCxnSpPr>
          <p:nvPr/>
        </p:nvCxnSpPr>
        <p:spPr>
          <a:xfrm flipV="1">
            <a:off x="2182151" y="4267903"/>
            <a:ext cx="0" cy="57013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Rektangel 69">
            <a:extLst>
              <a:ext uri="{FF2B5EF4-FFF2-40B4-BE49-F238E27FC236}">
                <a16:creationId xmlns:a16="http://schemas.microsoft.com/office/drawing/2014/main" id="{F20EB35C-E9B4-164F-B69C-2B85D2B7FE3D}"/>
              </a:ext>
            </a:extLst>
          </p:cNvPr>
          <p:cNvSpPr/>
          <p:nvPr/>
        </p:nvSpPr>
        <p:spPr>
          <a:xfrm>
            <a:off x="1826790" y="472050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693551F7-C6CB-C54D-9193-19698F5B5DEB}"/>
              </a:ext>
            </a:extLst>
          </p:cNvPr>
          <p:cNvSpPr/>
          <p:nvPr/>
        </p:nvSpPr>
        <p:spPr>
          <a:xfrm>
            <a:off x="2143638" y="4700421"/>
            <a:ext cx="31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CBEEC77D-584E-A741-AC23-10D0CCEE05DE}"/>
              </a:ext>
            </a:extLst>
          </p:cNvPr>
          <p:cNvSpPr/>
          <p:nvPr/>
        </p:nvSpPr>
        <p:spPr>
          <a:xfrm>
            <a:off x="4572000" y="4286592"/>
            <a:ext cx="343893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Multiplicera först och flytta sedan ner nollan.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20E83792-0048-DF4A-8DB9-E5AAD263875F}"/>
              </a:ext>
            </a:extLst>
          </p:cNvPr>
          <p:cNvSpPr/>
          <p:nvPr/>
        </p:nvSpPr>
        <p:spPr>
          <a:xfrm>
            <a:off x="4572000" y="4732283"/>
            <a:ext cx="391700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Svaret är rimligt eftersom 30 · 52 ≈ 30 · 50 = 1 500. 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F4A6084C-8536-5647-A489-E475910A4A63}"/>
              </a:ext>
            </a:extLst>
          </p:cNvPr>
          <p:cNvSpPr/>
          <p:nvPr/>
        </p:nvSpPr>
        <p:spPr>
          <a:xfrm>
            <a:off x="367717" y="5872093"/>
            <a:ext cx="1775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30 · 52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A00448AC-E312-E04D-9F73-2ED79E546274}"/>
              </a:ext>
            </a:extLst>
          </p:cNvPr>
          <p:cNvSpPr/>
          <p:nvPr/>
        </p:nvSpPr>
        <p:spPr>
          <a:xfrm>
            <a:off x="2522333" y="5872096"/>
            <a:ext cx="115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· 52 </a:t>
            </a:r>
            <a:r>
              <a:rPr lang="sv-SE" sz="2400" dirty="0"/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0EA23A1D-3F22-3D4C-AD34-64DEAD07CBBE}"/>
              </a:ext>
            </a:extLst>
          </p:cNvPr>
          <p:cNvSpPr/>
          <p:nvPr/>
        </p:nvSpPr>
        <p:spPr>
          <a:xfrm>
            <a:off x="1736574" y="5882371"/>
            <a:ext cx="1956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Bradley Hand" pitchFamily="2" charset="77"/>
              </a:rPr>
              <a:t>3 · 10</a:t>
            </a:r>
            <a:r>
              <a:rPr lang="sv-SE" sz="2400" dirty="0">
                <a:latin typeface="Bradley Hand" pitchFamily="2" charset="77"/>
              </a:rPr>
              <a:t>  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5B8BD0B0-A398-D04A-A332-F83EDB36AC84}"/>
              </a:ext>
            </a:extLst>
          </p:cNvPr>
          <p:cNvSpPr/>
          <p:nvPr/>
        </p:nvSpPr>
        <p:spPr>
          <a:xfrm>
            <a:off x="3512495" y="5861819"/>
            <a:ext cx="184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· 520 </a:t>
            </a:r>
            <a:r>
              <a:rPr lang="sv-SE" sz="2400" dirty="0"/>
              <a:t>=</a:t>
            </a:r>
            <a:endParaRPr lang="sv-SE" sz="2400" dirty="0">
              <a:latin typeface="Bradley Hand" pitchFamily="2" charset="77"/>
            </a:endParaRP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CCFEFEF3-E92A-D24F-B4AB-EC29B66447FF}"/>
              </a:ext>
            </a:extLst>
          </p:cNvPr>
          <p:cNvGrpSpPr/>
          <p:nvPr/>
        </p:nvGrpSpPr>
        <p:grpSpPr>
          <a:xfrm>
            <a:off x="2246127" y="5632238"/>
            <a:ext cx="2010180" cy="961930"/>
            <a:chOff x="4096694" y="1138208"/>
            <a:chExt cx="2010180" cy="961930"/>
          </a:xfrm>
        </p:grpSpPr>
        <p:sp>
          <p:nvSpPr>
            <p:cNvPr id="86" name="Bågformad 85">
              <a:extLst>
                <a:ext uri="{FF2B5EF4-FFF2-40B4-BE49-F238E27FC236}">
                  <a16:creationId xmlns:a16="http://schemas.microsoft.com/office/drawing/2014/main" id="{2C916661-C413-FB46-9CB7-2269FAA6B81F}"/>
                </a:ext>
              </a:extLst>
            </p:cNvPr>
            <p:cNvSpPr/>
            <p:nvPr/>
          </p:nvSpPr>
          <p:spPr>
            <a:xfrm flipV="1">
              <a:off x="4481523" y="1138208"/>
              <a:ext cx="1625351" cy="961930"/>
            </a:xfrm>
            <a:prstGeom prst="circularArrow">
              <a:avLst>
                <a:gd name="adj1" fmla="val 1640"/>
                <a:gd name="adj2" fmla="val 668093"/>
                <a:gd name="adj3" fmla="val 20429907"/>
                <a:gd name="adj4" fmla="val 11468135"/>
                <a:gd name="adj5" fmla="val 378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>
                <a:solidFill>
                  <a:schemeClr val="tx1"/>
                </a:solidFill>
                <a:latin typeface="Bradley Hand" pitchFamily="2" charset="77"/>
              </a:endParaRPr>
            </a:p>
          </p:txBody>
        </p:sp>
        <p:cxnSp>
          <p:nvCxnSpPr>
            <p:cNvPr id="87" name="Rak 86">
              <a:extLst>
                <a:ext uri="{FF2B5EF4-FFF2-40B4-BE49-F238E27FC236}">
                  <a16:creationId xmlns:a16="http://schemas.microsoft.com/office/drawing/2014/main" id="{2BFDA4A4-5FC7-1945-9535-31975886C67C}"/>
                </a:ext>
              </a:extLst>
            </p:cNvPr>
            <p:cNvCxnSpPr>
              <a:cxnSpLocks/>
            </p:cNvCxnSpPr>
            <p:nvPr/>
          </p:nvCxnSpPr>
          <p:spPr>
            <a:xfrm>
              <a:off x="4096694" y="1751598"/>
              <a:ext cx="92129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Rektangel 87">
            <a:extLst>
              <a:ext uri="{FF2B5EF4-FFF2-40B4-BE49-F238E27FC236}">
                <a16:creationId xmlns:a16="http://schemas.microsoft.com/office/drawing/2014/main" id="{48881DE3-4E9B-4044-B0DF-B7E1745A5726}"/>
              </a:ext>
            </a:extLst>
          </p:cNvPr>
          <p:cNvSpPr/>
          <p:nvPr/>
        </p:nvSpPr>
        <p:spPr>
          <a:xfrm>
            <a:off x="4791591" y="5861818"/>
            <a:ext cx="1062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1 560</a:t>
            </a:r>
          </a:p>
        </p:txBody>
      </p:sp>
    </p:spTree>
    <p:extLst>
      <p:ext uri="{BB962C8B-B14F-4D97-AF65-F5344CB8AC3E}">
        <p14:creationId xmlns:p14="http://schemas.microsoft.com/office/powerpoint/2010/main" val="38361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13" grpId="0" animBg="1"/>
      <p:bldP spid="18" grpId="0" animBg="1"/>
      <p:bldP spid="32" grpId="0"/>
      <p:bldP spid="33" grpId="0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40" grpId="0"/>
      <p:bldP spid="41" grpId="0"/>
      <p:bldP spid="46" grpId="0"/>
      <p:bldP spid="47" grpId="0"/>
      <p:bldP spid="48" grpId="0"/>
      <p:bldP spid="50" grpId="0"/>
      <p:bldP spid="52" grpId="0" animBg="1"/>
      <p:bldP spid="53" grpId="0" animBg="1"/>
      <p:bldP spid="58" grpId="0"/>
      <p:bldP spid="59" grpId="0" animBg="1"/>
      <p:bldP spid="60" grpId="0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6" grpId="1" animBg="1"/>
      <p:bldP spid="67" grpId="0"/>
      <p:bldP spid="70" grpId="0"/>
      <p:bldP spid="71" grpId="0"/>
      <p:bldP spid="78" grpId="0" animBg="1"/>
      <p:bldP spid="79" grpId="0" animBg="1"/>
      <p:bldP spid="81" grpId="0"/>
      <p:bldP spid="82" grpId="0"/>
      <p:bldP spid="83" grpId="0"/>
      <p:bldP spid="84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685269" y="424629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1  3  2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1177742" y="4841630"/>
            <a:ext cx="579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599739" y="492874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4139368" y="4609939"/>
            <a:ext cx="5187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13 tiotal dividerat med 2 är 6 hela tiotal. 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 rot="19369173">
            <a:off x="886861" y="4213544"/>
            <a:ext cx="507648" cy="14159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4122776" y="4312657"/>
            <a:ext cx="237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2511665" y="455044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4110819" y="3197175"/>
            <a:ext cx="452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Börja divisionen med den största talsorten.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2116941" y="454076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4137939" y="5650802"/>
            <a:ext cx="40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entalen: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4171616" y="5982710"/>
            <a:ext cx="3522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minnessiffran har vi 12 ental. 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1359472" y="896447"/>
            <a:ext cx="3505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dividerar ett tal med ett annat tal kallas det för </a:t>
            </a:r>
            <a:r>
              <a:rPr lang="sv-SE" i="1" dirty="0"/>
              <a:t>division</a:t>
            </a:r>
            <a:r>
              <a:rPr lang="sv-SE" dirty="0"/>
              <a:t>. </a:t>
            </a:r>
          </a:p>
          <a:p>
            <a:r>
              <a:rPr lang="sv-SE" dirty="0"/>
              <a:t>De två talen kallas </a:t>
            </a:r>
            <a:r>
              <a:rPr lang="sv-SE" i="1" dirty="0"/>
              <a:t>täljare </a:t>
            </a:r>
            <a:r>
              <a:rPr lang="sv-SE" dirty="0"/>
              <a:t>och </a:t>
            </a:r>
            <a:r>
              <a:rPr lang="sv-SE" i="1" dirty="0"/>
              <a:t>nämnare</a:t>
            </a:r>
            <a:r>
              <a:rPr lang="sv-SE" dirty="0"/>
              <a:t>. Svaret kallas </a:t>
            </a:r>
            <a:r>
              <a:rPr lang="sv-SE" i="1" dirty="0"/>
              <a:t>kvot</a:t>
            </a:r>
            <a:r>
              <a:rPr lang="sv-SE" dirty="0"/>
              <a:t>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4122776" y="3526743"/>
            <a:ext cx="485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hundratal dividerat med 2 är 0 hundratal.</a:t>
            </a:r>
          </a:p>
          <a:p>
            <a:r>
              <a:rPr lang="sv-SE" dirty="0"/>
              <a:t>Nollan behöver du inte skriva ut.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51670F-C238-C64F-BE1B-2D173FFEF993}"/>
              </a:ext>
            </a:extLst>
          </p:cNvPr>
          <p:cNvSpPr/>
          <p:nvPr/>
        </p:nvSpPr>
        <p:spPr>
          <a:xfrm>
            <a:off x="2821448" y="455044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E78ECD5A-BFAD-8944-8C67-81264F87287E}"/>
              </a:ext>
            </a:extLst>
          </p:cNvPr>
          <p:cNvGrpSpPr/>
          <p:nvPr/>
        </p:nvGrpSpPr>
        <p:grpSpPr>
          <a:xfrm>
            <a:off x="56598" y="3215588"/>
            <a:ext cx="3785019" cy="634320"/>
            <a:chOff x="2503794" y="1420918"/>
            <a:chExt cx="3785019" cy="63432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A4DEDD9-7E8E-414F-B101-36A589C7FEA6}"/>
                </a:ext>
              </a:extLst>
            </p:cNvPr>
            <p:cNvSpPr/>
            <p:nvPr/>
          </p:nvSpPr>
          <p:spPr>
            <a:xfrm>
              <a:off x="2503794" y="1525262"/>
              <a:ext cx="3785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till exempel ska räkna ut            :</a:t>
              </a:r>
            </a:p>
          </p:txBody>
        </p: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B9F2BC1C-D49C-E24B-A2CE-9758146C6287}"/>
                </a:ext>
              </a:extLst>
            </p:cNvPr>
            <p:cNvGrpSpPr/>
            <p:nvPr/>
          </p:nvGrpSpPr>
          <p:grpSpPr>
            <a:xfrm>
              <a:off x="5477785" y="1420918"/>
              <a:ext cx="665946" cy="634320"/>
              <a:chOff x="5118139" y="4836821"/>
              <a:chExt cx="665946" cy="634320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551A0E14-6BE1-3D4D-8F32-0F9EEF2DBAE1}"/>
                  </a:ext>
                </a:extLst>
              </p:cNvPr>
              <p:cNvSpPr/>
              <p:nvPr/>
            </p:nvSpPr>
            <p:spPr>
              <a:xfrm>
                <a:off x="5118139" y="4836821"/>
                <a:ext cx="66594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</a:rPr>
                  <a:t>132</a:t>
                </a: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E890402-4F51-A242-B9C0-BDBE9D3E0728}"/>
                  </a:ext>
                </a:extLst>
              </p:cNvPr>
              <p:cNvSpPr/>
              <p:nvPr/>
            </p:nvSpPr>
            <p:spPr>
              <a:xfrm>
                <a:off x="5233788" y="5101809"/>
                <a:ext cx="32495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36" name="Rak 35">
                <a:extLst>
                  <a:ext uri="{FF2B5EF4-FFF2-40B4-BE49-F238E27FC236}">
                    <a16:creationId xmlns:a16="http://schemas.microsoft.com/office/drawing/2014/main" id="{0E3DD786-8585-894F-9F0E-82AE15EFA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4674" y="5147783"/>
                <a:ext cx="423182" cy="1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ktangel 37">
            <a:extLst>
              <a:ext uri="{FF2B5EF4-FFF2-40B4-BE49-F238E27FC236}">
                <a16:creationId xmlns:a16="http://schemas.microsoft.com/office/drawing/2014/main" id="{1BBBF269-7D3A-E242-9F96-315752A2F838}"/>
              </a:ext>
            </a:extLst>
          </p:cNvPr>
          <p:cNvSpPr/>
          <p:nvPr/>
        </p:nvSpPr>
        <p:spPr>
          <a:xfrm>
            <a:off x="1487947" y="4055409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3684344-0B27-E747-B8AB-329982E3B2C1}"/>
              </a:ext>
            </a:extLst>
          </p:cNvPr>
          <p:cNvSpPr/>
          <p:nvPr/>
        </p:nvSpPr>
        <p:spPr>
          <a:xfrm>
            <a:off x="4155962" y="4927232"/>
            <a:ext cx="1914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Resten</a:t>
            </a:r>
            <a:r>
              <a:rPr lang="sv-SE" dirty="0"/>
              <a:t> är 1 tiotal.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E04ED41-C52B-C743-B83A-B763EC1EE684}"/>
              </a:ext>
            </a:extLst>
          </p:cNvPr>
          <p:cNvSpPr/>
          <p:nvPr/>
        </p:nvSpPr>
        <p:spPr>
          <a:xfrm>
            <a:off x="4155962" y="5198965"/>
            <a:ext cx="3939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skriver vi som </a:t>
            </a:r>
            <a:r>
              <a:rPr lang="sv-SE" i="1" dirty="0"/>
              <a:t>minnessiffra</a:t>
            </a:r>
            <a:r>
              <a:rPr lang="sv-SE" dirty="0"/>
              <a:t>.  </a:t>
            </a:r>
          </a:p>
        </p:txBody>
      </p:sp>
      <p:sp>
        <p:nvSpPr>
          <p:cNvPr id="42" name="Frihandsfigur 41">
            <a:extLst>
              <a:ext uri="{FF2B5EF4-FFF2-40B4-BE49-F238E27FC236}">
                <a16:creationId xmlns:a16="http://schemas.microsoft.com/office/drawing/2014/main" id="{6B30E03E-4616-A04B-80A4-DDCDA4CDBA2F}"/>
              </a:ext>
            </a:extLst>
          </p:cNvPr>
          <p:cNvSpPr/>
          <p:nvPr/>
        </p:nvSpPr>
        <p:spPr>
          <a:xfrm>
            <a:off x="1179773" y="4087179"/>
            <a:ext cx="926746" cy="1360255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E6C5F43-63AF-D741-AACF-3E15A0E77AD6}"/>
              </a:ext>
            </a:extLst>
          </p:cNvPr>
          <p:cNvSpPr/>
          <p:nvPr/>
        </p:nvSpPr>
        <p:spPr>
          <a:xfrm>
            <a:off x="4171616" y="6322333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ental dividerat med 2 är 6 ental. 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ED28FC4-62CA-F64C-B72D-1A4561755C64}"/>
              </a:ext>
            </a:extLst>
          </p:cNvPr>
          <p:cNvSpPr/>
          <p:nvPr/>
        </p:nvSpPr>
        <p:spPr>
          <a:xfrm>
            <a:off x="3990099" y="304834"/>
            <a:ext cx="1334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Division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391B036-37C6-6044-B9FC-F8D1318AF197}"/>
              </a:ext>
            </a:extLst>
          </p:cNvPr>
          <p:cNvGrpSpPr/>
          <p:nvPr/>
        </p:nvGrpSpPr>
        <p:grpSpPr>
          <a:xfrm>
            <a:off x="5324152" y="875290"/>
            <a:ext cx="2824741" cy="1363572"/>
            <a:chOff x="4508769" y="288078"/>
            <a:chExt cx="2824741" cy="1363572"/>
          </a:xfrm>
        </p:grpSpPr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0D187E4D-DDD2-3344-9B24-BF0794B98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769" y="288078"/>
              <a:ext cx="2824741" cy="1363572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6F7BB4BF-0263-A640-A952-61592F086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241" y="1019106"/>
              <a:ext cx="738157" cy="369332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BEDD5F17-3DB7-0F4B-941E-03647BE9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240" y="536146"/>
              <a:ext cx="616482" cy="369332"/>
            </a:xfrm>
            <a:prstGeom prst="rect">
              <a:avLst/>
            </a:prstGeom>
          </p:spPr>
        </p:pic>
        <p:pic>
          <p:nvPicPr>
            <p:cNvPr id="48" name="Bildobjekt 47">
              <a:extLst>
                <a:ext uri="{FF2B5EF4-FFF2-40B4-BE49-F238E27FC236}">
                  <a16:creationId xmlns:a16="http://schemas.microsoft.com/office/drawing/2014/main" id="{B7A6EC91-CBBC-E94F-A7C1-56CAC6F4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894" y="785198"/>
              <a:ext cx="447115" cy="369332"/>
            </a:xfrm>
            <a:prstGeom prst="rect">
              <a:avLst/>
            </a:prstGeom>
          </p:spPr>
        </p:pic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C48EBB92-BDE2-D443-B9E6-02EAB04D2BCE}"/>
              </a:ext>
            </a:extLst>
          </p:cNvPr>
          <p:cNvSpPr/>
          <p:nvPr/>
        </p:nvSpPr>
        <p:spPr>
          <a:xfrm>
            <a:off x="5254764" y="1149114"/>
            <a:ext cx="777341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täljare</a:t>
            </a:r>
            <a:endParaRPr lang="sv-SE" sz="1600" i="1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994A916-A51E-E341-A2DC-16D5C63864D7}"/>
              </a:ext>
            </a:extLst>
          </p:cNvPr>
          <p:cNvSpPr/>
          <p:nvPr/>
        </p:nvSpPr>
        <p:spPr>
          <a:xfrm>
            <a:off x="5254764" y="1629899"/>
            <a:ext cx="96481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nämnare</a:t>
            </a:r>
            <a:endParaRPr lang="sv-SE" sz="1600" i="1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A0E56FB-89AD-3642-8499-09431EF73630}"/>
              </a:ext>
            </a:extLst>
          </p:cNvPr>
          <p:cNvSpPr/>
          <p:nvPr/>
        </p:nvSpPr>
        <p:spPr>
          <a:xfrm>
            <a:off x="7538152" y="1365871"/>
            <a:ext cx="54819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kvot</a:t>
            </a:r>
            <a:endParaRPr lang="sv-SE" sz="1600" i="1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7BBC5EE-6E22-0E47-8FC8-BAA001C43229}"/>
              </a:ext>
            </a:extLst>
          </p:cNvPr>
          <p:cNvSpPr/>
          <p:nvPr/>
        </p:nvSpPr>
        <p:spPr>
          <a:xfrm>
            <a:off x="1560313" y="2449182"/>
            <a:ext cx="6526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Division när täljarens första siffra är mindre än nämnaren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55621D56-291B-1241-BC21-F691C5F73353}"/>
              </a:ext>
            </a:extLst>
          </p:cNvPr>
          <p:cNvSpPr/>
          <p:nvPr/>
        </p:nvSpPr>
        <p:spPr>
          <a:xfrm>
            <a:off x="691937" y="4274616"/>
            <a:ext cx="952194" cy="1259547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1" grpId="1" animBg="1"/>
      <p:bldP spid="20" grpId="0"/>
      <p:bldP spid="22" grpId="0"/>
      <p:bldP spid="26" grpId="0"/>
      <p:bldP spid="27" grpId="0"/>
      <p:bldP spid="28" grpId="0"/>
      <p:bldP spid="29" grpId="0"/>
      <p:bldP spid="31" grpId="0"/>
      <p:bldP spid="32" grpId="0"/>
      <p:bldP spid="30" grpId="0"/>
      <p:bldP spid="38" grpId="0"/>
      <p:bldP spid="40" grpId="0"/>
      <p:bldP spid="41" grpId="0"/>
      <p:bldP spid="42" grpId="0" animBg="1"/>
      <p:bldP spid="42" grpId="1" animBg="1"/>
      <p:bldP spid="43" grpId="0"/>
      <p:bldP spid="37" grpId="0"/>
      <p:bldP spid="39" grpId="0" animBg="1"/>
      <p:bldP spid="44" grpId="0" animBg="1"/>
      <p:bldP spid="45" grpId="0" animBg="1"/>
      <p:bldP spid="52" grpId="0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4A85F5B-9B94-D444-AF78-4D4E12B21731}"/>
              </a:ext>
            </a:extLst>
          </p:cNvPr>
          <p:cNvSpPr/>
          <p:nvPr/>
        </p:nvSpPr>
        <p:spPr>
          <a:xfrm>
            <a:off x="0" y="35341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12549D-6B4D-DE49-9A6B-916D747A10B5}"/>
              </a:ext>
            </a:extLst>
          </p:cNvPr>
          <p:cNvSpPr/>
          <p:nvPr/>
        </p:nvSpPr>
        <p:spPr>
          <a:xfrm>
            <a:off x="4062993" y="1296562"/>
            <a:ext cx="34565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hundratal dividerat med 4 är 0 hundratal.</a:t>
            </a:r>
          </a:p>
          <a:p>
            <a:r>
              <a:rPr lang="sv-SE" sz="1400" dirty="0"/>
              <a:t>Nollan behöver vi inte skriva ut.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4B83CBB-443D-7C43-9AB2-F40FFB2B3C4D}"/>
              </a:ext>
            </a:extLst>
          </p:cNvPr>
          <p:cNvSpPr/>
          <p:nvPr/>
        </p:nvSpPr>
        <p:spPr>
          <a:xfrm>
            <a:off x="512985" y="194907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2D9D8EE-D63A-E940-9665-1B1787CE5D26}"/>
              </a:ext>
            </a:extLst>
          </p:cNvPr>
          <p:cNvGrpSpPr/>
          <p:nvPr/>
        </p:nvGrpSpPr>
        <p:grpSpPr>
          <a:xfrm>
            <a:off x="1875799" y="212325"/>
            <a:ext cx="1430267" cy="789068"/>
            <a:chOff x="1890578" y="743753"/>
            <a:chExt cx="1430267" cy="78906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AE1104C-F6A6-F341-B41A-DBD68DF242FE}"/>
                </a:ext>
              </a:extLst>
            </p:cNvPr>
            <p:cNvSpPr/>
            <p:nvPr/>
          </p:nvSpPr>
          <p:spPr>
            <a:xfrm>
              <a:off x="1890578" y="87490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a)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7657EDA-6032-5741-8047-D5FA8FBE7979}"/>
                </a:ext>
              </a:extLst>
            </p:cNvPr>
            <p:cNvSpPr/>
            <p:nvPr/>
          </p:nvSpPr>
          <p:spPr>
            <a:xfrm>
              <a:off x="2277407" y="743753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192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AB8FB290-36B8-5B4D-81B3-50747825C2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22FBDB-12C8-0042-A7B2-049D0AC8B262}"/>
                </a:ext>
              </a:extLst>
            </p:cNvPr>
            <p:cNvSpPr/>
            <p:nvPr/>
          </p:nvSpPr>
          <p:spPr>
            <a:xfrm>
              <a:off x="2425599" y="1071156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4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36E10C0-980A-F742-AF46-E0B4BD57419A}"/>
              </a:ext>
            </a:extLst>
          </p:cNvPr>
          <p:cNvGrpSpPr/>
          <p:nvPr/>
        </p:nvGrpSpPr>
        <p:grpSpPr>
          <a:xfrm>
            <a:off x="4802211" y="212325"/>
            <a:ext cx="1240682" cy="800507"/>
            <a:chOff x="1918045" y="743753"/>
            <a:chExt cx="1240682" cy="800507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1A8E162-9A24-274C-BFA2-DEA2C3F374FA}"/>
                </a:ext>
              </a:extLst>
            </p:cNvPr>
            <p:cNvSpPr/>
            <p:nvPr/>
          </p:nvSpPr>
          <p:spPr>
            <a:xfrm>
              <a:off x="1918045" y="842728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2815FFF-0C72-F447-AD4F-5C33529F2BD7}"/>
                </a:ext>
              </a:extLst>
            </p:cNvPr>
            <p:cNvSpPr/>
            <p:nvPr/>
          </p:nvSpPr>
          <p:spPr>
            <a:xfrm>
              <a:off x="2277407" y="743753"/>
              <a:ext cx="881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103,5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3220A945-8EBC-2744-BEA2-14CEE31A8BDE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6872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1F77F8A-A6D0-8242-9166-E068C4076611}"/>
                </a:ext>
              </a:extLst>
            </p:cNvPr>
            <p:cNvSpPr/>
            <p:nvPr/>
          </p:nvSpPr>
          <p:spPr>
            <a:xfrm>
              <a:off x="2544917" y="1082595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5</a:t>
              </a:r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3AAE81F9-E901-CE49-BD95-605C7ECA81CB}"/>
              </a:ext>
            </a:extLst>
          </p:cNvPr>
          <p:cNvSpPr/>
          <p:nvPr/>
        </p:nvSpPr>
        <p:spPr>
          <a:xfrm>
            <a:off x="1081452" y="177972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1 9 2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53F90A1-665E-C448-B26E-8A4F77B15ECA}"/>
              </a:ext>
            </a:extLst>
          </p:cNvPr>
          <p:cNvSpPr/>
          <p:nvPr/>
        </p:nvSpPr>
        <p:spPr>
          <a:xfrm>
            <a:off x="1207599" y="2101997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2B941E3D-A0E3-7E42-ACFF-4B769E9A9044}"/>
              </a:ext>
            </a:extLst>
          </p:cNvPr>
          <p:cNvCxnSpPr>
            <a:cxnSpLocks/>
          </p:cNvCxnSpPr>
          <p:nvPr/>
        </p:nvCxnSpPr>
        <p:spPr>
          <a:xfrm>
            <a:off x="1064812" y="2160248"/>
            <a:ext cx="74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Ellips 19">
            <a:extLst>
              <a:ext uri="{FF2B5EF4-FFF2-40B4-BE49-F238E27FC236}">
                <a16:creationId xmlns:a16="http://schemas.microsoft.com/office/drawing/2014/main" id="{73248F4D-A26A-9142-867F-14FDEF638116}"/>
              </a:ext>
            </a:extLst>
          </p:cNvPr>
          <p:cNvSpPr/>
          <p:nvPr/>
        </p:nvSpPr>
        <p:spPr>
          <a:xfrm rot="19873893">
            <a:off x="1129597" y="1777521"/>
            <a:ext cx="341483" cy="7213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86A4400-4E1C-C248-869C-3C8E1F38F3B5}"/>
              </a:ext>
            </a:extLst>
          </p:cNvPr>
          <p:cNvSpPr/>
          <p:nvPr/>
        </p:nvSpPr>
        <p:spPr>
          <a:xfrm>
            <a:off x="2085773" y="191421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B5D186-D09F-7649-AE5A-853B979A86B5}"/>
              </a:ext>
            </a:extLst>
          </p:cNvPr>
          <p:cNvSpPr/>
          <p:nvPr/>
        </p:nvSpPr>
        <p:spPr>
          <a:xfrm>
            <a:off x="2312956" y="191986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5F7D0C8-3A73-BB48-8222-37475CAEB812}"/>
              </a:ext>
            </a:extLst>
          </p:cNvPr>
          <p:cNvSpPr/>
          <p:nvPr/>
        </p:nvSpPr>
        <p:spPr>
          <a:xfrm>
            <a:off x="1864932" y="1911640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8EA7EEB-8077-4F4D-B73E-D95DABC2D487}"/>
              </a:ext>
            </a:extLst>
          </p:cNvPr>
          <p:cNvSpPr/>
          <p:nvPr/>
        </p:nvSpPr>
        <p:spPr>
          <a:xfrm>
            <a:off x="1470880" y="1680425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44" name="Frihandsfigur 43">
            <a:extLst>
              <a:ext uri="{FF2B5EF4-FFF2-40B4-BE49-F238E27FC236}">
                <a16:creationId xmlns:a16="http://schemas.microsoft.com/office/drawing/2014/main" id="{B9E4145A-110A-AD40-AE27-590EB818AA1F}"/>
              </a:ext>
            </a:extLst>
          </p:cNvPr>
          <p:cNvSpPr/>
          <p:nvPr/>
        </p:nvSpPr>
        <p:spPr>
          <a:xfrm rot="21285755">
            <a:off x="1243731" y="1765335"/>
            <a:ext cx="684362" cy="668274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13EE96-308C-2B45-B7F7-70DEE8E44171}"/>
              </a:ext>
            </a:extLst>
          </p:cNvPr>
          <p:cNvSpPr/>
          <p:nvPr/>
        </p:nvSpPr>
        <p:spPr>
          <a:xfrm>
            <a:off x="4062993" y="2436183"/>
            <a:ext cx="372627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och det skriver vi som minnessiffra.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E82C504-15D8-E04B-9CDD-8A8268BB7C03}"/>
              </a:ext>
            </a:extLst>
          </p:cNvPr>
          <p:cNvSpPr/>
          <p:nvPr/>
        </p:nvSpPr>
        <p:spPr>
          <a:xfrm>
            <a:off x="4062993" y="2047453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19 tiotal dividerat med 4 är 2 hela tiotal.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0C0A119-C6EF-F742-971A-9F4DC66F269B}"/>
              </a:ext>
            </a:extLst>
          </p:cNvPr>
          <p:cNvSpPr/>
          <p:nvPr/>
        </p:nvSpPr>
        <p:spPr>
          <a:xfrm>
            <a:off x="4019541" y="3728353"/>
            <a:ext cx="35000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hundratal dividerat med 5 är 0 hundratal.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BCCFDF9-7D5C-874D-AB52-9542C496292B}"/>
              </a:ext>
            </a:extLst>
          </p:cNvPr>
          <p:cNvSpPr/>
          <p:nvPr/>
        </p:nvSpPr>
        <p:spPr>
          <a:xfrm>
            <a:off x="565166" y="405125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8416512-1F07-AD46-A13D-DE2557B0D843}"/>
              </a:ext>
            </a:extLst>
          </p:cNvPr>
          <p:cNvSpPr/>
          <p:nvPr/>
        </p:nvSpPr>
        <p:spPr>
          <a:xfrm>
            <a:off x="1120410" y="3885057"/>
            <a:ext cx="14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1 0 3 , 5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65C8E06-AE2D-F84D-86B5-A73E986DB397}"/>
              </a:ext>
            </a:extLst>
          </p:cNvPr>
          <p:cNvSpPr/>
          <p:nvPr/>
        </p:nvSpPr>
        <p:spPr>
          <a:xfrm>
            <a:off x="1422351" y="4189681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611E5D99-A1D5-8640-980F-C11CFEF1A4EC}"/>
              </a:ext>
            </a:extLst>
          </p:cNvPr>
          <p:cNvCxnSpPr>
            <a:cxnSpLocks/>
          </p:cNvCxnSpPr>
          <p:nvPr/>
        </p:nvCxnSpPr>
        <p:spPr>
          <a:xfrm flipV="1">
            <a:off x="1116993" y="4262432"/>
            <a:ext cx="119596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llips 63">
            <a:extLst>
              <a:ext uri="{FF2B5EF4-FFF2-40B4-BE49-F238E27FC236}">
                <a16:creationId xmlns:a16="http://schemas.microsoft.com/office/drawing/2014/main" id="{0DA1DE14-9C6E-1643-8DEF-5A467B7834D7}"/>
              </a:ext>
            </a:extLst>
          </p:cNvPr>
          <p:cNvSpPr/>
          <p:nvPr/>
        </p:nvSpPr>
        <p:spPr>
          <a:xfrm rot="19314578">
            <a:off x="1235716" y="3869272"/>
            <a:ext cx="382020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76DBE9F-FA8D-5B4D-BD28-BCA6BE2C40D3}"/>
              </a:ext>
            </a:extLst>
          </p:cNvPr>
          <p:cNvSpPr/>
          <p:nvPr/>
        </p:nvSpPr>
        <p:spPr>
          <a:xfrm>
            <a:off x="2462597" y="401480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0989FB1-B9F3-5C4C-B564-E3FA17AF546D}"/>
              </a:ext>
            </a:extLst>
          </p:cNvPr>
          <p:cNvSpPr/>
          <p:nvPr/>
        </p:nvSpPr>
        <p:spPr>
          <a:xfrm>
            <a:off x="2677951" y="401284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7567850-06E7-504A-8C68-626D95CF149B}"/>
              </a:ext>
            </a:extLst>
          </p:cNvPr>
          <p:cNvSpPr/>
          <p:nvPr/>
        </p:nvSpPr>
        <p:spPr>
          <a:xfrm>
            <a:off x="2251127" y="4015081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75E1A24-9F86-6A42-8DF6-923498C7DFF7}"/>
              </a:ext>
            </a:extLst>
          </p:cNvPr>
          <p:cNvSpPr/>
          <p:nvPr/>
        </p:nvSpPr>
        <p:spPr>
          <a:xfrm>
            <a:off x="1898332" y="3783460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49A3E940-6972-4E43-A65C-9A0BC23CB934}"/>
              </a:ext>
            </a:extLst>
          </p:cNvPr>
          <p:cNvSpPr/>
          <p:nvPr/>
        </p:nvSpPr>
        <p:spPr>
          <a:xfrm>
            <a:off x="4026377" y="5068438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och det skriver vi som minnessiffra. 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75BD863F-1D3B-324D-B45A-3D15D6B70F9B}"/>
              </a:ext>
            </a:extLst>
          </p:cNvPr>
          <p:cNvSpPr/>
          <p:nvPr/>
        </p:nvSpPr>
        <p:spPr>
          <a:xfrm>
            <a:off x="4019541" y="4232170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tiotal dividerat med 5 är 2 hela tiotal. </a:t>
            </a:r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E97AFF72-52E9-4943-984B-88A667FCBD65}"/>
              </a:ext>
            </a:extLst>
          </p:cNvPr>
          <p:cNvSpPr/>
          <p:nvPr/>
        </p:nvSpPr>
        <p:spPr>
          <a:xfrm rot="2063382">
            <a:off x="1571882" y="3840279"/>
            <a:ext cx="301135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FF55A44E-FB2B-CA45-B5BA-7F9BD0E6FB1C}"/>
              </a:ext>
            </a:extLst>
          </p:cNvPr>
          <p:cNvSpPr/>
          <p:nvPr/>
        </p:nvSpPr>
        <p:spPr>
          <a:xfrm>
            <a:off x="2880880" y="401480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C376AB50-80A5-064E-AABA-7393D0619931}"/>
              </a:ext>
            </a:extLst>
          </p:cNvPr>
          <p:cNvSpPr/>
          <p:nvPr/>
        </p:nvSpPr>
        <p:spPr>
          <a:xfrm>
            <a:off x="4019541" y="4712746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 ental dividerat med 5 är 0 hela ental. </a:t>
            </a:r>
          </a:p>
        </p:txBody>
      </p:sp>
      <p:sp>
        <p:nvSpPr>
          <p:cNvPr id="51" name="Frihandsfigur 50">
            <a:extLst>
              <a:ext uri="{FF2B5EF4-FFF2-40B4-BE49-F238E27FC236}">
                <a16:creationId xmlns:a16="http://schemas.microsoft.com/office/drawing/2014/main" id="{2EE1DD6E-C48F-D74A-A3E4-CE70843F2B30}"/>
              </a:ext>
            </a:extLst>
          </p:cNvPr>
          <p:cNvSpPr/>
          <p:nvPr/>
        </p:nvSpPr>
        <p:spPr>
          <a:xfrm rot="568045">
            <a:off x="1011141" y="1834650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B2BE8CF-70F2-7E44-821F-F27FFE4D81B2}"/>
              </a:ext>
            </a:extLst>
          </p:cNvPr>
          <p:cNvSpPr/>
          <p:nvPr/>
        </p:nvSpPr>
        <p:spPr>
          <a:xfrm>
            <a:off x="4062993" y="2923154"/>
            <a:ext cx="27984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32 ental dividerat med 4 är 8 ental.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323A819-FC09-EF4B-92B6-61DFBA7C7BA0}"/>
              </a:ext>
            </a:extLst>
          </p:cNvPr>
          <p:cNvSpPr/>
          <p:nvPr/>
        </p:nvSpPr>
        <p:spPr>
          <a:xfrm>
            <a:off x="3018402" y="398732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55" name="Frihandsfigur 54">
            <a:extLst>
              <a:ext uri="{FF2B5EF4-FFF2-40B4-BE49-F238E27FC236}">
                <a16:creationId xmlns:a16="http://schemas.microsoft.com/office/drawing/2014/main" id="{B35F9E91-D047-1044-8B87-0F0277A802F7}"/>
              </a:ext>
            </a:extLst>
          </p:cNvPr>
          <p:cNvSpPr/>
          <p:nvPr/>
        </p:nvSpPr>
        <p:spPr>
          <a:xfrm rot="275503">
            <a:off x="1119980" y="3940709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Frihandsfigur 55">
            <a:extLst>
              <a:ext uri="{FF2B5EF4-FFF2-40B4-BE49-F238E27FC236}">
                <a16:creationId xmlns:a16="http://schemas.microsoft.com/office/drawing/2014/main" id="{B025EF8C-70F9-1243-835E-73648C81A57F}"/>
              </a:ext>
            </a:extLst>
          </p:cNvPr>
          <p:cNvSpPr/>
          <p:nvPr/>
        </p:nvSpPr>
        <p:spPr>
          <a:xfrm>
            <a:off x="1456558" y="3861500"/>
            <a:ext cx="973167" cy="651422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51C743E-B0D2-2247-81AE-D562021819E8}"/>
              </a:ext>
            </a:extLst>
          </p:cNvPr>
          <p:cNvSpPr/>
          <p:nvPr/>
        </p:nvSpPr>
        <p:spPr>
          <a:xfrm>
            <a:off x="4026377" y="6164679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35 tiondelar dividerat med 5 är 7 tiondelar.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78A9066-D8D5-6045-82DE-0E377D8132B8}"/>
              </a:ext>
            </a:extLst>
          </p:cNvPr>
          <p:cNvSpPr/>
          <p:nvPr/>
        </p:nvSpPr>
        <p:spPr>
          <a:xfrm>
            <a:off x="4026377" y="5641923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 med decimaltecknet när du passerar.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B2B6BB0-EDB7-6B47-848B-77AC4512F7C4}"/>
              </a:ext>
            </a:extLst>
          </p:cNvPr>
          <p:cNvGrpSpPr/>
          <p:nvPr/>
        </p:nvGrpSpPr>
        <p:grpSpPr>
          <a:xfrm>
            <a:off x="476652" y="5389523"/>
            <a:ext cx="3125207" cy="1138773"/>
            <a:chOff x="660572" y="5313573"/>
            <a:chExt cx="3125207" cy="1138773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BF1679CE-9E92-2043-B966-069494BBBFA3}"/>
                </a:ext>
              </a:extLst>
            </p:cNvPr>
            <p:cNvSpPr/>
            <p:nvPr/>
          </p:nvSpPr>
          <p:spPr>
            <a:xfrm>
              <a:off x="660572" y="5313573"/>
              <a:ext cx="2997027" cy="11387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För att kontrollera kan vi använda överslagsräkning:</a:t>
              </a:r>
            </a:p>
            <a:p>
              <a:endParaRPr lang="sv-SE" sz="1400" dirty="0"/>
            </a:p>
            <a:p>
              <a:endParaRPr lang="sv-SE" sz="1200" dirty="0"/>
            </a:p>
            <a:p>
              <a:endParaRPr lang="sv-SE" sz="1400" dirty="0"/>
            </a:p>
          </p:txBody>
        </p: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6EF79F81-9680-5C41-B031-CDCE2F9F4054}"/>
                </a:ext>
              </a:extLst>
            </p:cNvPr>
            <p:cNvGrpSpPr/>
            <p:nvPr/>
          </p:nvGrpSpPr>
          <p:grpSpPr>
            <a:xfrm>
              <a:off x="1436421" y="5795811"/>
              <a:ext cx="1043438" cy="537750"/>
              <a:chOff x="2209520" y="2776858"/>
              <a:chExt cx="1043438" cy="537750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72B0201A-4985-4D4B-A693-06EBC7D20B78}"/>
                  </a:ext>
                </a:extLst>
              </p:cNvPr>
              <p:cNvGrpSpPr/>
              <p:nvPr/>
            </p:nvGrpSpPr>
            <p:grpSpPr>
              <a:xfrm>
                <a:off x="2209520" y="2776858"/>
                <a:ext cx="1043438" cy="537750"/>
                <a:chOff x="2277407" y="743753"/>
                <a:chExt cx="1043438" cy="537750"/>
              </a:xfrm>
            </p:grpSpPr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5CBE8361-0AAF-4946-BF1F-F1ADCC19F0F9}"/>
                    </a:ext>
                  </a:extLst>
                </p:cNvPr>
                <p:cNvSpPr/>
                <p:nvPr/>
              </p:nvSpPr>
              <p:spPr>
                <a:xfrm>
                  <a:off x="2277407" y="743753"/>
                  <a:ext cx="10434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100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C770B4A4-0B41-7F4C-A8FC-8E56A626A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9087" y="1014104"/>
                  <a:ext cx="24411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851DC140-D029-0F43-A523-1A9511983C90}"/>
                    </a:ext>
                  </a:extLst>
                </p:cNvPr>
                <p:cNvSpPr/>
                <p:nvPr/>
              </p:nvSpPr>
              <p:spPr>
                <a:xfrm>
                  <a:off x="2362801" y="973726"/>
                  <a:ext cx="2818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5</a:t>
                  </a:r>
                </a:p>
              </p:txBody>
            </p:sp>
          </p:grp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1337778-BC7E-0143-8AC0-7F5305B44F66}"/>
                  </a:ext>
                </a:extLst>
              </p:cNvPr>
              <p:cNvSpPr/>
              <p:nvPr/>
            </p:nvSpPr>
            <p:spPr>
              <a:xfrm>
                <a:off x="2492088" y="2885129"/>
                <a:ext cx="2818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BC627D6B-2992-EE47-BAA6-366CD3CF7ADE}"/>
                  </a:ext>
                </a:extLst>
              </p:cNvPr>
              <p:cNvSpPr/>
              <p:nvPr/>
            </p:nvSpPr>
            <p:spPr>
              <a:xfrm>
                <a:off x="2620512" y="2882604"/>
                <a:ext cx="39788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20</a:t>
                </a:r>
              </a:p>
            </p:txBody>
          </p:sp>
        </p:grp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5185FB9D-01BF-4541-85CA-59190B33670F}"/>
                </a:ext>
              </a:extLst>
            </p:cNvPr>
            <p:cNvSpPr/>
            <p:nvPr/>
          </p:nvSpPr>
          <p:spPr>
            <a:xfrm>
              <a:off x="688843" y="5900871"/>
              <a:ext cx="89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Eftersom</a:t>
              </a: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09BC29BF-93D3-3940-A25B-3B93EFFBA45D}"/>
                </a:ext>
              </a:extLst>
            </p:cNvPr>
            <p:cNvSpPr/>
            <p:nvPr/>
          </p:nvSpPr>
          <p:spPr>
            <a:xfrm>
              <a:off x="2110071" y="5899032"/>
              <a:ext cx="1675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så är svaret rimligt.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4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7" grpId="0"/>
      <p:bldP spid="18" grpId="0"/>
      <p:bldP spid="20" grpId="0" animBg="1"/>
      <p:bldP spid="20" grpId="1" animBg="1"/>
      <p:bldP spid="22" grpId="0"/>
      <p:bldP spid="23" grpId="0"/>
      <p:bldP spid="24" grpId="0"/>
      <p:bldP spid="40" grpId="0"/>
      <p:bldP spid="44" grpId="0" animBg="1"/>
      <p:bldP spid="44" grpId="1" animBg="1"/>
      <p:bldP spid="45" grpId="0" animBg="1"/>
      <p:bldP spid="46" grpId="0" animBg="1"/>
      <p:bldP spid="49" grpId="0" animBg="1"/>
      <p:bldP spid="50" grpId="0"/>
      <p:bldP spid="61" grpId="0"/>
      <p:bldP spid="62" grpId="0"/>
      <p:bldP spid="64" grpId="0" animBg="1"/>
      <p:bldP spid="64" grpId="1" animBg="1"/>
      <p:bldP spid="65" grpId="0"/>
      <p:bldP spid="66" grpId="0"/>
      <p:bldP spid="67" grpId="0"/>
      <p:bldP spid="68" grpId="0"/>
      <p:bldP spid="70" grpId="0" animBg="1"/>
      <p:bldP spid="71" grpId="0" animBg="1"/>
      <p:bldP spid="72" grpId="0" animBg="1"/>
      <p:bldP spid="72" grpId="1" animBg="1"/>
      <p:bldP spid="73" grpId="0"/>
      <p:bldP spid="74" grpId="0" animBg="1"/>
      <p:bldP spid="51" grpId="0" animBg="1"/>
      <p:bldP spid="51" grpId="1" animBg="1"/>
      <p:bldP spid="52" grpId="0" animBg="1"/>
      <p:bldP spid="5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2816978" y="308568"/>
            <a:ext cx="3610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/>
              <a:t>När en faktor slutar på noll</a:t>
            </a:r>
            <a:endParaRPr lang="sv-SE" sz="24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3068133" y="2015022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så är 3 · </a:t>
            </a:r>
            <a:r>
              <a:rPr lang="sv-SE" sz="2000" dirty="0">
                <a:solidFill>
                  <a:srgbClr val="7030A0"/>
                </a:solidFill>
              </a:rPr>
              <a:t>40</a:t>
            </a:r>
            <a:r>
              <a:rPr lang="sv-SE" sz="2000" dirty="0"/>
              <a:t> =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3004811" y="958465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kan man räkna ut </a:t>
            </a:r>
            <a:r>
              <a:rPr lang="sv-SE" sz="2000" b="1" dirty="0"/>
              <a:t>3 · 40</a:t>
            </a:r>
            <a:r>
              <a:rPr lang="sv-SE" sz="2000" dirty="0"/>
              <a:t>?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3028053" y="1474270"/>
            <a:ext cx="3115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 </a:t>
            </a:r>
            <a:r>
              <a:rPr lang="sv-SE" sz="2000" dirty="0">
                <a:solidFill>
                  <a:srgbClr val="7030A0"/>
                </a:solidFill>
              </a:rPr>
              <a:t>40</a:t>
            </a:r>
            <a:r>
              <a:rPr lang="sv-SE" sz="2000" dirty="0"/>
              <a:t> =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,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5572667" y="2005644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4472712" y="2005727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2663598" y="3228314"/>
            <a:ext cx="4533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gör på samma sätt med större tal: 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C518E637-1306-F44C-80CF-371FEB612A90}"/>
              </a:ext>
            </a:extLst>
          </p:cNvPr>
          <p:cNvCxnSpPr>
            <a:cxnSpLocks/>
          </p:cNvCxnSpPr>
          <p:nvPr/>
        </p:nvCxnSpPr>
        <p:spPr>
          <a:xfrm>
            <a:off x="4548940" y="2338217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Nedåtböjd 30">
            <a:extLst>
              <a:ext uri="{FF2B5EF4-FFF2-40B4-BE49-F238E27FC236}">
                <a16:creationId xmlns:a16="http://schemas.microsoft.com/office/drawing/2014/main" id="{FECDA8F8-7DBD-0D4A-921B-F68E41137BD1}"/>
              </a:ext>
            </a:extLst>
          </p:cNvPr>
          <p:cNvSpPr/>
          <p:nvPr/>
        </p:nvSpPr>
        <p:spPr>
          <a:xfrm flipV="1">
            <a:off x="4762110" y="2356809"/>
            <a:ext cx="1027426" cy="245420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Nedåtböjd 31">
            <a:extLst>
              <a:ext uri="{FF2B5EF4-FFF2-40B4-BE49-F238E27FC236}">
                <a16:creationId xmlns:a16="http://schemas.microsoft.com/office/drawing/2014/main" id="{E76048BA-A782-D84C-909D-78AFD78DE0B9}"/>
              </a:ext>
            </a:extLst>
          </p:cNvPr>
          <p:cNvSpPr/>
          <p:nvPr/>
        </p:nvSpPr>
        <p:spPr>
          <a:xfrm>
            <a:off x="5343615" y="1820382"/>
            <a:ext cx="659873" cy="245420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499763F-2C08-4E4F-941E-6785AF7DA36C}"/>
              </a:ext>
            </a:extLst>
          </p:cNvPr>
          <p:cNvSpPr/>
          <p:nvPr/>
        </p:nvSpPr>
        <p:spPr>
          <a:xfrm>
            <a:off x="5852928" y="2005644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70A5A88-254C-6D49-AAF1-42CCD597FC9F}"/>
              </a:ext>
            </a:extLst>
          </p:cNvPr>
          <p:cNvSpPr/>
          <p:nvPr/>
        </p:nvSpPr>
        <p:spPr>
          <a:xfrm>
            <a:off x="3268400" y="3844430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· </a:t>
            </a:r>
            <a:r>
              <a:rPr lang="sv-SE" sz="2000" dirty="0">
                <a:solidFill>
                  <a:srgbClr val="7030A0"/>
                </a:solidFill>
              </a:rPr>
              <a:t>400</a:t>
            </a:r>
            <a:r>
              <a:rPr lang="sv-SE" sz="2000" dirty="0"/>
              <a:t> =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3D4FA2D1-B676-D446-A5B4-D73D37E300B9}"/>
              </a:ext>
            </a:extLst>
          </p:cNvPr>
          <p:cNvSpPr/>
          <p:nvPr/>
        </p:nvSpPr>
        <p:spPr>
          <a:xfrm>
            <a:off x="5526552" y="3854388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F73A275-C5BD-C549-AE31-7C38BAB4B683}"/>
              </a:ext>
            </a:extLst>
          </p:cNvPr>
          <p:cNvSpPr/>
          <p:nvPr/>
        </p:nvSpPr>
        <p:spPr>
          <a:xfrm>
            <a:off x="4233302" y="3843341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100</a:t>
            </a:r>
            <a:r>
              <a:rPr lang="sv-SE" sz="2000" dirty="0"/>
              <a:t> =</a:t>
            </a:r>
          </a:p>
        </p:txBody>
      </p:sp>
      <p:cxnSp>
        <p:nvCxnSpPr>
          <p:cNvPr id="37" name="Rak 36">
            <a:extLst>
              <a:ext uri="{FF2B5EF4-FFF2-40B4-BE49-F238E27FC236}">
                <a16:creationId xmlns:a16="http://schemas.microsoft.com/office/drawing/2014/main" id="{95616ACB-D2DF-004B-81DD-C87096D1DF54}"/>
              </a:ext>
            </a:extLst>
          </p:cNvPr>
          <p:cNvCxnSpPr>
            <a:cxnSpLocks/>
          </p:cNvCxnSpPr>
          <p:nvPr/>
        </p:nvCxnSpPr>
        <p:spPr>
          <a:xfrm>
            <a:off x="4309530" y="4175831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Nedåtböjd 37">
            <a:extLst>
              <a:ext uri="{FF2B5EF4-FFF2-40B4-BE49-F238E27FC236}">
                <a16:creationId xmlns:a16="http://schemas.microsoft.com/office/drawing/2014/main" id="{AF99937E-2D22-5544-8CA1-2BA9BED895D7}"/>
              </a:ext>
            </a:extLst>
          </p:cNvPr>
          <p:cNvSpPr/>
          <p:nvPr/>
        </p:nvSpPr>
        <p:spPr>
          <a:xfrm flipV="1">
            <a:off x="4551558" y="4185127"/>
            <a:ext cx="1179215" cy="254716"/>
          </a:xfrm>
          <a:prstGeom prst="curvedDownArrow">
            <a:avLst>
              <a:gd name="adj1" fmla="val 0"/>
              <a:gd name="adj2" fmla="val 22800"/>
              <a:gd name="adj3" fmla="val 3587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" name="Nedåtböjd 38">
            <a:extLst>
              <a:ext uri="{FF2B5EF4-FFF2-40B4-BE49-F238E27FC236}">
                <a16:creationId xmlns:a16="http://schemas.microsoft.com/office/drawing/2014/main" id="{E1D2D8A8-4797-4149-A6B2-9AD5201AFCDB}"/>
              </a:ext>
            </a:extLst>
          </p:cNvPr>
          <p:cNvSpPr/>
          <p:nvPr/>
        </p:nvSpPr>
        <p:spPr>
          <a:xfrm>
            <a:off x="5104205" y="3657996"/>
            <a:ext cx="926943" cy="25471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AFD78250-D9BE-8746-A129-D6B7819F590F}"/>
              </a:ext>
            </a:extLst>
          </p:cNvPr>
          <p:cNvSpPr/>
          <p:nvPr/>
        </p:nvSpPr>
        <p:spPr>
          <a:xfrm>
            <a:off x="5789536" y="3848864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25128376-4DBE-274D-A811-1DF5E9E15489}"/>
              </a:ext>
            </a:extLst>
          </p:cNvPr>
          <p:cNvSpPr/>
          <p:nvPr/>
        </p:nvSpPr>
        <p:spPr>
          <a:xfrm>
            <a:off x="3102099" y="4951130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· </a:t>
            </a:r>
            <a:r>
              <a:rPr lang="sv-SE" sz="2000" dirty="0">
                <a:solidFill>
                  <a:srgbClr val="7030A0"/>
                </a:solidFill>
              </a:rPr>
              <a:t>4 000</a:t>
            </a:r>
            <a:r>
              <a:rPr lang="sv-SE" sz="2000" dirty="0"/>
              <a:t> =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0C19415-2BEF-6F42-8096-3D90703C6253}"/>
              </a:ext>
            </a:extLst>
          </p:cNvPr>
          <p:cNvSpPr/>
          <p:nvPr/>
        </p:nvSpPr>
        <p:spPr>
          <a:xfrm>
            <a:off x="5590000" y="4958403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141A22D-1AD4-D644-AA45-6B0756F82ED7}"/>
              </a:ext>
            </a:extLst>
          </p:cNvPr>
          <p:cNvSpPr/>
          <p:nvPr/>
        </p:nvSpPr>
        <p:spPr>
          <a:xfrm>
            <a:off x="4233302" y="4955882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1 000</a:t>
            </a:r>
            <a:r>
              <a:rPr lang="sv-SE" sz="2000" dirty="0"/>
              <a:t> =</a:t>
            </a:r>
          </a:p>
        </p:txBody>
      </p:sp>
      <p:cxnSp>
        <p:nvCxnSpPr>
          <p:cNvPr id="44" name="Rak 43">
            <a:extLst>
              <a:ext uri="{FF2B5EF4-FFF2-40B4-BE49-F238E27FC236}">
                <a16:creationId xmlns:a16="http://schemas.microsoft.com/office/drawing/2014/main" id="{D8AD5A42-49DC-E84F-A7A9-9D54A5B1C298}"/>
              </a:ext>
            </a:extLst>
          </p:cNvPr>
          <p:cNvCxnSpPr>
            <a:cxnSpLocks/>
          </p:cNvCxnSpPr>
          <p:nvPr/>
        </p:nvCxnSpPr>
        <p:spPr>
          <a:xfrm>
            <a:off x="4309530" y="5288372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Nedåtböjd 44">
            <a:extLst>
              <a:ext uri="{FF2B5EF4-FFF2-40B4-BE49-F238E27FC236}">
                <a16:creationId xmlns:a16="http://schemas.microsoft.com/office/drawing/2014/main" id="{23883D67-C360-5B48-AE2E-3FBFBEFFD8F2}"/>
              </a:ext>
            </a:extLst>
          </p:cNvPr>
          <p:cNvSpPr/>
          <p:nvPr/>
        </p:nvSpPr>
        <p:spPr>
          <a:xfrm flipV="1">
            <a:off x="4551558" y="5297668"/>
            <a:ext cx="1263214" cy="254715"/>
          </a:xfrm>
          <a:prstGeom prst="curvedDownArrow">
            <a:avLst>
              <a:gd name="adj1" fmla="val 0"/>
              <a:gd name="adj2" fmla="val 22800"/>
              <a:gd name="adj3" fmla="val 3587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6" name="Nedåtböjd 45">
            <a:extLst>
              <a:ext uri="{FF2B5EF4-FFF2-40B4-BE49-F238E27FC236}">
                <a16:creationId xmlns:a16="http://schemas.microsoft.com/office/drawing/2014/main" id="{DCFB07E2-DBA0-6448-9CA3-FFAC34EEBFD2}"/>
              </a:ext>
            </a:extLst>
          </p:cNvPr>
          <p:cNvSpPr/>
          <p:nvPr/>
        </p:nvSpPr>
        <p:spPr>
          <a:xfrm>
            <a:off x="5242213" y="4770537"/>
            <a:ext cx="944212" cy="254715"/>
          </a:xfrm>
          <a:prstGeom prst="curvedDownArrow">
            <a:avLst>
              <a:gd name="adj1" fmla="val 0"/>
              <a:gd name="adj2" fmla="val 22800"/>
              <a:gd name="adj3" fmla="val 395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C2109EF0-E13A-A349-AE6D-07AD71CFC785}"/>
              </a:ext>
            </a:extLst>
          </p:cNvPr>
          <p:cNvSpPr/>
          <p:nvPr/>
        </p:nvSpPr>
        <p:spPr>
          <a:xfrm>
            <a:off x="5878220" y="4954406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000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3" grpId="0"/>
      <p:bldP spid="14" grpId="0"/>
      <p:bldP spid="19" grpId="0"/>
      <p:bldP spid="26" grpId="0"/>
      <p:bldP spid="27" grpId="0"/>
      <p:bldP spid="31" grpId="0" animBg="1"/>
      <p:bldP spid="32" grpId="0" animBg="1"/>
      <p:bldP spid="33" grpId="0"/>
      <p:bldP spid="34" grpId="0"/>
      <p:bldP spid="35" grpId="0"/>
      <p:bldP spid="36" grpId="0"/>
      <p:bldP spid="38" grpId="0" animBg="1"/>
      <p:bldP spid="39" grpId="0" animBg="1"/>
      <p:bldP spid="40" grpId="0"/>
      <p:bldP spid="41" grpId="0"/>
      <p:bldP spid="42" grpId="0"/>
      <p:bldP spid="43" grpId="0"/>
      <p:bldP spid="45" grpId="0" animBg="1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E8801FF-18E7-AE44-A81A-C31D9CEAB530}"/>
              </a:ext>
            </a:extLst>
          </p:cNvPr>
          <p:cNvSpPr/>
          <p:nvPr/>
        </p:nvSpPr>
        <p:spPr>
          <a:xfrm>
            <a:off x="2151301" y="1283250"/>
            <a:ext cx="4831790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man ska räkna 30 ∙ 40 kan man tänka så här: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587AA9-EDBA-6547-B9D1-350C9C83400E}"/>
              </a:ext>
            </a:extLst>
          </p:cNvPr>
          <p:cNvSpPr/>
          <p:nvPr/>
        </p:nvSpPr>
        <p:spPr>
          <a:xfrm>
            <a:off x="1478228" y="2027939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· 4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=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7DB259E-F91C-D744-8B42-ECF0FC293D34}"/>
              </a:ext>
            </a:extLst>
          </p:cNvPr>
          <p:cNvSpPr/>
          <p:nvPr/>
        </p:nvSpPr>
        <p:spPr>
          <a:xfrm>
            <a:off x="6907867" y="2016892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7197EA9-792B-F145-837B-AD54BF6D97B8}"/>
              </a:ext>
            </a:extLst>
          </p:cNvPr>
          <p:cNvSpPr/>
          <p:nvPr/>
        </p:nvSpPr>
        <p:spPr>
          <a:xfrm>
            <a:off x="4078848" y="2016892"/>
            <a:ext cx="1864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796671A-185D-864C-9372-69A6778E2544}"/>
              </a:ext>
            </a:extLst>
          </p:cNvPr>
          <p:cNvSpPr/>
          <p:nvPr/>
        </p:nvSpPr>
        <p:spPr>
          <a:xfrm>
            <a:off x="7159733" y="2013230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AE9E685-6CB9-2F46-9C67-A00D2D79AE1A}"/>
              </a:ext>
            </a:extLst>
          </p:cNvPr>
          <p:cNvSpPr/>
          <p:nvPr/>
        </p:nvSpPr>
        <p:spPr>
          <a:xfrm>
            <a:off x="2470955" y="2019938"/>
            <a:ext cx="2523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EE9652C-F007-3E46-84C3-7087108C73C3}"/>
              </a:ext>
            </a:extLst>
          </p:cNvPr>
          <p:cNvSpPr/>
          <p:nvPr/>
        </p:nvSpPr>
        <p:spPr>
          <a:xfrm>
            <a:off x="5670746" y="2016892"/>
            <a:ext cx="1864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100</a:t>
            </a:r>
            <a:r>
              <a:rPr lang="sv-SE" sz="2000" dirty="0"/>
              <a:t> =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8CF4181D-D241-B44A-AC4B-EF9AD4676B3F}"/>
              </a:ext>
            </a:extLst>
          </p:cNvPr>
          <p:cNvCxnSpPr>
            <a:cxnSpLocks/>
          </p:cNvCxnSpPr>
          <p:nvPr/>
        </p:nvCxnSpPr>
        <p:spPr>
          <a:xfrm>
            <a:off x="5746975" y="2349382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Nedåtböjd 14">
            <a:extLst>
              <a:ext uri="{FF2B5EF4-FFF2-40B4-BE49-F238E27FC236}">
                <a16:creationId xmlns:a16="http://schemas.microsoft.com/office/drawing/2014/main" id="{0F949205-49E4-7B49-BD73-7770833FD8E0}"/>
              </a:ext>
            </a:extLst>
          </p:cNvPr>
          <p:cNvSpPr/>
          <p:nvPr/>
        </p:nvSpPr>
        <p:spPr>
          <a:xfrm flipV="1">
            <a:off x="5960145" y="2349382"/>
            <a:ext cx="1199588" cy="264012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Nedåtböjd 15">
            <a:extLst>
              <a:ext uri="{FF2B5EF4-FFF2-40B4-BE49-F238E27FC236}">
                <a16:creationId xmlns:a16="http://schemas.microsoft.com/office/drawing/2014/main" id="{21A9D7A3-7C1B-CD42-8B35-540AE64373A8}"/>
              </a:ext>
            </a:extLst>
          </p:cNvPr>
          <p:cNvSpPr/>
          <p:nvPr/>
        </p:nvSpPr>
        <p:spPr>
          <a:xfrm>
            <a:off x="6602772" y="1831547"/>
            <a:ext cx="767165" cy="264012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B1AF836-68EB-2047-AE22-2A100877FADA}"/>
              </a:ext>
            </a:extLst>
          </p:cNvPr>
          <p:cNvSpPr/>
          <p:nvPr/>
        </p:nvSpPr>
        <p:spPr>
          <a:xfrm>
            <a:off x="3057347" y="3174724"/>
            <a:ext cx="2689628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Du kan också tänka så här: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3E06B8F-4F6D-AA4A-8907-7377897736C9}"/>
              </a:ext>
            </a:extLst>
          </p:cNvPr>
          <p:cNvSpPr/>
          <p:nvPr/>
        </p:nvSpPr>
        <p:spPr>
          <a:xfrm>
            <a:off x="3586016" y="4114888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· 4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= 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790339B4-CA97-414F-9789-25AC514C8FBA}"/>
              </a:ext>
            </a:extLst>
          </p:cNvPr>
          <p:cNvGrpSpPr/>
          <p:nvPr/>
        </p:nvGrpSpPr>
        <p:grpSpPr>
          <a:xfrm>
            <a:off x="3720773" y="4429951"/>
            <a:ext cx="1043460" cy="264012"/>
            <a:chOff x="3133124" y="4352905"/>
            <a:chExt cx="1043460" cy="264012"/>
          </a:xfrm>
        </p:grpSpPr>
        <p:sp>
          <p:nvSpPr>
            <p:cNvPr id="22" name="Nedåtböjd 21">
              <a:extLst>
                <a:ext uri="{FF2B5EF4-FFF2-40B4-BE49-F238E27FC236}">
                  <a16:creationId xmlns:a16="http://schemas.microsoft.com/office/drawing/2014/main" id="{BF5C11BE-1124-9840-8BAE-577CAE114769}"/>
                </a:ext>
              </a:extLst>
            </p:cNvPr>
            <p:cNvSpPr/>
            <p:nvPr/>
          </p:nvSpPr>
          <p:spPr>
            <a:xfrm flipV="1">
              <a:off x="3133124" y="4352905"/>
              <a:ext cx="1043460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4" name="Nedåtböjd 23">
              <a:extLst>
                <a:ext uri="{FF2B5EF4-FFF2-40B4-BE49-F238E27FC236}">
                  <a16:creationId xmlns:a16="http://schemas.microsoft.com/office/drawing/2014/main" id="{AFA162B4-FF67-B849-A55D-AF89EC4355F9}"/>
                </a:ext>
              </a:extLst>
            </p:cNvPr>
            <p:cNvSpPr/>
            <p:nvPr/>
          </p:nvSpPr>
          <p:spPr>
            <a:xfrm flipV="1">
              <a:off x="3598288" y="4352905"/>
              <a:ext cx="578295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45C7D549-1012-894B-A111-40DFF72C8C62}"/>
              </a:ext>
            </a:extLst>
          </p:cNvPr>
          <p:cNvSpPr/>
          <p:nvPr/>
        </p:nvSpPr>
        <p:spPr>
          <a:xfrm>
            <a:off x="4494833" y="4121155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F1055CF3-9B97-5645-A34E-3516267ACF1C}"/>
              </a:ext>
            </a:extLst>
          </p:cNvPr>
          <p:cNvGrpSpPr/>
          <p:nvPr/>
        </p:nvGrpSpPr>
        <p:grpSpPr>
          <a:xfrm>
            <a:off x="3858920" y="3932981"/>
            <a:ext cx="1162334" cy="273221"/>
            <a:chOff x="3858920" y="3932981"/>
            <a:chExt cx="1162334" cy="273221"/>
          </a:xfrm>
        </p:grpSpPr>
        <p:sp>
          <p:nvSpPr>
            <p:cNvPr id="27" name="Nedåtböjd 26">
              <a:extLst>
                <a:ext uri="{FF2B5EF4-FFF2-40B4-BE49-F238E27FC236}">
                  <a16:creationId xmlns:a16="http://schemas.microsoft.com/office/drawing/2014/main" id="{C9396D92-C160-914E-9733-F1565FDC6AB6}"/>
                </a:ext>
              </a:extLst>
            </p:cNvPr>
            <p:cNvSpPr/>
            <p:nvPr/>
          </p:nvSpPr>
          <p:spPr>
            <a:xfrm>
              <a:off x="3858920" y="3932981"/>
              <a:ext cx="1078307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8" name="Nedåtböjd 27">
              <a:extLst>
                <a:ext uri="{FF2B5EF4-FFF2-40B4-BE49-F238E27FC236}">
                  <a16:creationId xmlns:a16="http://schemas.microsoft.com/office/drawing/2014/main" id="{FB01B5B4-8203-8343-A8E3-F881B722A96F}"/>
                </a:ext>
              </a:extLst>
            </p:cNvPr>
            <p:cNvSpPr/>
            <p:nvPr/>
          </p:nvSpPr>
          <p:spPr>
            <a:xfrm>
              <a:off x="4298824" y="3942190"/>
              <a:ext cx="722430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4F925578-3728-F648-982F-BA43B2DA7F0A}"/>
              </a:ext>
            </a:extLst>
          </p:cNvPr>
          <p:cNvSpPr/>
          <p:nvPr/>
        </p:nvSpPr>
        <p:spPr>
          <a:xfrm>
            <a:off x="4744370" y="4118022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0" grpId="0"/>
      <p:bldP spid="11" grpId="0"/>
      <p:bldP spid="13" grpId="0"/>
      <p:bldP spid="15" grpId="0" animBg="1"/>
      <p:bldP spid="16" grpId="0" animBg="1"/>
      <p:bldP spid="17" grpId="0" animBg="1"/>
      <p:bldP spid="18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498416-6213-C247-A3A4-133733325656}"/>
              </a:ext>
            </a:extLst>
          </p:cNvPr>
          <p:cNvSpPr/>
          <p:nvPr/>
        </p:nvSpPr>
        <p:spPr>
          <a:xfrm>
            <a:off x="1503316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F107B5-C9DE-E243-BABE-F6D2A8C37495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DCE33-F18C-FE47-9E91-04C8D0681287}"/>
              </a:ext>
            </a:extLst>
          </p:cNvPr>
          <p:cNvSpPr/>
          <p:nvPr/>
        </p:nvSpPr>
        <p:spPr>
          <a:xfrm>
            <a:off x="1895558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5 · 70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F05E13-8FB5-BF4C-93EA-8276D82AFFB2}"/>
              </a:ext>
            </a:extLst>
          </p:cNvPr>
          <p:cNvSpPr/>
          <p:nvPr/>
        </p:nvSpPr>
        <p:spPr>
          <a:xfrm>
            <a:off x="3590843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74346A-FDA1-E34A-A823-A77F10AE53F2}"/>
              </a:ext>
            </a:extLst>
          </p:cNvPr>
          <p:cNvSpPr/>
          <p:nvPr/>
        </p:nvSpPr>
        <p:spPr>
          <a:xfrm>
            <a:off x="3983085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300 · 6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E2B34-E857-944C-B206-A6E66C034204}"/>
              </a:ext>
            </a:extLst>
          </p:cNvPr>
          <p:cNvSpPr/>
          <p:nvPr/>
        </p:nvSpPr>
        <p:spPr>
          <a:xfrm>
            <a:off x="5391465" y="8098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C4151D-76F3-D645-AE22-3541193D36DB}"/>
              </a:ext>
            </a:extLst>
          </p:cNvPr>
          <p:cNvSpPr/>
          <p:nvPr/>
        </p:nvSpPr>
        <p:spPr>
          <a:xfrm>
            <a:off x="5783707" y="809841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8 · 4 000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65F0682-73C3-CE48-B161-506530B7FA8B}"/>
              </a:ext>
            </a:extLst>
          </p:cNvPr>
          <p:cNvSpPr/>
          <p:nvPr/>
        </p:nvSpPr>
        <p:spPr>
          <a:xfrm>
            <a:off x="1895558" y="216828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E4C36D-08EF-9345-BDD4-7B4DE0A9A39E}"/>
              </a:ext>
            </a:extLst>
          </p:cNvPr>
          <p:cNvSpPr/>
          <p:nvPr/>
        </p:nvSpPr>
        <p:spPr>
          <a:xfrm>
            <a:off x="2287800" y="216828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 · 70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D4ED37-6964-604A-A181-C97E2DA6FF49}"/>
              </a:ext>
            </a:extLst>
          </p:cNvPr>
          <p:cNvSpPr/>
          <p:nvPr/>
        </p:nvSpPr>
        <p:spPr>
          <a:xfrm>
            <a:off x="3216288" y="2149246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350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890644" y="320079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2282886" y="320079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300 · 6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3350464" y="3196375"/>
            <a:ext cx="898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1 800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4895500" y="1922318"/>
            <a:ext cx="332174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”5 gånger 7 är 35. Men eftersom jag multiplicerar med 7</a:t>
            </a:r>
            <a:r>
              <a:rPr lang="sv-SE" sz="1400" dirty="0">
                <a:solidFill>
                  <a:srgbClr val="C00000"/>
                </a:solidFill>
              </a:rPr>
              <a:t>0</a:t>
            </a:r>
            <a:r>
              <a:rPr lang="sv-SE" sz="1400" dirty="0"/>
              <a:t>, lägger jag till en nolla och får då 35</a:t>
            </a:r>
            <a:r>
              <a:rPr lang="sv-SE" sz="1400" dirty="0">
                <a:solidFill>
                  <a:srgbClr val="C00000"/>
                </a:solidFill>
              </a:rPr>
              <a:t>0</a:t>
            </a:r>
            <a:r>
              <a:rPr lang="sv-SE" sz="1400" dirty="0"/>
              <a:t>.”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C6ABCBB-8B18-C941-B99D-9A84D7227AF1}"/>
              </a:ext>
            </a:extLst>
          </p:cNvPr>
          <p:cNvSpPr/>
          <p:nvPr/>
        </p:nvSpPr>
        <p:spPr>
          <a:xfrm>
            <a:off x="1895558" y="423773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1EEC2D-6EF1-0844-9C57-5968B0E38DF5}"/>
              </a:ext>
            </a:extLst>
          </p:cNvPr>
          <p:cNvSpPr/>
          <p:nvPr/>
        </p:nvSpPr>
        <p:spPr>
          <a:xfrm>
            <a:off x="2229237" y="423773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 · 4 000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ACB1257-1C19-B148-A100-F1EAC824040A}"/>
              </a:ext>
            </a:extLst>
          </p:cNvPr>
          <p:cNvSpPr/>
          <p:nvPr/>
        </p:nvSpPr>
        <p:spPr>
          <a:xfrm>
            <a:off x="3460632" y="423773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32 000</a:t>
            </a:r>
            <a:endParaRPr lang="sv-SE" sz="2000" dirty="0">
              <a:latin typeface="+mn-lt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A2B73B5-BC24-6F4C-A68C-826A0FA96363}"/>
              </a:ext>
            </a:extLst>
          </p:cNvPr>
          <p:cNvSpPr/>
          <p:nvPr/>
        </p:nvSpPr>
        <p:spPr>
          <a:xfrm>
            <a:off x="4895500" y="2995386"/>
            <a:ext cx="325408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”3 gånger 6 är 18. Men eftersom jag multiplicerar med 3</a:t>
            </a:r>
            <a:r>
              <a:rPr lang="sv-SE" sz="1400" dirty="0">
                <a:solidFill>
                  <a:srgbClr val="C00000"/>
                </a:solidFill>
              </a:rPr>
              <a:t>00 </a:t>
            </a:r>
            <a:r>
              <a:rPr lang="sv-SE" sz="1400" dirty="0"/>
              <a:t>lägger jag till två nollor och får 1 8</a:t>
            </a:r>
            <a:r>
              <a:rPr lang="sv-SE" sz="1400" dirty="0">
                <a:solidFill>
                  <a:srgbClr val="C00000"/>
                </a:solidFill>
              </a:rPr>
              <a:t>00</a:t>
            </a:r>
            <a:r>
              <a:rPr lang="sv-SE" sz="1400" dirty="0"/>
              <a:t>.”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EB82CCD-3459-4546-BFB8-C8FB0FA868DC}"/>
              </a:ext>
            </a:extLst>
          </p:cNvPr>
          <p:cNvSpPr/>
          <p:nvPr/>
        </p:nvSpPr>
        <p:spPr>
          <a:xfrm>
            <a:off x="4895500" y="4068455"/>
            <a:ext cx="342358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”8 gånger 4 är 32. Men eftersom jag multiplicerar med 4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, lägger jag till tre nollor och får då 32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.” </a:t>
            </a:r>
          </a:p>
        </p:txBody>
      </p:sp>
    </p:spTree>
    <p:extLst>
      <p:ext uri="{BB962C8B-B14F-4D97-AF65-F5344CB8AC3E}">
        <p14:creationId xmlns:p14="http://schemas.microsoft.com/office/powerpoint/2010/main" val="36145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498416-6213-C247-A3A4-133733325656}"/>
              </a:ext>
            </a:extLst>
          </p:cNvPr>
          <p:cNvSpPr/>
          <p:nvPr/>
        </p:nvSpPr>
        <p:spPr>
          <a:xfrm>
            <a:off x="1503316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F107B5-C9DE-E243-BABE-F6D2A8C37495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DCE33-F18C-FE47-9E91-04C8D0681287}"/>
              </a:ext>
            </a:extLst>
          </p:cNvPr>
          <p:cNvSpPr/>
          <p:nvPr/>
        </p:nvSpPr>
        <p:spPr>
          <a:xfrm>
            <a:off x="1895558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20 · 60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F05E13-8FB5-BF4C-93EA-8276D82AFFB2}"/>
              </a:ext>
            </a:extLst>
          </p:cNvPr>
          <p:cNvSpPr/>
          <p:nvPr/>
        </p:nvSpPr>
        <p:spPr>
          <a:xfrm>
            <a:off x="3590843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74346A-FDA1-E34A-A823-A77F10AE53F2}"/>
              </a:ext>
            </a:extLst>
          </p:cNvPr>
          <p:cNvSpPr/>
          <p:nvPr/>
        </p:nvSpPr>
        <p:spPr>
          <a:xfrm>
            <a:off x="3983085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60 · 700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E2B34-E857-944C-B206-A6E66C034204}"/>
              </a:ext>
            </a:extLst>
          </p:cNvPr>
          <p:cNvSpPr/>
          <p:nvPr/>
        </p:nvSpPr>
        <p:spPr>
          <a:xfrm>
            <a:off x="5391465" y="8098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C4151D-76F3-D645-AE22-3541193D36DB}"/>
              </a:ext>
            </a:extLst>
          </p:cNvPr>
          <p:cNvSpPr/>
          <p:nvPr/>
        </p:nvSpPr>
        <p:spPr>
          <a:xfrm>
            <a:off x="5783707" y="809841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30 · 2 000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65F0682-73C3-CE48-B161-506530B7FA8B}"/>
              </a:ext>
            </a:extLst>
          </p:cNvPr>
          <p:cNvSpPr/>
          <p:nvPr/>
        </p:nvSpPr>
        <p:spPr>
          <a:xfrm>
            <a:off x="1770259" y="214021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E4C36D-08EF-9345-BDD4-7B4DE0A9A39E}"/>
              </a:ext>
            </a:extLst>
          </p:cNvPr>
          <p:cNvSpPr/>
          <p:nvPr/>
        </p:nvSpPr>
        <p:spPr>
          <a:xfrm>
            <a:off x="2127981" y="2140779"/>
            <a:ext cx="202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· 60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D4ED37-6964-604A-A181-C97E2DA6FF49}"/>
              </a:ext>
            </a:extLst>
          </p:cNvPr>
          <p:cNvSpPr/>
          <p:nvPr/>
        </p:nvSpPr>
        <p:spPr>
          <a:xfrm>
            <a:off x="3226101" y="214137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1 200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765345" y="317272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2127981" y="3171530"/>
            <a:ext cx="1963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 · 700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3350463" y="3173243"/>
            <a:ext cx="102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42 000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4895500" y="1922318"/>
            <a:ext cx="332174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”2 ∙ 6 är lika med 12. Jag multiplicerar med </a:t>
            </a:r>
            <a:r>
              <a:rPr lang="sv-SE" sz="1400" dirty="0">
                <a:solidFill>
                  <a:srgbClr val="C00000"/>
                </a:solidFill>
              </a:rPr>
              <a:t>100</a:t>
            </a:r>
            <a:r>
              <a:rPr lang="sv-SE" sz="1400" dirty="0"/>
              <a:t>, lägger till två nollor och får då 1 2</a:t>
            </a:r>
            <a:r>
              <a:rPr lang="sv-SE" sz="1400" dirty="0">
                <a:solidFill>
                  <a:srgbClr val="C00000"/>
                </a:solidFill>
              </a:rPr>
              <a:t>00</a:t>
            </a:r>
            <a:r>
              <a:rPr lang="sv-SE" sz="1400" dirty="0"/>
              <a:t>.”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C6ABCBB-8B18-C941-B99D-9A84D7227AF1}"/>
              </a:ext>
            </a:extLst>
          </p:cNvPr>
          <p:cNvSpPr/>
          <p:nvPr/>
        </p:nvSpPr>
        <p:spPr>
          <a:xfrm>
            <a:off x="1770259" y="420966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1EEC2D-6EF1-0844-9C57-5968B0E38DF5}"/>
              </a:ext>
            </a:extLst>
          </p:cNvPr>
          <p:cNvSpPr/>
          <p:nvPr/>
        </p:nvSpPr>
        <p:spPr>
          <a:xfrm>
            <a:off x="2127981" y="4209661"/>
            <a:ext cx="2026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30 · 2 000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ACB1257-1C19-B148-A100-F1EAC824040A}"/>
              </a:ext>
            </a:extLst>
          </p:cNvPr>
          <p:cNvSpPr/>
          <p:nvPr/>
        </p:nvSpPr>
        <p:spPr>
          <a:xfrm>
            <a:off x="3515117" y="420794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60 000</a:t>
            </a:r>
            <a:endParaRPr lang="sv-SE" sz="2000" dirty="0">
              <a:latin typeface="+mn-lt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A2B73B5-BC24-6F4C-A68C-826A0FA96363}"/>
              </a:ext>
            </a:extLst>
          </p:cNvPr>
          <p:cNvSpPr/>
          <p:nvPr/>
        </p:nvSpPr>
        <p:spPr>
          <a:xfrm>
            <a:off x="4895500" y="2995386"/>
            <a:ext cx="298053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”6 gånger 7 är 42. Jag multiplicerar med </a:t>
            </a:r>
            <a:r>
              <a:rPr lang="sv-SE" sz="1400" dirty="0">
                <a:solidFill>
                  <a:srgbClr val="C00000"/>
                </a:solidFill>
              </a:rPr>
              <a:t>1 000</a:t>
            </a:r>
            <a:r>
              <a:rPr lang="sv-SE" sz="1400" dirty="0"/>
              <a:t>, lägger till 3 nollor och får då 42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.”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EB82CCD-3459-4546-BFB8-C8FB0FA868DC}"/>
              </a:ext>
            </a:extLst>
          </p:cNvPr>
          <p:cNvSpPr/>
          <p:nvPr/>
        </p:nvSpPr>
        <p:spPr>
          <a:xfrm>
            <a:off x="4911573" y="4071925"/>
            <a:ext cx="298053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”3 gånger 2 är 6. Jag multiplicerar med </a:t>
            </a:r>
            <a:r>
              <a:rPr lang="sv-SE" sz="1400" dirty="0">
                <a:solidFill>
                  <a:srgbClr val="C00000"/>
                </a:solidFill>
              </a:rPr>
              <a:t>10 000</a:t>
            </a:r>
            <a:r>
              <a:rPr lang="sv-SE" sz="1400" dirty="0"/>
              <a:t>, lägger till 4 nollor och får då 6</a:t>
            </a:r>
            <a:r>
              <a:rPr lang="sv-SE" sz="1400" dirty="0">
                <a:solidFill>
                  <a:srgbClr val="C00000"/>
                </a:solidFill>
              </a:rPr>
              <a:t>0 000</a:t>
            </a:r>
            <a:r>
              <a:rPr lang="sv-SE" sz="1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076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F171BBA-B3AF-3446-B8AC-7374FA1A8480}"/>
              </a:ext>
            </a:extLst>
          </p:cNvPr>
          <p:cNvSpPr/>
          <p:nvPr/>
        </p:nvSpPr>
        <p:spPr>
          <a:xfrm>
            <a:off x="2046582" y="1346437"/>
            <a:ext cx="5219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ska dividera med ett tal som slutar på en eller era nollor kan man först </a:t>
            </a:r>
            <a:r>
              <a:rPr lang="sv-SE" i="1" dirty="0"/>
              <a:t>förkorta </a:t>
            </a:r>
            <a:r>
              <a:rPr lang="sv-SE" dirty="0"/>
              <a:t>med exempelvis 10, 100 eller 1.000 för att få en ensiffrig nämnare.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DD036C3C-6C95-C642-94DB-B062C4E5A84A}"/>
              </a:ext>
            </a:extLst>
          </p:cNvPr>
          <p:cNvGrpSpPr/>
          <p:nvPr/>
        </p:nvGrpSpPr>
        <p:grpSpPr>
          <a:xfrm>
            <a:off x="2195387" y="3194281"/>
            <a:ext cx="4753226" cy="836257"/>
            <a:chOff x="2160923" y="1766809"/>
            <a:chExt cx="4753226" cy="836257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E180B9BC-B8F7-C541-9C86-B755137A0041}"/>
                </a:ext>
              </a:extLst>
            </p:cNvPr>
            <p:cNvSpPr/>
            <p:nvPr/>
          </p:nvSpPr>
          <p:spPr>
            <a:xfrm>
              <a:off x="2160923" y="1997104"/>
              <a:ext cx="47532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 tittar på ett exempel:</a:t>
              </a:r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6B114FE4-7BDD-7B44-B21A-4E8037FE9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827" y="1766809"/>
              <a:ext cx="681450" cy="836257"/>
              <a:chOff x="3934363" y="1775245"/>
              <a:chExt cx="682726" cy="836491"/>
            </a:xfrm>
          </p:grpSpPr>
          <p:sp>
            <p:nvSpPr>
              <p:cNvPr id="24" name="textruta 46">
                <a:extLst>
                  <a:ext uri="{FF2B5EF4-FFF2-40B4-BE49-F238E27FC236}">
                    <a16:creationId xmlns:a16="http://schemas.microsoft.com/office/drawing/2014/main" id="{BF296276-E414-D643-BB7D-FB0A5C90F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363" y="1775245"/>
                <a:ext cx="652359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460</a:t>
                </a:r>
              </a:p>
            </p:txBody>
          </p:sp>
          <p:sp>
            <p:nvSpPr>
              <p:cNvPr id="25" name="textruta 47">
                <a:extLst>
                  <a:ext uri="{FF2B5EF4-FFF2-40B4-BE49-F238E27FC236}">
                    <a16:creationId xmlns:a16="http://schemas.microsoft.com/office/drawing/2014/main" id="{3709C19B-BE4A-1F47-A101-1A518FDF5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4705" y="2149942"/>
                <a:ext cx="496576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20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9DA7317F-265A-C44E-A4D6-CFB3B4A555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084" y="2203748"/>
                <a:ext cx="636005" cy="0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A578A9C9-D4F4-D349-9D73-C29E69D70B1A}"/>
              </a:ext>
            </a:extLst>
          </p:cNvPr>
          <p:cNvGrpSpPr/>
          <p:nvPr/>
        </p:nvGrpSpPr>
        <p:grpSpPr>
          <a:xfrm>
            <a:off x="4994227" y="3946184"/>
            <a:ext cx="1868289" cy="1167494"/>
            <a:chOff x="2291973" y="3420741"/>
            <a:chExt cx="1868289" cy="1167494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9AC870C6-E376-EA48-8ABF-1411A96B0283}"/>
                </a:ext>
              </a:extLst>
            </p:cNvPr>
            <p:cNvSpPr/>
            <p:nvPr/>
          </p:nvSpPr>
          <p:spPr>
            <a:xfrm>
              <a:off x="2502158" y="3941904"/>
              <a:ext cx="1658104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dirty="0">
                  <a:solidFill>
                    <a:srgbClr val="C00000"/>
                  </a:solidFill>
                </a:rPr>
                <a:t>20</a:t>
              </a:r>
              <a:r>
                <a:rPr lang="sv-SE" dirty="0"/>
                <a:t> tio gånger mindre.</a:t>
              </a:r>
            </a:p>
          </p:txBody>
        </p:sp>
        <p:cxnSp>
          <p:nvCxnSpPr>
            <p:cNvPr id="29" name="Rak pil 28">
              <a:extLst>
                <a:ext uri="{FF2B5EF4-FFF2-40B4-BE49-F238E27FC236}">
                  <a16:creationId xmlns:a16="http://schemas.microsoft.com/office/drawing/2014/main" id="{52954809-6088-6042-97DB-2B989AF29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1973" y="3420741"/>
              <a:ext cx="210185" cy="52116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277D2716-3862-0D4D-9870-37E668CDECC6}"/>
              </a:ext>
            </a:extLst>
          </p:cNvPr>
          <p:cNvGrpSpPr/>
          <p:nvPr/>
        </p:nvGrpSpPr>
        <p:grpSpPr>
          <a:xfrm>
            <a:off x="4991100" y="3946184"/>
            <a:ext cx="1871416" cy="877688"/>
            <a:chOff x="2288846" y="3202716"/>
            <a:chExt cx="1871416" cy="877688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19A9025-825F-C548-9590-F660ECD3DE84}"/>
                </a:ext>
              </a:extLst>
            </p:cNvPr>
            <p:cNvSpPr/>
            <p:nvPr/>
          </p:nvSpPr>
          <p:spPr>
            <a:xfrm>
              <a:off x="2502158" y="3711072"/>
              <a:ext cx="1658104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tx1"/>
                  </a:solidFill>
                </a:rPr>
                <a:t>20 / 10 = </a:t>
              </a:r>
              <a:r>
                <a:rPr lang="sv-SE" dirty="0">
                  <a:solidFill>
                    <a:srgbClr val="C00000"/>
                  </a:solidFill>
                </a:rPr>
                <a:t>2</a:t>
              </a:r>
              <a:endParaRPr lang="sv-SE" dirty="0"/>
            </a:p>
          </p:txBody>
        </p:sp>
        <p:cxnSp>
          <p:nvCxnSpPr>
            <p:cNvPr id="35" name="Rak pil 34">
              <a:extLst>
                <a:ext uri="{FF2B5EF4-FFF2-40B4-BE49-F238E27FC236}">
                  <a16:creationId xmlns:a16="http://schemas.microsoft.com/office/drawing/2014/main" id="{1A548869-9522-254F-B4E2-8A8E6F8497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8846" y="3202716"/>
              <a:ext cx="210185" cy="52116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4C76F12E-8098-9240-9F8B-19C4F29B8F9D}"/>
              </a:ext>
            </a:extLst>
          </p:cNvPr>
          <p:cNvGrpSpPr/>
          <p:nvPr/>
        </p:nvGrpSpPr>
        <p:grpSpPr>
          <a:xfrm>
            <a:off x="5109701" y="2565596"/>
            <a:ext cx="1905643" cy="858979"/>
            <a:chOff x="2254619" y="3802125"/>
            <a:chExt cx="1905643" cy="858979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99243B42-EE42-BA45-A6B2-92D8EF3898EF}"/>
                </a:ext>
              </a:extLst>
            </p:cNvPr>
            <p:cNvSpPr/>
            <p:nvPr/>
          </p:nvSpPr>
          <p:spPr>
            <a:xfrm>
              <a:off x="2502158" y="3802125"/>
              <a:ext cx="1658104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dirty="0">
                  <a:solidFill>
                    <a:srgbClr val="C00000"/>
                  </a:solidFill>
                </a:rPr>
                <a:t>460</a:t>
              </a:r>
              <a:r>
                <a:rPr lang="sv-SE" dirty="0"/>
                <a:t> tio gånger mindre.</a:t>
              </a:r>
            </a:p>
          </p:txBody>
        </p:sp>
        <p:cxnSp>
          <p:nvCxnSpPr>
            <p:cNvPr id="38" name="Rak pil 37">
              <a:extLst>
                <a:ext uri="{FF2B5EF4-FFF2-40B4-BE49-F238E27FC236}">
                  <a16:creationId xmlns:a16="http://schemas.microsoft.com/office/drawing/2014/main" id="{67C347A8-0B00-4647-B067-98CB4BC1C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619" y="4448457"/>
              <a:ext cx="247539" cy="2126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9F164010-93DA-5546-AE6C-8054AC13B504}"/>
              </a:ext>
            </a:extLst>
          </p:cNvPr>
          <p:cNvGrpSpPr/>
          <p:nvPr/>
        </p:nvGrpSpPr>
        <p:grpSpPr>
          <a:xfrm>
            <a:off x="5109701" y="2837756"/>
            <a:ext cx="1686440" cy="582154"/>
            <a:chOff x="2192910" y="3835798"/>
            <a:chExt cx="1686440" cy="582154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9D02161B-F422-4243-8AD8-EFABF04AA2BA}"/>
                </a:ext>
              </a:extLst>
            </p:cNvPr>
            <p:cNvSpPr/>
            <p:nvPr/>
          </p:nvSpPr>
          <p:spPr>
            <a:xfrm>
              <a:off x="2440450" y="3835798"/>
              <a:ext cx="14389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tx1"/>
                  </a:solidFill>
                </a:rPr>
                <a:t>460 / 10 = </a:t>
              </a:r>
              <a:r>
                <a:rPr lang="sv-SE" dirty="0">
                  <a:solidFill>
                    <a:srgbClr val="C00000"/>
                  </a:solidFill>
                </a:rPr>
                <a:t>46</a:t>
              </a:r>
              <a:endParaRPr lang="sv-SE" dirty="0"/>
            </a:p>
          </p:txBody>
        </p:sp>
        <p:cxnSp>
          <p:nvCxnSpPr>
            <p:cNvPr id="41" name="Rak pil 40">
              <a:extLst>
                <a:ext uri="{FF2B5EF4-FFF2-40B4-BE49-F238E27FC236}">
                  <a16:creationId xmlns:a16="http://schemas.microsoft.com/office/drawing/2014/main" id="{644EB168-978A-164D-9544-48F43C36CF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2910" y="4211038"/>
              <a:ext cx="247539" cy="20691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627567EF-C9CB-664D-A58B-A8CAAA1AE3BD}"/>
              </a:ext>
            </a:extLst>
          </p:cNvPr>
          <p:cNvGrpSpPr/>
          <p:nvPr/>
        </p:nvGrpSpPr>
        <p:grpSpPr>
          <a:xfrm>
            <a:off x="5186468" y="3191113"/>
            <a:ext cx="1181421" cy="836257"/>
            <a:chOff x="4225686" y="1766809"/>
            <a:chExt cx="1181421" cy="836257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633811AC-E6EB-4445-B8B4-E59AB92858EC}"/>
                </a:ext>
              </a:extLst>
            </p:cNvPr>
            <p:cNvSpPr/>
            <p:nvPr/>
          </p:nvSpPr>
          <p:spPr>
            <a:xfrm>
              <a:off x="4225686" y="1954105"/>
              <a:ext cx="11814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</a:t>
              </a:r>
            </a:p>
          </p:txBody>
        </p: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B888E594-530B-FE4B-A75E-019AE9933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828" y="1766809"/>
              <a:ext cx="495649" cy="836257"/>
              <a:chOff x="3934363" y="1775245"/>
              <a:chExt cx="496577" cy="836491"/>
            </a:xfrm>
          </p:grpSpPr>
          <p:sp>
            <p:nvSpPr>
              <p:cNvPr id="45" name="textruta 46">
                <a:extLst>
                  <a:ext uri="{FF2B5EF4-FFF2-40B4-BE49-F238E27FC236}">
                    <a16:creationId xmlns:a16="http://schemas.microsoft.com/office/drawing/2014/main" id="{1A6C64A8-9FEC-8D48-B11C-14F266C3A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363" y="1775245"/>
                <a:ext cx="496577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46</a:t>
                </a:r>
              </a:p>
            </p:txBody>
          </p:sp>
          <p:sp>
            <p:nvSpPr>
              <p:cNvPr id="46" name="textruta 47">
                <a:extLst>
                  <a:ext uri="{FF2B5EF4-FFF2-40B4-BE49-F238E27FC236}">
                    <a16:creationId xmlns:a16="http://schemas.microsoft.com/office/drawing/2014/main" id="{BCCD40B5-A250-FB4D-9AC4-0DF9A92BA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4705" y="2149942"/>
                <a:ext cx="340795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47" name="Rak 46">
                <a:extLst>
                  <a:ext uri="{FF2B5EF4-FFF2-40B4-BE49-F238E27FC236}">
                    <a16:creationId xmlns:a16="http://schemas.microsoft.com/office/drawing/2014/main" id="{FC348CF6-C9DA-A44A-B469-FE9A2ECFB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084" y="2203748"/>
                <a:ext cx="394876" cy="0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7DD6AEC1-BD69-1140-B10C-3624ECCA92CF}"/>
              </a:ext>
            </a:extLst>
          </p:cNvPr>
          <p:cNvSpPr/>
          <p:nvPr/>
        </p:nvSpPr>
        <p:spPr>
          <a:xfrm>
            <a:off x="5881666" y="3378408"/>
            <a:ext cx="75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= 23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5483DAF-B866-BC41-BE60-C97A83FE733E}"/>
              </a:ext>
            </a:extLst>
          </p:cNvPr>
          <p:cNvGrpSpPr/>
          <p:nvPr/>
        </p:nvGrpSpPr>
        <p:grpSpPr>
          <a:xfrm>
            <a:off x="3929100" y="5438338"/>
            <a:ext cx="1963282" cy="954107"/>
            <a:chOff x="2652184" y="5613621"/>
            <a:chExt cx="1963282" cy="954107"/>
          </a:xfrm>
        </p:grpSpPr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A4A1C245-6E0A-0C4D-A2E7-1404A9C677D8}"/>
                </a:ext>
              </a:extLst>
            </p:cNvPr>
            <p:cNvGrpSpPr/>
            <p:nvPr/>
          </p:nvGrpSpPr>
          <p:grpSpPr>
            <a:xfrm>
              <a:off x="2652184" y="5613621"/>
              <a:ext cx="1963282" cy="954107"/>
              <a:chOff x="2699553" y="5613621"/>
              <a:chExt cx="1963282" cy="954107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DC91740E-4326-1645-8D7C-DCF34441DF64}"/>
                  </a:ext>
                </a:extLst>
              </p:cNvPr>
              <p:cNvSpPr/>
              <p:nvPr/>
            </p:nvSpPr>
            <p:spPr>
              <a:xfrm>
                <a:off x="2699553" y="5613621"/>
                <a:ext cx="1963282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			</a:t>
                </a:r>
              </a:p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B123DA73-A208-D44B-9AE7-C956981A1324}"/>
                  </a:ext>
                </a:extLst>
              </p:cNvPr>
              <p:cNvGrpSpPr/>
              <p:nvPr/>
            </p:nvGrpSpPr>
            <p:grpSpPr>
              <a:xfrm>
                <a:off x="2927674" y="5677492"/>
                <a:ext cx="681451" cy="836257"/>
                <a:chOff x="1657733" y="5490198"/>
                <a:chExt cx="681451" cy="836257"/>
              </a:xfrm>
            </p:grpSpPr>
            <p:sp>
              <p:nvSpPr>
                <p:cNvPr id="54" name="textruta 46">
                  <a:extLst>
                    <a:ext uri="{FF2B5EF4-FFF2-40B4-BE49-F238E27FC236}">
                      <a16:creationId xmlns:a16="http://schemas.microsoft.com/office/drawing/2014/main" id="{88A0FAE1-4F5F-CB4F-9F71-83DF31FFE5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7733" y="5490198"/>
                  <a:ext cx="65114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460</a:t>
                  </a:r>
                </a:p>
              </p:txBody>
            </p:sp>
            <p:sp>
              <p:nvSpPr>
                <p:cNvPr id="55" name="textruta 47">
                  <a:extLst>
                    <a:ext uri="{FF2B5EF4-FFF2-40B4-BE49-F238E27FC236}">
                      <a16:creationId xmlns:a16="http://schemas.microsoft.com/office/drawing/2014/main" id="{A6DD7563-FC12-4246-A1CC-67BABD6D9D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906" y="5864790"/>
                  <a:ext cx="4956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20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389A4437-7401-9D41-A03A-5C46387E117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04367" y="5918581"/>
                  <a:ext cx="634817" cy="0"/>
                </a:xfrm>
                <a:prstGeom prst="line">
                  <a:avLst/>
                </a:prstGeom>
                <a:ln w="28575" cmpd="sng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39FE71EA-23CE-684C-8896-613B17253BD7}"/>
                </a:ext>
              </a:extLst>
            </p:cNvPr>
            <p:cNvSpPr txBox="1"/>
            <p:nvPr/>
          </p:nvSpPr>
          <p:spPr>
            <a:xfrm>
              <a:off x="3587371" y="5858224"/>
              <a:ext cx="975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 23</a:t>
              </a:r>
              <a:endParaRPr lang="sv-SE" sz="2400" dirty="0"/>
            </a:p>
          </p:txBody>
        </p:sp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AF9AEE90-0DF1-BD46-915A-5855B1F96B64}"/>
              </a:ext>
            </a:extLst>
          </p:cNvPr>
          <p:cNvSpPr/>
          <p:nvPr/>
        </p:nvSpPr>
        <p:spPr>
          <a:xfrm>
            <a:off x="3326807" y="378338"/>
            <a:ext cx="252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effectLst/>
                <a:latin typeface="+mj-lt"/>
              </a:rPr>
              <a:t>Division me</a:t>
            </a:r>
            <a:r>
              <a:rPr lang="sv-SE" sz="2000" b="1" dirty="0">
                <a:latin typeface="+mj-lt"/>
              </a:rPr>
              <a:t>d stora tal</a:t>
            </a:r>
            <a:endParaRPr lang="sv-SE" sz="20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51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>
            <a:spLocks noChangeArrowheads="1"/>
          </p:cNvSpPr>
          <p:nvPr/>
        </p:nvSpPr>
        <p:spPr bwMode="auto">
          <a:xfrm>
            <a:off x="2390692" y="2253685"/>
            <a:ext cx="1299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g-BG" dirty="0"/>
              <a:t>630 / 300</a:t>
            </a:r>
            <a:r>
              <a:rPr lang="sv-SE" dirty="0"/>
              <a:t>  =</a:t>
            </a:r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1318870" y="3446196"/>
            <a:ext cx="1752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dirty="0"/>
              <a:t>1</a:t>
            </a:r>
            <a:r>
              <a:rPr lang="sv-SE" dirty="0"/>
              <a:t> </a:t>
            </a:r>
            <a:r>
              <a:rPr lang="bg-BG" dirty="0"/>
              <a:t>60</a:t>
            </a:r>
            <a:r>
              <a:rPr lang="sv-SE" dirty="0"/>
              <a:t>0</a:t>
            </a:r>
            <a:r>
              <a:rPr lang="bg-BG" dirty="0"/>
              <a:t> / 8</a:t>
            </a:r>
            <a:r>
              <a:rPr lang="sv-SE" dirty="0"/>
              <a:t> 0</a:t>
            </a:r>
            <a:r>
              <a:rPr lang="bg-BG" dirty="0"/>
              <a:t>00</a:t>
            </a:r>
            <a:r>
              <a:rPr lang="sv-SE" dirty="0"/>
              <a:t>  =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815420" y="1190997"/>
            <a:ext cx="798945" cy="677548"/>
            <a:chOff x="1103313" y="1151047"/>
            <a:chExt cx="798945" cy="677548"/>
          </a:xfrm>
        </p:grpSpPr>
        <p:grpSp>
          <p:nvGrpSpPr>
            <p:cNvPr id="4" name="Grupp 3"/>
            <p:cNvGrpSpPr>
              <a:grpSpLocks/>
            </p:cNvGrpSpPr>
            <p:nvPr/>
          </p:nvGrpSpPr>
          <p:grpSpPr bwMode="auto">
            <a:xfrm>
              <a:off x="1103313" y="1151047"/>
              <a:ext cx="534987" cy="677548"/>
              <a:chOff x="3864458" y="1846706"/>
              <a:chExt cx="535648" cy="677738"/>
            </a:xfrm>
          </p:grpSpPr>
          <p:sp>
            <p:nvSpPr>
              <p:cNvPr id="23584" name="textruta 4"/>
              <p:cNvSpPr txBox="1">
                <a:spLocks noChangeArrowheads="1"/>
              </p:cNvSpPr>
              <p:nvPr/>
            </p:nvSpPr>
            <p:spPr bwMode="auto">
              <a:xfrm>
                <a:off x="3911375" y="1846706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23585" name="textruta 5"/>
              <p:cNvSpPr txBox="1">
                <a:spLocks noChangeArrowheads="1"/>
              </p:cNvSpPr>
              <p:nvPr/>
            </p:nvSpPr>
            <p:spPr bwMode="auto">
              <a:xfrm>
                <a:off x="3911376" y="2155112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</a:t>
                </a:r>
              </a:p>
            </p:txBody>
          </p:sp>
          <p:cxnSp>
            <p:nvCxnSpPr>
              <p:cNvPr id="7" name="Rak 6"/>
              <p:cNvCxnSpPr/>
              <p:nvPr/>
            </p:nvCxnSpPr>
            <p:spPr>
              <a:xfrm flipV="1">
                <a:off x="3864458" y="2203748"/>
                <a:ext cx="53564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ruta 1"/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2815420" y="4139125"/>
            <a:ext cx="814739" cy="642563"/>
            <a:chOff x="5876925" y="4503977"/>
            <a:chExt cx="814739" cy="642563"/>
          </a:xfrm>
        </p:grpSpPr>
        <p:grpSp>
          <p:nvGrpSpPr>
            <p:cNvPr id="12" name="Grupp 11"/>
            <p:cNvGrpSpPr>
              <a:grpSpLocks/>
            </p:cNvGrpSpPr>
            <p:nvPr/>
          </p:nvGrpSpPr>
          <p:grpSpPr bwMode="auto">
            <a:xfrm>
              <a:off x="5876925" y="4503977"/>
              <a:ext cx="536575" cy="642563"/>
              <a:chOff x="3864458" y="1875418"/>
              <a:chExt cx="535648" cy="642743"/>
            </a:xfrm>
          </p:grpSpPr>
          <p:sp>
            <p:nvSpPr>
              <p:cNvPr id="23578" name="textruta 12"/>
              <p:cNvSpPr txBox="1">
                <a:spLocks noChangeArrowheads="1"/>
              </p:cNvSpPr>
              <p:nvPr/>
            </p:nvSpPr>
            <p:spPr bwMode="auto">
              <a:xfrm>
                <a:off x="3935825" y="1875418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/>
                  <a:t>40</a:t>
                </a:r>
              </a:p>
            </p:txBody>
          </p:sp>
          <p:sp>
            <p:nvSpPr>
              <p:cNvPr id="23579" name="textruta 13"/>
              <p:cNvSpPr txBox="1">
                <a:spLocks noChangeArrowheads="1"/>
              </p:cNvSpPr>
              <p:nvPr/>
            </p:nvSpPr>
            <p:spPr bwMode="auto">
              <a:xfrm>
                <a:off x="3864458" y="2148829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800</a:t>
                </a:r>
              </a:p>
            </p:txBody>
          </p:sp>
          <p:cxnSp>
            <p:nvCxnSpPr>
              <p:cNvPr id="15" name="Rak 14"/>
              <p:cNvCxnSpPr/>
              <p:nvPr/>
            </p:nvCxnSpPr>
            <p:spPr>
              <a:xfrm>
                <a:off x="3864458" y="2203748"/>
                <a:ext cx="5356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ruta 42"/>
            <p:cNvSpPr txBox="1"/>
            <p:nvPr/>
          </p:nvSpPr>
          <p:spPr>
            <a:xfrm>
              <a:off x="6404577" y="4644000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51" name="Rektangel 50"/>
          <p:cNvSpPr>
            <a:spLocks noChangeArrowheads="1"/>
          </p:cNvSpPr>
          <p:nvPr/>
        </p:nvSpPr>
        <p:spPr bwMode="auto">
          <a:xfrm>
            <a:off x="5187822" y="1344437"/>
            <a:ext cx="59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0,65</a:t>
            </a:r>
          </a:p>
        </p:txBody>
      </p:sp>
      <p:sp>
        <p:nvSpPr>
          <p:cNvPr id="52" name="Rektangel 51"/>
          <p:cNvSpPr>
            <a:spLocks noChangeArrowheads="1"/>
          </p:cNvSpPr>
          <p:nvPr/>
        </p:nvSpPr>
        <p:spPr bwMode="auto">
          <a:xfrm>
            <a:off x="5203257" y="2253685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2,1</a:t>
            </a:r>
          </a:p>
        </p:txBody>
      </p:sp>
      <p:sp>
        <p:nvSpPr>
          <p:cNvPr id="59" name="Rektangel 58"/>
          <p:cNvSpPr>
            <a:spLocks noChangeArrowheads="1"/>
          </p:cNvSpPr>
          <p:nvPr/>
        </p:nvSpPr>
        <p:spPr bwMode="auto">
          <a:xfrm>
            <a:off x="4686982" y="3433033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0,2</a:t>
            </a:r>
          </a:p>
        </p:txBody>
      </p:sp>
      <p:sp>
        <p:nvSpPr>
          <p:cNvPr id="61" name="Rektangel 60"/>
          <p:cNvSpPr>
            <a:spLocks noChangeArrowheads="1"/>
          </p:cNvSpPr>
          <p:nvPr/>
        </p:nvSpPr>
        <p:spPr bwMode="auto">
          <a:xfrm>
            <a:off x="4313116" y="4274864"/>
            <a:ext cx="59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/>
              <a:t>0,05</a:t>
            </a:r>
          </a:p>
        </p:txBody>
      </p:sp>
      <p:grpSp>
        <p:nvGrpSpPr>
          <p:cNvPr id="63" name="Grupp 62"/>
          <p:cNvGrpSpPr/>
          <p:nvPr/>
        </p:nvGrpSpPr>
        <p:grpSpPr>
          <a:xfrm>
            <a:off x="4439253" y="1193346"/>
            <a:ext cx="798945" cy="671616"/>
            <a:chOff x="1103313" y="1150802"/>
            <a:chExt cx="798945" cy="671616"/>
          </a:xfrm>
        </p:grpSpPr>
        <p:grpSp>
          <p:nvGrpSpPr>
            <p:cNvPr id="64" name="Grupp 63"/>
            <p:cNvGrpSpPr>
              <a:grpSpLocks/>
            </p:cNvGrpSpPr>
            <p:nvPr/>
          </p:nvGrpSpPr>
          <p:grpSpPr bwMode="auto">
            <a:xfrm>
              <a:off x="1103313" y="1150802"/>
              <a:ext cx="534987" cy="671616"/>
              <a:chOff x="3864458" y="1846460"/>
              <a:chExt cx="535648" cy="671804"/>
            </a:xfrm>
          </p:grpSpPr>
          <p:sp>
            <p:nvSpPr>
              <p:cNvPr id="66" name="textruta 4"/>
              <p:cNvSpPr txBox="1">
                <a:spLocks noChangeArrowheads="1"/>
              </p:cNvSpPr>
              <p:nvPr/>
            </p:nvSpPr>
            <p:spPr bwMode="auto">
              <a:xfrm>
                <a:off x="3864458" y="1846460"/>
                <a:ext cx="47683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1,3</a:t>
                </a:r>
              </a:p>
            </p:txBody>
          </p:sp>
          <p:sp>
            <p:nvSpPr>
              <p:cNvPr id="67" name="textruta 5"/>
              <p:cNvSpPr txBox="1">
                <a:spLocks noChangeArrowheads="1"/>
              </p:cNvSpPr>
              <p:nvPr/>
            </p:nvSpPr>
            <p:spPr bwMode="auto">
              <a:xfrm>
                <a:off x="3955737" y="2148829"/>
                <a:ext cx="302033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  <p:cxnSp>
            <p:nvCxnSpPr>
              <p:cNvPr id="68" name="Rak 67"/>
              <p:cNvCxnSpPr/>
              <p:nvPr/>
            </p:nvCxnSpPr>
            <p:spPr>
              <a:xfrm flipV="1">
                <a:off x="3864458" y="2203748"/>
                <a:ext cx="53564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ruta 64"/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9" name="Grupp 68"/>
          <p:cNvGrpSpPr/>
          <p:nvPr/>
        </p:nvGrpSpPr>
        <p:grpSpPr>
          <a:xfrm>
            <a:off x="4481884" y="2100076"/>
            <a:ext cx="798945" cy="665914"/>
            <a:chOff x="1103313" y="1158991"/>
            <a:chExt cx="798945" cy="665914"/>
          </a:xfrm>
        </p:grpSpPr>
        <p:grpSp>
          <p:nvGrpSpPr>
            <p:cNvPr id="70" name="Grupp 69"/>
            <p:cNvGrpSpPr>
              <a:grpSpLocks/>
            </p:cNvGrpSpPr>
            <p:nvPr/>
          </p:nvGrpSpPr>
          <p:grpSpPr bwMode="auto">
            <a:xfrm>
              <a:off x="1103313" y="1158991"/>
              <a:ext cx="534987" cy="665914"/>
              <a:chOff x="3864458" y="1854653"/>
              <a:chExt cx="535648" cy="666101"/>
            </a:xfrm>
          </p:grpSpPr>
          <p:sp>
            <p:nvSpPr>
              <p:cNvPr id="72" name="textruta 4"/>
              <p:cNvSpPr txBox="1">
                <a:spLocks noChangeArrowheads="1"/>
              </p:cNvSpPr>
              <p:nvPr/>
            </p:nvSpPr>
            <p:spPr bwMode="auto">
              <a:xfrm>
                <a:off x="3901502" y="1854653"/>
                <a:ext cx="47683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6,3</a:t>
                </a:r>
              </a:p>
            </p:txBody>
          </p:sp>
          <p:sp>
            <p:nvSpPr>
              <p:cNvPr id="73" name="textruta 5"/>
              <p:cNvSpPr txBox="1">
                <a:spLocks noChangeArrowheads="1"/>
              </p:cNvSpPr>
              <p:nvPr/>
            </p:nvSpPr>
            <p:spPr bwMode="auto">
              <a:xfrm>
                <a:off x="3935176" y="2151319"/>
                <a:ext cx="354282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3</a:t>
                </a:r>
              </a:p>
            </p:txBody>
          </p:sp>
          <p:cxnSp>
            <p:nvCxnSpPr>
              <p:cNvPr id="74" name="Rak 73"/>
              <p:cNvCxnSpPr/>
              <p:nvPr/>
            </p:nvCxnSpPr>
            <p:spPr>
              <a:xfrm flipV="1">
                <a:off x="3864458" y="2196382"/>
                <a:ext cx="5356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ruta 70"/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11" name="Grupp 110"/>
          <p:cNvGrpSpPr/>
          <p:nvPr/>
        </p:nvGrpSpPr>
        <p:grpSpPr>
          <a:xfrm>
            <a:off x="4061397" y="3327081"/>
            <a:ext cx="723661" cy="617836"/>
            <a:chOff x="5607957" y="1991065"/>
            <a:chExt cx="723661" cy="617836"/>
          </a:xfrm>
        </p:grpSpPr>
        <p:grpSp>
          <p:nvGrpSpPr>
            <p:cNvPr id="112" name="Grupp 111"/>
            <p:cNvGrpSpPr>
              <a:grpSpLocks/>
            </p:cNvGrpSpPr>
            <p:nvPr/>
          </p:nvGrpSpPr>
          <p:grpSpPr bwMode="auto">
            <a:xfrm>
              <a:off x="5607957" y="1991065"/>
              <a:ext cx="535969" cy="617836"/>
              <a:chOff x="3864458" y="1889810"/>
              <a:chExt cx="536970" cy="618009"/>
            </a:xfrm>
          </p:grpSpPr>
          <p:sp>
            <p:nvSpPr>
              <p:cNvPr id="114" name="textruta 24"/>
              <p:cNvSpPr txBox="1">
                <a:spLocks noChangeArrowheads="1"/>
              </p:cNvSpPr>
              <p:nvPr/>
            </p:nvSpPr>
            <p:spPr bwMode="auto">
              <a:xfrm>
                <a:off x="3875233" y="1889810"/>
                <a:ext cx="526195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1,6</a:t>
                </a:r>
              </a:p>
            </p:txBody>
          </p:sp>
          <p:sp>
            <p:nvSpPr>
              <p:cNvPr id="115" name="textruta 25"/>
              <p:cNvSpPr txBox="1">
                <a:spLocks noChangeArrowheads="1"/>
              </p:cNvSpPr>
              <p:nvPr/>
            </p:nvSpPr>
            <p:spPr bwMode="auto">
              <a:xfrm>
                <a:off x="3903134" y="2138384"/>
                <a:ext cx="35450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8</a:t>
                </a:r>
              </a:p>
            </p:txBody>
          </p:sp>
          <p:cxnSp>
            <p:nvCxnSpPr>
              <p:cNvPr id="116" name="Rak 115"/>
              <p:cNvCxnSpPr/>
              <p:nvPr/>
            </p:nvCxnSpPr>
            <p:spPr>
              <a:xfrm>
                <a:off x="3864458" y="2203748"/>
                <a:ext cx="4755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ruta 112"/>
            <p:cNvSpPr txBox="1"/>
            <p:nvPr/>
          </p:nvSpPr>
          <p:spPr>
            <a:xfrm>
              <a:off x="6044531" y="2098818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23" name="Grupp 122"/>
          <p:cNvGrpSpPr/>
          <p:nvPr/>
        </p:nvGrpSpPr>
        <p:grpSpPr>
          <a:xfrm>
            <a:off x="3610559" y="4139125"/>
            <a:ext cx="789214" cy="642769"/>
            <a:chOff x="5876926" y="4503874"/>
            <a:chExt cx="789214" cy="642769"/>
          </a:xfrm>
        </p:grpSpPr>
        <p:grpSp>
          <p:nvGrpSpPr>
            <p:cNvPr id="124" name="Grupp 123"/>
            <p:cNvGrpSpPr>
              <a:grpSpLocks/>
            </p:cNvGrpSpPr>
            <p:nvPr/>
          </p:nvGrpSpPr>
          <p:grpSpPr bwMode="auto">
            <a:xfrm>
              <a:off x="5876926" y="4503874"/>
              <a:ext cx="552130" cy="642769"/>
              <a:chOff x="3864458" y="1875315"/>
              <a:chExt cx="551176" cy="642949"/>
            </a:xfrm>
          </p:grpSpPr>
          <p:sp>
            <p:nvSpPr>
              <p:cNvPr id="126" name="textruta 12"/>
              <p:cNvSpPr txBox="1">
                <a:spLocks noChangeArrowheads="1"/>
              </p:cNvSpPr>
              <p:nvPr/>
            </p:nvSpPr>
            <p:spPr bwMode="auto">
              <a:xfrm>
                <a:off x="3936845" y="1875315"/>
                <a:ext cx="47878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0,4</a:t>
                </a:r>
              </a:p>
            </p:txBody>
          </p:sp>
          <p:sp>
            <p:nvSpPr>
              <p:cNvPr id="127" name="textruta 13"/>
              <p:cNvSpPr txBox="1">
                <a:spLocks noChangeArrowheads="1"/>
              </p:cNvSpPr>
              <p:nvPr/>
            </p:nvSpPr>
            <p:spPr bwMode="auto">
              <a:xfrm>
                <a:off x="3916502" y="2148829"/>
                <a:ext cx="405330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  8</a:t>
                </a:r>
              </a:p>
            </p:txBody>
          </p:sp>
          <p:cxnSp>
            <p:nvCxnSpPr>
              <p:cNvPr id="128" name="Rak 127"/>
              <p:cNvCxnSpPr/>
              <p:nvPr/>
            </p:nvCxnSpPr>
            <p:spPr>
              <a:xfrm>
                <a:off x="3864458" y="2203748"/>
                <a:ext cx="5356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ruta 124"/>
            <p:cNvSpPr txBox="1"/>
            <p:nvPr/>
          </p:nvSpPr>
          <p:spPr>
            <a:xfrm>
              <a:off x="6379053" y="4638605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5" name="Rektangel 134">
            <a:extLst>
              <a:ext uri="{FF2B5EF4-FFF2-40B4-BE49-F238E27FC236}">
                <a16:creationId xmlns:a16="http://schemas.microsoft.com/office/drawing/2014/main" id="{1D89004A-C1F9-3744-883F-2E5B231EDB57}"/>
              </a:ext>
            </a:extLst>
          </p:cNvPr>
          <p:cNvSpPr/>
          <p:nvPr/>
        </p:nvSpPr>
        <p:spPr>
          <a:xfrm>
            <a:off x="442340" y="484962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C0933A6B-8067-464E-89E0-32155A1064B1}"/>
              </a:ext>
            </a:extLst>
          </p:cNvPr>
          <p:cNvGrpSpPr/>
          <p:nvPr/>
        </p:nvGrpSpPr>
        <p:grpSpPr>
          <a:xfrm>
            <a:off x="3588060" y="2107903"/>
            <a:ext cx="935240" cy="671178"/>
            <a:chOff x="1097032" y="1164932"/>
            <a:chExt cx="935240" cy="671178"/>
          </a:xfrm>
        </p:grpSpPr>
        <p:grpSp>
          <p:nvGrpSpPr>
            <p:cNvPr id="137" name="Grupp 136">
              <a:extLst>
                <a:ext uri="{FF2B5EF4-FFF2-40B4-BE49-F238E27FC236}">
                  <a16:creationId xmlns:a16="http://schemas.microsoft.com/office/drawing/2014/main" id="{4B7A15FD-059A-D348-81F5-7AF94B6A4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032" y="1164932"/>
              <a:ext cx="662514" cy="671178"/>
              <a:chOff x="3858161" y="1860595"/>
              <a:chExt cx="663331" cy="671366"/>
            </a:xfrm>
          </p:grpSpPr>
          <p:sp>
            <p:nvSpPr>
              <p:cNvPr id="139" name="textruta 4">
                <a:extLst>
                  <a:ext uri="{FF2B5EF4-FFF2-40B4-BE49-F238E27FC236}">
                    <a16:creationId xmlns:a16="http://schemas.microsoft.com/office/drawing/2014/main" id="{65EE685F-79FF-3C4F-B7D1-3EF8E994F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61" y="1860595"/>
                <a:ext cx="57686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630</a:t>
                </a:r>
              </a:p>
            </p:txBody>
          </p:sp>
          <p:sp>
            <p:nvSpPr>
              <p:cNvPr id="140" name="textruta 5">
                <a:extLst>
                  <a:ext uri="{FF2B5EF4-FFF2-40B4-BE49-F238E27FC236}">
                    <a16:creationId xmlns:a16="http://schemas.microsoft.com/office/drawing/2014/main" id="{E1F83EC6-E594-0A49-9F94-A6BA7DFB36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2462" y="2162629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300</a:t>
                </a:r>
              </a:p>
            </p:txBody>
          </p:sp>
          <p:cxnSp>
            <p:nvCxnSpPr>
              <p:cNvPr id="141" name="Rak 140">
                <a:extLst>
                  <a:ext uri="{FF2B5EF4-FFF2-40B4-BE49-F238E27FC236}">
                    <a16:creationId xmlns:a16="http://schemas.microsoft.com/office/drawing/2014/main" id="{D7CFBD76-6E7B-E649-9B20-319C6844E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2282" y="2191867"/>
                <a:ext cx="61921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ruta 137">
              <a:extLst>
                <a:ext uri="{FF2B5EF4-FFF2-40B4-BE49-F238E27FC236}">
                  <a16:creationId xmlns:a16="http://schemas.microsoft.com/office/drawing/2014/main" id="{1F995475-8EA0-5F45-9F94-8A8A208B94C9}"/>
                </a:ext>
              </a:extLst>
            </p:cNvPr>
            <p:cNvSpPr txBox="1"/>
            <p:nvPr/>
          </p:nvSpPr>
          <p:spPr>
            <a:xfrm>
              <a:off x="1745185" y="1310714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42" name="Grupp 141">
            <a:extLst>
              <a:ext uri="{FF2B5EF4-FFF2-40B4-BE49-F238E27FC236}">
                <a16:creationId xmlns:a16="http://schemas.microsoft.com/office/drawing/2014/main" id="{B7F6A8D8-412B-0A4F-BCE7-5B94C47F1938}"/>
              </a:ext>
            </a:extLst>
          </p:cNvPr>
          <p:cNvGrpSpPr/>
          <p:nvPr/>
        </p:nvGrpSpPr>
        <p:grpSpPr>
          <a:xfrm>
            <a:off x="3585363" y="1187105"/>
            <a:ext cx="798945" cy="677548"/>
            <a:chOff x="1103313" y="1151047"/>
            <a:chExt cx="798945" cy="677548"/>
          </a:xfrm>
        </p:grpSpPr>
        <p:grpSp>
          <p:nvGrpSpPr>
            <p:cNvPr id="143" name="Grupp 142">
              <a:extLst>
                <a:ext uri="{FF2B5EF4-FFF2-40B4-BE49-F238E27FC236}">
                  <a16:creationId xmlns:a16="http://schemas.microsoft.com/office/drawing/2014/main" id="{FFD6F788-71E0-8C44-B589-2982B2514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313" y="1151047"/>
              <a:ext cx="534987" cy="677548"/>
              <a:chOff x="3864458" y="1846706"/>
              <a:chExt cx="535648" cy="677738"/>
            </a:xfrm>
          </p:grpSpPr>
          <p:sp>
            <p:nvSpPr>
              <p:cNvPr id="145" name="textruta 4">
                <a:extLst>
                  <a:ext uri="{FF2B5EF4-FFF2-40B4-BE49-F238E27FC236}">
                    <a16:creationId xmlns:a16="http://schemas.microsoft.com/office/drawing/2014/main" id="{D8F3248C-3B4F-CC4D-B400-484274DE0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1375" y="1846706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146" name="textruta 5">
                <a:extLst>
                  <a:ext uri="{FF2B5EF4-FFF2-40B4-BE49-F238E27FC236}">
                    <a16:creationId xmlns:a16="http://schemas.microsoft.com/office/drawing/2014/main" id="{D29B8A63-3B5C-AD49-BFE8-D1C98C069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1376" y="2155112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</a:t>
                </a:r>
              </a:p>
            </p:txBody>
          </p:sp>
          <p:cxnSp>
            <p:nvCxnSpPr>
              <p:cNvPr id="147" name="Rak 146">
                <a:extLst>
                  <a:ext uri="{FF2B5EF4-FFF2-40B4-BE49-F238E27FC236}">
                    <a16:creationId xmlns:a16="http://schemas.microsoft.com/office/drawing/2014/main" id="{DE5BBDFB-EDC4-5E47-B08E-9CDC057D3A77}"/>
                  </a:ext>
                </a:extLst>
              </p:cNvPr>
              <p:cNvCxnSpPr/>
              <p:nvPr/>
            </p:nvCxnSpPr>
            <p:spPr>
              <a:xfrm flipV="1">
                <a:off x="3864458" y="2203748"/>
                <a:ext cx="53564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ruta 143">
              <a:extLst>
                <a:ext uri="{FF2B5EF4-FFF2-40B4-BE49-F238E27FC236}">
                  <a16:creationId xmlns:a16="http://schemas.microsoft.com/office/drawing/2014/main" id="{DC084F07-60CF-8644-938D-05A59A707CBC}"/>
                </a:ext>
              </a:extLst>
            </p:cNvPr>
            <p:cNvSpPr txBox="1"/>
            <p:nvPr/>
          </p:nvSpPr>
          <p:spPr>
            <a:xfrm>
              <a:off x="1615171" y="1301893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D07B3663-7890-E241-A6EE-844D85F1F140}"/>
              </a:ext>
            </a:extLst>
          </p:cNvPr>
          <p:cNvGrpSpPr/>
          <p:nvPr/>
        </p:nvGrpSpPr>
        <p:grpSpPr>
          <a:xfrm>
            <a:off x="3937169" y="1278372"/>
            <a:ext cx="534987" cy="276999"/>
            <a:chOff x="5719765" y="1607136"/>
            <a:chExt cx="534987" cy="276999"/>
          </a:xfrm>
        </p:grpSpPr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D7F2EF1D-C044-F54F-9B99-71CAF9C62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769" y="1684363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C88CEF98-5E5D-2A4B-87A4-D35A5F1E5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5" y="1607136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5904B018-9100-C348-A6AD-C9E385D6D443}"/>
              </a:ext>
            </a:extLst>
          </p:cNvPr>
          <p:cNvGrpSpPr/>
          <p:nvPr/>
        </p:nvGrpSpPr>
        <p:grpSpPr>
          <a:xfrm>
            <a:off x="3933637" y="1580038"/>
            <a:ext cx="534987" cy="276999"/>
            <a:chOff x="5719765" y="1607136"/>
            <a:chExt cx="534987" cy="276999"/>
          </a:xfrm>
        </p:grpSpPr>
        <p:cxnSp>
          <p:nvCxnSpPr>
            <p:cNvPr id="154" name="Rak 153">
              <a:extLst>
                <a:ext uri="{FF2B5EF4-FFF2-40B4-BE49-F238E27FC236}">
                  <a16:creationId xmlns:a16="http://schemas.microsoft.com/office/drawing/2014/main" id="{FDFE728E-0F62-F849-B95D-06D6B8DB7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802" y="1663707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656F38A8-7269-1241-A0F4-5B0656E84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5" y="1607136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DCAB5E07-FE65-E4A8-CA2F-67C73687EB46}"/>
              </a:ext>
            </a:extLst>
          </p:cNvPr>
          <p:cNvGrpSpPr/>
          <p:nvPr/>
        </p:nvGrpSpPr>
        <p:grpSpPr>
          <a:xfrm>
            <a:off x="2907814" y="3312885"/>
            <a:ext cx="1199902" cy="637441"/>
            <a:chOff x="1023040" y="1182544"/>
            <a:chExt cx="1199902" cy="637441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100B0BBF-CD63-A9F5-FBE2-38B6284224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040" y="1182544"/>
              <a:ext cx="988641" cy="637441"/>
              <a:chOff x="3784088" y="1878211"/>
              <a:chExt cx="989863" cy="637619"/>
            </a:xfrm>
          </p:grpSpPr>
          <p:sp>
            <p:nvSpPr>
              <p:cNvPr id="9" name="textruta 4">
                <a:extLst>
                  <a:ext uri="{FF2B5EF4-FFF2-40B4-BE49-F238E27FC236}">
                    <a16:creationId xmlns:a16="http://schemas.microsoft.com/office/drawing/2014/main" id="{B80EDA6D-AC35-9942-59DF-33CA53B2A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360" y="1878211"/>
                <a:ext cx="983591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16 00</a:t>
                </a:r>
              </a:p>
            </p:txBody>
          </p:sp>
          <p:sp>
            <p:nvSpPr>
              <p:cNvPr id="10" name="textruta 5">
                <a:extLst>
                  <a:ext uri="{FF2B5EF4-FFF2-40B4-BE49-F238E27FC236}">
                    <a16:creationId xmlns:a16="http://schemas.microsoft.com/office/drawing/2014/main" id="{DD7A5A1C-7D0D-4CD4-A41A-67FE41606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4088" y="2146498"/>
                <a:ext cx="7979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8 000</a:t>
                </a:r>
              </a:p>
            </p:txBody>
          </p:sp>
          <p:cxnSp>
            <p:nvCxnSpPr>
              <p:cNvPr id="11" name="Rak 10">
                <a:extLst>
                  <a:ext uri="{FF2B5EF4-FFF2-40B4-BE49-F238E27FC236}">
                    <a16:creationId xmlns:a16="http://schemas.microsoft.com/office/drawing/2014/main" id="{EF12E96A-662B-9F92-EC4B-89D2A706E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2883" y="2206187"/>
                <a:ext cx="89476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6570893A-1AA3-95F4-94C7-6E2FDDFC4330}"/>
                </a:ext>
              </a:extLst>
            </p:cNvPr>
            <p:cNvSpPr txBox="1"/>
            <p:nvPr/>
          </p:nvSpPr>
          <p:spPr>
            <a:xfrm>
              <a:off x="1935855" y="1309962"/>
              <a:ext cx="28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1C12A101-9917-7D3A-A810-F44CE171B645}"/>
              </a:ext>
            </a:extLst>
          </p:cNvPr>
          <p:cNvGrpSpPr/>
          <p:nvPr/>
        </p:nvGrpSpPr>
        <p:grpSpPr>
          <a:xfrm>
            <a:off x="4019479" y="2183584"/>
            <a:ext cx="534987" cy="276999"/>
            <a:chOff x="5719765" y="1607136"/>
            <a:chExt cx="534987" cy="276999"/>
          </a:xfrm>
        </p:grpSpPr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CE0EC941-6F3A-1081-8196-CF48F7C92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769" y="1684363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5728C5DB-4AC5-B452-3847-5B9BC0848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5" y="1607136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100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C07BEF1A-9FC9-A4CC-2194-AD0A1C7383B8}"/>
              </a:ext>
            </a:extLst>
          </p:cNvPr>
          <p:cNvGrpSpPr/>
          <p:nvPr/>
        </p:nvGrpSpPr>
        <p:grpSpPr>
          <a:xfrm>
            <a:off x="4015947" y="2485250"/>
            <a:ext cx="534987" cy="276999"/>
            <a:chOff x="5719765" y="1607136"/>
            <a:chExt cx="534987" cy="276999"/>
          </a:xfrm>
        </p:grpSpPr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6A8D8022-0934-B764-2890-151471847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802" y="1663707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834DD23-12E3-E37E-A3E6-B69386B20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5" y="1607136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100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2FEB5357-4B93-4C80-0B09-3B625459026B}"/>
              </a:ext>
            </a:extLst>
          </p:cNvPr>
          <p:cNvGrpSpPr/>
          <p:nvPr/>
        </p:nvGrpSpPr>
        <p:grpSpPr>
          <a:xfrm>
            <a:off x="3469392" y="3368166"/>
            <a:ext cx="668711" cy="276999"/>
            <a:chOff x="5688606" y="1603077"/>
            <a:chExt cx="668711" cy="276999"/>
          </a:xfrm>
        </p:grpSpPr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AC4322D9-403A-A8A3-355C-6B2F463962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769" y="1684363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4043E527-BCBC-8DDA-FE2D-1F35D0BA6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606" y="1603077"/>
              <a:ext cx="668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 1 000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FC64CC29-2ECD-293E-831A-58A780E694D9}"/>
              </a:ext>
            </a:extLst>
          </p:cNvPr>
          <p:cNvGrpSpPr/>
          <p:nvPr/>
        </p:nvGrpSpPr>
        <p:grpSpPr>
          <a:xfrm>
            <a:off x="3495710" y="3653075"/>
            <a:ext cx="534987" cy="276999"/>
            <a:chOff x="5718456" y="1586320"/>
            <a:chExt cx="534987" cy="276999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1D1B4FF8-A7C4-1A1D-EB26-CEB12B5AD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802" y="1663707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AA4EA968-5C91-FC90-C8C5-7524CDB6D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456" y="1586320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1 000</a:t>
              </a:r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05440B05-E108-67D6-2C17-248DCB3EEE42}"/>
              </a:ext>
            </a:extLst>
          </p:cNvPr>
          <p:cNvGrpSpPr/>
          <p:nvPr/>
        </p:nvGrpSpPr>
        <p:grpSpPr>
          <a:xfrm>
            <a:off x="3225599" y="4203023"/>
            <a:ext cx="534987" cy="276999"/>
            <a:chOff x="5719765" y="1607136"/>
            <a:chExt cx="534987" cy="276999"/>
          </a:xfrm>
        </p:grpSpPr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4BB9778A-BDA3-EAA0-E7CD-84E5CA043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769" y="1684363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5ED43373-B43C-0AC2-DE7F-2D02FCF87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5" y="1607136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E1B266A7-0F69-BEA8-7C6D-E6DB15260A11}"/>
              </a:ext>
            </a:extLst>
          </p:cNvPr>
          <p:cNvGrpSpPr/>
          <p:nvPr/>
        </p:nvGrpSpPr>
        <p:grpSpPr>
          <a:xfrm>
            <a:off x="3222067" y="4504689"/>
            <a:ext cx="534987" cy="276999"/>
            <a:chOff x="5719765" y="1607136"/>
            <a:chExt cx="534987" cy="276999"/>
          </a:xfrm>
        </p:grpSpPr>
        <p:cxnSp>
          <p:nvCxnSpPr>
            <p:cNvPr id="42" name="Rak 41">
              <a:extLst>
                <a:ext uri="{FF2B5EF4-FFF2-40B4-BE49-F238E27FC236}">
                  <a16:creationId xmlns:a16="http://schemas.microsoft.com/office/drawing/2014/main" id="{582A9346-B4E1-B4F2-BF96-98671B96D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802" y="1663707"/>
              <a:ext cx="63465" cy="1094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907289F4-DAE5-EADB-B2B8-9A2BA86A0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5" y="1607136"/>
              <a:ext cx="534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1" grpId="0"/>
      <p:bldP spid="52" grpId="0"/>
      <p:bldP spid="59" grpId="0"/>
      <p:bldP spid="61" grpId="0"/>
      <p:bldP spid="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0EB0A2-70D6-4E4D-8251-D4F9BF99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36" y="279347"/>
            <a:ext cx="5851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000" b="1" dirty="0"/>
              <a:t>	                     Multiplikation med uppställning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CCCCC92-A747-0F45-913C-3F4CB0A08072}"/>
              </a:ext>
            </a:extLst>
          </p:cNvPr>
          <p:cNvSpPr/>
          <p:nvPr/>
        </p:nvSpPr>
        <p:spPr>
          <a:xfrm>
            <a:off x="3567089" y="1593626"/>
            <a:ext cx="1420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213 · 4 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1663968" y="3054499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2  1  3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1380710" y="3588201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·            </a:t>
            </a:r>
            <a:r>
              <a:rPr lang="sv-SE" sz="4000" dirty="0"/>
              <a:t>4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1510561" y="421405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F7C27246-A18C-A346-863D-40A980E0B34F}"/>
              </a:ext>
            </a:extLst>
          </p:cNvPr>
          <p:cNvSpPr/>
          <p:nvPr/>
        </p:nvSpPr>
        <p:spPr>
          <a:xfrm>
            <a:off x="3908170" y="2430485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talet med flest siffror överst.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3877024" y="3381279"/>
            <a:ext cx="444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Tiotalssiffran 1 skriver du som </a:t>
            </a:r>
            <a:r>
              <a:rPr lang="sv-SE" i="1" dirty="0">
                <a:solidFill>
                  <a:srgbClr val="C00000"/>
                </a:solidFill>
              </a:rPr>
              <a:t>minnessiffra</a:t>
            </a:r>
            <a:r>
              <a:rPr lang="sv-SE" dirty="0"/>
              <a:t>. 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0B838E5-711C-2E4B-AA5E-1FE3BCD9678F}"/>
              </a:ext>
            </a:extLst>
          </p:cNvPr>
          <p:cNvSpPr/>
          <p:nvPr/>
        </p:nvSpPr>
        <p:spPr>
          <a:xfrm>
            <a:off x="3883888" y="3731484"/>
            <a:ext cx="436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Entalssiffran 2 skriver du under strecket som entalssiffra.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>
            <a:off x="2604745" y="3152207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5F2597C-4B5A-5A46-8AF4-09E53D498CCB}"/>
              </a:ext>
            </a:extLst>
          </p:cNvPr>
          <p:cNvSpPr/>
          <p:nvPr/>
        </p:nvSpPr>
        <p:spPr>
          <a:xfrm>
            <a:off x="3115749" y="3781408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BAEF10E1-1177-9F49-8579-A229168D8992}"/>
              </a:ext>
            </a:extLst>
          </p:cNvPr>
          <p:cNvSpPr/>
          <p:nvPr/>
        </p:nvSpPr>
        <p:spPr>
          <a:xfrm rot="19945505">
            <a:off x="2317427" y="3074915"/>
            <a:ext cx="502436" cy="11961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A5940-D5C5-8C41-A8AA-3084D43CFB7E}"/>
              </a:ext>
            </a:extLst>
          </p:cNvPr>
          <p:cNvSpPr/>
          <p:nvPr/>
        </p:nvSpPr>
        <p:spPr>
          <a:xfrm>
            <a:off x="2141310" y="4113547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3883767" y="4581851"/>
            <a:ext cx="237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1670712" y="4118323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8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A4DEDD9-7E8E-414F-B101-36A589C7FEA6}"/>
              </a:ext>
            </a:extLst>
          </p:cNvPr>
          <p:cNvSpPr/>
          <p:nvPr/>
        </p:nvSpPr>
        <p:spPr>
          <a:xfrm>
            <a:off x="2720484" y="1251104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Låt oss se på multiplikationen: 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82B2B3B3-D436-7F44-B0C4-4E467A57AA46}"/>
              </a:ext>
            </a:extLst>
          </p:cNvPr>
          <p:cNvCxnSpPr>
            <a:cxnSpLocks/>
          </p:cNvCxnSpPr>
          <p:nvPr/>
        </p:nvCxnSpPr>
        <p:spPr>
          <a:xfrm flipV="1">
            <a:off x="3173383" y="3927249"/>
            <a:ext cx="218810" cy="169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3883767" y="2863351"/>
            <a:ext cx="359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Börja med att multiplicera entalen:  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2620225" y="4114535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3883767" y="4854059"/>
            <a:ext cx="40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tiotal plus minnessiffran 1 ger 5 tiotal.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3908170" y="5175474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över minnessiffran när du har lagt till den.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1684988" y="822339"/>
            <a:ext cx="547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multiplikation kan också beräknas med uppställning.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7171942" y="2885925"/>
            <a:ext cx="113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3 = 12 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B9D17B3-564B-B44D-8AD5-4C3E0C5A81D3}"/>
              </a:ext>
            </a:extLst>
          </p:cNvPr>
          <p:cNvSpPr/>
          <p:nvPr/>
        </p:nvSpPr>
        <p:spPr>
          <a:xfrm>
            <a:off x="5977593" y="4594012"/>
            <a:ext cx="1262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1 = 4     </a:t>
            </a:r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A7EED7B8-E40C-9B4D-8A89-830E6B081A42}"/>
              </a:ext>
            </a:extLst>
          </p:cNvPr>
          <p:cNvSpPr/>
          <p:nvPr/>
        </p:nvSpPr>
        <p:spPr>
          <a:xfrm rot="18097368">
            <a:off x="2000215" y="2863888"/>
            <a:ext cx="602790" cy="16054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6CC0FB6B-A5E7-AF4B-AA0F-FA089B482CDB}"/>
              </a:ext>
            </a:extLst>
          </p:cNvPr>
          <p:cNvSpPr/>
          <p:nvPr/>
        </p:nvSpPr>
        <p:spPr>
          <a:xfrm>
            <a:off x="3928740" y="5769097"/>
            <a:ext cx="277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hundratalen: 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7603362-0D20-434A-ABFE-CAB871030340}"/>
              </a:ext>
            </a:extLst>
          </p:cNvPr>
          <p:cNvSpPr/>
          <p:nvPr/>
        </p:nvSpPr>
        <p:spPr>
          <a:xfrm>
            <a:off x="6382656" y="5769097"/>
            <a:ext cx="1262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2 = 8     </a:t>
            </a:r>
          </a:p>
        </p:txBody>
      </p:sp>
    </p:spTree>
    <p:extLst>
      <p:ext uri="{BB962C8B-B14F-4D97-AF65-F5344CB8AC3E}">
        <p14:creationId xmlns:p14="http://schemas.microsoft.com/office/powerpoint/2010/main" val="1607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 animBg="1"/>
      <p:bldP spid="11" grpId="1" animBg="1"/>
      <p:bldP spid="15" grpId="0"/>
      <p:bldP spid="17" grpId="0" animBg="1"/>
      <p:bldP spid="17" grpId="1" animBg="1"/>
      <p:bldP spid="19" grpId="0"/>
      <p:bldP spid="20" grpId="0"/>
      <p:bldP spid="22" grpId="0"/>
      <p:bldP spid="23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5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98806" y="366426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/>
        </p:nvGraphicFramePr>
        <p:xfrm>
          <a:off x="2463955" y="965559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a)  7 · 15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3073843" y="2057611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1 5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/>
        </p:nvGraphicFramePr>
        <p:xfrm>
          <a:off x="5532407" y="949293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b)  6 · 243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220217" y="1848424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7 · 5 = 35. Entalssiffran 5 sätter vi under 7:an och 3 blir minnessiffra.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227900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·</a:t>
            </a:r>
            <a:r>
              <a:rPr lang="sv-SE" sz="2400" dirty="0"/>
              <a:t>    </a:t>
            </a:r>
            <a:r>
              <a:rPr lang="sv-SE" sz="2400" dirty="0">
                <a:latin typeface="Bradley Hand" pitchFamily="2" charset="77"/>
              </a:rPr>
              <a:t>7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3050374" y="2690157"/>
            <a:ext cx="5141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ED1B3A60-EC42-3E43-8DD0-9B4E7663EA54}"/>
              </a:ext>
            </a:extLst>
          </p:cNvPr>
          <p:cNvSpPr/>
          <p:nvPr/>
        </p:nvSpPr>
        <p:spPr>
          <a:xfrm>
            <a:off x="3609023" y="2441484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799126" y="2621843"/>
            <a:ext cx="702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1 0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2150630" y="2057611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2071838" y="4042131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832BEB4-E18B-EF41-AFC3-E5D4AAEC183F}"/>
              </a:ext>
            </a:extLst>
          </p:cNvPr>
          <p:cNvSpPr/>
          <p:nvPr/>
        </p:nvSpPr>
        <p:spPr>
          <a:xfrm>
            <a:off x="5220217" y="2442213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7 · 1 = 7. </a:t>
            </a:r>
          </a:p>
          <a:p>
            <a:r>
              <a:rPr lang="sv-SE" sz="1400" dirty="0"/>
              <a:t>7 plus minnessiffran 3 ger:  7 + 3 = 10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3D6F287F-4BF8-4943-816F-4FD527E71464}"/>
              </a:ext>
            </a:extLst>
          </p:cNvPr>
          <p:cNvCxnSpPr>
            <a:cxnSpLocks/>
          </p:cNvCxnSpPr>
          <p:nvPr/>
        </p:nvCxnSpPr>
        <p:spPr>
          <a:xfrm flipV="1">
            <a:off x="3733677" y="2562273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40E4654A-0720-4C41-897A-2199CA270258}"/>
              </a:ext>
            </a:extLst>
          </p:cNvPr>
          <p:cNvSpPr/>
          <p:nvPr/>
        </p:nvSpPr>
        <p:spPr>
          <a:xfrm>
            <a:off x="3249111" y="263128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0BDD945C-40F1-6649-9E6F-EFF0B72E5475}"/>
              </a:ext>
            </a:extLst>
          </p:cNvPr>
          <p:cNvSpPr/>
          <p:nvPr/>
        </p:nvSpPr>
        <p:spPr>
          <a:xfrm>
            <a:off x="2632575" y="4054528"/>
            <a:ext cx="15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2  4  3</a:t>
            </a:r>
            <a:endParaRPr lang="sv-SE" sz="2400" dirty="0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F4FE4864-76D8-864F-880D-F0924599F31F}"/>
              </a:ext>
            </a:extLst>
          </p:cNvPr>
          <p:cNvSpPr/>
          <p:nvPr/>
        </p:nvSpPr>
        <p:spPr>
          <a:xfrm>
            <a:off x="5220217" y="3845341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· 3 = 18. Entalssiffran 8 sätter vi under 3:an och 1 blir minnessiffra.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E1858B6-F53A-AC4A-AC8E-CFEF8EF657F0}"/>
              </a:ext>
            </a:extLst>
          </p:cNvPr>
          <p:cNvSpPr/>
          <p:nvPr/>
        </p:nvSpPr>
        <p:spPr>
          <a:xfrm>
            <a:off x="2181889" y="433519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·</a:t>
            </a:r>
            <a:r>
              <a:rPr lang="sv-SE" sz="2400" dirty="0"/>
              <a:t>           </a:t>
            </a:r>
            <a:r>
              <a:rPr lang="sv-SE" sz="2400" dirty="0">
                <a:latin typeface="Bradley Hand" pitchFamily="2" charset="77"/>
              </a:rPr>
              <a:t>6 </a:t>
            </a:r>
            <a:endParaRPr lang="sv-SE" sz="2400" dirty="0"/>
          </a:p>
        </p:txBody>
      </p:sp>
      <p:cxnSp>
        <p:nvCxnSpPr>
          <p:cNvPr id="74" name="Rak 73">
            <a:extLst>
              <a:ext uri="{FF2B5EF4-FFF2-40B4-BE49-F238E27FC236}">
                <a16:creationId xmlns:a16="http://schemas.microsoft.com/office/drawing/2014/main" id="{615B9A03-A893-714A-AB0C-C5ECB95B29CB}"/>
              </a:ext>
            </a:extLst>
          </p:cNvPr>
          <p:cNvCxnSpPr>
            <a:cxnSpLocks/>
          </p:cNvCxnSpPr>
          <p:nvPr/>
        </p:nvCxnSpPr>
        <p:spPr>
          <a:xfrm>
            <a:off x="2632575" y="4687074"/>
            <a:ext cx="93190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37E6C7B9-122F-DE4F-BE5D-F89B3C107415}"/>
              </a:ext>
            </a:extLst>
          </p:cNvPr>
          <p:cNvSpPr/>
          <p:nvPr/>
        </p:nvSpPr>
        <p:spPr>
          <a:xfrm>
            <a:off x="3609023" y="4438401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5A25D247-5799-E04F-A5A2-0A15EF26C66D}"/>
              </a:ext>
            </a:extLst>
          </p:cNvPr>
          <p:cNvSpPr/>
          <p:nvPr/>
        </p:nvSpPr>
        <p:spPr>
          <a:xfrm>
            <a:off x="2937259" y="4628199"/>
            <a:ext cx="39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A6922E04-E8A7-1144-86D3-B1E053A9799A}"/>
              </a:ext>
            </a:extLst>
          </p:cNvPr>
          <p:cNvSpPr/>
          <p:nvPr/>
        </p:nvSpPr>
        <p:spPr>
          <a:xfrm>
            <a:off x="5220217" y="4438401"/>
            <a:ext cx="3071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· 4 = 24. </a:t>
            </a:r>
          </a:p>
          <a:p>
            <a:r>
              <a:rPr lang="sv-SE" sz="1400" dirty="0"/>
              <a:t>24 plus minnessiffran ger 25 tiotal. </a:t>
            </a:r>
          </a:p>
          <a:p>
            <a:r>
              <a:rPr lang="sv-SE" sz="1400" dirty="0"/>
              <a:t>2:an blir minnessiffra. </a:t>
            </a:r>
          </a:p>
        </p:txBody>
      </p:sp>
      <p:cxnSp>
        <p:nvCxnSpPr>
          <p:cNvPr id="78" name="Rak 77">
            <a:extLst>
              <a:ext uri="{FF2B5EF4-FFF2-40B4-BE49-F238E27FC236}">
                <a16:creationId xmlns:a16="http://schemas.microsoft.com/office/drawing/2014/main" id="{0CF4E74A-ACEC-1A41-8F99-91A5875FD26A}"/>
              </a:ext>
            </a:extLst>
          </p:cNvPr>
          <p:cNvCxnSpPr>
            <a:cxnSpLocks/>
          </p:cNvCxnSpPr>
          <p:nvPr/>
        </p:nvCxnSpPr>
        <p:spPr>
          <a:xfrm flipV="1">
            <a:off x="3718555" y="4571129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Rektangel 78">
            <a:extLst>
              <a:ext uri="{FF2B5EF4-FFF2-40B4-BE49-F238E27FC236}">
                <a16:creationId xmlns:a16="http://schemas.microsoft.com/office/drawing/2014/main" id="{93972C75-AC0D-C14B-A463-25D576D12705}"/>
              </a:ext>
            </a:extLst>
          </p:cNvPr>
          <p:cNvSpPr/>
          <p:nvPr/>
        </p:nvSpPr>
        <p:spPr>
          <a:xfrm>
            <a:off x="3249111" y="462819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CE59B965-ED3C-914C-925C-162BEEA995BD}"/>
              </a:ext>
            </a:extLst>
          </p:cNvPr>
          <p:cNvSpPr/>
          <p:nvPr/>
        </p:nvSpPr>
        <p:spPr>
          <a:xfrm>
            <a:off x="3768847" y="4442065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cxnSp>
        <p:nvCxnSpPr>
          <p:cNvPr id="81" name="Rak 80">
            <a:extLst>
              <a:ext uri="{FF2B5EF4-FFF2-40B4-BE49-F238E27FC236}">
                <a16:creationId xmlns:a16="http://schemas.microsoft.com/office/drawing/2014/main" id="{C91AC4C5-4921-B34F-85E5-5F51E251D86A}"/>
              </a:ext>
            </a:extLst>
          </p:cNvPr>
          <p:cNvCxnSpPr>
            <a:cxnSpLocks/>
          </p:cNvCxnSpPr>
          <p:nvPr/>
        </p:nvCxnSpPr>
        <p:spPr>
          <a:xfrm flipV="1">
            <a:off x="3878379" y="4574793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Rektangel 81">
            <a:extLst>
              <a:ext uri="{FF2B5EF4-FFF2-40B4-BE49-F238E27FC236}">
                <a16:creationId xmlns:a16="http://schemas.microsoft.com/office/drawing/2014/main" id="{FC31044E-0CB3-804E-9BEC-E6BF8C570A2B}"/>
              </a:ext>
            </a:extLst>
          </p:cNvPr>
          <p:cNvSpPr/>
          <p:nvPr/>
        </p:nvSpPr>
        <p:spPr>
          <a:xfrm>
            <a:off x="5220217" y="5276601"/>
            <a:ext cx="3071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hundratalen: 6 ∙ 2 = 12 </a:t>
            </a:r>
          </a:p>
          <a:p>
            <a:r>
              <a:rPr lang="sv-SE" sz="1400" dirty="0"/>
              <a:t>12 plus minnessiffran ger: </a:t>
            </a:r>
          </a:p>
          <a:p>
            <a:r>
              <a:rPr lang="sv-SE" sz="1400" dirty="0"/>
              <a:t>12 + 2 = 14 hundratal. 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1D2C94A7-FF08-1546-A1C5-FF863BBE5034}"/>
              </a:ext>
            </a:extLst>
          </p:cNvPr>
          <p:cNvSpPr/>
          <p:nvPr/>
        </p:nvSpPr>
        <p:spPr>
          <a:xfrm>
            <a:off x="2369087" y="4620005"/>
            <a:ext cx="70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1 4 </a:t>
            </a:r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 animBg="1"/>
      <p:bldP spid="16" grpId="0"/>
      <p:bldP spid="23" grpId="0"/>
      <p:bldP spid="24" grpId="0"/>
      <p:bldP spid="27" grpId="0"/>
      <p:bldP spid="42" grpId="0"/>
      <p:bldP spid="30" grpId="0" animBg="1"/>
      <p:bldP spid="44" grpId="0"/>
      <p:bldP spid="71" grpId="0"/>
      <p:bldP spid="72" grpId="0" animBg="1"/>
      <p:bldP spid="73" grpId="0"/>
      <p:bldP spid="75" grpId="0"/>
      <p:bldP spid="76" grpId="0"/>
      <p:bldP spid="77" grpId="0" animBg="1"/>
      <p:bldP spid="79" grpId="0"/>
      <p:bldP spid="80" grpId="0"/>
      <p:bldP spid="82" grpId="0" animBg="1"/>
      <p:bldP spid="8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38999</TotalTime>
  <Words>1434</Words>
  <Application>Microsoft Macintosh PowerPoint</Application>
  <PresentationFormat>Bildspel på skärmen (4:3)</PresentationFormat>
  <Paragraphs>331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244</cp:revision>
  <dcterms:created xsi:type="dcterms:W3CDTF">2017-04-10T07:17:33Z</dcterms:created>
  <dcterms:modified xsi:type="dcterms:W3CDTF">2022-09-25T07:37:29Z</dcterms:modified>
</cp:coreProperties>
</file>