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53" r:id="rId2"/>
    <p:sldId id="355" r:id="rId3"/>
    <p:sldId id="356" r:id="rId4"/>
    <p:sldId id="358" r:id="rId5"/>
    <p:sldId id="359" r:id="rId6"/>
    <p:sldId id="345" r:id="rId7"/>
    <p:sldId id="262" r:id="rId8"/>
    <p:sldId id="367" r:id="rId9"/>
    <p:sldId id="340" r:id="rId10"/>
    <p:sldId id="333" r:id="rId11"/>
    <p:sldId id="341" r:id="rId12"/>
    <p:sldId id="343" r:id="rId13"/>
    <p:sldId id="366" r:id="rId14"/>
    <p:sldId id="350" r:id="rId15"/>
    <p:sldId id="349" r:id="rId16"/>
    <p:sldId id="351" r:id="rId1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2.2_Uppgift 39 - 40" id="{BC36EE02-CFC3-1E4A-9E9F-C97D4B1032ED}">
          <p14:sldIdLst>
            <p14:sldId id="353"/>
            <p14:sldId id="355"/>
            <p14:sldId id="356"/>
            <p14:sldId id="358"/>
          </p14:sldIdLst>
        </p14:section>
        <p14:section name="Fördiagnos 2.2_Uppgift 41" id="{85AD5F93-1705-6C47-9598-240629146FE5}">
          <p14:sldIdLst>
            <p14:sldId id="359"/>
            <p14:sldId id="345"/>
            <p14:sldId id="262"/>
          </p14:sldIdLst>
        </p14:section>
        <p14:section name="Fördiagnos 2.2_Uppgift 42" id="{35C0A85E-FB10-B740-A9F5-53273FBDE62B}">
          <p14:sldIdLst>
            <p14:sldId id="367"/>
            <p14:sldId id="340"/>
            <p14:sldId id="333"/>
          </p14:sldIdLst>
        </p14:section>
        <p14:section name="Fördiagnos 2.2_Uppgift 43" id="{0DEF7047-8C50-9F47-B0F4-9A4EF7B85CF5}">
          <p14:sldIdLst>
            <p14:sldId id="341"/>
            <p14:sldId id="343"/>
            <p14:sldId id="366"/>
          </p14:sldIdLst>
        </p14:section>
        <p14:section name="Fördiagnos 2.2_Uppgift 44" id="{07DE5D01-5097-A54F-9403-D99407A0383C}">
          <p14:sldIdLst>
            <p14:sldId id="350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46" autoAdjust="0"/>
    <p:restoredTop sz="99052" autoAdjust="0"/>
  </p:normalViewPr>
  <p:slideViewPr>
    <p:cSldViewPr snapToGrid="0" snapToObjects="1">
      <p:cViewPr>
        <p:scale>
          <a:sx n="163" d="100"/>
          <a:sy n="163" d="100"/>
        </p:scale>
        <p:origin x="12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279147" y="319695"/>
            <a:ext cx="472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Multiplikation me</a:t>
            </a:r>
            <a:r>
              <a:rPr lang="sv-SE" sz="2400" b="1" dirty="0">
                <a:latin typeface="+mj-lt"/>
              </a:rPr>
              <a:t>d 10, 100, 1 000 … </a:t>
            </a:r>
            <a:endParaRPr lang="sv-SE" sz="2400" b="1" dirty="0"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AAC33A0-7059-D74B-9CFB-2A397C6562EC}"/>
              </a:ext>
            </a:extLst>
          </p:cNvPr>
          <p:cNvSpPr/>
          <p:nvPr/>
        </p:nvSpPr>
        <p:spPr>
          <a:xfrm>
            <a:off x="2420253" y="1673326"/>
            <a:ext cx="475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tittar på ett exempel: </a:t>
            </a:r>
            <a:r>
              <a:rPr lang="sv-SE" sz="2400" dirty="0">
                <a:solidFill>
                  <a:srgbClr val="C00000"/>
                </a:solidFill>
              </a:rPr>
              <a:t>100 · 1,45</a:t>
            </a:r>
            <a:r>
              <a:rPr lang="sv-SE" dirty="0"/>
              <a:t>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6A4A683-1CD6-C249-A335-09C1B3CDBB1D}"/>
              </a:ext>
            </a:extLst>
          </p:cNvPr>
          <p:cNvSpPr/>
          <p:nvPr/>
        </p:nvSpPr>
        <p:spPr>
          <a:xfrm>
            <a:off x="1017384" y="993825"/>
            <a:ext cx="78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multiplicerar ett tal med 100 får alla siffror ett 100 gånger större värde.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062419" y="2263651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1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52655"/>
              </p:ext>
            </p:extLst>
          </p:nvPr>
        </p:nvGraphicFramePr>
        <p:xfrm>
          <a:off x="916337" y="3477751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28519" y="2629826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89383" y="3819757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2514815" y="343495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3028427" y="3434957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2020967" y="3434589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1000072" y="3800560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062419" y="2948347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4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1491397" y="379561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016765" y="379561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062419" y="3771673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5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6126C9F-E8F4-6045-A111-2B530DF17288}"/>
              </a:ext>
            </a:extLst>
          </p:cNvPr>
          <p:cNvSpPr/>
          <p:nvPr/>
        </p:nvSpPr>
        <p:spPr>
          <a:xfrm>
            <a:off x="2699552" y="5067356"/>
            <a:ext cx="25193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 · 1,45 = 145</a:t>
            </a:r>
          </a:p>
        </p:txBody>
      </p:sp>
    </p:spTree>
    <p:extLst>
      <p:ext uri="{BB962C8B-B14F-4D97-AF65-F5344CB8AC3E}">
        <p14:creationId xmlns:p14="http://schemas.microsoft.com/office/powerpoint/2010/main" val="15553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409888" y="92031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/>
        </p:nvGraphicFramePr>
        <p:xfrm>
          <a:off x="1738072" y="985470"/>
          <a:ext cx="4464585" cy="54864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Filip delar godisremmen i lika stora delar till sig själv och sina två kompisar.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1701319" y="526144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/>
        </p:nvGraphicFramePr>
        <p:xfrm>
          <a:off x="2437666" y="526144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Varje person får 0,3 m.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399454" y="308475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Varje person får: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2BB6354-51FC-C549-AED5-4C7CCAE141D0}"/>
              </a:ext>
            </a:extLst>
          </p:cNvPr>
          <p:cNvSpPr/>
          <p:nvPr/>
        </p:nvSpPr>
        <p:spPr>
          <a:xfrm>
            <a:off x="5409076" y="3003022"/>
            <a:ext cx="2301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9 tiondelar dividerat med 3 är 3 tiondelar.</a:t>
            </a:r>
          </a:p>
        </p:txBody>
      </p:sp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id="{02AA2C06-03A4-5544-B799-08DEDC959F7E}"/>
              </a:ext>
            </a:extLst>
          </p:cNvPr>
          <p:cNvGraphicFramePr>
            <a:graphicFrameLocks noGrp="1"/>
          </p:cNvGraphicFramePr>
          <p:nvPr/>
        </p:nvGraphicFramePr>
        <p:xfrm>
          <a:off x="1738072" y="1741732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lång bit får var och en?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A168048F-9EA5-1F4D-A3AC-02D200F40CD8}"/>
              </a:ext>
            </a:extLst>
          </p:cNvPr>
          <p:cNvGrpSpPr/>
          <p:nvPr/>
        </p:nvGrpSpPr>
        <p:grpSpPr>
          <a:xfrm>
            <a:off x="5696223" y="960734"/>
            <a:ext cx="2683971" cy="1561995"/>
            <a:chOff x="5696223" y="960734"/>
            <a:chExt cx="2683971" cy="156199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C5CE78-75F6-9447-9CCA-F365F9444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865" t="3918"/>
            <a:stretch/>
          </p:blipFill>
          <p:spPr>
            <a:xfrm>
              <a:off x="6202657" y="960734"/>
              <a:ext cx="2177537" cy="1561995"/>
            </a:xfrm>
            <a:prstGeom prst="ellipse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0DB7B39-D1BA-024F-914A-5EC0AF87D15C}"/>
                </a:ext>
              </a:extLst>
            </p:cNvPr>
            <p:cNvSpPr/>
            <p:nvPr/>
          </p:nvSpPr>
          <p:spPr>
            <a:xfrm>
              <a:off x="5696223" y="1542909"/>
              <a:ext cx="785793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0,9 m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72E57B2A-7094-F04A-AC78-11B3294C76E5}"/>
              </a:ext>
            </a:extLst>
          </p:cNvPr>
          <p:cNvSpPr/>
          <p:nvPr/>
        </p:nvSpPr>
        <p:spPr>
          <a:xfrm>
            <a:off x="4030957" y="3084752"/>
            <a:ext cx="88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m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00A1FEB-3E7E-7E47-933A-1142DF999C59}"/>
              </a:ext>
            </a:extLst>
          </p:cNvPr>
          <p:cNvGrpSpPr/>
          <p:nvPr/>
        </p:nvGrpSpPr>
        <p:grpSpPr>
          <a:xfrm>
            <a:off x="3214374" y="3003022"/>
            <a:ext cx="954634" cy="592711"/>
            <a:chOff x="2027035" y="1921047"/>
            <a:chExt cx="954634" cy="59271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2BD7C17B-16C6-5B4F-9830-C7D27CDB6AFF}"/>
                </a:ext>
              </a:extLst>
            </p:cNvPr>
            <p:cNvSpPr/>
            <p:nvPr/>
          </p:nvSpPr>
          <p:spPr>
            <a:xfrm>
              <a:off x="2413885" y="2017479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m </a:t>
              </a:r>
              <a:r>
                <a:rPr lang="sv-SE" dirty="0"/>
                <a:t>=</a:t>
              </a:r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B6FFEC23-12C2-AA40-B068-15220C853099}"/>
                </a:ext>
              </a:extLst>
            </p:cNvPr>
            <p:cNvGrpSpPr/>
            <p:nvPr/>
          </p:nvGrpSpPr>
          <p:grpSpPr>
            <a:xfrm>
              <a:off x="2027035" y="1921047"/>
              <a:ext cx="495649" cy="592711"/>
              <a:chOff x="4422266" y="5013031"/>
              <a:chExt cx="495649" cy="592711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B993F4F-AC2F-874D-8C54-F8DB3CE35861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E27B6AD9-37C5-164A-90D0-5536075ADE81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0,9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C28C7D37-A5F5-EE4B-8902-8651C5B93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A0EB0A2-70D6-4E4D-8251-D4F9BF99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71" y="292825"/>
            <a:ext cx="8900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/>
              <a:t>	                 Multiplikation av tal i decimalform med uppställning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CCCCC92-A747-0F45-913C-3F4CB0A08072}"/>
              </a:ext>
            </a:extLst>
          </p:cNvPr>
          <p:cNvSpPr/>
          <p:nvPr/>
        </p:nvSpPr>
        <p:spPr>
          <a:xfrm>
            <a:off x="991180" y="2371807"/>
            <a:ext cx="1420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2,13 · 4 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814388" y="3545674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2  1  3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531130" y="4079376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·            </a:t>
            </a:r>
            <a:r>
              <a:rPr lang="sv-SE" sz="4000" dirty="0"/>
              <a:t>4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660981" y="4705229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F7C27246-A18C-A346-863D-40A980E0B34F}"/>
              </a:ext>
            </a:extLst>
          </p:cNvPr>
          <p:cNvSpPr/>
          <p:nvPr/>
        </p:nvSpPr>
        <p:spPr>
          <a:xfrm>
            <a:off x="3058590" y="2475060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talet med flest siffror överst.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3046388" y="3274073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1 skriver du som </a:t>
            </a:r>
            <a:r>
              <a:rPr lang="sv-SE" i="1" dirty="0">
                <a:solidFill>
                  <a:srgbClr val="C00000"/>
                </a:solidFill>
              </a:rPr>
              <a:t>minnessiffra</a:t>
            </a:r>
            <a:r>
              <a:rPr lang="sv-SE" dirty="0"/>
              <a:t>. 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0B838E5-711C-2E4B-AA5E-1FE3BCD9678F}"/>
              </a:ext>
            </a:extLst>
          </p:cNvPr>
          <p:cNvSpPr/>
          <p:nvPr/>
        </p:nvSpPr>
        <p:spPr>
          <a:xfrm>
            <a:off x="3098343" y="3609798"/>
            <a:ext cx="436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2:an skriver du under entalssiffran 4.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>
            <a:off x="1755165" y="3643382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2992037" y="4706213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5F2597C-4B5A-5A46-8AF4-09E53D498CCB}"/>
              </a:ext>
            </a:extLst>
          </p:cNvPr>
          <p:cNvSpPr/>
          <p:nvPr/>
        </p:nvSpPr>
        <p:spPr>
          <a:xfrm>
            <a:off x="2266169" y="4272583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AEF10E1-1177-9F49-8579-A229168D8992}"/>
              </a:ext>
            </a:extLst>
          </p:cNvPr>
          <p:cNvSpPr/>
          <p:nvPr/>
        </p:nvSpPr>
        <p:spPr>
          <a:xfrm rot="19945505">
            <a:off x="1467847" y="3566090"/>
            <a:ext cx="502436" cy="11961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A5940-D5C5-8C41-A8AA-3084D43CFB7E}"/>
              </a:ext>
            </a:extLst>
          </p:cNvPr>
          <p:cNvSpPr/>
          <p:nvPr/>
        </p:nvSpPr>
        <p:spPr>
          <a:xfrm>
            <a:off x="1291730" y="4604722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3048467" y="4326210"/>
            <a:ext cx="273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tiondelarna: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821132" y="4609498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8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A4DEDD9-7E8E-414F-B101-36A589C7FEA6}"/>
              </a:ext>
            </a:extLst>
          </p:cNvPr>
          <p:cNvSpPr/>
          <p:nvPr/>
        </p:nvSpPr>
        <p:spPr>
          <a:xfrm>
            <a:off x="250051" y="1968451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Låt oss se på multiplikationen: 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82B2B3B3-D436-7F44-B0C4-4E467A57AA46}"/>
              </a:ext>
            </a:extLst>
          </p:cNvPr>
          <p:cNvCxnSpPr>
            <a:cxnSpLocks/>
          </p:cNvCxnSpPr>
          <p:nvPr/>
        </p:nvCxnSpPr>
        <p:spPr>
          <a:xfrm flipV="1">
            <a:off x="2323803" y="4418424"/>
            <a:ext cx="218810" cy="169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D8DC3564-7DD5-2B4F-9AB5-A4B26C5288CB}"/>
              </a:ext>
            </a:extLst>
          </p:cNvPr>
          <p:cNvSpPr/>
          <p:nvPr/>
        </p:nvSpPr>
        <p:spPr>
          <a:xfrm>
            <a:off x="3054862" y="2931567"/>
            <a:ext cx="359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Börja med hundradelarna:  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1770645" y="4605710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3046388" y="4631449"/>
            <a:ext cx="4676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tiondelar plus minnessiffran 1 ger 5 tiondelar.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3055713" y="4947128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över minnessiffran när du har lagt till den.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5612626" y="2931567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3 hundradelar = 12 hundradelar. 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B9D17B3-564B-B44D-8AD5-4C3E0C5A81D3}"/>
              </a:ext>
            </a:extLst>
          </p:cNvPr>
          <p:cNvSpPr/>
          <p:nvPr/>
        </p:nvSpPr>
        <p:spPr>
          <a:xfrm>
            <a:off x="5504906" y="4329340"/>
            <a:ext cx="3386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1 tiondel = 4 tiondelar    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A7EED7B8-E40C-9B4D-8A89-830E6B081A42}"/>
              </a:ext>
            </a:extLst>
          </p:cNvPr>
          <p:cNvSpPr/>
          <p:nvPr/>
        </p:nvSpPr>
        <p:spPr>
          <a:xfrm rot="18097368">
            <a:off x="1150635" y="3355063"/>
            <a:ext cx="602790" cy="16054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6CC0FB6B-A5E7-AF4B-AA0F-FA089B482CDB}"/>
              </a:ext>
            </a:extLst>
          </p:cNvPr>
          <p:cNvSpPr/>
          <p:nvPr/>
        </p:nvSpPr>
        <p:spPr>
          <a:xfrm>
            <a:off x="3054862" y="5442952"/>
            <a:ext cx="324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entalen: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7603362-0D20-434A-ABFE-CAB871030340}"/>
              </a:ext>
            </a:extLst>
          </p:cNvPr>
          <p:cNvSpPr/>
          <p:nvPr/>
        </p:nvSpPr>
        <p:spPr>
          <a:xfrm>
            <a:off x="5157706" y="5454509"/>
            <a:ext cx="126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2 = 8   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B2A8272-49A5-F94D-B0CD-C8CB8D991B79}"/>
              </a:ext>
            </a:extLst>
          </p:cNvPr>
          <p:cNvSpPr/>
          <p:nvPr/>
        </p:nvSpPr>
        <p:spPr>
          <a:xfrm>
            <a:off x="1174302" y="860287"/>
            <a:ext cx="496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tar ett tal gånger ett annat tal kallas det för </a:t>
            </a:r>
            <a:r>
              <a:rPr lang="sv-SE" i="1" dirty="0">
                <a:solidFill>
                  <a:srgbClr val="C00000"/>
                </a:solidFill>
              </a:rPr>
              <a:t>multiplikation</a:t>
            </a:r>
            <a:r>
              <a:rPr lang="sv-SE" dirty="0"/>
              <a:t>. Talen som man multiplicerar kallas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faktorer</a:t>
            </a:r>
            <a:r>
              <a:rPr lang="sv-SE" dirty="0"/>
              <a:t>. Svaret kallas </a:t>
            </a:r>
            <a:r>
              <a:rPr lang="sv-SE" i="1" dirty="0">
                <a:solidFill>
                  <a:srgbClr val="C00000"/>
                </a:solidFill>
              </a:rPr>
              <a:t>produkt</a:t>
            </a:r>
            <a:r>
              <a:rPr lang="sv-SE" dirty="0"/>
              <a:t>.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CDD55A7-2E69-3E4E-983D-56C53BBCC70B}"/>
              </a:ext>
            </a:extLst>
          </p:cNvPr>
          <p:cNvGrpSpPr/>
          <p:nvPr/>
        </p:nvGrpSpPr>
        <p:grpSpPr>
          <a:xfrm>
            <a:off x="6225589" y="815511"/>
            <a:ext cx="2708564" cy="1099177"/>
            <a:chOff x="5953903" y="835297"/>
            <a:chExt cx="2708564" cy="1099177"/>
          </a:xfrm>
        </p:grpSpPr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BDDC2B10-55CF-B145-8E3E-034FC4D25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903" y="835297"/>
              <a:ext cx="2708564" cy="109917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A706F4A-FC0E-6B46-88DB-45B9940E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5371" y="1528345"/>
              <a:ext cx="2451858" cy="288269"/>
            </a:xfrm>
            <a:prstGeom prst="rect">
              <a:avLst/>
            </a:prstGeom>
          </p:spPr>
        </p:pic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4E92EB10-C74C-B848-B4B6-4CE3736FC666}"/>
              </a:ext>
            </a:extLst>
          </p:cNvPr>
          <p:cNvSpPr/>
          <p:nvPr/>
        </p:nvSpPr>
        <p:spPr>
          <a:xfrm>
            <a:off x="6420520" y="1422512"/>
            <a:ext cx="62750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FEB9DE0-305A-6F4A-BB82-6721C78A0CCD}"/>
              </a:ext>
            </a:extLst>
          </p:cNvPr>
          <p:cNvSpPr/>
          <p:nvPr/>
        </p:nvSpPr>
        <p:spPr>
          <a:xfrm>
            <a:off x="7129959" y="1418272"/>
            <a:ext cx="62750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BD10D8D-C978-314B-8B0C-67B33A876695}"/>
              </a:ext>
            </a:extLst>
          </p:cNvPr>
          <p:cNvSpPr/>
          <p:nvPr/>
        </p:nvSpPr>
        <p:spPr>
          <a:xfrm>
            <a:off x="7907794" y="1415491"/>
            <a:ext cx="77542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produkt</a:t>
            </a:r>
            <a:endParaRPr lang="sv-SE" sz="1400" i="1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728992A-D278-034B-8FCA-21960256A23B}"/>
              </a:ext>
            </a:extLst>
          </p:cNvPr>
          <p:cNvSpPr/>
          <p:nvPr/>
        </p:nvSpPr>
        <p:spPr>
          <a:xfrm>
            <a:off x="1105165" y="3564697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6F770CD-873A-9943-9796-A24CCBA87752}"/>
              </a:ext>
            </a:extLst>
          </p:cNvPr>
          <p:cNvSpPr/>
          <p:nvPr/>
        </p:nvSpPr>
        <p:spPr>
          <a:xfrm>
            <a:off x="1119436" y="463106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6A75815-6D02-104D-814D-294119D83D7A}"/>
              </a:ext>
            </a:extLst>
          </p:cNvPr>
          <p:cNvSpPr/>
          <p:nvPr/>
        </p:nvSpPr>
        <p:spPr>
          <a:xfrm>
            <a:off x="905050" y="5979152"/>
            <a:ext cx="7778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att sätta ut decimaltecknet. Det ska vara lika många decimaler i svaret som det är sammanlagt i faktorerna. I detta fall ska det vara två decimaler.</a:t>
            </a:r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 animBg="1"/>
      <p:bldP spid="11" grpId="1" animBg="1"/>
      <p:bldP spid="15" grpId="0"/>
      <p:bldP spid="17" grpId="0" animBg="1"/>
      <p:bldP spid="17" grpId="1" animBg="1"/>
      <p:bldP spid="19" grpId="0"/>
      <p:bldP spid="20" grpId="0"/>
      <p:bldP spid="22" grpId="0"/>
      <p:bldP spid="23" grpId="0"/>
      <p:bldP spid="26" grpId="0"/>
      <p:bldP spid="27" grpId="0"/>
      <p:bldP spid="28" grpId="0"/>
      <p:bldP spid="29" grpId="0"/>
      <p:bldP spid="32" grpId="0"/>
      <p:bldP spid="33" grpId="0"/>
      <p:bldP spid="35" grpId="0" animBg="1"/>
      <p:bldP spid="36" grpId="0"/>
      <p:bldP spid="37" grpId="0"/>
      <p:bldP spid="40" grpId="0"/>
      <p:bldP spid="44" grpId="0" animBg="1"/>
      <p:bldP spid="45" grpId="0" animBg="1"/>
      <p:bldP spid="46" grpId="0" animBg="1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5F4AEA-E0B8-6F43-9C3F-0A084D7CE778}"/>
              </a:ext>
            </a:extLst>
          </p:cNvPr>
          <p:cNvSpPr/>
          <p:nvPr/>
        </p:nvSpPr>
        <p:spPr>
          <a:xfrm>
            <a:off x="510711" y="9239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5D204E6-A49B-9746-843F-54986A0E9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28352"/>
              </p:ext>
            </p:extLst>
          </p:nvPr>
        </p:nvGraphicFramePr>
        <p:xfrm>
          <a:off x="2240229" y="204497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a)  6 · 243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49830AF-E7DA-E64B-B0C3-493B15828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0289"/>
              </p:ext>
            </p:extLst>
          </p:nvPr>
        </p:nvGraphicFramePr>
        <p:xfrm>
          <a:off x="4880898" y="2044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b)  3,2 · 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5297A549-33E3-D448-8E65-566C055840AA}"/>
              </a:ext>
            </a:extLst>
          </p:cNvPr>
          <p:cNvSpPr/>
          <p:nvPr/>
        </p:nvSpPr>
        <p:spPr>
          <a:xfrm>
            <a:off x="614417" y="151185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5959690-C7C6-F84C-B9D3-B61B5A741681}"/>
              </a:ext>
            </a:extLst>
          </p:cNvPr>
          <p:cNvSpPr/>
          <p:nvPr/>
        </p:nvSpPr>
        <p:spPr>
          <a:xfrm>
            <a:off x="1175154" y="1524251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2  4  3</a:t>
            </a:r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5E3AA4-A066-D44B-9C81-91394160A4CF}"/>
              </a:ext>
            </a:extLst>
          </p:cNvPr>
          <p:cNvSpPr/>
          <p:nvPr/>
        </p:nvSpPr>
        <p:spPr>
          <a:xfrm>
            <a:off x="3279038" y="948164"/>
            <a:ext cx="37853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3 = 18</a:t>
            </a:r>
            <a:r>
              <a:rPr lang="sv-SE" sz="1400" dirty="0"/>
              <a:t>. Entalssiffran 8 sätter vi under 3:an och 1 blir minnessiffra.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E1061C6-7171-0247-943F-27AABD1C9731}"/>
              </a:ext>
            </a:extLst>
          </p:cNvPr>
          <p:cNvSpPr/>
          <p:nvPr/>
        </p:nvSpPr>
        <p:spPr>
          <a:xfrm>
            <a:off x="724468" y="1804914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8B42E1B-70D2-6841-AD8A-9E63B8D7ED78}"/>
              </a:ext>
            </a:extLst>
          </p:cNvPr>
          <p:cNvCxnSpPr>
            <a:cxnSpLocks/>
          </p:cNvCxnSpPr>
          <p:nvPr/>
        </p:nvCxnSpPr>
        <p:spPr>
          <a:xfrm>
            <a:off x="1175154" y="2156797"/>
            <a:ext cx="9319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D9F9131-33B6-5A4C-852E-658D4A9AEBC1}"/>
              </a:ext>
            </a:extLst>
          </p:cNvPr>
          <p:cNvSpPr/>
          <p:nvPr/>
        </p:nvSpPr>
        <p:spPr>
          <a:xfrm>
            <a:off x="2151602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364011-67B7-5449-BD4E-EEDEB6298B53}"/>
              </a:ext>
            </a:extLst>
          </p:cNvPr>
          <p:cNvSpPr/>
          <p:nvPr/>
        </p:nvSpPr>
        <p:spPr>
          <a:xfrm>
            <a:off x="1479838" y="2097922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6525B8-7D7A-FE4B-ADB4-F5B5DD4BDE8B}"/>
              </a:ext>
            </a:extLst>
          </p:cNvPr>
          <p:cNvSpPr/>
          <p:nvPr/>
        </p:nvSpPr>
        <p:spPr>
          <a:xfrm>
            <a:off x="3279038" y="1541224"/>
            <a:ext cx="378530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4 = 24. </a:t>
            </a:r>
          </a:p>
          <a:p>
            <a:r>
              <a:rPr lang="sv-SE" sz="1400" dirty="0"/>
              <a:t>24 plus minnessiffran 1 ger </a:t>
            </a:r>
            <a:r>
              <a:rPr lang="sv-SE" sz="1400" dirty="0">
                <a:solidFill>
                  <a:srgbClr val="C00000"/>
                </a:solidFill>
              </a:rPr>
              <a:t>25</a:t>
            </a:r>
            <a:r>
              <a:rPr lang="sv-SE" sz="1400" dirty="0"/>
              <a:t> tiotal. </a:t>
            </a:r>
          </a:p>
          <a:p>
            <a:r>
              <a:rPr lang="sv-SE" sz="1400" dirty="0"/>
              <a:t>2:an blir minnessiffra. 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61709CE-0688-034D-A2A3-515A2960D3A8}"/>
              </a:ext>
            </a:extLst>
          </p:cNvPr>
          <p:cNvCxnSpPr>
            <a:cxnSpLocks/>
          </p:cNvCxnSpPr>
          <p:nvPr/>
        </p:nvCxnSpPr>
        <p:spPr>
          <a:xfrm flipV="1">
            <a:off x="2261134" y="2040852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82B973AF-24F4-E240-9055-CBB2240D781C}"/>
              </a:ext>
            </a:extLst>
          </p:cNvPr>
          <p:cNvSpPr/>
          <p:nvPr/>
        </p:nvSpPr>
        <p:spPr>
          <a:xfrm>
            <a:off x="1791690" y="20979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BDE73F1-67F6-D74A-B496-8719FD70E616}"/>
              </a:ext>
            </a:extLst>
          </p:cNvPr>
          <p:cNvSpPr/>
          <p:nvPr/>
        </p:nvSpPr>
        <p:spPr>
          <a:xfrm>
            <a:off x="2311426" y="1911788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F3B9B83-5485-B041-AC33-92423BB94BCF}"/>
              </a:ext>
            </a:extLst>
          </p:cNvPr>
          <p:cNvCxnSpPr>
            <a:cxnSpLocks/>
          </p:cNvCxnSpPr>
          <p:nvPr/>
        </p:nvCxnSpPr>
        <p:spPr>
          <a:xfrm flipV="1">
            <a:off x="2420958" y="2044516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1693D417-EC47-6642-9055-DA996067581D}"/>
              </a:ext>
            </a:extLst>
          </p:cNvPr>
          <p:cNvSpPr/>
          <p:nvPr/>
        </p:nvSpPr>
        <p:spPr>
          <a:xfrm>
            <a:off x="3279037" y="2379424"/>
            <a:ext cx="458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hundratalen: </a:t>
            </a:r>
            <a:r>
              <a:rPr lang="sv-SE" sz="1400" dirty="0">
                <a:solidFill>
                  <a:srgbClr val="C00000"/>
                </a:solidFill>
              </a:rPr>
              <a:t>6 ∙ 2 = 12 </a:t>
            </a:r>
          </a:p>
          <a:p>
            <a:r>
              <a:rPr lang="sv-SE" sz="1400" dirty="0"/>
              <a:t>12 plus minnessiffran 2 ger: </a:t>
            </a:r>
            <a:r>
              <a:rPr lang="sv-SE" sz="1400" dirty="0">
                <a:solidFill>
                  <a:srgbClr val="C00000"/>
                </a:solidFill>
              </a:rPr>
              <a:t>12 + 2 = 14 </a:t>
            </a:r>
            <a:r>
              <a:rPr lang="sv-SE" sz="1400" dirty="0"/>
              <a:t>hundratal.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6B29F49-1BE7-9349-9E93-58821E3412F4}"/>
              </a:ext>
            </a:extLst>
          </p:cNvPr>
          <p:cNvSpPr/>
          <p:nvPr/>
        </p:nvSpPr>
        <p:spPr>
          <a:xfrm>
            <a:off x="911666" y="2089728"/>
            <a:ext cx="7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1 4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2EF95D9-C3B8-8247-9921-B27B6C588562}"/>
              </a:ext>
            </a:extLst>
          </p:cNvPr>
          <p:cNvSpPr/>
          <p:nvPr/>
        </p:nvSpPr>
        <p:spPr>
          <a:xfrm>
            <a:off x="614417" y="456786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C29027A-6F15-2146-A0D9-D9938DF09815}"/>
              </a:ext>
            </a:extLst>
          </p:cNvPr>
          <p:cNvSpPr/>
          <p:nvPr/>
        </p:nvSpPr>
        <p:spPr>
          <a:xfrm>
            <a:off x="1510634" y="4565801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3  2</a:t>
            </a:r>
            <a:endParaRPr lang="sv-SE" sz="24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E9CF06E-4ADF-B244-939C-45C32528C5BC}"/>
              </a:ext>
            </a:extLst>
          </p:cNvPr>
          <p:cNvSpPr/>
          <p:nvPr/>
        </p:nvSpPr>
        <p:spPr>
          <a:xfrm>
            <a:off x="3282623" y="3845732"/>
            <a:ext cx="45821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börjar du med tiondelarna: </a:t>
            </a:r>
            <a:r>
              <a:rPr lang="sv-SE" sz="1400" dirty="0">
                <a:solidFill>
                  <a:srgbClr val="C00000"/>
                </a:solidFill>
              </a:rPr>
              <a:t>4 · 2</a:t>
            </a:r>
            <a:r>
              <a:rPr lang="sv-SE" sz="1400" dirty="0"/>
              <a:t> tiondelar = </a:t>
            </a:r>
            <a:r>
              <a:rPr lang="sv-SE" sz="1400" dirty="0">
                <a:solidFill>
                  <a:srgbClr val="C00000"/>
                </a:solidFill>
              </a:rPr>
              <a:t>8</a:t>
            </a:r>
            <a:r>
              <a:rPr lang="sv-SE" sz="1400" dirty="0"/>
              <a:t> tiondelar. Skriv 8:an under 4:an.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54A6A18-C9A9-2F4B-80EE-615AA94FDB8D}"/>
              </a:ext>
            </a:extLst>
          </p:cNvPr>
          <p:cNvSpPr/>
          <p:nvPr/>
        </p:nvSpPr>
        <p:spPr>
          <a:xfrm>
            <a:off x="724468" y="486092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 ·</a:t>
            </a:r>
            <a:r>
              <a:rPr lang="sv-SE" sz="2400" dirty="0"/>
              <a:t>       </a:t>
            </a:r>
            <a:r>
              <a:rPr lang="sv-SE" sz="2400" dirty="0">
                <a:latin typeface="Bradley Hand" pitchFamily="2" charset="77"/>
              </a:rPr>
              <a:t>4 </a:t>
            </a:r>
            <a:endParaRPr lang="sv-SE" sz="2400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31BC3049-5262-2E4B-85E7-3F3E1F9A072B}"/>
              </a:ext>
            </a:extLst>
          </p:cNvPr>
          <p:cNvCxnSpPr>
            <a:cxnSpLocks/>
          </p:cNvCxnSpPr>
          <p:nvPr/>
        </p:nvCxnSpPr>
        <p:spPr>
          <a:xfrm>
            <a:off x="1385456" y="5212810"/>
            <a:ext cx="7216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4FDAA582-47B1-E944-96F2-5808337C46B2}"/>
              </a:ext>
            </a:extLst>
          </p:cNvPr>
          <p:cNvSpPr/>
          <p:nvPr/>
        </p:nvSpPr>
        <p:spPr>
          <a:xfrm>
            <a:off x="3282623" y="4490245"/>
            <a:ext cx="35457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Fortsätt med entalen: </a:t>
            </a:r>
            <a:r>
              <a:rPr lang="sv-SE" sz="1400" dirty="0">
                <a:solidFill>
                  <a:srgbClr val="C00000"/>
                </a:solidFill>
              </a:rPr>
              <a:t>4 · 3 </a:t>
            </a:r>
            <a:r>
              <a:rPr lang="sv-SE" sz="1400" dirty="0"/>
              <a:t>ental = </a:t>
            </a:r>
            <a:r>
              <a:rPr lang="sv-SE" sz="1400" dirty="0">
                <a:solidFill>
                  <a:srgbClr val="C00000"/>
                </a:solidFill>
              </a:rPr>
              <a:t>12 </a:t>
            </a:r>
            <a:r>
              <a:rPr lang="sv-SE" sz="1400" dirty="0"/>
              <a:t>ental. Skriv 12 framför 8:an.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6CA52E0-0F80-314D-A263-499FA0A39D91}"/>
              </a:ext>
            </a:extLst>
          </p:cNvPr>
          <p:cNvSpPr/>
          <p:nvPr/>
        </p:nvSpPr>
        <p:spPr>
          <a:xfrm>
            <a:off x="1791690" y="5153935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22AC753-067F-C84B-8497-845BCA1E986B}"/>
              </a:ext>
            </a:extLst>
          </p:cNvPr>
          <p:cNvSpPr/>
          <p:nvPr/>
        </p:nvSpPr>
        <p:spPr>
          <a:xfrm>
            <a:off x="3279037" y="5146457"/>
            <a:ext cx="4633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</a:t>
            </a:r>
            <a:r>
              <a:rPr lang="sv-SE" sz="1400" dirty="0">
                <a:solidFill>
                  <a:srgbClr val="C00000"/>
                </a:solidFill>
              </a:rPr>
              <a:t>sätta ut decimaltecknet</a:t>
            </a:r>
            <a:r>
              <a:rPr lang="sv-SE" sz="1400" dirty="0"/>
              <a:t>. Faktorerna har sammanlagt en decimal. Produkten ska ha lika många.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C0AC4C8-1670-8145-A9B6-B42C4C85BC2C}"/>
              </a:ext>
            </a:extLst>
          </p:cNvPr>
          <p:cNvSpPr/>
          <p:nvPr/>
        </p:nvSpPr>
        <p:spPr>
          <a:xfrm>
            <a:off x="1276639" y="5144496"/>
            <a:ext cx="705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1 2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4E88DEA-E7BD-8E49-B668-F9C7011270EF}"/>
              </a:ext>
            </a:extLst>
          </p:cNvPr>
          <p:cNvSpPr/>
          <p:nvPr/>
        </p:nvSpPr>
        <p:spPr>
          <a:xfrm>
            <a:off x="1717118" y="459236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AF3112F-F552-7443-8E16-13DC090BC039}"/>
              </a:ext>
            </a:extLst>
          </p:cNvPr>
          <p:cNvSpPr/>
          <p:nvPr/>
        </p:nvSpPr>
        <p:spPr>
          <a:xfrm>
            <a:off x="1704975" y="516337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1ABA6A1-1F4F-A046-ACAF-E7A5368AF777}"/>
              </a:ext>
            </a:extLst>
          </p:cNvPr>
          <p:cNvSpPr/>
          <p:nvPr/>
        </p:nvSpPr>
        <p:spPr>
          <a:xfrm>
            <a:off x="3279037" y="5909836"/>
            <a:ext cx="49501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Om du känner dig osäker på var decimaltecknet ska placeras kan du använda överslagsräkning. </a:t>
            </a:r>
            <a:r>
              <a:rPr lang="sv-SE" sz="1400" dirty="0">
                <a:solidFill>
                  <a:srgbClr val="C00000"/>
                </a:solidFill>
              </a:rPr>
              <a:t>4 · 3 = 12</a:t>
            </a:r>
            <a:r>
              <a:rPr lang="sv-SE" sz="1400" dirty="0"/>
              <a:t>, då måste </a:t>
            </a:r>
            <a:r>
              <a:rPr lang="sv-SE" sz="1400" dirty="0">
                <a:solidFill>
                  <a:srgbClr val="C00000"/>
                </a:solidFill>
              </a:rPr>
              <a:t>4 · 3,2 = 12,8</a:t>
            </a:r>
            <a:r>
              <a:rPr lang="sv-SE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525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9" grpId="0"/>
      <p:bldP spid="11" grpId="0"/>
      <p:bldP spid="12" grpId="0"/>
      <p:bldP spid="13" grpId="0" animBg="1"/>
      <p:bldP spid="15" grpId="0"/>
      <p:bldP spid="16" grpId="0"/>
      <p:bldP spid="18" grpId="0" animBg="1"/>
      <p:bldP spid="19" grpId="0"/>
      <p:bldP spid="20" grpId="0"/>
      <p:bldP spid="21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440193" y="14370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32961"/>
              </p:ext>
            </p:extLst>
          </p:nvPr>
        </p:nvGraphicFramePr>
        <p:xfrm>
          <a:off x="2240229" y="204497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6 · 0,34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72" name="Rektangel 71">
            <a:extLst>
              <a:ext uri="{FF2B5EF4-FFF2-40B4-BE49-F238E27FC236}">
                <a16:creationId xmlns:a16="http://schemas.microsoft.com/office/drawing/2014/main" id="{F4FE4864-76D8-864F-880D-F0924599F31F}"/>
              </a:ext>
            </a:extLst>
          </p:cNvPr>
          <p:cNvSpPr/>
          <p:nvPr/>
        </p:nvSpPr>
        <p:spPr>
          <a:xfrm>
            <a:off x="3279038" y="948164"/>
            <a:ext cx="37853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4 </a:t>
            </a:r>
            <a:r>
              <a:rPr lang="sv-SE" sz="1400" dirty="0"/>
              <a:t>hundradelar = </a:t>
            </a:r>
            <a:r>
              <a:rPr lang="sv-SE" sz="1400" dirty="0">
                <a:solidFill>
                  <a:srgbClr val="C00000"/>
                </a:solidFill>
              </a:rPr>
              <a:t>24</a:t>
            </a:r>
            <a:r>
              <a:rPr lang="sv-SE" sz="1400" dirty="0"/>
              <a:t> hundradelar. </a:t>
            </a:r>
          </a:p>
          <a:p>
            <a:r>
              <a:rPr lang="sv-SE" sz="1400" dirty="0"/>
              <a:t>2:an blir minnessiffra. 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E1858B6-F53A-AC4A-AC8E-CFEF8EF657F0}"/>
              </a:ext>
            </a:extLst>
          </p:cNvPr>
          <p:cNvSpPr/>
          <p:nvPr/>
        </p:nvSpPr>
        <p:spPr>
          <a:xfrm>
            <a:off x="724468" y="1804914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·</a:t>
            </a:r>
            <a:r>
              <a:rPr lang="sv-SE" sz="2400" dirty="0"/>
              <a:t> 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74" name="Rak 73">
            <a:extLst>
              <a:ext uri="{FF2B5EF4-FFF2-40B4-BE49-F238E27FC236}">
                <a16:creationId xmlns:a16="http://schemas.microsoft.com/office/drawing/2014/main" id="{615B9A03-A893-714A-AB0C-C5ECB95B29CB}"/>
              </a:ext>
            </a:extLst>
          </p:cNvPr>
          <p:cNvCxnSpPr>
            <a:cxnSpLocks/>
          </p:cNvCxnSpPr>
          <p:nvPr/>
        </p:nvCxnSpPr>
        <p:spPr>
          <a:xfrm>
            <a:off x="1175154" y="2156797"/>
            <a:ext cx="93190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37E6C7B9-122F-DE4F-BE5D-F89B3C107415}"/>
              </a:ext>
            </a:extLst>
          </p:cNvPr>
          <p:cNvSpPr/>
          <p:nvPr/>
        </p:nvSpPr>
        <p:spPr>
          <a:xfrm>
            <a:off x="2151602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A25D247-5799-E04F-A5A2-0A15EF26C66D}"/>
              </a:ext>
            </a:extLst>
          </p:cNvPr>
          <p:cNvSpPr/>
          <p:nvPr/>
        </p:nvSpPr>
        <p:spPr>
          <a:xfrm>
            <a:off x="1543427" y="2106819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 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A6922E04-E8A7-1144-86D3-B1E053A9799A}"/>
              </a:ext>
            </a:extLst>
          </p:cNvPr>
          <p:cNvSpPr/>
          <p:nvPr/>
        </p:nvSpPr>
        <p:spPr>
          <a:xfrm>
            <a:off x="3279038" y="1541224"/>
            <a:ext cx="42945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3 </a:t>
            </a:r>
            <a:r>
              <a:rPr lang="sv-SE" sz="1400" dirty="0"/>
              <a:t>tiondelar = </a:t>
            </a:r>
            <a:r>
              <a:rPr lang="sv-SE" sz="1400" dirty="0">
                <a:solidFill>
                  <a:srgbClr val="C00000"/>
                </a:solidFill>
              </a:rPr>
              <a:t>18</a:t>
            </a:r>
            <a:r>
              <a:rPr lang="sv-SE" sz="1400" dirty="0"/>
              <a:t> tiondelar. Addera med minnessiffran. </a:t>
            </a:r>
          </a:p>
          <a:p>
            <a:r>
              <a:rPr lang="sv-SE" sz="1400" dirty="0">
                <a:solidFill>
                  <a:srgbClr val="C00000"/>
                </a:solidFill>
              </a:rPr>
              <a:t>2 + 18 = 20</a:t>
            </a:r>
            <a:r>
              <a:rPr lang="sv-SE" sz="1400" dirty="0"/>
              <a:t> tiondelar. Skriv 2:an som minnessiffra. </a:t>
            </a:r>
          </a:p>
        </p:txBody>
      </p:sp>
      <p:cxnSp>
        <p:nvCxnSpPr>
          <p:cNvPr id="78" name="Rak 77">
            <a:extLst>
              <a:ext uri="{FF2B5EF4-FFF2-40B4-BE49-F238E27FC236}">
                <a16:creationId xmlns:a16="http://schemas.microsoft.com/office/drawing/2014/main" id="{0CF4E74A-ACEC-1A41-8F99-91A5875FD26A}"/>
              </a:ext>
            </a:extLst>
          </p:cNvPr>
          <p:cNvCxnSpPr>
            <a:cxnSpLocks/>
          </p:cNvCxnSpPr>
          <p:nvPr/>
        </p:nvCxnSpPr>
        <p:spPr>
          <a:xfrm flipV="1">
            <a:off x="2261134" y="2040852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ktangel 78">
            <a:extLst>
              <a:ext uri="{FF2B5EF4-FFF2-40B4-BE49-F238E27FC236}">
                <a16:creationId xmlns:a16="http://schemas.microsoft.com/office/drawing/2014/main" id="{93972C75-AC0D-C14B-A463-25D576D12705}"/>
              </a:ext>
            </a:extLst>
          </p:cNvPr>
          <p:cNvSpPr/>
          <p:nvPr/>
        </p:nvSpPr>
        <p:spPr>
          <a:xfrm>
            <a:off x="1791690" y="20979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CE59B965-ED3C-914C-925C-162BEEA995BD}"/>
              </a:ext>
            </a:extLst>
          </p:cNvPr>
          <p:cNvSpPr/>
          <p:nvPr/>
        </p:nvSpPr>
        <p:spPr>
          <a:xfrm>
            <a:off x="2311426" y="1911788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81" name="Rak 80">
            <a:extLst>
              <a:ext uri="{FF2B5EF4-FFF2-40B4-BE49-F238E27FC236}">
                <a16:creationId xmlns:a16="http://schemas.microsoft.com/office/drawing/2014/main" id="{C91AC4C5-4921-B34F-85E5-5F51E251D86A}"/>
              </a:ext>
            </a:extLst>
          </p:cNvPr>
          <p:cNvCxnSpPr>
            <a:cxnSpLocks/>
          </p:cNvCxnSpPr>
          <p:nvPr/>
        </p:nvCxnSpPr>
        <p:spPr>
          <a:xfrm flipV="1">
            <a:off x="2420958" y="2044516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Rektangel 81">
            <a:extLst>
              <a:ext uri="{FF2B5EF4-FFF2-40B4-BE49-F238E27FC236}">
                <a16:creationId xmlns:a16="http://schemas.microsoft.com/office/drawing/2014/main" id="{FC31044E-0CB3-804E-9BEC-E6BF8C570A2B}"/>
              </a:ext>
            </a:extLst>
          </p:cNvPr>
          <p:cNvSpPr/>
          <p:nvPr/>
        </p:nvSpPr>
        <p:spPr>
          <a:xfrm>
            <a:off x="3279037" y="2379424"/>
            <a:ext cx="37853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</a:rPr>
              <a:t>6 · 0 </a:t>
            </a:r>
            <a:r>
              <a:rPr lang="sv-SE" sz="1400" dirty="0"/>
              <a:t>ental = </a:t>
            </a:r>
            <a:r>
              <a:rPr lang="sv-SE" sz="1400" dirty="0">
                <a:solidFill>
                  <a:srgbClr val="C00000"/>
                </a:solidFill>
              </a:rPr>
              <a:t>0 </a:t>
            </a:r>
            <a:r>
              <a:rPr lang="sv-SE" sz="1400" dirty="0"/>
              <a:t>ental. Addera med minnessiffran.</a:t>
            </a:r>
          </a:p>
          <a:p>
            <a:r>
              <a:rPr lang="sv-SE" sz="1400" dirty="0">
                <a:solidFill>
                  <a:srgbClr val="C00000"/>
                </a:solidFill>
              </a:rPr>
              <a:t>0 + 2 = 2 </a:t>
            </a:r>
            <a:r>
              <a:rPr lang="sv-SE" sz="1400" dirty="0"/>
              <a:t>ental. 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1D2C94A7-FF08-1546-A1C5-FF863BBE5034}"/>
              </a:ext>
            </a:extLst>
          </p:cNvPr>
          <p:cNvSpPr/>
          <p:nvPr/>
        </p:nvSpPr>
        <p:spPr>
          <a:xfrm>
            <a:off x="1219838" y="2096454"/>
            <a:ext cx="38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08F2684-1040-444D-88DF-99DFE9B0D4A6}"/>
              </a:ext>
            </a:extLst>
          </p:cNvPr>
          <p:cNvSpPr/>
          <p:nvPr/>
        </p:nvSpPr>
        <p:spPr>
          <a:xfrm>
            <a:off x="1247290" y="1476444"/>
            <a:ext cx="15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0  3 4</a:t>
            </a:r>
            <a:endParaRPr lang="sv-SE" sz="2400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BC67FE1-D594-274F-96D7-98BD7C8191B1}"/>
              </a:ext>
            </a:extLst>
          </p:cNvPr>
          <p:cNvSpPr/>
          <p:nvPr/>
        </p:nvSpPr>
        <p:spPr>
          <a:xfrm>
            <a:off x="3279038" y="3167390"/>
            <a:ext cx="42945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</a:t>
            </a:r>
            <a:r>
              <a:rPr lang="sv-SE" sz="1400" dirty="0">
                <a:solidFill>
                  <a:srgbClr val="C00000"/>
                </a:solidFill>
              </a:rPr>
              <a:t>sätta ut decimaltecknet</a:t>
            </a:r>
            <a:r>
              <a:rPr lang="sv-SE" sz="1400" dirty="0"/>
              <a:t>. Faktorerna har sammanlagt två decimaler. Produkten ska ha lika många.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1939B60-A422-F341-AFD2-B1CF3CFB7D28}"/>
              </a:ext>
            </a:extLst>
          </p:cNvPr>
          <p:cNvSpPr/>
          <p:nvPr/>
        </p:nvSpPr>
        <p:spPr>
          <a:xfrm>
            <a:off x="1453774" y="150300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00D62AC-AC82-944C-9429-0CB8DE6BA2C1}"/>
              </a:ext>
            </a:extLst>
          </p:cNvPr>
          <p:cNvSpPr/>
          <p:nvPr/>
        </p:nvSpPr>
        <p:spPr>
          <a:xfrm>
            <a:off x="1436978" y="21230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108165-BCF8-6548-A5F4-8A692ED3E09A}"/>
              </a:ext>
            </a:extLst>
          </p:cNvPr>
          <p:cNvSpPr/>
          <p:nvPr/>
        </p:nvSpPr>
        <p:spPr>
          <a:xfrm>
            <a:off x="1100568" y="4329812"/>
            <a:ext cx="64730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kontrollera kan vi använda överslagsräkning: </a:t>
            </a:r>
            <a:r>
              <a:rPr lang="sv-SE" sz="1400" dirty="0">
                <a:solidFill>
                  <a:srgbClr val="C00000"/>
                </a:solidFill>
              </a:rPr>
              <a:t>0,34 är lite mindre än 0,5 (hälften)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</a:p>
          <a:p>
            <a:r>
              <a:rPr lang="sv-SE" sz="1400" dirty="0">
                <a:solidFill>
                  <a:srgbClr val="C00000"/>
                </a:solidFill>
              </a:rPr>
              <a:t>Hälften av 6 = 3</a:t>
            </a:r>
            <a:r>
              <a:rPr lang="sv-SE" sz="1400" dirty="0"/>
              <a:t>, då måste </a:t>
            </a:r>
            <a:r>
              <a:rPr lang="sv-SE" sz="1400" dirty="0">
                <a:solidFill>
                  <a:srgbClr val="C00000"/>
                </a:solidFill>
              </a:rPr>
              <a:t>0,34 · 6 = 2,04</a:t>
            </a:r>
            <a:r>
              <a:rPr lang="sv-SE" sz="1400" dirty="0"/>
              <a:t> eftersom det är lite mindre än 3.</a:t>
            </a:r>
          </a:p>
        </p:txBody>
      </p:sp>
    </p:spTree>
    <p:extLst>
      <p:ext uri="{BB962C8B-B14F-4D97-AF65-F5344CB8AC3E}">
        <p14:creationId xmlns:p14="http://schemas.microsoft.com/office/powerpoint/2010/main" val="30857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" grpId="0" animBg="1"/>
      <p:bldP spid="73" grpId="0"/>
      <p:bldP spid="75" grpId="0"/>
      <p:bldP spid="76" grpId="0"/>
      <p:bldP spid="77" grpId="0" animBg="1"/>
      <p:bldP spid="79" grpId="0"/>
      <p:bldP spid="80" grpId="0"/>
      <p:bldP spid="82" grpId="0" animBg="1"/>
      <p:bldP spid="83" grpId="0"/>
      <p:bldP spid="36" grpId="0"/>
      <p:bldP spid="50" grpId="0" animBg="1"/>
      <p:bldP spid="52" grpId="0"/>
      <p:bldP spid="53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FC1EAE-E592-7E44-AB99-51CB23995443}"/>
              </a:ext>
            </a:extLst>
          </p:cNvPr>
          <p:cNvSpPr/>
          <p:nvPr/>
        </p:nvSpPr>
        <p:spPr>
          <a:xfrm>
            <a:off x="929756" y="235653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6  5 , 4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97DB13-8C35-9E49-8962-4910DE6F9726}"/>
              </a:ext>
            </a:extLst>
          </p:cNvPr>
          <p:cNvSpPr/>
          <p:nvPr/>
        </p:nvSpPr>
        <p:spPr>
          <a:xfrm>
            <a:off x="1422229" y="2951870"/>
            <a:ext cx="579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5A23F77E-EA9A-744A-9CB1-3653ECC753A9}"/>
              </a:ext>
            </a:extLst>
          </p:cNvPr>
          <p:cNvCxnSpPr>
            <a:cxnSpLocks/>
          </p:cNvCxnSpPr>
          <p:nvPr/>
        </p:nvCxnSpPr>
        <p:spPr>
          <a:xfrm>
            <a:off x="844226" y="303898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759000BC-FF82-8B49-A956-9AF7DDB9B573}"/>
              </a:ext>
            </a:extLst>
          </p:cNvPr>
          <p:cNvSpPr/>
          <p:nvPr/>
        </p:nvSpPr>
        <p:spPr>
          <a:xfrm>
            <a:off x="4247682" y="1775347"/>
            <a:ext cx="5187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ental dividerat med 2 är 2 hela ental.  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FA77CAD-4210-4140-8593-0D53F5EC73B7}"/>
              </a:ext>
            </a:extLst>
          </p:cNvPr>
          <p:cNvSpPr/>
          <p:nvPr/>
        </p:nvSpPr>
        <p:spPr>
          <a:xfrm rot="19369173">
            <a:off x="1131348" y="2323784"/>
            <a:ext cx="507648" cy="14159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4086104" y="232527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6F9AE34-A19B-CE4D-ADA6-44A6918DFAFF}"/>
              </a:ext>
            </a:extLst>
          </p:cNvPr>
          <p:cNvSpPr/>
          <p:nvPr/>
        </p:nvSpPr>
        <p:spPr>
          <a:xfrm>
            <a:off x="4231089" y="1478065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entalen:  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B50303-8C27-F844-8493-C106D00342ED}"/>
              </a:ext>
            </a:extLst>
          </p:cNvPr>
          <p:cNvSpPr/>
          <p:nvPr/>
        </p:nvSpPr>
        <p:spPr>
          <a:xfrm>
            <a:off x="2756152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68B81AC-1DA6-9048-AA36-666D618EBA9D}"/>
              </a:ext>
            </a:extLst>
          </p:cNvPr>
          <p:cNvSpPr/>
          <p:nvPr/>
        </p:nvSpPr>
        <p:spPr>
          <a:xfrm>
            <a:off x="2361428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72039A5-AC27-954C-84A8-C6822A96C00A}"/>
              </a:ext>
            </a:extLst>
          </p:cNvPr>
          <p:cNvSpPr/>
          <p:nvPr/>
        </p:nvSpPr>
        <p:spPr>
          <a:xfrm>
            <a:off x="4319494" y="3454759"/>
            <a:ext cx="403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tiondelarna: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8A9C8C3-1545-4040-98ED-B4514EDD7F3E}"/>
              </a:ext>
            </a:extLst>
          </p:cNvPr>
          <p:cNvSpPr/>
          <p:nvPr/>
        </p:nvSpPr>
        <p:spPr>
          <a:xfrm>
            <a:off x="4319494" y="3787341"/>
            <a:ext cx="4249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minnessiffran har vi 14 tiondelar. 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FFB7631-9777-1D4A-84DF-6418D2D91FA8}"/>
              </a:ext>
            </a:extLst>
          </p:cNvPr>
          <p:cNvSpPr/>
          <p:nvPr/>
        </p:nvSpPr>
        <p:spPr>
          <a:xfrm>
            <a:off x="4221234" y="1027101"/>
            <a:ext cx="485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tiotal dividerat med 2 är 3 tiotal.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51670F-C238-C64F-BE1B-2D173FFEF993}"/>
              </a:ext>
            </a:extLst>
          </p:cNvPr>
          <p:cNvSpPr/>
          <p:nvPr/>
        </p:nvSpPr>
        <p:spPr>
          <a:xfrm>
            <a:off x="3065935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BBBF269-7D3A-E242-9F96-315752A2F838}"/>
              </a:ext>
            </a:extLst>
          </p:cNvPr>
          <p:cNvSpPr/>
          <p:nvPr/>
        </p:nvSpPr>
        <p:spPr>
          <a:xfrm>
            <a:off x="1732434" y="2165649"/>
            <a:ext cx="50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3684344-0B27-E747-B8AB-329982E3B2C1}"/>
              </a:ext>
            </a:extLst>
          </p:cNvPr>
          <p:cNvSpPr/>
          <p:nvPr/>
        </p:nvSpPr>
        <p:spPr>
          <a:xfrm>
            <a:off x="4264276" y="2092640"/>
            <a:ext cx="334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Resten</a:t>
            </a:r>
            <a:r>
              <a:rPr lang="sv-SE" dirty="0"/>
              <a:t> är 1 ental = 10 tiondelar.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E04ED41-C52B-C743-B83A-B763EC1EE684}"/>
              </a:ext>
            </a:extLst>
          </p:cNvPr>
          <p:cNvSpPr/>
          <p:nvPr/>
        </p:nvSpPr>
        <p:spPr>
          <a:xfrm>
            <a:off x="4264276" y="2364373"/>
            <a:ext cx="393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skriver vi som </a:t>
            </a:r>
            <a:r>
              <a:rPr lang="sv-SE" i="1" dirty="0"/>
              <a:t>minnessiffra</a:t>
            </a:r>
            <a:r>
              <a:rPr lang="sv-SE" dirty="0"/>
              <a:t>.  </a:t>
            </a:r>
          </a:p>
        </p:txBody>
      </p:sp>
      <p:sp>
        <p:nvSpPr>
          <p:cNvPr id="42" name="Frihandsfigur 41">
            <a:extLst>
              <a:ext uri="{FF2B5EF4-FFF2-40B4-BE49-F238E27FC236}">
                <a16:creationId xmlns:a16="http://schemas.microsoft.com/office/drawing/2014/main" id="{6B30E03E-4616-A04B-80A4-DDCDA4CDBA2F}"/>
              </a:ext>
            </a:extLst>
          </p:cNvPr>
          <p:cNvSpPr/>
          <p:nvPr/>
        </p:nvSpPr>
        <p:spPr>
          <a:xfrm>
            <a:off x="1424260" y="2197419"/>
            <a:ext cx="926746" cy="1360255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E6C5F43-63AF-D741-AACF-3E15A0E77AD6}"/>
              </a:ext>
            </a:extLst>
          </p:cNvPr>
          <p:cNvSpPr/>
          <p:nvPr/>
        </p:nvSpPr>
        <p:spPr>
          <a:xfrm>
            <a:off x="4323674" y="4128809"/>
            <a:ext cx="465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14 tiondelar dividerat med 2 är 7 tiondelar. 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7BBC5EE-6E22-0E47-8FC8-BAA001C43229}"/>
              </a:ext>
            </a:extLst>
          </p:cNvPr>
          <p:cNvSpPr/>
          <p:nvPr/>
        </p:nvSpPr>
        <p:spPr>
          <a:xfrm>
            <a:off x="1983727" y="479900"/>
            <a:ext cx="652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  <a:latin typeface="+mj-lt"/>
              </a:rPr>
              <a:t>Division när täljaren är ett tal i decimalform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8CF72D89-FD9E-4F47-9FFA-3055A6CEB042}"/>
              </a:ext>
            </a:extLst>
          </p:cNvPr>
          <p:cNvSpPr/>
          <p:nvPr/>
        </p:nvSpPr>
        <p:spPr>
          <a:xfrm>
            <a:off x="1378126" y="2390348"/>
            <a:ext cx="507648" cy="11950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858231FD-AF58-1144-A643-AAB36B7C1619}"/>
              </a:ext>
            </a:extLst>
          </p:cNvPr>
          <p:cNvSpPr/>
          <p:nvPr/>
        </p:nvSpPr>
        <p:spPr>
          <a:xfrm>
            <a:off x="4319494" y="2919134"/>
            <a:ext cx="48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Skriv ut decimaltecknet i kvoten när du passerar. 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BA56F6C8-8182-6F42-8501-0553E73F40ED}"/>
              </a:ext>
            </a:extLst>
          </p:cNvPr>
          <p:cNvSpPr/>
          <p:nvPr/>
        </p:nvSpPr>
        <p:spPr>
          <a:xfrm>
            <a:off x="3336490" y="266068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,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D2140529-42CC-6B47-B498-4C9CD8770DE0}"/>
              </a:ext>
            </a:extLst>
          </p:cNvPr>
          <p:cNvSpPr/>
          <p:nvPr/>
        </p:nvSpPr>
        <p:spPr>
          <a:xfrm>
            <a:off x="3505766" y="265100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F000C45-E981-2440-B84D-9FDD560BBDE5}"/>
              </a:ext>
            </a:extLst>
          </p:cNvPr>
          <p:cNvSpPr/>
          <p:nvPr/>
        </p:nvSpPr>
        <p:spPr>
          <a:xfrm>
            <a:off x="848927" y="4802859"/>
            <a:ext cx="67446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Hur kan man vara säker på att man har placerat  decimaltecknet rätt?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71203CAC-AF01-334D-8C6E-0BB4C51846EB}"/>
              </a:ext>
            </a:extLst>
          </p:cNvPr>
          <p:cNvSpPr/>
          <p:nvPr/>
        </p:nvSpPr>
        <p:spPr>
          <a:xfrm>
            <a:off x="1902326" y="5220940"/>
            <a:ext cx="442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överslagsräkning kan man tänka så här: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A6CCE57B-D15F-7940-B93A-DE7D716739DE}"/>
              </a:ext>
            </a:extLst>
          </p:cNvPr>
          <p:cNvSpPr/>
          <p:nvPr/>
        </p:nvSpPr>
        <p:spPr>
          <a:xfrm>
            <a:off x="844226" y="5857472"/>
            <a:ext cx="788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”65 är lite mer än 60 och 60 delat med 2 är 30. Då måste svaret vara 32,7.”</a:t>
            </a:r>
          </a:p>
        </p:txBody>
      </p:sp>
    </p:spTree>
    <p:extLst>
      <p:ext uri="{BB962C8B-B14F-4D97-AF65-F5344CB8AC3E}">
        <p14:creationId xmlns:p14="http://schemas.microsoft.com/office/powerpoint/2010/main" val="5737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20" grpId="0"/>
      <p:bldP spid="22" grpId="0"/>
      <p:bldP spid="27" grpId="0"/>
      <p:bldP spid="28" grpId="0"/>
      <p:bldP spid="29" grpId="0"/>
      <p:bldP spid="32" grpId="0"/>
      <p:bldP spid="30" grpId="0"/>
      <p:bldP spid="38" grpId="0"/>
      <p:bldP spid="40" grpId="0"/>
      <p:bldP spid="41" grpId="0"/>
      <p:bldP spid="42" grpId="0" animBg="1"/>
      <p:bldP spid="42" grpId="1" animBg="1"/>
      <p:bldP spid="43" grpId="0"/>
      <p:bldP spid="52" grpId="0"/>
      <p:bldP spid="49" grpId="0" animBg="1"/>
      <p:bldP spid="49" grpId="1" animBg="1"/>
      <p:bldP spid="50" grpId="0"/>
      <p:bldP spid="54" grpId="0"/>
      <p:bldP spid="55" grpId="0"/>
      <p:bldP spid="56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858270" y="69206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12549D-6B4D-DE49-9A6B-916D747A10B5}"/>
              </a:ext>
            </a:extLst>
          </p:cNvPr>
          <p:cNvSpPr/>
          <p:nvPr/>
        </p:nvSpPr>
        <p:spPr>
          <a:xfrm>
            <a:off x="4062993" y="1296562"/>
            <a:ext cx="34565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4 är 0 hundratal.</a:t>
            </a:r>
          </a:p>
          <a:p>
            <a:r>
              <a:rPr lang="sv-SE" sz="1400" dirty="0"/>
              <a:t>Nollan behöver vi inte skriva ut.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4B83CBB-443D-7C43-9AB2-F40FFB2B3C4D}"/>
              </a:ext>
            </a:extLst>
          </p:cNvPr>
          <p:cNvSpPr/>
          <p:nvPr/>
        </p:nvSpPr>
        <p:spPr>
          <a:xfrm>
            <a:off x="512985" y="194907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2880880" y="463728"/>
            <a:ext cx="1430267" cy="789068"/>
            <a:chOff x="1890578" y="743753"/>
            <a:chExt cx="1430267" cy="78906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AE1104C-F6A6-F341-B41A-DBD68DF242FE}"/>
                </a:ext>
              </a:extLst>
            </p:cNvPr>
            <p:cNvSpPr/>
            <p:nvPr/>
          </p:nvSpPr>
          <p:spPr>
            <a:xfrm>
              <a:off x="1890578" y="87490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a)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11,2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25599" y="1071156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4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36E10C0-980A-F742-AF46-E0B4BD57419A}"/>
              </a:ext>
            </a:extLst>
          </p:cNvPr>
          <p:cNvGrpSpPr/>
          <p:nvPr/>
        </p:nvGrpSpPr>
        <p:grpSpPr>
          <a:xfrm>
            <a:off x="5462196" y="370450"/>
            <a:ext cx="1240682" cy="800507"/>
            <a:chOff x="1918045" y="743753"/>
            <a:chExt cx="1240682" cy="80050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1A8E162-9A24-274C-BFA2-DEA2C3F374FA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2815FFF-0C72-F447-AD4F-5C33529F2BD7}"/>
                </a:ext>
              </a:extLst>
            </p:cNvPr>
            <p:cNvSpPr/>
            <p:nvPr/>
          </p:nvSpPr>
          <p:spPr>
            <a:xfrm>
              <a:off x="2277407" y="743753"/>
              <a:ext cx="881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103,5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3220A945-8EBC-2744-BEA2-14CEE31A8BD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6872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1F77F8A-A6D0-8242-9166-E068C4076611}"/>
                </a:ext>
              </a:extLst>
            </p:cNvPr>
            <p:cNvSpPr/>
            <p:nvPr/>
          </p:nvSpPr>
          <p:spPr>
            <a:xfrm>
              <a:off x="2544917" y="108259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AAE81F9-E901-CE49-BD95-605C7ECA81CB}"/>
              </a:ext>
            </a:extLst>
          </p:cNvPr>
          <p:cNvSpPr/>
          <p:nvPr/>
        </p:nvSpPr>
        <p:spPr>
          <a:xfrm>
            <a:off x="1081452" y="17797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1 1, 2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53F90A1-665E-C448-B26E-8A4F77B15ECA}"/>
              </a:ext>
            </a:extLst>
          </p:cNvPr>
          <p:cNvSpPr/>
          <p:nvPr/>
        </p:nvSpPr>
        <p:spPr>
          <a:xfrm>
            <a:off x="1207599" y="2101997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941E3D-A0E3-7E42-ACFF-4B769E9A9044}"/>
              </a:ext>
            </a:extLst>
          </p:cNvPr>
          <p:cNvCxnSpPr>
            <a:cxnSpLocks/>
          </p:cNvCxnSpPr>
          <p:nvPr/>
        </p:nvCxnSpPr>
        <p:spPr>
          <a:xfrm>
            <a:off x="1064812" y="2160248"/>
            <a:ext cx="74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 19">
            <a:extLst>
              <a:ext uri="{FF2B5EF4-FFF2-40B4-BE49-F238E27FC236}">
                <a16:creationId xmlns:a16="http://schemas.microsoft.com/office/drawing/2014/main" id="{73248F4D-A26A-9142-867F-14FDEF638116}"/>
              </a:ext>
            </a:extLst>
          </p:cNvPr>
          <p:cNvSpPr/>
          <p:nvPr/>
        </p:nvSpPr>
        <p:spPr>
          <a:xfrm rot="19873893">
            <a:off x="1129597" y="1777521"/>
            <a:ext cx="341483" cy="7213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6A4400-4E1C-C248-869C-3C8E1F38F3B5}"/>
              </a:ext>
            </a:extLst>
          </p:cNvPr>
          <p:cNvSpPr/>
          <p:nvPr/>
        </p:nvSpPr>
        <p:spPr>
          <a:xfrm>
            <a:off x="2074584" y="191915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B5D186-D09F-7649-AE5A-853B979A86B5}"/>
              </a:ext>
            </a:extLst>
          </p:cNvPr>
          <p:cNvSpPr/>
          <p:nvPr/>
        </p:nvSpPr>
        <p:spPr>
          <a:xfrm>
            <a:off x="2357470" y="192168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5F7D0C8-3A73-BB48-8222-37475CAEB812}"/>
              </a:ext>
            </a:extLst>
          </p:cNvPr>
          <p:cNvSpPr/>
          <p:nvPr/>
        </p:nvSpPr>
        <p:spPr>
          <a:xfrm>
            <a:off x="1864932" y="191164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8EA7EEB-8077-4F4D-B73E-D95DABC2D487}"/>
              </a:ext>
            </a:extLst>
          </p:cNvPr>
          <p:cNvSpPr/>
          <p:nvPr/>
        </p:nvSpPr>
        <p:spPr>
          <a:xfrm>
            <a:off x="1470880" y="1680425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Frihandsfigur 43">
            <a:extLst>
              <a:ext uri="{FF2B5EF4-FFF2-40B4-BE49-F238E27FC236}">
                <a16:creationId xmlns:a16="http://schemas.microsoft.com/office/drawing/2014/main" id="{B9E4145A-110A-AD40-AE27-590EB818AA1F}"/>
              </a:ext>
            </a:extLst>
          </p:cNvPr>
          <p:cNvSpPr/>
          <p:nvPr/>
        </p:nvSpPr>
        <p:spPr>
          <a:xfrm rot="21285755">
            <a:off x="1243731" y="1765335"/>
            <a:ext cx="684362" cy="668274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13EE96-308C-2B45-B7F7-70DEE8E44171}"/>
              </a:ext>
            </a:extLst>
          </p:cNvPr>
          <p:cNvSpPr/>
          <p:nvPr/>
        </p:nvSpPr>
        <p:spPr>
          <a:xfrm>
            <a:off x="4062993" y="2436183"/>
            <a:ext cx="372627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E82C504-15D8-E04B-9CDD-8A8268BB7C03}"/>
              </a:ext>
            </a:extLst>
          </p:cNvPr>
          <p:cNvSpPr/>
          <p:nvPr/>
        </p:nvSpPr>
        <p:spPr>
          <a:xfrm>
            <a:off x="4062993" y="2047453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11 tiotal dividerat med 4 är 2 hela tiotal.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3728353"/>
            <a:ext cx="35000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hundratal dividerat med 5 är 0 hundratal.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9BCCFDF9-7D5C-874D-AB52-9542C496292B}"/>
              </a:ext>
            </a:extLst>
          </p:cNvPr>
          <p:cNvSpPr/>
          <p:nvPr/>
        </p:nvSpPr>
        <p:spPr>
          <a:xfrm>
            <a:off x="565166" y="405125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3885057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1 0 3 , 5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4189681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4262432"/>
            <a:ext cx="11959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35716" y="386927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462597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677951" y="4012844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251127" y="401508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898332" y="3783460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5068438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3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19541" y="4232170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tiotal dividerat med 5 är 2 hela tiotal. </a:t>
            </a: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E97AFF72-52E9-4943-984B-88A667FCBD65}"/>
              </a:ext>
            </a:extLst>
          </p:cNvPr>
          <p:cNvSpPr/>
          <p:nvPr/>
        </p:nvSpPr>
        <p:spPr>
          <a:xfrm rot="2063382">
            <a:off x="1571882" y="3840279"/>
            <a:ext cx="301135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880880" y="401480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376AB50-80A5-064E-AABA-7393D0619931}"/>
              </a:ext>
            </a:extLst>
          </p:cNvPr>
          <p:cNvSpPr/>
          <p:nvPr/>
        </p:nvSpPr>
        <p:spPr>
          <a:xfrm>
            <a:off x="4019541" y="4712746"/>
            <a:ext cx="31452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ental dividerat med 5 är 0 hela ental. </a:t>
            </a:r>
          </a:p>
        </p:txBody>
      </p:sp>
      <p:sp>
        <p:nvSpPr>
          <p:cNvPr id="51" name="Frihandsfigur 50">
            <a:extLst>
              <a:ext uri="{FF2B5EF4-FFF2-40B4-BE49-F238E27FC236}">
                <a16:creationId xmlns:a16="http://schemas.microsoft.com/office/drawing/2014/main" id="{2EE1DD6E-C48F-D74A-A3E4-CE70843F2B30}"/>
              </a:ext>
            </a:extLst>
          </p:cNvPr>
          <p:cNvSpPr/>
          <p:nvPr/>
        </p:nvSpPr>
        <p:spPr>
          <a:xfrm rot="568045">
            <a:off x="1011141" y="1834650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B2BE8CF-70F2-7E44-821F-F27FFE4D81B2}"/>
              </a:ext>
            </a:extLst>
          </p:cNvPr>
          <p:cNvSpPr/>
          <p:nvPr/>
        </p:nvSpPr>
        <p:spPr>
          <a:xfrm>
            <a:off x="4062993" y="3149859"/>
            <a:ext cx="345659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 tiondelar dividerat med 4 är 8 tiondelar.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3018402" y="398732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275503">
            <a:off x="1119980" y="3940709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6558" y="3861500"/>
            <a:ext cx="973167" cy="651422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6164679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35 tiondelar dividerat med 5 är 7 tiondelar.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26377" y="5641923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476652" y="5389523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100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5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20512" y="2882604"/>
                <a:ext cx="3978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20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5579E456-627B-2C80-E6B4-1D8447DA0B31}"/>
              </a:ext>
            </a:extLst>
          </p:cNvPr>
          <p:cNvSpPr/>
          <p:nvPr/>
        </p:nvSpPr>
        <p:spPr>
          <a:xfrm>
            <a:off x="4062993" y="2791875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60B7340-758F-4137-90A8-5AC8011AA5FD}"/>
              </a:ext>
            </a:extLst>
          </p:cNvPr>
          <p:cNvSpPr/>
          <p:nvPr/>
        </p:nvSpPr>
        <p:spPr>
          <a:xfrm>
            <a:off x="2271283" y="193519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23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7" grpId="0"/>
      <p:bldP spid="18" grpId="0"/>
      <p:bldP spid="20" grpId="0" animBg="1"/>
      <p:bldP spid="20" grpId="1" animBg="1"/>
      <p:bldP spid="22" grpId="0"/>
      <p:bldP spid="23" grpId="0"/>
      <p:bldP spid="24" grpId="0"/>
      <p:bldP spid="40" grpId="0"/>
      <p:bldP spid="44" grpId="0" animBg="1"/>
      <p:bldP spid="44" grpId="1" animBg="1"/>
      <p:bldP spid="45" grpId="0" animBg="1"/>
      <p:bldP spid="46" grpId="0" animBg="1"/>
      <p:bldP spid="49" grpId="0" animBg="1"/>
      <p:bldP spid="50" grpId="0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2" grpId="1" animBg="1"/>
      <p:bldP spid="73" grpId="0"/>
      <p:bldP spid="74" grpId="0" animBg="1"/>
      <p:bldP spid="51" grpId="0" animBg="1"/>
      <p:bldP spid="51" grpId="1" animBg="1"/>
      <p:bldP spid="52" grpId="0" animBg="1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4A85F5B-9B94-D444-AF78-4D4E12B21731}"/>
              </a:ext>
            </a:extLst>
          </p:cNvPr>
          <p:cNvSpPr/>
          <p:nvPr/>
        </p:nvSpPr>
        <p:spPr>
          <a:xfrm>
            <a:off x="834259" y="46815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0C0A119-C6EF-F742-971A-9F4DC66F269B}"/>
              </a:ext>
            </a:extLst>
          </p:cNvPr>
          <p:cNvSpPr/>
          <p:nvPr/>
        </p:nvSpPr>
        <p:spPr>
          <a:xfrm>
            <a:off x="4019541" y="1287557"/>
            <a:ext cx="2726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ental dividerat med 3 är 0 ental.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8416512-1F07-AD46-A13D-DE2557B0D843}"/>
              </a:ext>
            </a:extLst>
          </p:cNvPr>
          <p:cNvSpPr/>
          <p:nvPr/>
        </p:nvSpPr>
        <p:spPr>
          <a:xfrm>
            <a:off x="1120410" y="1811814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1 , 3 8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65C8E06-AE2D-F84D-86B5-A73E986DB397}"/>
              </a:ext>
            </a:extLst>
          </p:cNvPr>
          <p:cNvSpPr/>
          <p:nvPr/>
        </p:nvSpPr>
        <p:spPr>
          <a:xfrm>
            <a:off x="1422351" y="2116438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611E5D99-A1D5-8640-980F-C11CFEF1A4EC}"/>
              </a:ext>
            </a:extLst>
          </p:cNvPr>
          <p:cNvCxnSpPr>
            <a:cxnSpLocks/>
          </p:cNvCxnSpPr>
          <p:nvPr/>
        </p:nvCxnSpPr>
        <p:spPr>
          <a:xfrm flipV="1">
            <a:off x="1116993" y="2189190"/>
            <a:ext cx="95221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0DA1DE14-9C6E-1643-8DEF-5A467B7834D7}"/>
              </a:ext>
            </a:extLst>
          </p:cNvPr>
          <p:cNvSpPr/>
          <p:nvPr/>
        </p:nvSpPr>
        <p:spPr>
          <a:xfrm rot="19314578">
            <a:off x="1243753" y="1826142"/>
            <a:ext cx="382020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6DBE9F-FA8D-5B4D-BD28-BCA6BE2C40D3}"/>
              </a:ext>
            </a:extLst>
          </p:cNvPr>
          <p:cNvSpPr/>
          <p:nvPr/>
        </p:nvSpPr>
        <p:spPr>
          <a:xfrm>
            <a:off x="2306230" y="19415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0989FB1-B9F3-5C4C-B564-E3FA17AF546D}"/>
              </a:ext>
            </a:extLst>
          </p:cNvPr>
          <p:cNvSpPr/>
          <p:nvPr/>
        </p:nvSpPr>
        <p:spPr>
          <a:xfrm>
            <a:off x="248572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7567850-06E7-504A-8C68-626D95CF149B}"/>
              </a:ext>
            </a:extLst>
          </p:cNvPr>
          <p:cNvSpPr/>
          <p:nvPr/>
        </p:nvSpPr>
        <p:spPr>
          <a:xfrm>
            <a:off x="2065066" y="193903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75E1A24-9F86-6A42-8DF6-923498C7DFF7}"/>
              </a:ext>
            </a:extLst>
          </p:cNvPr>
          <p:cNvSpPr/>
          <p:nvPr/>
        </p:nvSpPr>
        <p:spPr>
          <a:xfrm>
            <a:off x="1387182" y="1716311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49A3E940-6972-4E43-A65C-9A0BC23CB934}"/>
              </a:ext>
            </a:extLst>
          </p:cNvPr>
          <p:cNvSpPr/>
          <p:nvPr/>
        </p:nvSpPr>
        <p:spPr>
          <a:xfrm>
            <a:off x="4026377" y="3099430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75BD863F-1D3B-324D-B45A-3D15D6B70F9B}"/>
              </a:ext>
            </a:extLst>
          </p:cNvPr>
          <p:cNvSpPr/>
          <p:nvPr/>
        </p:nvSpPr>
        <p:spPr>
          <a:xfrm>
            <a:off x="4026377" y="2743738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13 tiondelar dividerat med 3 är 4 hela tiondelar. 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F55A44E-FB2B-CA45-B5BA-7F9BD0E6FB1C}"/>
              </a:ext>
            </a:extLst>
          </p:cNvPr>
          <p:cNvSpPr/>
          <p:nvPr/>
        </p:nvSpPr>
        <p:spPr>
          <a:xfrm>
            <a:off x="2578183" y="192976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323A819-FC09-EF4B-92B6-61DFBA7C7BA0}"/>
              </a:ext>
            </a:extLst>
          </p:cNvPr>
          <p:cNvSpPr/>
          <p:nvPr/>
        </p:nvSpPr>
        <p:spPr>
          <a:xfrm>
            <a:off x="2794137" y="1956693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5" name="Frihandsfigur 54">
            <a:extLst>
              <a:ext uri="{FF2B5EF4-FFF2-40B4-BE49-F238E27FC236}">
                <a16:creationId xmlns:a16="http://schemas.microsoft.com/office/drawing/2014/main" id="{B35F9E91-D047-1044-8B87-0F0277A802F7}"/>
              </a:ext>
            </a:extLst>
          </p:cNvPr>
          <p:cNvSpPr/>
          <p:nvPr/>
        </p:nvSpPr>
        <p:spPr>
          <a:xfrm rot="1424505">
            <a:off x="1274486" y="1796191"/>
            <a:ext cx="500814" cy="641919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Frihandsfigur 55">
            <a:extLst>
              <a:ext uri="{FF2B5EF4-FFF2-40B4-BE49-F238E27FC236}">
                <a16:creationId xmlns:a16="http://schemas.microsoft.com/office/drawing/2014/main" id="{B025EF8C-70F9-1243-835E-73648C81A57F}"/>
              </a:ext>
            </a:extLst>
          </p:cNvPr>
          <p:cNvSpPr/>
          <p:nvPr/>
        </p:nvSpPr>
        <p:spPr>
          <a:xfrm>
            <a:off x="1455815" y="1750616"/>
            <a:ext cx="624464" cy="725631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D51C743E-B0D2-2247-81AE-D562021819E8}"/>
              </a:ext>
            </a:extLst>
          </p:cNvPr>
          <p:cNvSpPr/>
          <p:nvPr/>
        </p:nvSpPr>
        <p:spPr>
          <a:xfrm>
            <a:off x="4026377" y="3660169"/>
            <a:ext cx="39237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18 hundradelar dividerat med 3 är 6 hundradelar. 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178A9066-D8D5-6045-82DE-0E377D8132B8}"/>
              </a:ext>
            </a:extLst>
          </p:cNvPr>
          <p:cNvSpPr/>
          <p:nvPr/>
        </p:nvSpPr>
        <p:spPr>
          <a:xfrm>
            <a:off x="4019541" y="2203988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 med decimaltecknet när du passerar.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B2B6BB0-EDB7-6B47-848B-77AC4512F7C4}"/>
              </a:ext>
            </a:extLst>
          </p:cNvPr>
          <p:cNvGrpSpPr/>
          <p:nvPr/>
        </p:nvGrpSpPr>
        <p:grpSpPr>
          <a:xfrm>
            <a:off x="389982" y="3460081"/>
            <a:ext cx="3125207" cy="1138773"/>
            <a:chOff x="660572" y="5313573"/>
            <a:chExt cx="3125207" cy="1138773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1679CE-9E92-2043-B966-069494BBBFA3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6EF79F81-9680-5C41-B031-CDCE2F9F4054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72B0201A-4985-4D4B-A693-06EBC7D20B78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5CBE8361-0AAF-4946-BF1F-F1ADCC19F0F9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1,2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C770B4A4-0B41-7F4C-A8FC-8E56A626A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ktangel 76">
                  <a:extLst>
                    <a:ext uri="{FF2B5EF4-FFF2-40B4-BE49-F238E27FC236}">
                      <a16:creationId xmlns:a16="http://schemas.microsoft.com/office/drawing/2014/main" id="{851DC140-D029-0F43-A523-1A9511983C90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3</a:t>
                  </a:r>
                </a:p>
              </p:txBody>
            </p:sp>
          </p:grp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1337778-BC7E-0143-8AC0-7F5305B44F66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BC627D6B-2992-EE47-BAA6-366CD3CF7ADE}"/>
                  </a:ext>
                </a:extLst>
              </p:cNvPr>
              <p:cNvSpPr/>
              <p:nvPr/>
            </p:nvSpPr>
            <p:spPr>
              <a:xfrm>
                <a:off x="2611052" y="2891844"/>
                <a:ext cx="4825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0,4</a:t>
                </a:r>
              </a:p>
            </p:txBody>
          </p:sp>
        </p:grp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5185FB9D-01BF-4541-85CA-59190B33670F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09BC29BF-93D3-3940-A25B-3B93EFFBA45D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  <p:sp>
        <p:nvSpPr>
          <p:cNvPr id="82" name="Rektangel 81">
            <a:extLst>
              <a:ext uri="{FF2B5EF4-FFF2-40B4-BE49-F238E27FC236}">
                <a16:creationId xmlns:a16="http://schemas.microsoft.com/office/drawing/2014/main" id="{BCEB517B-A623-5B49-95C3-1914F370CE7B}"/>
              </a:ext>
            </a:extLst>
          </p:cNvPr>
          <p:cNvSpPr/>
          <p:nvPr/>
        </p:nvSpPr>
        <p:spPr>
          <a:xfrm>
            <a:off x="1670738" y="1715289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1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83C438CD-4210-D946-A1E1-8355C34866D1}"/>
              </a:ext>
            </a:extLst>
          </p:cNvPr>
          <p:cNvSpPr/>
          <p:nvPr/>
        </p:nvSpPr>
        <p:spPr>
          <a:xfrm>
            <a:off x="4026377" y="1643249"/>
            <a:ext cx="392378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Resten är 1 och det skriver vi som minnessiffra.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2D9D8EE-D63A-E940-9665-1B1787CE5D26}"/>
              </a:ext>
            </a:extLst>
          </p:cNvPr>
          <p:cNvGrpSpPr/>
          <p:nvPr/>
        </p:nvGrpSpPr>
        <p:grpSpPr>
          <a:xfrm>
            <a:off x="3426221" y="280519"/>
            <a:ext cx="1043438" cy="790897"/>
            <a:chOff x="2277407" y="743753"/>
            <a:chExt cx="1043438" cy="790897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7657EDA-6032-5741-8047-D5FA8FBE7979}"/>
                </a:ext>
              </a:extLst>
            </p:cNvPr>
            <p:cNvSpPr/>
            <p:nvPr/>
          </p:nvSpPr>
          <p:spPr>
            <a:xfrm>
              <a:off x="2277407" y="743753"/>
              <a:ext cx="1043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1,38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AB8FB290-36B8-5B4D-81B3-50747825C29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3622FBDB-12C8-0042-A7B2-049D0AC8B262}"/>
                </a:ext>
              </a:extLst>
            </p:cNvPr>
            <p:cNvSpPr/>
            <p:nvPr/>
          </p:nvSpPr>
          <p:spPr>
            <a:xfrm>
              <a:off x="2494368" y="107298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8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61" grpId="0"/>
      <p:bldP spid="62" grpId="0"/>
      <p:bldP spid="64" grpId="0" animBg="1"/>
      <p:bldP spid="64" grpId="1" animBg="1"/>
      <p:bldP spid="65" grpId="0"/>
      <p:bldP spid="66" grpId="0"/>
      <p:bldP spid="67" grpId="0"/>
      <p:bldP spid="68" grpId="0"/>
      <p:bldP spid="70" grpId="0" animBg="1"/>
      <p:bldP spid="71" grpId="0" animBg="1"/>
      <p:bldP spid="73" grpId="0"/>
      <p:bldP spid="5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82" grpId="0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6310227" y="718619"/>
          <a:ext cx="2390776" cy="5556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850974" y="1316007"/>
            <a:ext cx="104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 ∙ 7,5 = 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2776762" y="2717535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0,64 ∙ 10  =  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2621179" y="4195349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0,6 ∙ 1 000  =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2663685" y="5716564"/>
            <a:ext cx="1391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100 ∙ 0,073 =</a:t>
            </a:r>
            <a:endParaRPr lang="sv-SE" dirty="0"/>
          </a:p>
        </p:txBody>
      </p:sp>
      <p:cxnSp>
        <p:nvCxnSpPr>
          <p:cNvPr id="28" name="Rak 27"/>
          <p:cNvCxnSpPr/>
          <p:nvPr/>
        </p:nvCxnSpPr>
        <p:spPr>
          <a:xfrm flipH="1">
            <a:off x="7446097" y="1016459"/>
            <a:ext cx="92075" cy="14446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3790519" y="1307584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75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3838821" y="1973318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231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2663685" y="1971713"/>
            <a:ext cx="1294395" cy="371096"/>
            <a:chOff x="702076" y="2005966"/>
            <a:chExt cx="1294395" cy="371096"/>
          </a:xfrm>
        </p:grpSpPr>
        <p:sp>
          <p:nvSpPr>
            <p:cNvPr id="21550" name="textruta 46"/>
            <p:cNvSpPr txBox="1">
              <a:spLocks noChangeArrowheads="1"/>
            </p:cNvSpPr>
            <p:nvPr/>
          </p:nvSpPr>
          <p:spPr bwMode="auto">
            <a:xfrm>
              <a:off x="702076" y="200773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2,31 · 100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681613" y="2005966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774705" y="3463357"/>
            <a:ext cx="1225141" cy="375404"/>
            <a:chOff x="674415" y="3482671"/>
            <a:chExt cx="1225141" cy="375404"/>
          </a:xfrm>
        </p:grpSpPr>
        <p:sp>
          <p:nvSpPr>
            <p:cNvPr id="21547" name="textruta 51"/>
            <p:cNvSpPr txBox="1">
              <a:spLocks noChangeArrowheads="1"/>
            </p:cNvSpPr>
            <p:nvPr/>
          </p:nvSpPr>
          <p:spPr bwMode="auto">
            <a:xfrm>
              <a:off x="674415" y="3482671"/>
              <a:ext cx="990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0,3 · 100</a:t>
              </a: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1584698" y="3488743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408354" y="4918429"/>
            <a:ext cx="1625437" cy="372172"/>
            <a:chOff x="284722" y="4945020"/>
            <a:chExt cx="1625437" cy="372172"/>
          </a:xfrm>
        </p:grpSpPr>
        <p:sp>
          <p:nvSpPr>
            <p:cNvPr id="21544" name="textruta 55"/>
            <p:cNvSpPr txBox="1">
              <a:spLocks noChangeArrowheads="1"/>
            </p:cNvSpPr>
            <p:nvPr/>
          </p:nvSpPr>
          <p:spPr bwMode="auto">
            <a:xfrm>
              <a:off x="284722" y="494502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0,128 · 1 000 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595301" y="4947860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3919688" y="2715771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6,4</a:t>
            </a:r>
            <a:endParaRPr lang="sv-SE" dirty="0"/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3946529" y="3463357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30</a:t>
            </a:r>
            <a:endParaRPr lang="sv-SE" dirty="0"/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3919688" y="4190893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600</a:t>
            </a:r>
            <a:endParaRPr lang="sv-SE" dirty="0"/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3972100" y="491842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128</a:t>
            </a:r>
            <a:endParaRPr lang="sv-SE" dirty="0"/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3940912" y="5716564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7,3</a:t>
            </a:r>
            <a:endParaRPr lang="sv-SE" dirty="0"/>
          </a:p>
        </p:txBody>
      </p:sp>
      <p:cxnSp>
        <p:nvCxnSpPr>
          <p:cNvPr id="35" name="Rak 34"/>
          <p:cNvCxnSpPr/>
          <p:nvPr/>
        </p:nvCxnSpPr>
        <p:spPr>
          <a:xfrm flipH="1">
            <a:off x="7461916" y="141287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7184064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7520581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7915556" y="3330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1505" name="Rak 21504"/>
          <p:cNvCxnSpPr/>
          <p:nvPr/>
        </p:nvCxnSpPr>
        <p:spPr>
          <a:xfrm>
            <a:off x="6310227" y="1827173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ak 148"/>
          <p:cNvCxnSpPr/>
          <p:nvPr/>
        </p:nvCxnSpPr>
        <p:spPr>
          <a:xfrm>
            <a:off x="6310227" y="2572825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ak 149"/>
          <p:cNvCxnSpPr/>
          <p:nvPr/>
        </p:nvCxnSpPr>
        <p:spPr>
          <a:xfrm>
            <a:off x="6310227" y="3318308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ak 150"/>
          <p:cNvCxnSpPr/>
          <p:nvPr/>
        </p:nvCxnSpPr>
        <p:spPr>
          <a:xfrm>
            <a:off x="6312799" y="404706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6310227" y="479001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ak 152"/>
          <p:cNvCxnSpPr/>
          <p:nvPr/>
        </p:nvCxnSpPr>
        <p:spPr>
          <a:xfrm>
            <a:off x="6312799" y="5525851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3B4303-448A-C048-9D95-446FC09B5CFF}"/>
              </a:ext>
            </a:extLst>
          </p:cNvPr>
          <p:cNvSpPr/>
          <p:nvPr/>
        </p:nvSpPr>
        <p:spPr>
          <a:xfrm>
            <a:off x="456607" y="34928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A46515B3-5013-1A41-9F2F-3B2B489809F1}"/>
              </a:ext>
            </a:extLst>
          </p:cNvPr>
          <p:cNvSpPr txBox="1"/>
          <p:nvPr/>
        </p:nvSpPr>
        <p:spPr>
          <a:xfrm>
            <a:off x="7921835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6" name="textruta 155">
            <a:extLst>
              <a:ext uri="{FF2B5EF4-FFF2-40B4-BE49-F238E27FC236}">
                <a16:creationId xmlns:a16="http://schemas.microsoft.com/office/drawing/2014/main" id="{126F4C53-0783-ED40-B972-3F6D8B609987}"/>
              </a:ext>
            </a:extLst>
          </p:cNvPr>
          <p:cNvSpPr txBox="1"/>
          <p:nvPr/>
        </p:nvSpPr>
        <p:spPr>
          <a:xfrm>
            <a:off x="8315962" y="408641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0E1BCD47-CBEB-5B42-87C0-569C8FE83B53}"/>
              </a:ext>
            </a:extLst>
          </p:cNvPr>
          <p:cNvSpPr txBox="1"/>
          <p:nvPr/>
        </p:nvSpPr>
        <p:spPr>
          <a:xfrm>
            <a:off x="6785173" y="14738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94707DB-5FFB-5B4F-A9EC-797F53217902}"/>
              </a:ext>
            </a:extLst>
          </p:cNvPr>
          <p:cNvSpPr txBox="1"/>
          <p:nvPr/>
        </p:nvSpPr>
        <p:spPr>
          <a:xfrm>
            <a:off x="7157580" y="14682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cxnSp>
        <p:nvCxnSpPr>
          <p:cNvPr id="166" name="Rak 165">
            <a:extLst>
              <a:ext uri="{FF2B5EF4-FFF2-40B4-BE49-F238E27FC236}">
                <a16:creationId xmlns:a16="http://schemas.microsoft.com/office/drawing/2014/main" id="{0C6E013D-AFE0-D141-B368-4732BD0FDD39}"/>
              </a:ext>
            </a:extLst>
          </p:cNvPr>
          <p:cNvCxnSpPr/>
          <p:nvPr/>
        </p:nvCxnSpPr>
        <p:spPr>
          <a:xfrm flipH="1">
            <a:off x="7461916" y="218514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textruta 166">
            <a:extLst>
              <a:ext uri="{FF2B5EF4-FFF2-40B4-BE49-F238E27FC236}">
                <a16:creationId xmlns:a16="http://schemas.microsoft.com/office/drawing/2014/main" id="{2CCF8481-6089-3447-8C29-5D012F8C0710}"/>
              </a:ext>
            </a:extLst>
          </p:cNvPr>
          <p:cNvSpPr txBox="1"/>
          <p:nvPr/>
        </p:nvSpPr>
        <p:spPr>
          <a:xfrm>
            <a:off x="7184064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ADE6413-F234-0B41-8CB9-E50A2F18FA3E}"/>
              </a:ext>
            </a:extLst>
          </p:cNvPr>
          <p:cNvSpPr txBox="1"/>
          <p:nvPr/>
        </p:nvSpPr>
        <p:spPr>
          <a:xfrm>
            <a:off x="7520581" y="185266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48C96810-19B8-B543-AF20-8C8DB8E30D2F}"/>
              </a:ext>
            </a:extLst>
          </p:cNvPr>
          <p:cNvSpPr txBox="1"/>
          <p:nvPr/>
        </p:nvSpPr>
        <p:spPr>
          <a:xfrm>
            <a:off x="7905466" y="186003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8D0AE57F-6F15-C04B-B269-21347C369584}"/>
              </a:ext>
            </a:extLst>
          </p:cNvPr>
          <p:cNvSpPr txBox="1"/>
          <p:nvPr/>
        </p:nvSpPr>
        <p:spPr>
          <a:xfrm>
            <a:off x="6357135" y="221237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B797AE03-8432-5A48-A4AB-5671C0BBDCE4}"/>
              </a:ext>
            </a:extLst>
          </p:cNvPr>
          <p:cNvSpPr txBox="1"/>
          <p:nvPr/>
        </p:nvSpPr>
        <p:spPr>
          <a:xfrm>
            <a:off x="6778668" y="220462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2ED38138-630C-1540-81A7-A090CBA2F7C7}"/>
              </a:ext>
            </a:extLst>
          </p:cNvPr>
          <p:cNvSpPr txBox="1"/>
          <p:nvPr/>
        </p:nvSpPr>
        <p:spPr>
          <a:xfrm>
            <a:off x="7174527" y="220162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176" name="Rak 175">
            <a:extLst>
              <a:ext uri="{FF2B5EF4-FFF2-40B4-BE49-F238E27FC236}">
                <a16:creationId xmlns:a16="http://schemas.microsoft.com/office/drawing/2014/main" id="{8437CDB9-2DCC-BA4C-B73C-AD3F46DE221D}"/>
              </a:ext>
            </a:extLst>
          </p:cNvPr>
          <p:cNvCxnSpPr/>
          <p:nvPr/>
        </p:nvCxnSpPr>
        <p:spPr>
          <a:xfrm flipH="1">
            <a:off x="7465315" y="292351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7" name="textruta 176">
            <a:extLst>
              <a:ext uri="{FF2B5EF4-FFF2-40B4-BE49-F238E27FC236}">
                <a16:creationId xmlns:a16="http://schemas.microsoft.com/office/drawing/2014/main" id="{9388700A-A192-9643-8417-E9CE26CD6E62}"/>
              </a:ext>
            </a:extLst>
          </p:cNvPr>
          <p:cNvSpPr txBox="1"/>
          <p:nvPr/>
        </p:nvSpPr>
        <p:spPr>
          <a:xfrm>
            <a:off x="7187463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78" name="textruta 177">
            <a:extLst>
              <a:ext uri="{FF2B5EF4-FFF2-40B4-BE49-F238E27FC236}">
                <a16:creationId xmlns:a16="http://schemas.microsoft.com/office/drawing/2014/main" id="{626D06DE-A389-7A4A-82EB-A2C4F8EA7B9E}"/>
              </a:ext>
            </a:extLst>
          </p:cNvPr>
          <p:cNvSpPr txBox="1"/>
          <p:nvPr/>
        </p:nvSpPr>
        <p:spPr>
          <a:xfrm>
            <a:off x="7523980" y="259103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F2B86337-B31E-1046-8AE2-1CAAB92ACAC4}"/>
              </a:ext>
            </a:extLst>
          </p:cNvPr>
          <p:cNvSpPr txBox="1"/>
          <p:nvPr/>
        </p:nvSpPr>
        <p:spPr>
          <a:xfrm>
            <a:off x="7908865" y="259840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DA3BFE5-CF2E-7A40-98D5-D565FE152657}"/>
              </a:ext>
            </a:extLst>
          </p:cNvPr>
          <p:cNvSpPr txBox="1"/>
          <p:nvPr/>
        </p:nvSpPr>
        <p:spPr>
          <a:xfrm>
            <a:off x="7184064" y="2955326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6A2CB21C-95DB-BE4B-9556-4CEC501749FA}"/>
              </a:ext>
            </a:extLst>
          </p:cNvPr>
          <p:cNvSpPr txBox="1"/>
          <p:nvPr/>
        </p:nvSpPr>
        <p:spPr>
          <a:xfrm>
            <a:off x="7556471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cxnSp>
        <p:nvCxnSpPr>
          <p:cNvPr id="183" name="Rak 182">
            <a:extLst>
              <a:ext uri="{FF2B5EF4-FFF2-40B4-BE49-F238E27FC236}">
                <a16:creationId xmlns:a16="http://schemas.microsoft.com/office/drawing/2014/main" id="{0401C422-314A-B043-839B-8E273FFE445B}"/>
              </a:ext>
            </a:extLst>
          </p:cNvPr>
          <p:cNvCxnSpPr/>
          <p:nvPr/>
        </p:nvCxnSpPr>
        <p:spPr>
          <a:xfrm flipH="1">
            <a:off x="7472126" y="327330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4" name="textruta 183">
            <a:extLst>
              <a:ext uri="{FF2B5EF4-FFF2-40B4-BE49-F238E27FC236}">
                <a16:creationId xmlns:a16="http://schemas.microsoft.com/office/drawing/2014/main" id="{757A40A3-4154-5944-86AE-556BDCAFB630}"/>
              </a:ext>
            </a:extLst>
          </p:cNvPr>
          <p:cNvSpPr txBox="1"/>
          <p:nvPr/>
        </p:nvSpPr>
        <p:spPr>
          <a:xfrm>
            <a:off x="6763053" y="294974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85" name="Rak 184">
            <a:extLst>
              <a:ext uri="{FF2B5EF4-FFF2-40B4-BE49-F238E27FC236}">
                <a16:creationId xmlns:a16="http://schemas.microsoft.com/office/drawing/2014/main" id="{CF304AB0-7232-1645-9552-299497C4758C}"/>
              </a:ext>
            </a:extLst>
          </p:cNvPr>
          <p:cNvCxnSpPr/>
          <p:nvPr/>
        </p:nvCxnSpPr>
        <p:spPr>
          <a:xfrm flipH="1">
            <a:off x="7478343" y="363799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ruta 185">
            <a:extLst>
              <a:ext uri="{FF2B5EF4-FFF2-40B4-BE49-F238E27FC236}">
                <a16:creationId xmlns:a16="http://schemas.microsoft.com/office/drawing/2014/main" id="{9905078A-7A67-7045-A9F3-B807BE3ECFE9}"/>
              </a:ext>
            </a:extLst>
          </p:cNvPr>
          <p:cNvSpPr txBox="1"/>
          <p:nvPr/>
        </p:nvSpPr>
        <p:spPr>
          <a:xfrm>
            <a:off x="7202368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A86A6434-1A37-E247-AD9B-E202E2641217}"/>
              </a:ext>
            </a:extLst>
          </p:cNvPr>
          <p:cNvSpPr txBox="1"/>
          <p:nvPr/>
        </p:nvSpPr>
        <p:spPr>
          <a:xfrm>
            <a:off x="7538885" y="33335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8E8D07A4-AE8F-F74C-A30C-FB5778532071}"/>
              </a:ext>
            </a:extLst>
          </p:cNvPr>
          <p:cNvSpPr txBox="1"/>
          <p:nvPr/>
        </p:nvSpPr>
        <p:spPr>
          <a:xfrm>
            <a:off x="6780274" y="369140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907720D-D2A8-6C4B-8FCE-7CE93251B60B}"/>
              </a:ext>
            </a:extLst>
          </p:cNvPr>
          <p:cNvSpPr txBox="1"/>
          <p:nvPr/>
        </p:nvSpPr>
        <p:spPr>
          <a:xfrm>
            <a:off x="7200065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5F8B4711-AD3F-854E-8760-EE4FB24CED24}"/>
              </a:ext>
            </a:extLst>
          </p:cNvPr>
          <p:cNvSpPr txBox="1"/>
          <p:nvPr/>
        </p:nvSpPr>
        <p:spPr>
          <a:xfrm>
            <a:off x="6406647" y="36883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191" name="Rak 190">
            <a:extLst>
              <a:ext uri="{FF2B5EF4-FFF2-40B4-BE49-F238E27FC236}">
                <a16:creationId xmlns:a16="http://schemas.microsoft.com/office/drawing/2014/main" id="{0D0DB53D-79AE-0F4B-A27B-F7AA11FA80E1}"/>
              </a:ext>
            </a:extLst>
          </p:cNvPr>
          <p:cNvCxnSpPr/>
          <p:nvPr/>
        </p:nvCxnSpPr>
        <p:spPr>
          <a:xfrm flipH="1">
            <a:off x="7478572" y="438047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textruta 191">
            <a:extLst>
              <a:ext uri="{FF2B5EF4-FFF2-40B4-BE49-F238E27FC236}">
                <a16:creationId xmlns:a16="http://schemas.microsoft.com/office/drawing/2014/main" id="{C2EEDCB6-0315-BB4F-A070-D6BCEBAE21EB}"/>
              </a:ext>
            </a:extLst>
          </p:cNvPr>
          <p:cNvSpPr txBox="1"/>
          <p:nvPr/>
        </p:nvSpPr>
        <p:spPr>
          <a:xfrm>
            <a:off x="7180017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CACD46B1-0C54-564E-A818-77A421A2ED20}"/>
              </a:ext>
            </a:extLst>
          </p:cNvPr>
          <p:cNvSpPr txBox="1"/>
          <p:nvPr/>
        </p:nvSpPr>
        <p:spPr>
          <a:xfrm>
            <a:off x="7554623" y="407256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1A789B7-8DDC-A847-8D10-B2C8AD1C5E37}"/>
              </a:ext>
            </a:extLst>
          </p:cNvPr>
          <p:cNvSpPr txBox="1"/>
          <p:nvPr/>
        </p:nvSpPr>
        <p:spPr>
          <a:xfrm>
            <a:off x="6754736" y="443528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A37C417D-9AFE-914C-9716-EBE99859A7C7}"/>
              </a:ext>
            </a:extLst>
          </p:cNvPr>
          <p:cNvSpPr txBox="1"/>
          <p:nvPr/>
        </p:nvSpPr>
        <p:spPr>
          <a:xfrm>
            <a:off x="7174527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57F89142-CD64-3146-875A-74FFCF44E8FE}"/>
              </a:ext>
            </a:extLst>
          </p:cNvPr>
          <p:cNvSpPr txBox="1"/>
          <p:nvPr/>
        </p:nvSpPr>
        <p:spPr>
          <a:xfrm>
            <a:off x="6381109" y="443227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201" name="textruta 200">
            <a:extLst>
              <a:ext uri="{FF2B5EF4-FFF2-40B4-BE49-F238E27FC236}">
                <a16:creationId xmlns:a16="http://schemas.microsoft.com/office/drawing/2014/main" id="{AA64EA9D-28A7-794D-8E5A-EB7425C3FD8C}"/>
              </a:ext>
            </a:extLst>
          </p:cNvPr>
          <p:cNvSpPr txBox="1"/>
          <p:nvPr/>
        </p:nvSpPr>
        <p:spPr>
          <a:xfrm>
            <a:off x="7927504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2" name="textruta 201">
            <a:extLst>
              <a:ext uri="{FF2B5EF4-FFF2-40B4-BE49-F238E27FC236}">
                <a16:creationId xmlns:a16="http://schemas.microsoft.com/office/drawing/2014/main" id="{DB41C970-89C5-D64D-8998-46988766D0BC}"/>
              </a:ext>
            </a:extLst>
          </p:cNvPr>
          <p:cNvSpPr txBox="1"/>
          <p:nvPr/>
        </p:nvSpPr>
        <p:spPr>
          <a:xfrm>
            <a:off x="8321631" y="482873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cxnSp>
        <p:nvCxnSpPr>
          <p:cNvPr id="203" name="Rak 202">
            <a:extLst>
              <a:ext uri="{FF2B5EF4-FFF2-40B4-BE49-F238E27FC236}">
                <a16:creationId xmlns:a16="http://schemas.microsoft.com/office/drawing/2014/main" id="{20C9AE7E-8E0C-5845-8A3B-607E835AE6AD}"/>
              </a:ext>
            </a:extLst>
          </p:cNvPr>
          <p:cNvCxnSpPr/>
          <p:nvPr/>
        </p:nvCxnSpPr>
        <p:spPr>
          <a:xfrm flipH="1">
            <a:off x="7484241" y="512278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" name="textruta 203">
            <a:extLst>
              <a:ext uri="{FF2B5EF4-FFF2-40B4-BE49-F238E27FC236}">
                <a16:creationId xmlns:a16="http://schemas.microsoft.com/office/drawing/2014/main" id="{FFE25902-37A3-5A44-AA57-32C9992854ED}"/>
              </a:ext>
            </a:extLst>
          </p:cNvPr>
          <p:cNvSpPr txBox="1"/>
          <p:nvPr/>
        </p:nvSpPr>
        <p:spPr>
          <a:xfrm>
            <a:off x="7185686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05" name="textruta 204">
            <a:extLst>
              <a:ext uri="{FF2B5EF4-FFF2-40B4-BE49-F238E27FC236}">
                <a16:creationId xmlns:a16="http://schemas.microsoft.com/office/drawing/2014/main" id="{17D6A149-547E-7942-8804-D4DD439CC48F}"/>
              </a:ext>
            </a:extLst>
          </p:cNvPr>
          <p:cNvSpPr txBox="1"/>
          <p:nvPr/>
        </p:nvSpPr>
        <p:spPr>
          <a:xfrm>
            <a:off x="7560292" y="481487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6" name="textruta 205">
            <a:extLst>
              <a:ext uri="{FF2B5EF4-FFF2-40B4-BE49-F238E27FC236}">
                <a16:creationId xmlns:a16="http://schemas.microsoft.com/office/drawing/2014/main" id="{2A971642-139B-2349-9375-22B52861A6BA}"/>
              </a:ext>
            </a:extLst>
          </p:cNvPr>
          <p:cNvSpPr txBox="1"/>
          <p:nvPr/>
        </p:nvSpPr>
        <p:spPr>
          <a:xfrm>
            <a:off x="6801877" y="516963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6CA04D88-1F64-0742-812F-0E04C1890373}"/>
              </a:ext>
            </a:extLst>
          </p:cNvPr>
          <p:cNvSpPr txBox="1"/>
          <p:nvPr/>
        </p:nvSpPr>
        <p:spPr>
          <a:xfrm>
            <a:off x="7221668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4A263971-E415-C145-93B0-52BAA52C3334}"/>
              </a:ext>
            </a:extLst>
          </p:cNvPr>
          <p:cNvSpPr txBox="1"/>
          <p:nvPr/>
        </p:nvSpPr>
        <p:spPr>
          <a:xfrm>
            <a:off x="6428250" y="51666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09" name="textruta 208">
            <a:extLst>
              <a:ext uri="{FF2B5EF4-FFF2-40B4-BE49-F238E27FC236}">
                <a16:creationId xmlns:a16="http://schemas.microsoft.com/office/drawing/2014/main" id="{45FC2FF5-AB29-5044-AF5C-A7D7F0CAF622}"/>
              </a:ext>
            </a:extLst>
          </p:cNvPr>
          <p:cNvSpPr txBox="1"/>
          <p:nvPr/>
        </p:nvSpPr>
        <p:spPr>
          <a:xfrm>
            <a:off x="7916345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EAF25480-22B6-BC4B-9ECC-CBE927553458}"/>
              </a:ext>
            </a:extLst>
          </p:cNvPr>
          <p:cNvSpPr txBox="1"/>
          <p:nvPr/>
        </p:nvSpPr>
        <p:spPr>
          <a:xfrm>
            <a:off x="8310472" y="558330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1" name="Rak 210">
            <a:extLst>
              <a:ext uri="{FF2B5EF4-FFF2-40B4-BE49-F238E27FC236}">
                <a16:creationId xmlns:a16="http://schemas.microsoft.com/office/drawing/2014/main" id="{8D73819C-A7DE-F245-8AD4-B2B410FB98D0}"/>
              </a:ext>
            </a:extLst>
          </p:cNvPr>
          <p:cNvCxnSpPr/>
          <p:nvPr/>
        </p:nvCxnSpPr>
        <p:spPr>
          <a:xfrm flipH="1">
            <a:off x="7473082" y="587736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2" name="textruta 211">
            <a:extLst>
              <a:ext uri="{FF2B5EF4-FFF2-40B4-BE49-F238E27FC236}">
                <a16:creationId xmlns:a16="http://schemas.microsoft.com/office/drawing/2014/main" id="{E2C9F255-8E88-B94E-BED4-CF855E0C1071}"/>
              </a:ext>
            </a:extLst>
          </p:cNvPr>
          <p:cNvSpPr txBox="1"/>
          <p:nvPr/>
        </p:nvSpPr>
        <p:spPr>
          <a:xfrm>
            <a:off x="7174527" y="557682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3" name="textruta 212">
            <a:extLst>
              <a:ext uri="{FF2B5EF4-FFF2-40B4-BE49-F238E27FC236}">
                <a16:creationId xmlns:a16="http://schemas.microsoft.com/office/drawing/2014/main" id="{165B34C6-C94E-4043-935F-BB83E9FF2686}"/>
              </a:ext>
            </a:extLst>
          </p:cNvPr>
          <p:cNvSpPr txBox="1"/>
          <p:nvPr/>
        </p:nvSpPr>
        <p:spPr>
          <a:xfrm>
            <a:off x="7549133" y="556945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14" name="textruta 213">
            <a:extLst>
              <a:ext uri="{FF2B5EF4-FFF2-40B4-BE49-F238E27FC236}">
                <a16:creationId xmlns:a16="http://schemas.microsoft.com/office/drawing/2014/main" id="{BF3FAA4A-EA1E-5A4A-A034-424F0ADF6F95}"/>
              </a:ext>
            </a:extLst>
          </p:cNvPr>
          <p:cNvSpPr txBox="1"/>
          <p:nvPr/>
        </p:nvSpPr>
        <p:spPr>
          <a:xfrm>
            <a:off x="7180048" y="591404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215" name="textruta 214">
            <a:extLst>
              <a:ext uri="{FF2B5EF4-FFF2-40B4-BE49-F238E27FC236}">
                <a16:creationId xmlns:a16="http://schemas.microsoft.com/office/drawing/2014/main" id="{47F69A5E-5B8D-874A-B5EA-A6A6604E3230}"/>
              </a:ext>
            </a:extLst>
          </p:cNvPr>
          <p:cNvSpPr txBox="1"/>
          <p:nvPr/>
        </p:nvSpPr>
        <p:spPr>
          <a:xfrm>
            <a:off x="7552455" y="59084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cxnSp>
        <p:nvCxnSpPr>
          <p:cNvPr id="216" name="Rak 215">
            <a:extLst>
              <a:ext uri="{FF2B5EF4-FFF2-40B4-BE49-F238E27FC236}">
                <a16:creationId xmlns:a16="http://schemas.microsoft.com/office/drawing/2014/main" id="{D06DA89F-7AEF-DD43-93BB-AC1BB375F4FC}"/>
              </a:ext>
            </a:extLst>
          </p:cNvPr>
          <p:cNvCxnSpPr/>
          <p:nvPr/>
        </p:nvCxnSpPr>
        <p:spPr>
          <a:xfrm flipH="1">
            <a:off x="7468110" y="623201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7" name="textruta 216">
            <a:extLst>
              <a:ext uri="{FF2B5EF4-FFF2-40B4-BE49-F238E27FC236}">
                <a16:creationId xmlns:a16="http://schemas.microsoft.com/office/drawing/2014/main" id="{BE3F976B-D5DB-5A49-BF06-DF5011A842DA}"/>
              </a:ext>
            </a:extLst>
          </p:cNvPr>
          <p:cNvSpPr txBox="1"/>
          <p:nvPr/>
        </p:nvSpPr>
        <p:spPr>
          <a:xfrm>
            <a:off x="6363374" y="59248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8" name="textruta 217">
            <a:extLst>
              <a:ext uri="{FF2B5EF4-FFF2-40B4-BE49-F238E27FC236}">
                <a16:creationId xmlns:a16="http://schemas.microsoft.com/office/drawing/2014/main" id="{BC5002DB-9080-1249-901D-70FEC8BDD783}"/>
              </a:ext>
            </a:extLst>
          </p:cNvPr>
          <p:cNvSpPr txBox="1"/>
          <p:nvPr/>
        </p:nvSpPr>
        <p:spPr>
          <a:xfrm>
            <a:off x="6759273" y="591996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19" name="textruta 218">
            <a:extLst>
              <a:ext uri="{FF2B5EF4-FFF2-40B4-BE49-F238E27FC236}">
                <a16:creationId xmlns:a16="http://schemas.microsoft.com/office/drawing/2014/main" id="{F0231C0F-1207-0942-B26F-86508B0B81E5}"/>
              </a:ext>
            </a:extLst>
          </p:cNvPr>
          <p:cNvSpPr txBox="1"/>
          <p:nvPr/>
        </p:nvSpPr>
        <p:spPr>
          <a:xfrm>
            <a:off x="6031601" y="515651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3DDA68F9-EC9D-854C-AF8A-1D97A1E77FB1}"/>
              </a:ext>
            </a:extLst>
          </p:cNvPr>
          <p:cNvSpPr txBox="1"/>
          <p:nvPr/>
        </p:nvSpPr>
        <p:spPr>
          <a:xfrm>
            <a:off x="6021627" y="44418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666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6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40" grpId="0"/>
      <p:bldP spid="40" grpId="1"/>
      <p:bldP spid="42" grpId="0"/>
      <p:bldP spid="42" grpId="1"/>
      <p:bldP spid="94" grpId="0"/>
      <p:bldP spid="94" grpId="1"/>
      <p:bldP spid="132" grpId="0"/>
      <p:bldP spid="155" grpId="0"/>
      <p:bldP spid="155" grpId="1"/>
      <p:bldP spid="156" grpId="0"/>
      <p:bldP spid="156" grpId="1"/>
      <p:bldP spid="159" grpId="0"/>
      <p:bldP spid="160" grpId="0"/>
      <p:bldP spid="167" grpId="0"/>
      <p:bldP spid="167" grpId="1"/>
      <p:bldP spid="168" grpId="0"/>
      <p:bldP spid="168" grpId="1"/>
      <p:bldP spid="172" grpId="0"/>
      <p:bldP spid="172" grpId="1"/>
      <p:bldP spid="173" grpId="0"/>
      <p:bldP spid="174" grpId="0"/>
      <p:bldP spid="175" grpId="0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1" grpId="0"/>
      <p:bldP spid="184" grpId="0"/>
      <p:bldP spid="186" grpId="0"/>
      <p:bldP spid="186" grpId="1"/>
      <p:bldP spid="187" grpId="0"/>
      <p:bldP spid="187" grpId="1"/>
      <p:bldP spid="188" grpId="0"/>
      <p:bldP spid="189" grpId="0"/>
      <p:bldP spid="190" grpId="0"/>
      <p:bldP spid="192" grpId="0"/>
      <p:bldP spid="192" grpId="1"/>
      <p:bldP spid="193" grpId="0"/>
      <p:bldP spid="193" grpId="1"/>
      <p:bldP spid="194" grpId="0"/>
      <p:bldP spid="195" grpId="0"/>
      <p:bldP spid="196" grpId="0"/>
      <p:bldP spid="201" grpId="0"/>
      <p:bldP spid="201" grpId="1"/>
      <p:bldP spid="202" grpId="0"/>
      <p:bldP spid="202" grpId="1"/>
      <p:bldP spid="204" grpId="0"/>
      <p:bldP spid="204" grpId="1"/>
      <p:bldP spid="205" grpId="0"/>
      <p:bldP spid="205" grpId="1"/>
      <p:bldP spid="206" grpId="0"/>
      <p:bldP spid="207" grpId="0"/>
      <p:bldP spid="208" grpId="0"/>
      <p:bldP spid="209" grpId="0"/>
      <p:bldP spid="209" grpId="1"/>
      <p:bldP spid="210" grpId="0"/>
      <p:bldP spid="210" grpId="1"/>
      <p:bldP spid="212" grpId="0"/>
      <p:bldP spid="212" grpId="1"/>
      <p:bldP spid="213" grpId="0"/>
      <p:bldP spid="213" grpId="1"/>
      <p:bldP spid="214" grpId="0"/>
      <p:bldP spid="215" grpId="0"/>
      <p:bldP spid="217" grpId="0"/>
      <p:bldP spid="218" grpId="0"/>
      <p:bldP spid="219" grpId="0"/>
      <p:bldP spid="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E39177D-7F87-9E47-899A-357EB02FCEC8}"/>
              </a:ext>
            </a:extLst>
          </p:cNvPr>
          <p:cNvSpPr/>
          <p:nvPr/>
        </p:nvSpPr>
        <p:spPr>
          <a:xfrm>
            <a:off x="2683027" y="678211"/>
            <a:ext cx="3927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Division me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d tal 10, 100, 1 000 …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05F78EE-DC8A-4F47-A603-EC51C77F9C39}"/>
              </a:ext>
            </a:extLst>
          </p:cNvPr>
          <p:cNvSpPr/>
          <p:nvPr/>
        </p:nvSpPr>
        <p:spPr>
          <a:xfrm>
            <a:off x="1017384" y="1201075"/>
            <a:ext cx="747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dividerar ett tal i decimalform med 10, kommer alla siffror i talet att få ett 10 gånger mindre värde. Samma gäller om man dividerar med 100 osv.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B5C0258-6FFA-4A47-A6CA-B83E090E62CB}"/>
              </a:ext>
            </a:extLst>
          </p:cNvPr>
          <p:cNvSpPr/>
          <p:nvPr/>
        </p:nvSpPr>
        <p:spPr>
          <a:xfrm>
            <a:off x="5062419" y="2809916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1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tiotal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. </a:t>
            </a:r>
          </a:p>
        </p:txBody>
      </p:sp>
      <p:graphicFrame>
        <p:nvGraphicFramePr>
          <p:cNvPr id="20" name="Tabell 20">
            <a:extLst>
              <a:ext uri="{FF2B5EF4-FFF2-40B4-BE49-F238E27FC236}">
                <a16:creationId xmlns:a16="http://schemas.microsoft.com/office/drawing/2014/main" id="{95D4B05C-DBB6-E949-888F-904C75AE5398}"/>
              </a:ext>
            </a:extLst>
          </p:cNvPr>
          <p:cNvGraphicFramePr>
            <a:graphicFrameLocks noGrp="1"/>
          </p:cNvGraphicFramePr>
          <p:nvPr/>
        </p:nvGraphicFramePr>
        <p:xfrm>
          <a:off x="916337" y="4024016"/>
          <a:ext cx="2519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72">
                  <a:extLst>
                    <a:ext uri="{9D8B030D-6E8A-4147-A177-3AD203B41FA5}">
                      <a16:colId xmlns:a16="http://schemas.microsoft.com/office/drawing/2014/main" val="241159187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381519690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389818108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91138922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426236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4653"/>
                  </a:ext>
                </a:extLst>
              </a:tr>
            </a:tbl>
          </a:graphicData>
        </a:graphic>
      </p:graphicFrame>
      <p:pic>
        <p:nvPicPr>
          <p:cNvPr id="21" name="Bildobjekt 20">
            <a:extLst>
              <a:ext uri="{FF2B5EF4-FFF2-40B4-BE49-F238E27FC236}">
                <a16:creationId xmlns:a16="http://schemas.microsoft.com/office/drawing/2014/main" id="{FD8C7A66-DEAF-F144-886F-ACE51275E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9515" l="4156" r="96348">
                        <a14:foregroundMark x1="17128" y1="50485" x2="17128" y2="50485"/>
                        <a14:foregroundMark x1="20655" y1="57767" x2="20655" y2="57767"/>
                        <a14:foregroundMark x1="18766" y1="45146" x2="24685" y2="54854"/>
                        <a14:foregroundMark x1="24685" y1="54854" x2="48363" y2="59223"/>
                        <a14:foregroundMark x1="48363" y1="59223" x2="52267" y2="75243"/>
                        <a14:foregroundMark x1="52267" y1="75243" x2="54030" y2="76699"/>
                        <a14:foregroundMark x1="54534" y1="78641" x2="74055" y2="83981"/>
                        <a14:foregroundMark x1="74055" y1="83495" x2="87909" y2="38350"/>
                        <a14:foregroundMark x1="87909" y1="38350" x2="89673" y2="28155"/>
                        <a14:foregroundMark x1="89924" y1="32524" x2="91436" y2="29126"/>
                        <a14:foregroundMark x1="12594" y1="83981" x2="9698" y2="93689"/>
                        <a14:foregroundMark x1="39169" y1="83010" x2="39169" y2="83010"/>
                        <a14:foregroundMark x1="4408" y1="95631" x2="4408" y2="95631"/>
                        <a14:foregroundMark x1="21537" y1="36408" x2="21537" y2="36408"/>
                        <a14:foregroundMark x1="21537" y1="36408" x2="28589" y2="17476"/>
                        <a14:foregroundMark x1="9446" y1="99515" x2="15869" y2="98544"/>
                        <a14:foregroundMark x1="93577" y1="19903" x2="96348" y2="11650"/>
                        <a14:backgroundMark x1="7305" y1="75728" x2="9068" y2="71845"/>
                        <a14:backgroundMark x1="8942" y1="72816" x2="8690" y2="73786"/>
                        <a14:backgroundMark x1="8690" y1="73786" x2="8690" y2="75728"/>
                      </a14:backgroundRemoval>
                    </a14:imgEffect>
                  </a14:imgLayer>
                </a14:imgProps>
              </a:ext>
            </a:extLst>
          </a:blip>
          <a:srcRect t="9787" b="2098"/>
          <a:stretch/>
        </p:blipFill>
        <p:spPr>
          <a:xfrm>
            <a:off x="828519" y="3176091"/>
            <a:ext cx="3709017" cy="847925"/>
          </a:xfrm>
          <a:prstGeom prst="rect">
            <a:avLst/>
          </a:prstGeom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527A95A6-7874-8546-9D43-A84AD5E0BEB7}"/>
              </a:ext>
            </a:extLst>
          </p:cNvPr>
          <p:cNvCxnSpPr/>
          <p:nvPr/>
        </p:nvCxnSpPr>
        <p:spPr>
          <a:xfrm flipH="1">
            <a:off x="2389383" y="4366022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E2F06F4C-D81A-FA4F-8A93-66BE330AD635}"/>
              </a:ext>
            </a:extLst>
          </p:cNvPr>
          <p:cNvSpPr txBox="1"/>
          <p:nvPr/>
        </p:nvSpPr>
        <p:spPr>
          <a:xfrm>
            <a:off x="1995730" y="3967749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D6D714F-3F96-F941-8C4F-0B63EB1A823C}"/>
              </a:ext>
            </a:extLst>
          </p:cNvPr>
          <p:cNvSpPr txBox="1"/>
          <p:nvPr/>
        </p:nvSpPr>
        <p:spPr>
          <a:xfrm>
            <a:off x="2499918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5CCAC6D-C302-1E41-9C5F-EDAE5BF15C0D}"/>
              </a:ext>
            </a:extLst>
          </p:cNvPr>
          <p:cNvSpPr txBox="1"/>
          <p:nvPr/>
        </p:nvSpPr>
        <p:spPr>
          <a:xfrm>
            <a:off x="1563841" y="3981222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FDCC199-96A7-7143-8409-8032D6EDB6E5}"/>
              </a:ext>
            </a:extLst>
          </p:cNvPr>
          <p:cNvSpPr txBox="1"/>
          <p:nvPr/>
        </p:nvSpPr>
        <p:spPr>
          <a:xfrm>
            <a:off x="2024359" y="43609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974539-2EDA-D142-873E-C0EFFE443826}"/>
              </a:ext>
            </a:extLst>
          </p:cNvPr>
          <p:cNvSpPr/>
          <p:nvPr/>
        </p:nvSpPr>
        <p:spPr>
          <a:xfrm>
            <a:off x="5062419" y="3494612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 </a:t>
            </a:r>
            <a:r>
              <a:rPr lang="sv-SE" sz="2400" dirty="0">
                <a:solidFill>
                  <a:srgbClr val="C00000"/>
                </a:solidFill>
              </a:rPr>
              <a:t>4</a:t>
            </a:r>
            <a:r>
              <a:rPr lang="sv-SE" dirty="0"/>
              <a:t> flyttar från positionen för </a:t>
            </a:r>
            <a:r>
              <a:rPr lang="sv-SE" dirty="0">
                <a:solidFill>
                  <a:srgbClr val="C00000"/>
                </a:solidFill>
              </a:rPr>
              <a:t>ental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. 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4940661-9B18-9E4B-BCC2-66448E4FFC49}"/>
              </a:ext>
            </a:extLst>
          </p:cNvPr>
          <p:cNvSpPr txBox="1"/>
          <p:nvPr/>
        </p:nvSpPr>
        <p:spPr>
          <a:xfrm>
            <a:off x="2508393" y="43609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90E3F17-A631-EA49-BD67-630E2E3F33B1}"/>
              </a:ext>
            </a:extLst>
          </p:cNvPr>
          <p:cNvSpPr txBox="1"/>
          <p:nvPr/>
        </p:nvSpPr>
        <p:spPr>
          <a:xfrm>
            <a:off x="2993628" y="4341876"/>
            <a:ext cx="26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7F806C-A94E-E24B-A95B-01EF1E09C05B}"/>
              </a:ext>
            </a:extLst>
          </p:cNvPr>
          <p:cNvSpPr/>
          <p:nvPr/>
        </p:nvSpPr>
        <p:spPr>
          <a:xfrm>
            <a:off x="5062419" y="4317938"/>
            <a:ext cx="3807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Siffran</a:t>
            </a:r>
            <a:r>
              <a:rPr lang="sv-SE" sz="2400" dirty="0">
                <a:solidFill>
                  <a:srgbClr val="C00000"/>
                </a:solidFill>
              </a:rPr>
              <a:t> 5 </a:t>
            </a:r>
            <a:r>
              <a:rPr lang="sv-SE" dirty="0"/>
              <a:t>flyttar från positionen för </a:t>
            </a:r>
            <a:r>
              <a:rPr lang="sv-SE" dirty="0">
                <a:solidFill>
                  <a:srgbClr val="C00000"/>
                </a:solidFill>
              </a:rPr>
              <a:t>tiondel</a:t>
            </a:r>
            <a:r>
              <a:rPr lang="sv-SE" dirty="0"/>
              <a:t> till positionen för </a:t>
            </a:r>
            <a:r>
              <a:rPr lang="sv-SE" dirty="0">
                <a:solidFill>
                  <a:srgbClr val="C00000"/>
                </a:solidFill>
              </a:rPr>
              <a:t>hundradel</a:t>
            </a:r>
            <a:r>
              <a:rPr lang="sv-SE" dirty="0"/>
              <a:t>. 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2E675FC9-CB0D-A94B-B39B-38F83D1682B8}"/>
              </a:ext>
            </a:extLst>
          </p:cNvPr>
          <p:cNvGrpSpPr/>
          <p:nvPr/>
        </p:nvGrpSpPr>
        <p:grpSpPr>
          <a:xfrm>
            <a:off x="2195387" y="1879375"/>
            <a:ext cx="4753226" cy="836257"/>
            <a:chOff x="2160923" y="1766809"/>
            <a:chExt cx="4753226" cy="836257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AAC33A0-7059-D74B-9CFB-2A397C6562EC}"/>
                </a:ext>
              </a:extLst>
            </p:cNvPr>
            <p:cNvSpPr/>
            <p:nvPr/>
          </p:nvSpPr>
          <p:spPr>
            <a:xfrm>
              <a:off x="2160923" y="1997104"/>
              <a:ext cx="47532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tittar på ett exempel:</a:t>
              </a:r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F852CE60-CDDC-3147-8051-69D69E4C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829" y="1766809"/>
              <a:ext cx="728084" cy="836257"/>
              <a:chOff x="3934363" y="1775245"/>
              <a:chExt cx="729447" cy="836491"/>
            </a:xfrm>
          </p:grpSpPr>
          <p:sp>
            <p:nvSpPr>
              <p:cNvPr id="42" name="textruta 46">
                <a:extLst>
                  <a:ext uri="{FF2B5EF4-FFF2-40B4-BE49-F238E27FC236}">
                    <a16:creationId xmlns:a16="http://schemas.microsoft.com/office/drawing/2014/main" id="{5D56E088-45AC-D446-86BF-B183C3231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363" y="1775245"/>
                <a:ext cx="729447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14,5</a:t>
                </a:r>
              </a:p>
            </p:txBody>
          </p:sp>
          <p:sp>
            <p:nvSpPr>
              <p:cNvPr id="43" name="textruta 47">
                <a:extLst>
                  <a:ext uri="{FF2B5EF4-FFF2-40B4-BE49-F238E27FC236}">
                    <a16:creationId xmlns:a16="http://schemas.microsoft.com/office/drawing/2014/main" id="{61F3A463-967E-EF42-835A-40986C838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705" y="2149942"/>
                <a:ext cx="496576" cy="46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FCD6B8BF-41AC-7543-98BB-8EEB2FDC2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084" y="2203748"/>
                <a:ext cx="636005" cy="0"/>
              </a:xfrm>
              <a:prstGeom prst="line">
                <a:avLst/>
              </a:prstGeom>
              <a:ln w="285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Rak 52">
            <a:extLst>
              <a:ext uri="{FF2B5EF4-FFF2-40B4-BE49-F238E27FC236}">
                <a16:creationId xmlns:a16="http://schemas.microsoft.com/office/drawing/2014/main" id="{F8B51214-C860-9142-956C-AF525E75F1F5}"/>
              </a:ext>
            </a:extLst>
          </p:cNvPr>
          <p:cNvCxnSpPr/>
          <p:nvPr/>
        </p:nvCxnSpPr>
        <p:spPr>
          <a:xfrm flipH="1">
            <a:off x="2389383" y="4721937"/>
            <a:ext cx="61741" cy="72231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0" name="Grupp 59">
            <a:extLst>
              <a:ext uri="{FF2B5EF4-FFF2-40B4-BE49-F238E27FC236}">
                <a16:creationId xmlns:a16="http://schemas.microsoft.com/office/drawing/2014/main" id="{100A8D45-B138-D248-AC16-DC9211B2705D}"/>
              </a:ext>
            </a:extLst>
          </p:cNvPr>
          <p:cNvGrpSpPr/>
          <p:nvPr/>
        </p:nvGrpSpPr>
        <p:grpSpPr>
          <a:xfrm>
            <a:off x="3233354" y="5486453"/>
            <a:ext cx="1963282" cy="954107"/>
            <a:chOff x="2652184" y="5613621"/>
            <a:chExt cx="1963282" cy="954107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7E656A5A-8E3B-3E41-A4AC-8FEF9CB60CE1}"/>
                </a:ext>
              </a:extLst>
            </p:cNvPr>
            <p:cNvGrpSpPr/>
            <p:nvPr/>
          </p:nvGrpSpPr>
          <p:grpSpPr>
            <a:xfrm>
              <a:off x="2652184" y="5613621"/>
              <a:ext cx="1963282" cy="954107"/>
              <a:chOff x="2699553" y="5613621"/>
              <a:chExt cx="1963282" cy="954107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126C9F-E8F4-6045-A111-2B530DF17288}"/>
                  </a:ext>
                </a:extLst>
              </p:cNvPr>
              <p:cNvSpPr/>
              <p:nvPr/>
            </p:nvSpPr>
            <p:spPr>
              <a:xfrm>
                <a:off x="2699553" y="5613621"/>
                <a:ext cx="196328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			</a:t>
                </a:r>
              </a:p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7" name="Grupp 56">
                <a:extLst>
                  <a:ext uri="{FF2B5EF4-FFF2-40B4-BE49-F238E27FC236}">
                    <a16:creationId xmlns:a16="http://schemas.microsoft.com/office/drawing/2014/main" id="{B31ED36E-B309-9843-8C50-53ED9043A423}"/>
                  </a:ext>
                </a:extLst>
              </p:cNvPr>
              <p:cNvGrpSpPr/>
              <p:nvPr/>
            </p:nvGrpSpPr>
            <p:grpSpPr>
              <a:xfrm>
                <a:off x="2927674" y="5677492"/>
                <a:ext cx="728084" cy="836257"/>
                <a:chOff x="1657733" y="5490198"/>
                <a:chExt cx="728084" cy="836257"/>
              </a:xfrm>
            </p:grpSpPr>
            <p:sp>
              <p:nvSpPr>
                <p:cNvPr id="54" name="textruta 46">
                  <a:extLst>
                    <a:ext uri="{FF2B5EF4-FFF2-40B4-BE49-F238E27FC236}">
                      <a16:creationId xmlns:a16="http://schemas.microsoft.com/office/drawing/2014/main" id="{04CEACF6-2A72-974F-BD51-542679CAB8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733" y="5490198"/>
                  <a:ext cx="7280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14,5</a:t>
                  </a:r>
                </a:p>
              </p:txBody>
            </p:sp>
            <p:sp>
              <p:nvSpPr>
                <p:cNvPr id="55" name="textruta 47">
                  <a:extLst>
                    <a:ext uri="{FF2B5EF4-FFF2-40B4-BE49-F238E27FC236}">
                      <a16:creationId xmlns:a16="http://schemas.microsoft.com/office/drawing/2014/main" id="{ED8B7D6F-4203-B94A-85AB-14C37A8D9A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906" y="5864790"/>
                  <a:ext cx="49564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dirty="0">
                      <a:solidFill>
                        <a:srgbClr val="C00000"/>
                      </a:solidFill>
                    </a:rPr>
                    <a:t>10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AA782A26-586B-2948-9E9A-7103B2BC27E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04367" y="5918581"/>
                  <a:ext cx="634817" cy="0"/>
                </a:xfrm>
                <a:prstGeom prst="line">
                  <a:avLst/>
                </a:prstGeom>
                <a:ln w="285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2BC0F9C8-6E22-1544-8195-A690743BB36D}"/>
                </a:ext>
              </a:extLst>
            </p:cNvPr>
            <p:cNvSpPr txBox="1"/>
            <p:nvPr/>
          </p:nvSpPr>
          <p:spPr>
            <a:xfrm>
              <a:off x="3587371" y="5858224"/>
              <a:ext cx="975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= 1,45</a:t>
              </a:r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4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9" grpId="0"/>
      <p:bldP spid="29" grpId="1"/>
      <p:bldP spid="30" grpId="0"/>
      <p:bldP spid="30" grpId="1"/>
      <p:bldP spid="26" grpId="0"/>
      <p:bldP spid="26" grpId="1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6310227" y="718619"/>
          <a:ext cx="2390776" cy="4815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h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28" name="Rak 27"/>
          <p:cNvCxnSpPr/>
          <p:nvPr/>
        </p:nvCxnSpPr>
        <p:spPr>
          <a:xfrm flipH="1">
            <a:off x="7446097" y="1016459"/>
            <a:ext cx="92075" cy="144462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 flipH="1">
            <a:off x="7461916" y="141287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7184064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7520581" y="108039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7170417" y="3334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21505" name="Rak 21504"/>
          <p:cNvCxnSpPr/>
          <p:nvPr/>
        </p:nvCxnSpPr>
        <p:spPr>
          <a:xfrm>
            <a:off x="6310227" y="1827173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ak 148"/>
          <p:cNvCxnSpPr/>
          <p:nvPr/>
        </p:nvCxnSpPr>
        <p:spPr>
          <a:xfrm>
            <a:off x="6310227" y="2572825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ak 149"/>
          <p:cNvCxnSpPr/>
          <p:nvPr/>
        </p:nvCxnSpPr>
        <p:spPr>
          <a:xfrm>
            <a:off x="6310227" y="3318308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ak 150"/>
          <p:cNvCxnSpPr/>
          <p:nvPr/>
        </p:nvCxnSpPr>
        <p:spPr>
          <a:xfrm>
            <a:off x="6312799" y="404706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6310227" y="4790019"/>
            <a:ext cx="2390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3B4303-448A-C048-9D95-446FC09B5CFF}"/>
              </a:ext>
            </a:extLst>
          </p:cNvPr>
          <p:cNvSpPr/>
          <p:nvPr/>
        </p:nvSpPr>
        <p:spPr>
          <a:xfrm>
            <a:off x="3016376" y="35309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55" name="textruta 154">
            <a:extLst>
              <a:ext uri="{FF2B5EF4-FFF2-40B4-BE49-F238E27FC236}">
                <a16:creationId xmlns:a16="http://schemas.microsoft.com/office/drawing/2014/main" id="{A46515B3-5013-1A41-9F2F-3B2B489809F1}"/>
              </a:ext>
            </a:extLst>
          </p:cNvPr>
          <p:cNvSpPr txBox="1"/>
          <p:nvPr/>
        </p:nvSpPr>
        <p:spPr>
          <a:xfrm>
            <a:off x="7921835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0E1BCD47-CBEB-5B42-87C0-569C8FE83B53}"/>
              </a:ext>
            </a:extLst>
          </p:cNvPr>
          <p:cNvSpPr txBox="1"/>
          <p:nvPr/>
        </p:nvSpPr>
        <p:spPr>
          <a:xfrm>
            <a:off x="7556471" y="146048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60" name="textruta 159">
            <a:extLst>
              <a:ext uri="{FF2B5EF4-FFF2-40B4-BE49-F238E27FC236}">
                <a16:creationId xmlns:a16="http://schemas.microsoft.com/office/drawing/2014/main" id="{094707DB-5FFB-5B4F-A9EC-797F53217902}"/>
              </a:ext>
            </a:extLst>
          </p:cNvPr>
          <p:cNvSpPr txBox="1"/>
          <p:nvPr/>
        </p:nvSpPr>
        <p:spPr>
          <a:xfrm>
            <a:off x="7934942" y="144755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</a:p>
        </p:txBody>
      </p:sp>
      <p:cxnSp>
        <p:nvCxnSpPr>
          <p:cNvPr id="166" name="Rak 165">
            <a:extLst>
              <a:ext uri="{FF2B5EF4-FFF2-40B4-BE49-F238E27FC236}">
                <a16:creationId xmlns:a16="http://schemas.microsoft.com/office/drawing/2014/main" id="{0C6E013D-AFE0-D141-B368-4732BD0FDD39}"/>
              </a:ext>
            </a:extLst>
          </p:cNvPr>
          <p:cNvCxnSpPr/>
          <p:nvPr/>
        </p:nvCxnSpPr>
        <p:spPr>
          <a:xfrm flipH="1">
            <a:off x="7461916" y="218514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textruta 166">
            <a:extLst>
              <a:ext uri="{FF2B5EF4-FFF2-40B4-BE49-F238E27FC236}">
                <a16:creationId xmlns:a16="http://schemas.microsoft.com/office/drawing/2014/main" id="{2CCF8481-6089-3447-8C29-5D012F8C0710}"/>
              </a:ext>
            </a:extLst>
          </p:cNvPr>
          <p:cNvSpPr txBox="1"/>
          <p:nvPr/>
        </p:nvSpPr>
        <p:spPr>
          <a:xfrm>
            <a:off x="6774611" y="183885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68" name="textruta 167">
            <a:extLst>
              <a:ext uri="{FF2B5EF4-FFF2-40B4-BE49-F238E27FC236}">
                <a16:creationId xmlns:a16="http://schemas.microsoft.com/office/drawing/2014/main" id="{3ADE6413-F234-0B41-8CB9-E50A2F18FA3E}"/>
              </a:ext>
            </a:extLst>
          </p:cNvPr>
          <p:cNvSpPr txBox="1"/>
          <p:nvPr/>
        </p:nvSpPr>
        <p:spPr>
          <a:xfrm>
            <a:off x="7147294" y="184287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48C96810-19B8-B543-AF20-8C8DB8E30D2F}"/>
              </a:ext>
            </a:extLst>
          </p:cNvPr>
          <p:cNvSpPr txBox="1"/>
          <p:nvPr/>
        </p:nvSpPr>
        <p:spPr>
          <a:xfrm>
            <a:off x="7538885" y="184956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8D0AE57F-6F15-C04B-B269-21347C369584}"/>
              </a:ext>
            </a:extLst>
          </p:cNvPr>
          <p:cNvSpPr txBox="1"/>
          <p:nvPr/>
        </p:nvSpPr>
        <p:spPr>
          <a:xfrm>
            <a:off x="7567204" y="220387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74" name="textruta 173">
            <a:extLst>
              <a:ext uri="{FF2B5EF4-FFF2-40B4-BE49-F238E27FC236}">
                <a16:creationId xmlns:a16="http://schemas.microsoft.com/office/drawing/2014/main" id="{B797AE03-8432-5A48-A4AB-5671C0BBDCE4}"/>
              </a:ext>
            </a:extLst>
          </p:cNvPr>
          <p:cNvSpPr txBox="1"/>
          <p:nvPr/>
        </p:nvSpPr>
        <p:spPr>
          <a:xfrm>
            <a:off x="7988737" y="219611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75" name="textruta 174">
            <a:extLst>
              <a:ext uri="{FF2B5EF4-FFF2-40B4-BE49-F238E27FC236}">
                <a16:creationId xmlns:a16="http://schemas.microsoft.com/office/drawing/2014/main" id="{2ED38138-630C-1540-81A7-A090CBA2F7C7}"/>
              </a:ext>
            </a:extLst>
          </p:cNvPr>
          <p:cNvSpPr txBox="1"/>
          <p:nvPr/>
        </p:nvSpPr>
        <p:spPr>
          <a:xfrm>
            <a:off x="8384596" y="219312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cxnSp>
        <p:nvCxnSpPr>
          <p:cNvPr id="176" name="Rak 175">
            <a:extLst>
              <a:ext uri="{FF2B5EF4-FFF2-40B4-BE49-F238E27FC236}">
                <a16:creationId xmlns:a16="http://schemas.microsoft.com/office/drawing/2014/main" id="{8437CDB9-2DCC-BA4C-B73C-AD3F46DE221D}"/>
              </a:ext>
            </a:extLst>
          </p:cNvPr>
          <p:cNvCxnSpPr/>
          <p:nvPr/>
        </p:nvCxnSpPr>
        <p:spPr>
          <a:xfrm flipH="1">
            <a:off x="7465315" y="292351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8" name="textruta 177">
            <a:extLst>
              <a:ext uri="{FF2B5EF4-FFF2-40B4-BE49-F238E27FC236}">
                <a16:creationId xmlns:a16="http://schemas.microsoft.com/office/drawing/2014/main" id="{626D06DE-A389-7A4A-82EB-A2C4F8EA7B9E}"/>
              </a:ext>
            </a:extLst>
          </p:cNvPr>
          <p:cNvSpPr txBox="1"/>
          <p:nvPr/>
        </p:nvSpPr>
        <p:spPr>
          <a:xfrm>
            <a:off x="6830653" y="2586350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F2B86337-B31E-1046-8AE2-1CAAB92ACAC4}"/>
              </a:ext>
            </a:extLst>
          </p:cNvPr>
          <p:cNvSpPr txBox="1"/>
          <p:nvPr/>
        </p:nvSpPr>
        <p:spPr>
          <a:xfrm>
            <a:off x="7158068" y="259958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DA3BFE5-CF2E-7A40-98D5-D565FE152657}"/>
              </a:ext>
            </a:extLst>
          </p:cNvPr>
          <p:cNvSpPr txBox="1"/>
          <p:nvPr/>
        </p:nvSpPr>
        <p:spPr>
          <a:xfrm>
            <a:off x="7170417" y="296866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81" name="textruta 180">
            <a:extLst>
              <a:ext uri="{FF2B5EF4-FFF2-40B4-BE49-F238E27FC236}">
                <a16:creationId xmlns:a16="http://schemas.microsoft.com/office/drawing/2014/main" id="{6A2CB21C-95DB-BE4B-9556-4CEC501749FA}"/>
              </a:ext>
            </a:extLst>
          </p:cNvPr>
          <p:cNvSpPr txBox="1"/>
          <p:nvPr/>
        </p:nvSpPr>
        <p:spPr>
          <a:xfrm>
            <a:off x="7553646" y="297828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cxnSp>
        <p:nvCxnSpPr>
          <p:cNvPr id="183" name="Rak 182">
            <a:extLst>
              <a:ext uri="{FF2B5EF4-FFF2-40B4-BE49-F238E27FC236}">
                <a16:creationId xmlns:a16="http://schemas.microsoft.com/office/drawing/2014/main" id="{0401C422-314A-B043-839B-8E273FFE445B}"/>
              </a:ext>
            </a:extLst>
          </p:cNvPr>
          <p:cNvCxnSpPr/>
          <p:nvPr/>
        </p:nvCxnSpPr>
        <p:spPr>
          <a:xfrm flipH="1">
            <a:off x="7472126" y="327330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Rak 184">
            <a:extLst>
              <a:ext uri="{FF2B5EF4-FFF2-40B4-BE49-F238E27FC236}">
                <a16:creationId xmlns:a16="http://schemas.microsoft.com/office/drawing/2014/main" id="{CF304AB0-7232-1645-9552-299497C4758C}"/>
              </a:ext>
            </a:extLst>
          </p:cNvPr>
          <p:cNvCxnSpPr/>
          <p:nvPr/>
        </p:nvCxnSpPr>
        <p:spPr>
          <a:xfrm flipH="1">
            <a:off x="7478343" y="3637996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ruta 185">
            <a:extLst>
              <a:ext uri="{FF2B5EF4-FFF2-40B4-BE49-F238E27FC236}">
                <a16:creationId xmlns:a16="http://schemas.microsoft.com/office/drawing/2014/main" id="{9905078A-7A67-7045-A9F3-B807BE3ECFE9}"/>
              </a:ext>
            </a:extLst>
          </p:cNvPr>
          <p:cNvSpPr txBox="1"/>
          <p:nvPr/>
        </p:nvSpPr>
        <p:spPr>
          <a:xfrm>
            <a:off x="6392067" y="33260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187" name="textruta 186">
            <a:extLst>
              <a:ext uri="{FF2B5EF4-FFF2-40B4-BE49-F238E27FC236}">
                <a16:creationId xmlns:a16="http://schemas.microsoft.com/office/drawing/2014/main" id="{A86A6434-1A37-E247-AD9B-E202E2641217}"/>
              </a:ext>
            </a:extLst>
          </p:cNvPr>
          <p:cNvSpPr txBox="1"/>
          <p:nvPr/>
        </p:nvSpPr>
        <p:spPr>
          <a:xfrm>
            <a:off x="6794299" y="33242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8E8D07A4-AE8F-F74C-A30C-FB5778532071}"/>
              </a:ext>
            </a:extLst>
          </p:cNvPr>
          <p:cNvSpPr txBox="1"/>
          <p:nvPr/>
        </p:nvSpPr>
        <p:spPr>
          <a:xfrm>
            <a:off x="7929112" y="3681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907720D-D2A8-6C4B-8FCE-7CE93251B60B}"/>
              </a:ext>
            </a:extLst>
          </p:cNvPr>
          <p:cNvSpPr txBox="1"/>
          <p:nvPr/>
        </p:nvSpPr>
        <p:spPr>
          <a:xfrm>
            <a:off x="8348903" y="367885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5F8B4711-AD3F-854E-8760-EE4FB24CED24}"/>
              </a:ext>
            </a:extLst>
          </p:cNvPr>
          <p:cNvSpPr txBox="1"/>
          <p:nvPr/>
        </p:nvSpPr>
        <p:spPr>
          <a:xfrm>
            <a:off x="7503627" y="368477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cxnSp>
        <p:nvCxnSpPr>
          <p:cNvPr id="191" name="Rak 190">
            <a:extLst>
              <a:ext uri="{FF2B5EF4-FFF2-40B4-BE49-F238E27FC236}">
                <a16:creationId xmlns:a16="http://schemas.microsoft.com/office/drawing/2014/main" id="{0D0DB53D-79AE-0F4B-A27B-F7AA11FA80E1}"/>
              </a:ext>
            </a:extLst>
          </p:cNvPr>
          <p:cNvCxnSpPr/>
          <p:nvPr/>
        </p:nvCxnSpPr>
        <p:spPr>
          <a:xfrm flipH="1">
            <a:off x="7478572" y="4380472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textruta 191">
            <a:extLst>
              <a:ext uri="{FF2B5EF4-FFF2-40B4-BE49-F238E27FC236}">
                <a16:creationId xmlns:a16="http://schemas.microsoft.com/office/drawing/2014/main" id="{C2EEDCB6-0315-BB4F-A070-D6BCEBAE21EB}"/>
              </a:ext>
            </a:extLst>
          </p:cNvPr>
          <p:cNvSpPr txBox="1"/>
          <p:nvPr/>
        </p:nvSpPr>
        <p:spPr>
          <a:xfrm>
            <a:off x="7180017" y="407993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193" name="textruta 192">
            <a:extLst>
              <a:ext uri="{FF2B5EF4-FFF2-40B4-BE49-F238E27FC236}">
                <a16:creationId xmlns:a16="http://schemas.microsoft.com/office/drawing/2014/main" id="{CACD46B1-0C54-564E-A818-77A421A2ED20}"/>
              </a:ext>
            </a:extLst>
          </p:cNvPr>
          <p:cNvSpPr txBox="1"/>
          <p:nvPr/>
        </p:nvSpPr>
        <p:spPr>
          <a:xfrm>
            <a:off x="7554623" y="407256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1A789B7-8DDC-A847-8D10-B2C8AD1C5E37}"/>
              </a:ext>
            </a:extLst>
          </p:cNvPr>
          <p:cNvSpPr txBox="1"/>
          <p:nvPr/>
        </p:nvSpPr>
        <p:spPr>
          <a:xfrm>
            <a:off x="7924117" y="443988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A37C417D-9AFE-914C-9716-EBE99859A7C7}"/>
              </a:ext>
            </a:extLst>
          </p:cNvPr>
          <p:cNvSpPr txBox="1"/>
          <p:nvPr/>
        </p:nvSpPr>
        <p:spPr>
          <a:xfrm>
            <a:off x="8343908" y="4436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57F89142-CD64-3146-875A-74FFCF44E8FE}"/>
              </a:ext>
            </a:extLst>
          </p:cNvPr>
          <p:cNvSpPr txBox="1"/>
          <p:nvPr/>
        </p:nvSpPr>
        <p:spPr>
          <a:xfrm>
            <a:off x="7550490" y="443687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03" name="Rak 202">
            <a:extLst>
              <a:ext uri="{FF2B5EF4-FFF2-40B4-BE49-F238E27FC236}">
                <a16:creationId xmlns:a16="http://schemas.microsoft.com/office/drawing/2014/main" id="{20C9AE7E-8E0C-5845-8A3B-607E835AE6AD}"/>
              </a:ext>
            </a:extLst>
          </p:cNvPr>
          <p:cNvCxnSpPr/>
          <p:nvPr/>
        </p:nvCxnSpPr>
        <p:spPr>
          <a:xfrm flipH="1">
            <a:off x="7484241" y="512278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" name="textruta 203">
            <a:extLst>
              <a:ext uri="{FF2B5EF4-FFF2-40B4-BE49-F238E27FC236}">
                <a16:creationId xmlns:a16="http://schemas.microsoft.com/office/drawing/2014/main" id="{FFE25902-37A3-5A44-AA57-32C9992854ED}"/>
              </a:ext>
            </a:extLst>
          </p:cNvPr>
          <p:cNvSpPr txBox="1"/>
          <p:nvPr/>
        </p:nvSpPr>
        <p:spPr>
          <a:xfrm>
            <a:off x="7185686" y="482224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4A263971-E415-C145-93B0-52BAA52C3334}"/>
              </a:ext>
            </a:extLst>
          </p:cNvPr>
          <p:cNvSpPr txBox="1"/>
          <p:nvPr/>
        </p:nvSpPr>
        <p:spPr>
          <a:xfrm>
            <a:off x="8371883" y="5170413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22" name="Rektangel 221">
            <a:extLst>
              <a:ext uri="{FF2B5EF4-FFF2-40B4-BE49-F238E27FC236}">
                <a16:creationId xmlns:a16="http://schemas.microsoft.com/office/drawing/2014/main" id="{9CAEED33-C4A2-1345-9C59-37430885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827" y="1233233"/>
            <a:ext cx="59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0,75</a:t>
            </a:r>
            <a:endParaRPr lang="sv-SE" dirty="0"/>
          </a:p>
        </p:txBody>
      </p:sp>
      <p:grpSp>
        <p:nvGrpSpPr>
          <p:cNvPr id="223" name="Grupp 222">
            <a:extLst>
              <a:ext uri="{FF2B5EF4-FFF2-40B4-BE49-F238E27FC236}">
                <a16:creationId xmlns:a16="http://schemas.microsoft.com/office/drawing/2014/main" id="{0E12B208-55BB-0243-B4F5-680BFFE28F33}"/>
              </a:ext>
            </a:extLst>
          </p:cNvPr>
          <p:cNvGrpSpPr/>
          <p:nvPr/>
        </p:nvGrpSpPr>
        <p:grpSpPr>
          <a:xfrm>
            <a:off x="3168891" y="1061987"/>
            <a:ext cx="756160" cy="670236"/>
            <a:chOff x="977815" y="1877701"/>
            <a:chExt cx="756160" cy="670236"/>
          </a:xfrm>
        </p:grpSpPr>
        <p:grpSp>
          <p:nvGrpSpPr>
            <p:cNvPr id="224" name="Grupp 223">
              <a:extLst>
                <a:ext uri="{FF2B5EF4-FFF2-40B4-BE49-F238E27FC236}">
                  <a16:creationId xmlns:a16="http://schemas.microsoft.com/office/drawing/2014/main" id="{AA3D3D09-AF0A-6247-9669-AF31EA874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815" y="1877701"/>
              <a:ext cx="476412" cy="670236"/>
              <a:chOff x="3981002" y="1847737"/>
              <a:chExt cx="477303" cy="670424"/>
            </a:xfrm>
          </p:grpSpPr>
          <p:sp>
            <p:nvSpPr>
              <p:cNvPr id="226" name="textruta 46">
                <a:extLst>
                  <a:ext uri="{FF2B5EF4-FFF2-40B4-BE49-F238E27FC236}">
                    <a16:creationId xmlns:a16="http://schemas.microsoft.com/office/drawing/2014/main" id="{8E0F42BA-83D2-3B46-89B3-2CE541056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002" y="1847737"/>
                <a:ext cx="47730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7,5</a:t>
                </a:r>
              </a:p>
            </p:txBody>
          </p:sp>
          <p:sp>
            <p:nvSpPr>
              <p:cNvPr id="227" name="textruta 47">
                <a:extLst>
                  <a:ext uri="{FF2B5EF4-FFF2-40B4-BE49-F238E27FC236}">
                    <a16:creationId xmlns:a16="http://schemas.microsoft.com/office/drawing/2014/main" id="{F0AF5EFA-48E5-5341-9FB0-CD70BA084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8" name="Rak 227">
                <a:extLst>
                  <a:ext uri="{FF2B5EF4-FFF2-40B4-BE49-F238E27FC236}">
                    <a16:creationId xmlns:a16="http://schemas.microsoft.com/office/drawing/2014/main" id="{9CED5823-609B-A94A-BFEB-FA8572FFA7A4}"/>
                  </a:ext>
                </a:extLst>
              </p:cNvPr>
              <p:cNvCxnSpPr/>
              <p:nvPr/>
            </p:nvCxnSpPr>
            <p:spPr>
              <a:xfrm>
                <a:off x="3981084" y="2203748"/>
                <a:ext cx="47714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textruta 224">
              <a:extLst>
                <a:ext uri="{FF2B5EF4-FFF2-40B4-BE49-F238E27FC236}">
                  <a16:creationId xmlns:a16="http://schemas.microsoft.com/office/drawing/2014/main" id="{470B69B6-E814-2A42-A931-00AA8BE43922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30" name="textruta 229">
            <a:extLst>
              <a:ext uri="{FF2B5EF4-FFF2-40B4-BE49-F238E27FC236}">
                <a16:creationId xmlns:a16="http://schemas.microsoft.com/office/drawing/2014/main" id="{4F684769-CEC5-5141-B8C6-9B6F1181C9C1}"/>
              </a:ext>
            </a:extLst>
          </p:cNvPr>
          <p:cNvSpPr txBox="1"/>
          <p:nvPr/>
        </p:nvSpPr>
        <p:spPr>
          <a:xfrm>
            <a:off x="7178000" y="147505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31" name="Rak 230">
            <a:extLst>
              <a:ext uri="{FF2B5EF4-FFF2-40B4-BE49-F238E27FC236}">
                <a16:creationId xmlns:a16="http://schemas.microsoft.com/office/drawing/2014/main" id="{25CA9493-BE85-F242-BF75-C6C619523E0C}"/>
              </a:ext>
            </a:extLst>
          </p:cNvPr>
          <p:cNvCxnSpPr/>
          <p:nvPr/>
        </p:nvCxnSpPr>
        <p:spPr>
          <a:xfrm flipH="1">
            <a:off x="7466062" y="1793033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2" name="Rektangel 231">
            <a:extLst>
              <a:ext uri="{FF2B5EF4-FFF2-40B4-BE49-F238E27FC236}">
                <a16:creationId xmlns:a16="http://schemas.microsoft.com/office/drawing/2014/main" id="{085DF473-7581-0C4E-8EE4-69771817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20" y="190208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0,231</a:t>
            </a:r>
            <a:endParaRPr lang="sv-SE" dirty="0"/>
          </a:p>
        </p:txBody>
      </p:sp>
      <p:grpSp>
        <p:nvGrpSpPr>
          <p:cNvPr id="233" name="Grupp 232">
            <a:extLst>
              <a:ext uri="{FF2B5EF4-FFF2-40B4-BE49-F238E27FC236}">
                <a16:creationId xmlns:a16="http://schemas.microsoft.com/office/drawing/2014/main" id="{22B0BE06-5984-2A4C-AD4E-2246F03B9A3C}"/>
              </a:ext>
            </a:extLst>
          </p:cNvPr>
          <p:cNvGrpSpPr/>
          <p:nvPr/>
        </p:nvGrpSpPr>
        <p:grpSpPr>
          <a:xfrm>
            <a:off x="3096301" y="1757381"/>
            <a:ext cx="818944" cy="664743"/>
            <a:chOff x="915031" y="1904247"/>
            <a:chExt cx="818944" cy="664743"/>
          </a:xfrm>
        </p:grpSpPr>
        <p:grpSp>
          <p:nvGrpSpPr>
            <p:cNvPr id="234" name="Grupp 233">
              <a:extLst>
                <a:ext uri="{FF2B5EF4-FFF2-40B4-BE49-F238E27FC236}">
                  <a16:creationId xmlns:a16="http://schemas.microsoft.com/office/drawing/2014/main" id="{FB6CAEAF-AAD7-4044-B26A-5656D53EC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5031" y="1904247"/>
              <a:ext cx="593432" cy="664743"/>
              <a:chOff x="3918102" y="1874292"/>
              <a:chExt cx="594542" cy="664930"/>
            </a:xfrm>
          </p:grpSpPr>
          <p:sp>
            <p:nvSpPr>
              <p:cNvPr id="236" name="textruta 46">
                <a:extLst>
                  <a:ext uri="{FF2B5EF4-FFF2-40B4-BE49-F238E27FC236}">
                    <a16:creationId xmlns:a16="http://schemas.microsoft.com/office/drawing/2014/main" id="{3718B6DF-666D-2B48-B152-7F6BED2C6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8102" y="1874292"/>
                <a:ext cx="59454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23,1</a:t>
                </a:r>
              </a:p>
            </p:txBody>
          </p:sp>
          <p:sp>
            <p:nvSpPr>
              <p:cNvPr id="237" name="textruta 47">
                <a:extLst>
                  <a:ext uri="{FF2B5EF4-FFF2-40B4-BE49-F238E27FC236}">
                    <a16:creationId xmlns:a16="http://schemas.microsoft.com/office/drawing/2014/main" id="{83EF39F8-45EA-5F4B-9A1E-66C2E709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1497" y="2169786"/>
                <a:ext cx="53672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238" name="Rak 237">
                <a:extLst>
                  <a:ext uri="{FF2B5EF4-FFF2-40B4-BE49-F238E27FC236}">
                    <a16:creationId xmlns:a16="http://schemas.microsoft.com/office/drawing/2014/main" id="{0C0EA245-9873-1745-A068-D4C0A89A4670}"/>
                  </a:ext>
                </a:extLst>
              </p:cNvPr>
              <p:cNvCxnSpPr/>
              <p:nvPr/>
            </p:nvCxnSpPr>
            <p:spPr>
              <a:xfrm>
                <a:off x="3981084" y="2203748"/>
                <a:ext cx="47714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" name="textruta 234">
              <a:extLst>
                <a:ext uri="{FF2B5EF4-FFF2-40B4-BE49-F238E27FC236}">
                  <a16:creationId xmlns:a16="http://schemas.microsoft.com/office/drawing/2014/main" id="{E171832D-3588-3E41-8AE7-FA13B637B4B6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39" name="textruta 238">
            <a:extLst>
              <a:ext uri="{FF2B5EF4-FFF2-40B4-BE49-F238E27FC236}">
                <a16:creationId xmlns:a16="http://schemas.microsoft.com/office/drawing/2014/main" id="{65B2702D-E232-1C42-9D2F-7747BB53A0B2}"/>
              </a:ext>
            </a:extLst>
          </p:cNvPr>
          <p:cNvSpPr txBox="1"/>
          <p:nvPr/>
        </p:nvSpPr>
        <p:spPr>
          <a:xfrm>
            <a:off x="7164412" y="222298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40" name="Rak 239">
            <a:extLst>
              <a:ext uri="{FF2B5EF4-FFF2-40B4-BE49-F238E27FC236}">
                <a16:creationId xmlns:a16="http://schemas.microsoft.com/office/drawing/2014/main" id="{DDCA5574-1012-C44A-B60D-31B92D46DDA1}"/>
              </a:ext>
            </a:extLst>
          </p:cNvPr>
          <p:cNvCxnSpPr/>
          <p:nvPr/>
        </p:nvCxnSpPr>
        <p:spPr>
          <a:xfrm flipH="1">
            <a:off x="7452474" y="2540957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1" name="Rektangel 240">
            <a:extLst>
              <a:ext uri="{FF2B5EF4-FFF2-40B4-BE49-F238E27FC236}">
                <a16:creationId xmlns:a16="http://schemas.microsoft.com/office/drawing/2014/main" id="{320460B8-32C2-9840-95C0-5D414D5B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20" y="270137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6,4</a:t>
            </a:r>
            <a:endParaRPr lang="sv-SE" dirty="0"/>
          </a:p>
        </p:txBody>
      </p:sp>
      <p:grpSp>
        <p:nvGrpSpPr>
          <p:cNvPr id="242" name="Grupp 241">
            <a:extLst>
              <a:ext uri="{FF2B5EF4-FFF2-40B4-BE49-F238E27FC236}">
                <a16:creationId xmlns:a16="http://schemas.microsoft.com/office/drawing/2014/main" id="{8A55F364-E6DE-6242-A52B-6B698334036E}"/>
              </a:ext>
            </a:extLst>
          </p:cNvPr>
          <p:cNvGrpSpPr/>
          <p:nvPr/>
        </p:nvGrpSpPr>
        <p:grpSpPr>
          <a:xfrm>
            <a:off x="3200342" y="2578991"/>
            <a:ext cx="714903" cy="608693"/>
            <a:chOff x="1019072" y="1926567"/>
            <a:chExt cx="714903" cy="608693"/>
          </a:xfrm>
        </p:grpSpPr>
        <p:grpSp>
          <p:nvGrpSpPr>
            <p:cNvPr id="243" name="Grupp 242">
              <a:extLst>
                <a:ext uri="{FF2B5EF4-FFF2-40B4-BE49-F238E27FC236}">
                  <a16:creationId xmlns:a16="http://schemas.microsoft.com/office/drawing/2014/main" id="{9BFEB0AA-6650-B547-A1A9-27274AEEF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072" y="1926567"/>
              <a:ext cx="426886" cy="608693"/>
              <a:chOff x="4022342" y="1896617"/>
              <a:chExt cx="427685" cy="608864"/>
            </a:xfrm>
          </p:grpSpPr>
          <p:sp>
            <p:nvSpPr>
              <p:cNvPr id="245" name="textruta 46">
                <a:extLst>
                  <a:ext uri="{FF2B5EF4-FFF2-40B4-BE49-F238E27FC236}">
                    <a16:creationId xmlns:a16="http://schemas.microsoft.com/office/drawing/2014/main" id="{98F763F2-E4A8-4F4F-943C-AB06C6CED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0540" y="1896617"/>
                <a:ext cx="41948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</a:t>
                </a:r>
              </a:p>
            </p:txBody>
          </p:sp>
          <p:sp>
            <p:nvSpPr>
              <p:cNvPr id="246" name="textruta 47">
                <a:extLst>
                  <a:ext uri="{FF2B5EF4-FFF2-40B4-BE49-F238E27FC236}">
                    <a16:creationId xmlns:a16="http://schemas.microsoft.com/office/drawing/2014/main" id="{239FE429-FEF2-3E42-9674-7C90AD8CD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2342" y="2136045"/>
                <a:ext cx="41948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47" name="Rak 246">
                <a:extLst>
                  <a:ext uri="{FF2B5EF4-FFF2-40B4-BE49-F238E27FC236}">
                    <a16:creationId xmlns:a16="http://schemas.microsoft.com/office/drawing/2014/main" id="{99250846-F368-1740-97F7-8108E815B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3385" y="2203749"/>
                <a:ext cx="3737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textruta 243">
              <a:extLst>
                <a:ext uri="{FF2B5EF4-FFF2-40B4-BE49-F238E27FC236}">
                  <a16:creationId xmlns:a16="http://schemas.microsoft.com/office/drawing/2014/main" id="{A10CB467-05E7-B64F-B4D9-8BEAE71410BD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48" name="textruta 247">
            <a:extLst>
              <a:ext uri="{FF2B5EF4-FFF2-40B4-BE49-F238E27FC236}">
                <a16:creationId xmlns:a16="http://schemas.microsoft.com/office/drawing/2014/main" id="{22E57BB8-4277-E44A-905D-83BA2D82EFFC}"/>
              </a:ext>
            </a:extLst>
          </p:cNvPr>
          <p:cNvSpPr txBox="1"/>
          <p:nvPr/>
        </p:nvSpPr>
        <p:spPr>
          <a:xfrm>
            <a:off x="7567204" y="258282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49" name="Rektangel 248">
            <a:extLst>
              <a:ext uri="{FF2B5EF4-FFF2-40B4-BE49-F238E27FC236}">
                <a16:creationId xmlns:a16="http://schemas.microsoft.com/office/drawing/2014/main" id="{5B83C704-D525-5C46-8CCC-5682261E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367" y="3476436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0,291</a:t>
            </a:r>
            <a:endParaRPr lang="sv-SE" dirty="0"/>
          </a:p>
        </p:txBody>
      </p:sp>
      <p:grpSp>
        <p:nvGrpSpPr>
          <p:cNvPr id="250" name="Grupp 249">
            <a:extLst>
              <a:ext uri="{FF2B5EF4-FFF2-40B4-BE49-F238E27FC236}">
                <a16:creationId xmlns:a16="http://schemas.microsoft.com/office/drawing/2014/main" id="{BC94848C-6D12-D544-93FA-63219157548A}"/>
              </a:ext>
            </a:extLst>
          </p:cNvPr>
          <p:cNvGrpSpPr/>
          <p:nvPr/>
        </p:nvGrpSpPr>
        <p:grpSpPr>
          <a:xfrm>
            <a:off x="2991877" y="3331550"/>
            <a:ext cx="934715" cy="648580"/>
            <a:chOff x="799260" y="1904061"/>
            <a:chExt cx="934715" cy="648580"/>
          </a:xfrm>
        </p:grpSpPr>
        <p:grpSp>
          <p:nvGrpSpPr>
            <p:cNvPr id="251" name="Grupp 250">
              <a:extLst>
                <a:ext uri="{FF2B5EF4-FFF2-40B4-BE49-F238E27FC236}">
                  <a16:creationId xmlns:a16="http://schemas.microsoft.com/office/drawing/2014/main" id="{6A305E9A-FAEA-8E43-B662-2912B82CE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260" y="1904061"/>
              <a:ext cx="735622" cy="648580"/>
              <a:chOff x="3802115" y="1874108"/>
              <a:chExt cx="736998" cy="648763"/>
            </a:xfrm>
          </p:grpSpPr>
          <p:sp>
            <p:nvSpPr>
              <p:cNvPr id="253" name="textruta 46">
                <a:extLst>
                  <a:ext uri="{FF2B5EF4-FFF2-40B4-BE49-F238E27FC236}">
                    <a16:creationId xmlns:a16="http://schemas.microsoft.com/office/drawing/2014/main" id="{3A2C53E3-A98F-F743-A986-7DBA63735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886" y="1874108"/>
                <a:ext cx="53672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291</a:t>
                </a:r>
              </a:p>
            </p:txBody>
          </p:sp>
          <p:sp>
            <p:nvSpPr>
              <p:cNvPr id="254" name="textruta 47">
                <a:extLst>
                  <a:ext uri="{FF2B5EF4-FFF2-40B4-BE49-F238E27FC236}">
                    <a16:creationId xmlns:a16="http://schemas.microsoft.com/office/drawing/2014/main" id="{92B1968A-6762-D348-9B70-771BB6D2F2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2115" y="2153435"/>
                <a:ext cx="73699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1 000</a:t>
                </a:r>
              </a:p>
            </p:txBody>
          </p:sp>
          <p:cxnSp>
            <p:nvCxnSpPr>
              <p:cNvPr id="255" name="Rak 254">
                <a:extLst>
                  <a:ext uri="{FF2B5EF4-FFF2-40B4-BE49-F238E27FC236}">
                    <a16:creationId xmlns:a16="http://schemas.microsoft.com/office/drawing/2014/main" id="{0A41BF1D-FF3B-BB42-B627-C45D22A332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1080" y="2203748"/>
                <a:ext cx="587144" cy="3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2" name="textruta 251">
              <a:extLst>
                <a:ext uri="{FF2B5EF4-FFF2-40B4-BE49-F238E27FC236}">
                  <a16:creationId xmlns:a16="http://schemas.microsoft.com/office/drawing/2014/main" id="{8ECD1AB5-E8B7-124B-80E6-F65DA9D43BED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56" name="textruta 255">
            <a:extLst>
              <a:ext uri="{FF2B5EF4-FFF2-40B4-BE49-F238E27FC236}">
                <a16:creationId xmlns:a16="http://schemas.microsoft.com/office/drawing/2014/main" id="{F5A29125-F23F-F24D-A5B9-8910A7E71ACF}"/>
              </a:ext>
            </a:extLst>
          </p:cNvPr>
          <p:cNvSpPr txBox="1"/>
          <p:nvPr/>
        </p:nvSpPr>
        <p:spPr>
          <a:xfrm>
            <a:off x="7533293" y="3330541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58" name="textruta 257">
            <a:extLst>
              <a:ext uri="{FF2B5EF4-FFF2-40B4-BE49-F238E27FC236}">
                <a16:creationId xmlns:a16="http://schemas.microsoft.com/office/drawing/2014/main" id="{844D8214-1CD0-B04D-8669-6877EBE6693F}"/>
              </a:ext>
            </a:extLst>
          </p:cNvPr>
          <p:cNvSpPr txBox="1"/>
          <p:nvPr/>
        </p:nvSpPr>
        <p:spPr>
          <a:xfrm>
            <a:off x="7168518" y="3695042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59" name="Rak 258">
            <a:extLst>
              <a:ext uri="{FF2B5EF4-FFF2-40B4-BE49-F238E27FC236}">
                <a16:creationId xmlns:a16="http://schemas.microsoft.com/office/drawing/2014/main" id="{7FF669DA-8F1D-D44E-95DF-9E292EC68B79}"/>
              </a:ext>
            </a:extLst>
          </p:cNvPr>
          <p:cNvCxnSpPr/>
          <p:nvPr/>
        </p:nvCxnSpPr>
        <p:spPr>
          <a:xfrm flipH="1">
            <a:off x="7456580" y="4013018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0" name="Rektangel 259">
            <a:extLst>
              <a:ext uri="{FF2B5EF4-FFF2-40B4-BE49-F238E27FC236}">
                <a16:creationId xmlns:a16="http://schemas.microsoft.com/office/drawing/2014/main" id="{8605F347-2A79-7146-B7B4-D9C7B366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550" y="4263402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0,087</a:t>
            </a:r>
            <a:endParaRPr lang="sv-SE" dirty="0"/>
          </a:p>
        </p:txBody>
      </p:sp>
      <p:grpSp>
        <p:nvGrpSpPr>
          <p:cNvPr id="261" name="Grupp 260">
            <a:extLst>
              <a:ext uri="{FF2B5EF4-FFF2-40B4-BE49-F238E27FC236}">
                <a16:creationId xmlns:a16="http://schemas.microsoft.com/office/drawing/2014/main" id="{3C655A3F-DD4E-8D42-B8AD-5A8971576679}"/>
              </a:ext>
            </a:extLst>
          </p:cNvPr>
          <p:cNvGrpSpPr/>
          <p:nvPr/>
        </p:nvGrpSpPr>
        <p:grpSpPr>
          <a:xfrm>
            <a:off x="3098676" y="4118517"/>
            <a:ext cx="851099" cy="664257"/>
            <a:chOff x="882876" y="1904062"/>
            <a:chExt cx="851099" cy="664257"/>
          </a:xfrm>
        </p:grpSpPr>
        <p:grpSp>
          <p:nvGrpSpPr>
            <p:cNvPr id="262" name="Grupp 261">
              <a:extLst>
                <a:ext uri="{FF2B5EF4-FFF2-40B4-BE49-F238E27FC236}">
                  <a16:creationId xmlns:a16="http://schemas.microsoft.com/office/drawing/2014/main" id="{3B5F59F3-18BA-AD43-AAD7-B5AFDAF74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876" y="1904062"/>
              <a:ext cx="593432" cy="664257"/>
              <a:chOff x="3885886" y="1874108"/>
              <a:chExt cx="594542" cy="664444"/>
            </a:xfrm>
          </p:grpSpPr>
          <p:sp>
            <p:nvSpPr>
              <p:cNvPr id="264" name="textruta 46">
                <a:extLst>
                  <a:ext uri="{FF2B5EF4-FFF2-40B4-BE49-F238E27FC236}">
                    <a16:creationId xmlns:a16="http://schemas.microsoft.com/office/drawing/2014/main" id="{1F929A4B-B50C-7B48-801A-C0641F514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886" y="1874108"/>
                <a:ext cx="59454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0,87</a:t>
                </a:r>
              </a:p>
            </p:txBody>
          </p:sp>
          <p:sp>
            <p:nvSpPr>
              <p:cNvPr id="265" name="textruta 47">
                <a:extLst>
                  <a:ext uri="{FF2B5EF4-FFF2-40B4-BE49-F238E27FC236}">
                    <a16:creationId xmlns:a16="http://schemas.microsoft.com/office/drawing/2014/main" id="{917031C1-6E61-6D46-9AF6-671B24ABE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2146" y="2169116"/>
                <a:ext cx="43293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66" name="Rak 265">
                <a:extLst>
                  <a:ext uri="{FF2B5EF4-FFF2-40B4-BE49-F238E27FC236}">
                    <a16:creationId xmlns:a16="http://schemas.microsoft.com/office/drawing/2014/main" id="{9BF344AB-E8F5-6940-B52D-8D347E6C2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0105" y="2209914"/>
                <a:ext cx="501988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3" name="textruta 262">
              <a:extLst>
                <a:ext uri="{FF2B5EF4-FFF2-40B4-BE49-F238E27FC236}">
                  <a16:creationId xmlns:a16="http://schemas.microsoft.com/office/drawing/2014/main" id="{3FC4E0FD-6A29-E04E-A74E-E4E0448D24F2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67" name="textruta 266">
            <a:extLst>
              <a:ext uri="{FF2B5EF4-FFF2-40B4-BE49-F238E27FC236}">
                <a16:creationId xmlns:a16="http://schemas.microsoft.com/office/drawing/2014/main" id="{B2E97B32-9103-AD4F-8D41-695A21F58263}"/>
              </a:ext>
            </a:extLst>
          </p:cNvPr>
          <p:cNvSpPr txBox="1"/>
          <p:nvPr/>
        </p:nvSpPr>
        <p:spPr>
          <a:xfrm>
            <a:off x="7184064" y="443405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68" name="Rak 267">
            <a:extLst>
              <a:ext uri="{FF2B5EF4-FFF2-40B4-BE49-F238E27FC236}">
                <a16:creationId xmlns:a16="http://schemas.microsoft.com/office/drawing/2014/main" id="{7EC2D5C5-293E-5946-91C9-735386B7D5DC}"/>
              </a:ext>
            </a:extLst>
          </p:cNvPr>
          <p:cNvCxnSpPr/>
          <p:nvPr/>
        </p:nvCxnSpPr>
        <p:spPr>
          <a:xfrm flipH="1">
            <a:off x="7472126" y="4752035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9" name="Rektangel 268">
            <a:extLst>
              <a:ext uri="{FF2B5EF4-FFF2-40B4-BE49-F238E27FC236}">
                <a16:creationId xmlns:a16="http://schemas.microsoft.com/office/drawing/2014/main" id="{11C6C2E3-10D0-E448-9E09-0F6BA105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885" y="4979891"/>
            <a:ext cx="877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s-IS" dirty="0"/>
              <a:t>0,004</a:t>
            </a:r>
            <a:endParaRPr lang="sv-SE" dirty="0"/>
          </a:p>
        </p:txBody>
      </p:sp>
      <p:grpSp>
        <p:nvGrpSpPr>
          <p:cNvPr id="270" name="Grupp 269">
            <a:extLst>
              <a:ext uri="{FF2B5EF4-FFF2-40B4-BE49-F238E27FC236}">
                <a16:creationId xmlns:a16="http://schemas.microsoft.com/office/drawing/2014/main" id="{F94DAD3E-4587-3343-AE12-C5644C0115D3}"/>
              </a:ext>
            </a:extLst>
          </p:cNvPr>
          <p:cNvGrpSpPr/>
          <p:nvPr/>
        </p:nvGrpSpPr>
        <p:grpSpPr>
          <a:xfrm>
            <a:off x="3032141" y="4845210"/>
            <a:ext cx="932969" cy="642606"/>
            <a:chOff x="801006" y="1914266"/>
            <a:chExt cx="932969" cy="642606"/>
          </a:xfrm>
        </p:grpSpPr>
        <p:grpSp>
          <p:nvGrpSpPr>
            <p:cNvPr id="271" name="Grupp 270">
              <a:extLst>
                <a:ext uri="{FF2B5EF4-FFF2-40B4-BE49-F238E27FC236}">
                  <a16:creationId xmlns:a16="http://schemas.microsoft.com/office/drawing/2014/main" id="{221E3D69-9D27-D44B-9507-9FB1E8050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006" y="1914266"/>
              <a:ext cx="720231" cy="642606"/>
              <a:chOff x="3803863" y="1884315"/>
              <a:chExt cx="721578" cy="642787"/>
            </a:xfrm>
          </p:grpSpPr>
          <p:sp>
            <p:nvSpPr>
              <p:cNvPr id="273" name="textruta 46">
                <a:extLst>
                  <a:ext uri="{FF2B5EF4-FFF2-40B4-BE49-F238E27FC236}">
                    <a16:creationId xmlns:a16="http://schemas.microsoft.com/office/drawing/2014/main" id="{44A91D56-A270-9343-9560-E5B089FB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569" y="1884315"/>
                <a:ext cx="3022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sp>
            <p:nvSpPr>
              <p:cNvPr id="274" name="textruta 47">
                <a:extLst>
                  <a:ext uri="{FF2B5EF4-FFF2-40B4-BE49-F238E27FC236}">
                    <a16:creationId xmlns:a16="http://schemas.microsoft.com/office/drawing/2014/main" id="{F19C4121-2E16-2049-8700-FD32F8BB9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863" y="2157666"/>
                <a:ext cx="72157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1 000</a:t>
                </a:r>
              </a:p>
            </p:txBody>
          </p:sp>
          <p:cxnSp>
            <p:nvCxnSpPr>
              <p:cNvPr id="275" name="Rak 274">
                <a:extLst>
                  <a:ext uri="{FF2B5EF4-FFF2-40B4-BE49-F238E27FC236}">
                    <a16:creationId xmlns:a16="http://schemas.microsoft.com/office/drawing/2014/main" id="{1F8E5B80-C8C5-6346-B5D6-ECB46224E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1080" y="2203748"/>
                <a:ext cx="587144" cy="3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ruta 271">
              <a:extLst>
                <a:ext uri="{FF2B5EF4-FFF2-40B4-BE49-F238E27FC236}">
                  <a16:creationId xmlns:a16="http://schemas.microsoft.com/office/drawing/2014/main" id="{A376B977-9C0B-9849-8E5C-B0D465DF575B}"/>
                </a:ext>
              </a:extLst>
            </p:cNvPr>
            <p:cNvSpPr txBox="1"/>
            <p:nvPr/>
          </p:nvSpPr>
          <p:spPr>
            <a:xfrm>
              <a:off x="1419117" y="2048947"/>
              <a:ext cx="314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8B567467-BE85-6945-8833-1323D6D16420}"/>
              </a:ext>
            </a:extLst>
          </p:cNvPr>
          <p:cNvSpPr txBox="1"/>
          <p:nvPr/>
        </p:nvSpPr>
        <p:spPr>
          <a:xfrm>
            <a:off x="7550490" y="4815698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FC727736-4FFE-9A43-B686-81CB4815863D}"/>
              </a:ext>
            </a:extLst>
          </p:cNvPr>
          <p:cNvSpPr txBox="1"/>
          <p:nvPr/>
        </p:nvSpPr>
        <p:spPr>
          <a:xfrm>
            <a:off x="7175359" y="5157384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cxnSp>
        <p:nvCxnSpPr>
          <p:cNvPr id="278" name="Rak 277">
            <a:extLst>
              <a:ext uri="{FF2B5EF4-FFF2-40B4-BE49-F238E27FC236}">
                <a16:creationId xmlns:a16="http://schemas.microsoft.com/office/drawing/2014/main" id="{B089E036-DBBA-F34A-A9D4-B4456E3ACED2}"/>
              </a:ext>
            </a:extLst>
          </p:cNvPr>
          <p:cNvCxnSpPr/>
          <p:nvPr/>
        </p:nvCxnSpPr>
        <p:spPr>
          <a:xfrm flipH="1">
            <a:off x="7479683" y="5494501"/>
            <a:ext cx="58665" cy="79375"/>
          </a:xfrm>
          <a:prstGeom prst="line">
            <a:avLst/>
          </a:prstGeom>
          <a:ln w="28575" cmpd="sng">
            <a:solidFill>
              <a:srgbClr val="C0504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9" name="textruta 278">
            <a:extLst>
              <a:ext uri="{FF2B5EF4-FFF2-40B4-BE49-F238E27FC236}">
                <a16:creationId xmlns:a16="http://schemas.microsoft.com/office/drawing/2014/main" id="{F0901B5F-4722-DC47-9685-01CF3E5DD193}"/>
              </a:ext>
            </a:extLst>
          </p:cNvPr>
          <p:cNvSpPr txBox="1"/>
          <p:nvPr/>
        </p:nvSpPr>
        <p:spPr>
          <a:xfrm>
            <a:off x="7560029" y="5149707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80" name="textruta 279">
            <a:extLst>
              <a:ext uri="{FF2B5EF4-FFF2-40B4-BE49-F238E27FC236}">
                <a16:creationId xmlns:a16="http://schemas.microsoft.com/office/drawing/2014/main" id="{E564644D-0F54-F84F-9BA3-E7AAD4CE0C8F}"/>
              </a:ext>
            </a:extLst>
          </p:cNvPr>
          <p:cNvSpPr txBox="1"/>
          <p:nvPr/>
        </p:nvSpPr>
        <p:spPr>
          <a:xfrm>
            <a:off x="7951040" y="5147495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02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94" grpId="0"/>
      <p:bldP spid="94" grpId="1"/>
      <p:bldP spid="132" grpId="0"/>
      <p:bldP spid="155" grpId="0"/>
      <p:bldP spid="155" grpId="1"/>
      <p:bldP spid="159" grpId="0"/>
      <p:bldP spid="160" grpId="0"/>
      <p:bldP spid="167" grpId="0"/>
      <p:bldP spid="167" grpId="1"/>
      <p:bldP spid="168" grpId="0"/>
      <p:bldP spid="168" grpId="1"/>
      <p:bldP spid="172" grpId="0"/>
      <p:bldP spid="172" grpId="1"/>
      <p:bldP spid="173" grpId="0"/>
      <p:bldP spid="174" grpId="0"/>
      <p:bldP spid="175" grpId="0"/>
      <p:bldP spid="178" grpId="0"/>
      <p:bldP spid="178" grpId="1"/>
      <p:bldP spid="179" grpId="0"/>
      <p:bldP spid="179" grpId="1"/>
      <p:bldP spid="180" grpId="0"/>
      <p:bldP spid="181" grpId="0"/>
      <p:bldP spid="186" grpId="0"/>
      <p:bldP spid="186" grpId="1"/>
      <p:bldP spid="187" grpId="0"/>
      <p:bldP spid="187" grpId="1"/>
      <p:bldP spid="188" grpId="0"/>
      <p:bldP spid="189" grpId="0"/>
      <p:bldP spid="190" grpId="0"/>
      <p:bldP spid="192" grpId="0"/>
      <p:bldP spid="192" grpId="1"/>
      <p:bldP spid="193" grpId="0"/>
      <p:bldP spid="193" grpId="1"/>
      <p:bldP spid="194" grpId="0"/>
      <p:bldP spid="195" grpId="0"/>
      <p:bldP spid="196" grpId="0"/>
      <p:bldP spid="204" grpId="0"/>
      <p:bldP spid="204" grpId="1"/>
      <p:bldP spid="208" grpId="0"/>
      <p:bldP spid="222" grpId="0"/>
      <p:bldP spid="230" grpId="0"/>
      <p:bldP spid="232" grpId="0"/>
      <p:bldP spid="239" grpId="0"/>
      <p:bldP spid="241" grpId="0"/>
      <p:bldP spid="248" grpId="0"/>
      <p:bldP spid="248" grpId="1"/>
      <p:bldP spid="249" grpId="0"/>
      <p:bldP spid="256" grpId="0"/>
      <p:bldP spid="256" grpId="1"/>
      <p:bldP spid="258" grpId="0"/>
      <p:bldP spid="260" grpId="0"/>
      <p:bldP spid="267" grpId="0"/>
      <p:bldP spid="269" grpId="0"/>
      <p:bldP spid="276" grpId="0"/>
      <p:bldP spid="276" grpId="1"/>
      <p:bldP spid="277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D82976-7610-0F43-9B8F-5475B32CD79B}"/>
              </a:ext>
            </a:extLst>
          </p:cNvPr>
          <p:cNvSpPr/>
          <p:nvPr/>
        </p:nvSpPr>
        <p:spPr>
          <a:xfrm>
            <a:off x="2320122" y="593191"/>
            <a:ext cx="4712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Multiplikation med stora och små tal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171BBA-B3AF-3446-B8AC-7374FA1A8480}"/>
              </a:ext>
            </a:extLst>
          </p:cNvPr>
          <p:cNvSpPr/>
          <p:nvPr/>
        </p:nvSpPr>
        <p:spPr>
          <a:xfrm>
            <a:off x="1574563" y="1177727"/>
            <a:ext cx="604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vi multiplicerar två tal av olika storlek kan det bli lättare om vi gör den ena faktorn större och den andra mindre.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B77708-1649-FB46-8E44-673CF726A77C}"/>
              </a:ext>
            </a:extLst>
          </p:cNvPr>
          <p:cNvSpPr/>
          <p:nvPr/>
        </p:nvSpPr>
        <p:spPr>
          <a:xfrm>
            <a:off x="1442199" y="1958611"/>
            <a:ext cx="630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 om du gör den ena faktorn </a:t>
            </a:r>
            <a:r>
              <a:rPr lang="sv-SE" dirty="0">
                <a:solidFill>
                  <a:srgbClr val="9A0002"/>
                </a:solidFill>
              </a:rPr>
              <a:t>100 gånger mindre </a:t>
            </a:r>
            <a:r>
              <a:rPr lang="sv-SE" dirty="0"/>
              <a:t>och den andra </a:t>
            </a:r>
            <a:r>
              <a:rPr lang="sv-SE" dirty="0">
                <a:solidFill>
                  <a:srgbClr val="9A0002"/>
                </a:solidFill>
              </a:rPr>
              <a:t>100 gånger större</a:t>
            </a:r>
            <a:r>
              <a:rPr lang="sv-SE" dirty="0"/>
              <a:t> kommer du att få samma produkt.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510468-8228-E142-B4C5-39B7AD47D7F1}"/>
              </a:ext>
            </a:extLst>
          </p:cNvPr>
          <p:cNvSpPr/>
          <p:nvPr/>
        </p:nvSpPr>
        <p:spPr>
          <a:xfrm>
            <a:off x="1980564" y="2916535"/>
            <a:ext cx="351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tittar på ett exempel: </a:t>
            </a:r>
            <a:r>
              <a:rPr lang="sv-SE" sz="2400" dirty="0">
                <a:solidFill>
                  <a:srgbClr val="C00000"/>
                </a:solidFill>
              </a:rPr>
              <a:t>30 · 0,4</a:t>
            </a:r>
            <a:r>
              <a:rPr lang="sv-SE" dirty="0"/>
              <a:t>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D01416C-C0BA-7640-B98A-B087304F4508}"/>
              </a:ext>
            </a:extLst>
          </p:cNvPr>
          <p:cNvGrpSpPr/>
          <p:nvPr/>
        </p:nvGrpSpPr>
        <p:grpSpPr>
          <a:xfrm>
            <a:off x="2171958" y="3281140"/>
            <a:ext cx="2125010" cy="1117796"/>
            <a:chOff x="2502158" y="3331940"/>
            <a:chExt cx="2125010" cy="1117796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B327B33-7B2A-9A49-8E6D-B3D32709BCFC}"/>
                </a:ext>
              </a:extLst>
            </p:cNvPr>
            <p:cNvSpPr/>
            <p:nvPr/>
          </p:nvSpPr>
          <p:spPr>
            <a:xfrm>
              <a:off x="2502158" y="3711072"/>
              <a:ext cx="165810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sz="2400" dirty="0">
                  <a:solidFill>
                    <a:srgbClr val="C00000"/>
                  </a:solidFill>
                </a:rPr>
                <a:t>30</a:t>
              </a:r>
              <a:r>
                <a:rPr lang="sv-SE" sz="2400" dirty="0"/>
                <a:t> </a:t>
              </a:r>
              <a:r>
                <a:rPr lang="sv-SE" dirty="0"/>
                <a:t>tio gånger mindre.</a:t>
              </a:r>
            </a:p>
          </p:txBody>
        </p:sp>
        <p:cxnSp>
          <p:nvCxnSpPr>
            <p:cNvPr id="9" name="Rak pil 8">
              <a:extLst>
                <a:ext uri="{FF2B5EF4-FFF2-40B4-BE49-F238E27FC236}">
                  <a16:creationId xmlns:a16="http://schemas.microsoft.com/office/drawing/2014/main" id="{ED67591F-9D29-7F4F-874B-D8397E009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262" y="3331940"/>
              <a:ext cx="466906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3D5052E-649A-D549-9691-5992852FC270}"/>
              </a:ext>
            </a:extLst>
          </p:cNvPr>
          <p:cNvGrpSpPr/>
          <p:nvPr/>
        </p:nvGrpSpPr>
        <p:grpSpPr>
          <a:xfrm>
            <a:off x="2171958" y="3281140"/>
            <a:ext cx="2130167" cy="840797"/>
            <a:chOff x="2502158" y="3331940"/>
            <a:chExt cx="2130167" cy="840797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54515E8-C432-794D-B1BE-CE6B0A9E5E8F}"/>
                </a:ext>
              </a:extLst>
            </p:cNvPr>
            <p:cNvSpPr/>
            <p:nvPr/>
          </p:nvSpPr>
          <p:spPr>
            <a:xfrm>
              <a:off x="2502158" y="3711072"/>
              <a:ext cx="165810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chemeClr val="tx1"/>
                  </a:solidFill>
                </a:rPr>
                <a:t>30 / 10 = </a:t>
              </a:r>
              <a:r>
                <a:rPr lang="sv-SE" sz="2400" dirty="0">
                  <a:solidFill>
                    <a:srgbClr val="C00000"/>
                  </a:solidFill>
                </a:rPr>
                <a:t>3</a:t>
              </a:r>
              <a:endParaRPr lang="sv-SE" dirty="0"/>
            </a:p>
          </p:txBody>
        </p:sp>
        <p:cxnSp>
          <p:nvCxnSpPr>
            <p:cNvPr id="13" name="Rak pil 12">
              <a:extLst>
                <a:ext uri="{FF2B5EF4-FFF2-40B4-BE49-F238E27FC236}">
                  <a16:creationId xmlns:a16="http://schemas.microsoft.com/office/drawing/2014/main" id="{07C36E52-9B88-6842-9D08-A1D66A87B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262" y="3331940"/>
              <a:ext cx="472063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A5563C5-C154-D24C-B738-9C72110B2BF6}"/>
              </a:ext>
            </a:extLst>
          </p:cNvPr>
          <p:cNvGrpSpPr/>
          <p:nvPr/>
        </p:nvGrpSpPr>
        <p:grpSpPr>
          <a:xfrm>
            <a:off x="5094451" y="3281140"/>
            <a:ext cx="1944387" cy="1117796"/>
            <a:chOff x="2215875" y="3331940"/>
            <a:chExt cx="1944387" cy="111779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6A80936-D679-D045-85E6-175F31C16AB9}"/>
                </a:ext>
              </a:extLst>
            </p:cNvPr>
            <p:cNvSpPr/>
            <p:nvPr/>
          </p:nvSpPr>
          <p:spPr>
            <a:xfrm>
              <a:off x="2502158" y="3711072"/>
              <a:ext cx="165810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Vi gör </a:t>
              </a:r>
              <a:r>
                <a:rPr lang="sv-SE" sz="2400" dirty="0">
                  <a:solidFill>
                    <a:srgbClr val="C00000"/>
                  </a:solidFill>
                </a:rPr>
                <a:t>0,4</a:t>
              </a:r>
              <a:r>
                <a:rPr lang="sv-SE" sz="2400" dirty="0"/>
                <a:t> </a:t>
              </a:r>
              <a:r>
                <a:rPr lang="sv-SE" dirty="0"/>
                <a:t>tio gånger större.</a:t>
              </a:r>
            </a:p>
          </p:txBody>
        </p:sp>
        <p:cxnSp>
          <p:nvCxnSpPr>
            <p:cNvPr id="16" name="Rak pil 15">
              <a:extLst>
                <a:ext uri="{FF2B5EF4-FFF2-40B4-BE49-F238E27FC236}">
                  <a16:creationId xmlns:a16="http://schemas.microsoft.com/office/drawing/2014/main" id="{170C2080-A69F-E24C-90D4-8B289F12C6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5875" y="3331940"/>
              <a:ext cx="283914" cy="37913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4322CC5C-4D0F-6749-82DB-78D358705969}"/>
              </a:ext>
            </a:extLst>
          </p:cNvPr>
          <p:cNvGrpSpPr/>
          <p:nvPr/>
        </p:nvGrpSpPr>
        <p:grpSpPr>
          <a:xfrm>
            <a:off x="5100958" y="3281140"/>
            <a:ext cx="1931723" cy="840797"/>
            <a:chOff x="2237767" y="3333439"/>
            <a:chExt cx="1931723" cy="84079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4F11D63C-7F3B-764E-AFBE-ECDF223547DB}"/>
                </a:ext>
              </a:extLst>
            </p:cNvPr>
            <p:cNvSpPr/>
            <p:nvPr/>
          </p:nvSpPr>
          <p:spPr>
            <a:xfrm>
              <a:off x="2511386" y="3712571"/>
              <a:ext cx="165810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chemeClr val="tx1"/>
                  </a:solidFill>
                </a:rPr>
                <a:t>0,4 · 10 = </a:t>
              </a:r>
              <a:r>
                <a:rPr lang="sv-SE" sz="2400" dirty="0">
                  <a:solidFill>
                    <a:srgbClr val="C00000"/>
                  </a:solidFill>
                </a:rPr>
                <a:t>4</a:t>
              </a:r>
              <a:endParaRPr lang="sv-SE" dirty="0"/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C5DC232A-2754-F54B-94DF-5332FC3274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7767" y="3333439"/>
              <a:ext cx="273619" cy="3791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32896DF0-26A1-094B-890E-F5F89CFB907C}"/>
              </a:ext>
            </a:extLst>
          </p:cNvPr>
          <p:cNvSpPr/>
          <p:nvPr/>
        </p:nvSpPr>
        <p:spPr>
          <a:xfrm>
            <a:off x="5224387" y="2916534"/>
            <a:ext cx="106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3 · 4</a:t>
            </a:r>
            <a:r>
              <a:rPr lang="sv-SE" dirty="0"/>
              <a:t>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33E4360-313B-B64A-8DDA-6A8A01B53295}"/>
              </a:ext>
            </a:extLst>
          </p:cNvPr>
          <p:cNvSpPr/>
          <p:nvPr/>
        </p:nvSpPr>
        <p:spPr>
          <a:xfrm>
            <a:off x="6024622" y="2916533"/>
            <a:ext cx="106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= 12</a:t>
            </a:r>
            <a:endParaRPr lang="sv-SE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AFB6159-957A-BE42-AB12-36C931624765}"/>
              </a:ext>
            </a:extLst>
          </p:cNvPr>
          <p:cNvSpPr/>
          <p:nvPr/>
        </p:nvSpPr>
        <p:spPr>
          <a:xfrm>
            <a:off x="3474013" y="5308821"/>
            <a:ext cx="20883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30 · 0,4 = 12</a:t>
            </a:r>
          </a:p>
        </p:txBody>
      </p:sp>
    </p:spTree>
    <p:extLst>
      <p:ext uri="{BB962C8B-B14F-4D97-AF65-F5344CB8AC3E}">
        <p14:creationId xmlns:p14="http://schemas.microsoft.com/office/powerpoint/2010/main" val="20710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30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746953-DDA4-F445-921F-7E84195E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809" y="361721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sz="2000" dirty="0"/>
              <a:t>a)  0,4 · 0,9</a:t>
            </a:r>
            <a:endParaRPr lang="sv-SE" sz="20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3A5B2A9-A63D-3348-A280-CB23317775B2}"/>
              </a:ext>
            </a:extLst>
          </p:cNvPr>
          <p:cNvSpPr/>
          <p:nvPr/>
        </p:nvSpPr>
        <p:spPr>
          <a:xfrm>
            <a:off x="598866" y="34368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048C65-815C-394C-8581-7ED4D268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02" y="361721"/>
            <a:ext cx="147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sz="2000" dirty="0"/>
              <a:t>b)  0,05 · 0,5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074FDA6-BAFC-3649-A5AB-49F069186B86}"/>
              </a:ext>
            </a:extLst>
          </p:cNvPr>
          <p:cNvSpPr/>
          <p:nvPr/>
        </p:nvSpPr>
        <p:spPr>
          <a:xfrm>
            <a:off x="508890" y="1684513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BBB2F92-3B68-0342-9B10-E86D2AA5E474}"/>
              </a:ext>
            </a:extLst>
          </p:cNvPr>
          <p:cNvSpPr/>
          <p:nvPr/>
        </p:nvSpPr>
        <p:spPr>
          <a:xfrm>
            <a:off x="1002965" y="1682136"/>
            <a:ext cx="15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0,4 · 0,9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BB3FDF3-4BD4-8347-B0C3-68F5372A5112}"/>
              </a:ext>
            </a:extLst>
          </p:cNvPr>
          <p:cNvSpPr/>
          <p:nvPr/>
        </p:nvSpPr>
        <p:spPr>
          <a:xfrm>
            <a:off x="4311229" y="1352743"/>
            <a:ext cx="3993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göra en faktor 10 gånger mindre, till exempel den första, och den andra 10 gånger större.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1AA49AA-64FD-5041-A698-2C91AD0D7F80}"/>
              </a:ext>
            </a:extLst>
          </p:cNvPr>
          <p:cNvGrpSpPr/>
          <p:nvPr/>
        </p:nvGrpSpPr>
        <p:grpSpPr>
          <a:xfrm>
            <a:off x="4311229" y="1719245"/>
            <a:ext cx="1743238" cy="1250553"/>
            <a:chOff x="4745509" y="1813570"/>
            <a:chExt cx="1743238" cy="125055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A789EC5-ADB1-0D44-A687-5E9B9427F750}"/>
                </a:ext>
              </a:extLst>
            </p:cNvPr>
            <p:cNvSpPr/>
            <p:nvPr/>
          </p:nvSpPr>
          <p:spPr>
            <a:xfrm>
              <a:off x="4745510" y="2186960"/>
              <a:ext cx="1553588" cy="8771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900" dirty="0"/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4A30334-7251-3041-92CF-E5DF254F173A}"/>
                </a:ext>
              </a:extLst>
            </p:cNvPr>
            <p:cNvGrpSpPr/>
            <p:nvPr/>
          </p:nvGrpSpPr>
          <p:grpSpPr>
            <a:xfrm>
              <a:off x="4745509" y="1813570"/>
              <a:ext cx="1743238" cy="1238863"/>
              <a:chOff x="5388775" y="3655082"/>
              <a:chExt cx="1743238" cy="1238863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47936E90-A783-0441-B798-8C3E510A1C53}"/>
                  </a:ext>
                </a:extLst>
              </p:cNvPr>
              <p:cNvSpPr/>
              <p:nvPr/>
            </p:nvSpPr>
            <p:spPr>
              <a:xfrm>
                <a:off x="5496746" y="4303970"/>
                <a:ext cx="11955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0,4 · 0,9 = 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F072AB6C-542E-0B46-9991-3257ACC07D59}"/>
                  </a:ext>
                </a:extLst>
              </p:cNvPr>
              <p:cNvSpPr/>
              <p:nvPr/>
            </p:nvSpPr>
            <p:spPr>
              <a:xfrm>
                <a:off x="6256033" y="4313695"/>
                <a:ext cx="4183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4 ·</a:t>
                </a:r>
              </a:p>
            </p:txBody>
          </p:sp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154FBC89-2233-AC47-9E26-B811441C0E34}"/>
                  </a:ext>
                </a:extLst>
              </p:cNvPr>
              <p:cNvGrpSpPr/>
              <p:nvPr/>
            </p:nvGrpSpPr>
            <p:grpSpPr>
              <a:xfrm>
                <a:off x="5388775" y="3655082"/>
                <a:ext cx="1164387" cy="1191780"/>
                <a:chOff x="2119506" y="5095467"/>
                <a:chExt cx="1164387" cy="1191780"/>
              </a:xfrm>
            </p:grpSpPr>
            <p:sp>
              <p:nvSpPr>
                <p:cNvPr id="19" name="Bågformad 18">
                  <a:extLst>
                    <a:ext uri="{FF2B5EF4-FFF2-40B4-BE49-F238E27FC236}">
                      <a16:creationId xmlns:a16="http://schemas.microsoft.com/office/drawing/2014/main" id="{83FCD14C-A768-944D-8F30-5D7A3F152709}"/>
                    </a:ext>
                  </a:extLst>
                </p:cNvPr>
                <p:cNvSpPr/>
                <p:nvPr/>
              </p:nvSpPr>
              <p:spPr>
                <a:xfrm rot="780748" flipV="1">
                  <a:off x="2119506" y="5095467"/>
                  <a:ext cx="1164387" cy="1005933"/>
                </a:xfrm>
                <a:prstGeom prst="circularArrow">
                  <a:avLst>
                    <a:gd name="adj1" fmla="val 0"/>
                    <a:gd name="adj2" fmla="val 524908"/>
                    <a:gd name="adj3" fmla="val 19149474"/>
                    <a:gd name="adj4" fmla="val 14969469"/>
                    <a:gd name="adj5" fmla="val 1517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1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ktangel 19">
                  <a:extLst>
                    <a:ext uri="{FF2B5EF4-FFF2-40B4-BE49-F238E27FC236}">
                      <a16:creationId xmlns:a16="http://schemas.microsoft.com/office/drawing/2014/main" id="{3D84FF8A-6E45-F044-A095-1C680D2DEC4F}"/>
                    </a:ext>
                  </a:extLst>
                </p:cNvPr>
                <p:cNvSpPr/>
                <p:nvPr/>
              </p:nvSpPr>
              <p:spPr>
                <a:xfrm>
                  <a:off x="2523411" y="6025637"/>
                  <a:ext cx="58463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100" dirty="0">
                      <a:solidFill>
                        <a:srgbClr val="C00000"/>
                      </a:solidFill>
                    </a:rPr>
                    <a:t>· 10 </a:t>
                  </a:r>
                </a:p>
              </p:txBody>
            </p:sp>
          </p:grpSp>
          <p:grpSp>
            <p:nvGrpSpPr>
              <p:cNvPr id="21" name="Grupp 20">
                <a:extLst>
                  <a:ext uri="{FF2B5EF4-FFF2-40B4-BE49-F238E27FC236}">
                    <a16:creationId xmlns:a16="http://schemas.microsoft.com/office/drawing/2014/main" id="{180E7C82-5482-944A-9719-34996B2875F4}"/>
                  </a:ext>
                </a:extLst>
              </p:cNvPr>
              <p:cNvGrpSpPr/>
              <p:nvPr/>
            </p:nvGrpSpPr>
            <p:grpSpPr>
              <a:xfrm>
                <a:off x="5944226" y="4056617"/>
                <a:ext cx="885477" cy="837328"/>
                <a:chOff x="2674958" y="5468940"/>
                <a:chExt cx="885477" cy="837328"/>
              </a:xfrm>
            </p:grpSpPr>
            <p:sp>
              <p:nvSpPr>
                <p:cNvPr id="22" name="Bågformad 21">
                  <a:extLst>
                    <a:ext uri="{FF2B5EF4-FFF2-40B4-BE49-F238E27FC236}">
                      <a16:creationId xmlns:a16="http://schemas.microsoft.com/office/drawing/2014/main" id="{826DC541-DDB5-B049-841D-85FE38D14ED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2674958" y="5663903"/>
                  <a:ext cx="885477" cy="642365"/>
                </a:xfrm>
                <a:prstGeom prst="circularArrow">
                  <a:avLst>
                    <a:gd name="adj1" fmla="val 120"/>
                    <a:gd name="adj2" fmla="val 760796"/>
                    <a:gd name="adj3" fmla="val 19215637"/>
                    <a:gd name="adj4" fmla="val 12323502"/>
                    <a:gd name="adj5" fmla="val 2675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1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ktangel 22">
                  <a:extLst>
                    <a:ext uri="{FF2B5EF4-FFF2-40B4-BE49-F238E27FC236}">
                      <a16:creationId xmlns:a16="http://schemas.microsoft.com/office/drawing/2014/main" id="{D775EC07-D104-584C-80F7-4CF7932885BA}"/>
                    </a:ext>
                  </a:extLst>
                </p:cNvPr>
                <p:cNvSpPr/>
                <p:nvPr/>
              </p:nvSpPr>
              <p:spPr>
                <a:xfrm>
                  <a:off x="2925439" y="5468940"/>
                  <a:ext cx="58463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100" dirty="0">
                      <a:solidFill>
                        <a:srgbClr val="C00000"/>
                      </a:solidFill>
                    </a:rPr>
                    <a:t>/10 </a:t>
                  </a:r>
                </a:p>
              </p:txBody>
            </p: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1300B59-AE12-4C41-BB99-BD39DCA99145}"/>
                  </a:ext>
                </a:extLst>
              </p:cNvPr>
              <p:cNvSpPr/>
              <p:nvPr/>
            </p:nvSpPr>
            <p:spPr>
              <a:xfrm>
                <a:off x="6438029" y="4321393"/>
                <a:ext cx="69398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0,09  </a:t>
                </a:r>
              </a:p>
            </p:txBody>
          </p:sp>
        </p:grp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DF6EB766-71CE-2B48-BD66-CA4C85CFFAF7}"/>
              </a:ext>
            </a:extLst>
          </p:cNvPr>
          <p:cNvSpPr/>
          <p:nvPr/>
        </p:nvSpPr>
        <p:spPr>
          <a:xfrm>
            <a:off x="6050546" y="2267896"/>
            <a:ext cx="26254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gånger 9 hundradelar är lika med 36 hundradelar, alltså 0,36.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011B25BB-6599-7845-A3C4-8EAF1FA6800B}"/>
              </a:ext>
            </a:extLst>
          </p:cNvPr>
          <p:cNvSpPr/>
          <p:nvPr/>
        </p:nvSpPr>
        <p:spPr>
          <a:xfrm>
            <a:off x="2149708" y="1679759"/>
            <a:ext cx="836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0,36</a:t>
            </a:r>
            <a:endParaRPr lang="sv-SE" sz="20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BEC34F-1132-3D46-A0AF-C0B584AA192E}"/>
              </a:ext>
            </a:extLst>
          </p:cNvPr>
          <p:cNvSpPr/>
          <p:nvPr/>
        </p:nvSpPr>
        <p:spPr>
          <a:xfrm>
            <a:off x="481366" y="2231134"/>
            <a:ext cx="326301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även tänka så här: </a:t>
            </a:r>
          </a:p>
          <a:p>
            <a:r>
              <a:rPr lang="sv-SE" sz="1400" dirty="0"/>
              <a:t>”4 gånger 9 är lika med 36. Produkten ska ha två decimaler, alltså är svaret 0,36.”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D8CE3C3-2F3A-C241-A32D-E166DCBB3D8D}"/>
              </a:ext>
            </a:extLst>
          </p:cNvPr>
          <p:cNvSpPr/>
          <p:nvPr/>
        </p:nvSpPr>
        <p:spPr>
          <a:xfrm>
            <a:off x="567621" y="3717205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214939E-70CC-0942-B51C-770157AECAD2}"/>
              </a:ext>
            </a:extLst>
          </p:cNvPr>
          <p:cNvSpPr/>
          <p:nvPr/>
        </p:nvSpPr>
        <p:spPr>
          <a:xfrm>
            <a:off x="1002692" y="3676984"/>
            <a:ext cx="15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0,05 · 0,5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B7DCF0F-B86D-5243-8280-9DDA27EE300F}"/>
              </a:ext>
            </a:extLst>
          </p:cNvPr>
          <p:cNvSpPr/>
          <p:nvPr/>
        </p:nvSpPr>
        <p:spPr>
          <a:xfrm>
            <a:off x="4311229" y="3636632"/>
            <a:ext cx="3993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göra en faktor 10 gånger mindre, till exempel den första, och den andra 10 gånger större.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68212BE-8F16-684F-9260-B255BE511EFF}"/>
              </a:ext>
            </a:extLst>
          </p:cNvPr>
          <p:cNvSpPr/>
          <p:nvPr/>
        </p:nvSpPr>
        <p:spPr>
          <a:xfrm>
            <a:off x="4311229" y="4274445"/>
            <a:ext cx="269591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får då att 0,05 ∙ 0,5 = 0,005 ∙ 5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EA84804-3FD2-C448-98FF-10039EC28C67}"/>
              </a:ext>
            </a:extLst>
          </p:cNvPr>
          <p:cNvSpPr/>
          <p:nvPr/>
        </p:nvSpPr>
        <p:spPr>
          <a:xfrm>
            <a:off x="2326541" y="3676984"/>
            <a:ext cx="115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0,025</a:t>
            </a:r>
            <a:endParaRPr lang="sv-SE" sz="2000" dirty="0">
              <a:latin typeface="+mn-lt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AE44FC3-19F9-074C-981F-8409A2E29328}"/>
              </a:ext>
            </a:extLst>
          </p:cNvPr>
          <p:cNvSpPr/>
          <p:nvPr/>
        </p:nvSpPr>
        <p:spPr>
          <a:xfrm>
            <a:off x="4322357" y="4693596"/>
            <a:ext cx="46835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gånger 5 tusendelar är lika med 25 tusendelar, alltså 0,025.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6FB549D-9E53-3148-A96C-E336B8D48986}"/>
              </a:ext>
            </a:extLst>
          </p:cNvPr>
          <p:cNvSpPr/>
          <p:nvPr/>
        </p:nvSpPr>
        <p:spPr>
          <a:xfrm>
            <a:off x="575772" y="4208895"/>
            <a:ext cx="326301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även tänka så här: </a:t>
            </a:r>
          </a:p>
          <a:p>
            <a:r>
              <a:rPr lang="sv-SE" sz="1400" dirty="0"/>
              <a:t>”5 gånger 5 är lika med 25. Produkten ska ha tre decimaler, alltså är svaret 0,025.” </a:t>
            </a:r>
          </a:p>
        </p:txBody>
      </p:sp>
    </p:spTree>
    <p:extLst>
      <p:ext uri="{BB962C8B-B14F-4D97-AF65-F5344CB8AC3E}">
        <p14:creationId xmlns:p14="http://schemas.microsoft.com/office/powerpoint/2010/main" val="23242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  <p:bldP spid="13" grpId="0"/>
      <p:bldP spid="14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2506185" y="1712700"/>
            <a:ext cx="1092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0,3 ∙ 20  =</a:t>
            </a:r>
            <a:endParaRPr lang="sv-SE" dirty="0"/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2489932" y="485287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0,5 ∙ 7</a:t>
            </a:r>
            <a:r>
              <a:rPr lang="sv-SE" dirty="0"/>
              <a:t>0  =</a:t>
            </a:r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318467" y="1067332"/>
            <a:ext cx="1276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4</a:t>
            </a:r>
            <a:r>
              <a:rPr lang="sv-SE" dirty="0"/>
              <a:t>0</a:t>
            </a:r>
            <a:r>
              <a:rPr lang="uk-UA" dirty="0"/>
              <a:t>0 ∙ 0,</a:t>
            </a:r>
            <a:r>
              <a:rPr lang="sv-SE" dirty="0"/>
              <a:t>02 =</a:t>
            </a: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2385568" y="2386900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0,8 ∙ 300  =</a:t>
            </a:r>
            <a:endParaRPr lang="sv-SE" dirty="0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2462613" y="3709155"/>
            <a:ext cx="1149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0,3 ∙ 0,8</a:t>
            </a:r>
            <a:r>
              <a:rPr lang="sv-SE" dirty="0"/>
              <a:t>  = 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389191" y="3029430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dirty="0"/>
              <a:t>400 ∙ 0,5  =</a:t>
            </a:r>
            <a:endParaRPr lang="sv-SE" dirty="0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2443163" y="4398737"/>
            <a:ext cx="1209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70 ∙ 0,08  = </a:t>
            </a:r>
            <a:endParaRPr lang="sv-SE" dirty="0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2344738" y="5114925"/>
            <a:ext cx="1326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800 ∙ 0,09  = </a:t>
            </a:r>
            <a:endParaRPr lang="sv-SE" dirty="0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4199968" y="1712700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</a:t>
            </a:r>
            <a:endParaRPr lang="sv-SE" dirty="0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4304176" y="3029714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200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4248203" y="1067332"/>
            <a:ext cx="301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</a:t>
            </a:r>
            <a:endParaRPr lang="sv-SE" dirty="0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4304176" y="2390651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240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4542306" y="3709155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0,24</a:t>
            </a:r>
            <a:endParaRPr lang="sv-SE" dirty="0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4429105" y="4398737"/>
            <a:ext cx="476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5,6</a:t>
            </a:r>
            <a:endParaRPr lang="sv-SE" dirty="0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285321" y="5114925"/>
            <a:ext cx="418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72</a:t>
            </a:r>
            <a:endParaRPr lang="sv-SE" dirty="0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4209896" y="490648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35</a:t>
            </a:r>
            <a:endParaRPr lang="sv-SE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3511478" y="1712700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 ∙ 2  =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3501621" y="2386900"/>
            <a:ext cx="91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 ∙ 30  =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3511478" y="3029430"/>
            <a:ext cx="91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dirty="0"/>
              <a:t>40 ∙ 5  =</a:t>
            </a:r>
            <a:endParaRPr lang="sv-SE" dirty="0"/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3545933" y="3709155"/>
            <a:ext cx="1092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3 ∙ 0,</a:t>
            </a:r>
            <a:r>
              <a:rPr lang="sv-SE" dirty="0"/>
              <a:t>0</a:t>
            </a:r>
            <a:r>
              <a:rPr lang="uk-UA" dirty="0"/>
              <a:t>8</a:t>
            </a:r>
            <a:r>
              <a:rPr lang="sv-SE" dirty="0"/>
              <a:t>  = </a:t>
            </a:r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>
            <a:off x="3545933" y="4398737"/>
            <a:ext cx="975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7 ∙ 0,8  = </a:t>
            </a:r>
            <a:endParaRPr lang="sv-SE" dirty="0"/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3598401" y="5117891"/>
            <a:ext cx="80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 ∙ 9  = </a:t>
            </a:r>
            <a:endParaRPr lang="sv-SE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26B7D07-6378-714E-8222-FE260202B0ED}"/>
              </a:ext>
            </a:extLst>
          </p:cNvPr>
          <p:cNvSpPr/>
          <p:nvPr/>
        </p:nvSpPr>
        <p:spPr>
          <a:xfrm>
            <a:off x="455491" y="31516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A53A75A-7B4A-1946-B2D7-25969565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478" y="485287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5 ∙ 7  =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E3274A-9C64-B941-812E-6863965C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933" y="1067332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2  =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AB528-5C18-9441-A511-3D748343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		                  Division av tal i decimalform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2247909" y="914643"/>
            <a:ext cx="54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duk  som är 2,4 m lång ska vikas på mitten.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082D88-0BF8-F44C-89EF-0CDB63AF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77" y="1358328"/>
            <a:ext cx="2237911" cy="147231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AE30A20-2CBC-3A4F-8BB5-10007101FD27}"/>
              </a:ext>
            </a:extLst>
          </p:cNvPr>
          <p:cNvSpPr/>
          <p:nvPr/>
        </p:nvSpPr>
        <p:spPr>
          <a:xfrm>
            <a:off x="5779684" y="1868717"/>
            <a:ext cx="2936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 är den vikta delen?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787756-D5A3-4143-86F6-E7BF4E80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77" y="1335171"/>
            <a:ext cx="2259922" cy="149546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085153-A438-5240-8018-26417AAE229B}"/>
              </a:ext>
            </a:extLst>
          </p:cNvPr>
          <p:cNvSpPr/>
          <p:nvPr/>
        </p:nvSpPr>
        <p:spPr>
          <a:xfrm>
            <a:off x="2332473" y="3029081"/>
            <a:ext cx="611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räkna ut det ska vi </a:t>
            </a:r>
            <a:r>
              <a:rPr lang="sv-SE" dirty="0">
                <a:solidFill>
                  <a:srgbClr val="C00000"/>
                </a:solidFill>
              </a:rPr>
              <a:t>dividera </a:t>
            </a:r>
            <a:r>
              <a:rPr lang="sv-SE" b="1" dirty="0"/>
              <a:t>2,4 m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med 2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85E779-3025-7143-92BD-A9EBA58CF894}"/>
              </a:ext>
            </a:extLst>
          </p:cNvPr>
          <p:cNvSpPr/>
          <p:nvPr/>
        </p:nvSpPr>
        <p:spPr>
          <a:xfrm>
            <a:off x="3471036" y="3375532"/>
            <a:ext cx="2308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2,4</a:t>
            </a:r>
            <a:r>
              <a:rPr lang="sv-SE" dirty="0"/>
              <a:t> </a:t>
            </a:r>
            <a:r>
              <a:rPr lang="sv-SE" dirty="0">
                <a:solidFill>
                  <a:srgbClr val="9E2903"/>
                </a:solidFill>
              </a:rPr>
              <a:t>=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24 tiondelar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05F7599-B42E-8F49-B63D-DA3970E89FA8}"/>
              </a:ext>
            </a:extLst>
          </p:cNvPr>
          <p:cNvSpPr/>
          <p:nvPr/>
        </p:nvSpPr>
        <p:spPr>
          <a:xfrm>
            <a:off x="2057194" y="4015074"/>
            <a:ext cx="519062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24 tiondelar delat med 2 = 12 tiondelar</a:t>
            </a:r>
          </a:p>
          <a:p>
            <a:endParaRPr lang="sv-SE" sz="300" dirty="0">
              <a:solidFill>
                <a:srgbClr val="C00000"/>
              </a:solidFill>
            </a:endParaRPr>
          </a:p>
          <a:p>
            <a:r>
              <a:rPr lang="sv-SE" sz="2000" dirty="0">
                <a:solidFill>
                  <a:srgbClr val="C00000"/>
                </a:solidFill>
              </a:rPr>
              <a:t>12 tiondelar = 1 hel och 2 tiondelar = 1,2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C96DE2E-FF2A-1A4D-AB85-5AD0ACF4A147}"/>
              </a:ext>
            </a:extLst>
          </p:cNvPr>
          <p:cNvGrpSpPr/>
          <p:nvPr/>
        </p:nvGrpSpPr>
        <p:grpSpPr>
          <a:xfrm>
            <a:off x="3915450" y="5219332"/>
            <a:ext cx="1474114" cy="911489"/>
            <a:chOff x="-2221773" y="3184459"/>
            <a:chExt cx="1474114" cy="91148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576AF2C-5B43-3445-B37F-03398DE0267F}"/>
                </a:ext>
              </a:extLst>
            </p:cNvPr>
            <p:cNvSpPr/>
            <p:nvPr/>
          </p:nvSpPr>
          <p:spPr>
            <a:xfrm>
              <a:off x="-2221773" y="3184459"/>
              <a:ext cx="938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2,4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109D1AB-0BCC-8243-8F56-0519B2A37B14}"/>
                </a:ext>
              </a:extLst>
            </p:cNvPr>
            <p:cNvSpPr/>
            <p:nvPr/>
          </p:nvSpPr>
          <p:spPr>
            <a:xfrm>
              <a:off x="-2073580" y="3572728"/>
              <a:ext cx="5799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C106526C-97B1-0A43-8AB9-4572AE4CC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52476" y="3649773"/>
              <a:ext cx="579902" cy="0"/>
            </a:xfrm>
            <a:prstGeom prst="line">
              <a:avLst/>
            </a:prstGeom>
            <a:ln w="28575">
              <a:solidFill>
                <a:srgbClr val="9E290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FFF6701-EE89-B14D-96BD-A9DC94244C6F}"/>
                </a:ext>
              </a:extLst>
            </p:cNvPr>
            <p:cNvSpPr/>
            <p:nvPr/>
          </p:nvSpPr>
          <p:spPr>
            <a:xfrm>
              <a:off x="-1388134" y="3355167"/>
              <a:ext cx="640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1,2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61B4AE-3510-B742-825C-66CD81E774F3}"/>
                </a:ext>
              </a:extLst>
            </p:cNvPr>
            <p:cNvSpPr/>
            <p:nvPr/>
          </p:nvSpPr>
          <p:spPr>
            <a:xfrm>
              <a:off x="-1602528" y="3359001"/>
              <a:ext cx="418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80BCF1C7-0F6C-3D43-B398-829B1640568C}"/>
              </a:ext>
            </a:extLst>
          </p:cNvPr>
          <p:cNvSpPr/>
          <p:nvPr/>
        </p:nvSpPr>
        <p:spPr>
          <a:xfrm>
            <a:off x="3387272" y="6344548"/>
            <a:ext cx="271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vikta delen är 1,2 m.</a:t>
            </a:r>
          </a:p>
        </p:txBody>
      </p:sp>
    </p:spTree>
    <p:extLst>
      <p:ext uri="{BB962C8B-B14F-4D97-AF65-F5344CB8AC3E}">
        <p14:creationId xmlns:p14="http://schemas.microsoft.com/office/powerpoint/2010/main" val="25258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47882" y="92337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629425" y="1909784"/>
            <a:ext cx="19217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tiondelar dividerat med 3 är 2 tiondelar.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629425" y="2857399"/>
            <a:ext cx="22105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15 hundradelar dividerat med 3 är 5 hundradelar.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50267" y="546623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95621" y="5485087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0,2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222034" y="5485087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0,05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278215" y="5466232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1,2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5629425" y="3731800"/>
            <a:ext cx="2591657" cy="1046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hela och 8 tiondelar är lika med 48 tiondelar.</a:t>
            </a:r>
          </a:p>
          <a:p>
            <a:endParaRPr lang="sv-SE" sz="600" dirty="0"/>
          </a:p>
          <a:p>
            <a:r>
              <a:rPr lang="sv-SE" sz="1400" dirty="0"/>
              <a:t>48 tiondelar dividerat med 4 är 12 tiondelar är lika med 1,2.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6200E25-2E39-214A-8866-0E8387BF27DD}"/>
              </a:ext>
            </a:extLst>
          </p:cNvPr>
          <p:cNvGrpSpPr/>
          <p:nvPr/>
        </p:nvGrpSpPr>
        <p:grpSpPr>
          <a:xfrm>
            <a:off x="2177864" y="854559"/>
            <a:ext cx="799127" cy="632245"/>
            <a:chOff x="1720847" y="846443"/>
            <a:chExt cx="799127" cy="632245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503190B5-A125-474E-A1EC-25AFF4849B42}"/>
                </a:ext>
              </a:extLst>
            </p:cNvPr>
            <p:cNvGrpSpPr/>
            <p:nvPr/>
          </p:nvGrpSpPr>
          <p:grpSpPr>
            <a:xfrm>
              <a:off x="2043562" y="846443"/>
              <a:ext cx="476412" cy="632245"/>
              <a:chOff x="4438793" y="5001768"/>
              <a:chExt cx="476412" cy="632245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C85E61EF-160D-784B-8C8E-7A56CA75BB9C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A1F1925-9274-D845-8780-3E6F1AC86061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76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0,6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3D2F69DA-4B8A-D64A-8A28-2113D8EC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56858A43-6B10-E245-831E-958DC715863F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BDBEBA5-8ADA-6346-9435-A82C94F633E1}"/>
              </a:ext>
            </a:extLst>
          </p:cNvPr>
          <p:cNvGrpSpPr/>
          <p:nvPr/>
        </p:nvGrpSpPr>
        <p:grpSpPr>
          <a:xfrm>
            <a:off x="3764284" y="832838"/>
            <a:ext cx="1045411" cy="622817"/>
            <a:chOff x="1720847" y="846443"/>
            <a:chExt cx="1045411" cy="622817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96D79E5A-BBC5-E74B-8AEC-7455369D19D5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2817"/>
              <a:chOff x="4438792" y="5001768"/>
              <a:chExt cx="722697" cy="622817"/>
            </a:xfrm>
          </p:grpSpPr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921BC9E-3D0F-E040-A71E-1372F05DF6AE}"/>
                  </a:ext>
                </a:extLst>
              </p:cNvPr>
              <p:cNvSpPr/>
              <p:nvPr/>
            </p:nvSpPr>
            <p:spPr>
              <a:xfrm>
                <a:off x="4573828" y="5255253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4D6A076-D16B-7944-8186-5A83E8ECE862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0,15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5290A398-9848-1F4F-AB48-7493B899F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4889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03042ADA-1271-D045-ABA5-97D78E4F2435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D951268-05E9-F44A-B5A0-D131DB0903A2}"/>
              </a:ext>
            </a:extLst>
          </p:cNvPr>
          <p:cNvGrpSpPr/>
          <p:nvPr/>
        </p:nvGrpSpPr>
        <p:grpSpPr>
          <a:xfrm>
            <a:off x="5534316" y="835562"/>
            <a:ext cx="1045411" cy="626896"/>
            <a:chOff x="1720847" y="846443"/>
            <a:chExt cx="1045411" cy="626896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D9DD2703-954A-7E4F-8B2E-B9A6FA0E3C8F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6896"/>
              <a:chOff x="4438792" y="5001768"/>
              <a:chExt cx="722697" cy="626896"/>
            </a:xfrm>
          </p:grpSpPr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379EF55C-E130-ED41-8A44-B0ADAB1A8EC9}"/>
                  </a:ext>
                </a:extLst>
              </p:cNvPr>
              <p:cNvSpPr/>
              <p:nvPr/>
            </p:nvSpPr>
            <p:spPr>
              <a:xfrm>
                <a:off x="4537884" y="5259332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</a:t>
                </a:r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321E147E-3FF7-1943-9C9F-EFAEC2942634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4,8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C7E53BB5-11EC-3248-A62D-4686DDC6F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947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38B97EA4-CD2B-1844-9069-208ECD4FCB4E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6823FD0E-E59A-9447-BE5E-B31E61DFC6CA}"/>
              </a:ext>
            </a:extLst>
          </p:cNvPr>
          <p:cNvSpPr/>
          <p:nvPr/>
        </p:nvSpPr>
        <p:spPr>
          <a:xfrm>
            <a:off x="3855373" y="1993039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120BD3A-C8CC-5342-A59A-5E568326BC73}"/>
              </a:ext>
            </a:extLst>
          </p:cNvPr>
          <p:cNvGrpSpPr/>
          <p:nvPr/>
        </p:nvGrpSpPr>
        <p:grpSpPr>
          <a:xfrm>
            <a:off x="3282194" y="1884782"/>
            <a:ext cx="679047" cy="578010"/>
            <a:chOff x="2027035" y="1921047"/>
            <a:chExt cx="679047" cy="578010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FE418558-2321-3B4C-9047-388CF27F8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68719F18-CBDF-574C-8355-10F30ACDB01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78010"/>
              <a:chOff x="4422266" y="5013031"/>
              <a:chExt cx="518091" cy="578010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44283ACE-E8A8-174A-A983-FCB17DFBEEA8}"/>
                  </a:ext>
                </a:extLst>
              </p:cNvPr>
              <p:cNvSpPr/>
              <p:nvPr/>
            </p:nvSpPr>
            <p:spPr>
              <a:xfrm>
                <a:off x="4485125" y="5221709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A1C7EA32-7EE1-644C-A32D-5CB287C23ABA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0,6</a:t>
                </a:r>
              </a:p>
            </p:txBody>
          </p:sp>
          <p:cxnSp>
            <p:nvCxnSpPr>
              <p:cNvPr id="74" name="Rak 73">
                <a:extLst>
                  <a:ext uri="{FF2B5EF4-FFF2-40B4-BE49-F238E27FC236}">
                    <a16:creationId xmlns:a16="http://schemas.microsoft.com/office/drawing/2014/main" id="{E777E497-55A8-A54F-8A90-E742F0973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BB67CC5C-87D8-EC4C-9C31-2A70CE0CCCF3}"/>
              </a:ext>
            </a:extLst>
          </p:cNvPr>
          <p:cNvSpPr/>
          <p:nvPr/>
        </p:nvSpPr>
        <p:spPr>
          <a:xfrm>
            <a:off x="2926963" y="1981214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78B88535-B817-AB4A-922B-08C92D1B57D2}"/>
              </a:ext>
            </a:extLst>
          </p:cNvPr>
          <p:cNvSpPr/>
          <p:nvPr/>
        </p:nvSpPr>
        <p:spPr>
          <a:xfrm>
            <a:off x="3965103" y="2999485"/>
            <a:ext cx="66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0,05</a:t>
            </a: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F33FF45F-4651-734D-B67C-2AE6CE6F653C}"/>
              </a:ext>
            </a:extLst>
          </p:cNvPr>
          <p:cNvGrpSpPr/>
          <p:nvPr/>
        </p:nvGrpSpPr>
        <p:grpSpPr>
          <a:xfrm>
            <a:off x="3271185" y="2904715"/>
            <a:ext cx="814995" cy="570656"/>
            <a:chOff x="2016026" y="1932263"/>
            <a:chExt cx="814995" cy="570656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8D3F08C2-3555-5C44-8667-9A7FA26A2F17}"/>
                </a:ext>
              </a:extLst>
            </p:cNvPr>
            <p:cNvSpPr/>
            <p:nvPr/>
          </p:nvSpPr>
          <p:spPr>
            <a:xfrm>
              <a:off x="2530939" y="20126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20CE697C-1C4B-3041-A292-8501BCE32087}"/>
                </a:ext>
              </a:extLst>
            </p:cNvPr>
            <p:cNvGrpSpPr/>
            <p:nvPr/>
          </p:nvGrpSpPr>
          <p:grpSpPr>
            <a:xfrm>
              <a:off x="2016026" y="1932263"/>
              <a:ext cx="662520" cy="570656"/>
              <a:chOff x="4411257" y="5024247"/>
              <a:chExt cx="662520" cy="570656"/>
            </a:xfrm>
          </p:grpSpPr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45BDBB1F-39AF-C748-BE75-A5625C0E3290}"/>
                  </a:ext>
                </a:extLst>
              </p:cNvPr>
              <p:cNvSpPr/>
              <p:nvPr/>
            </p:nvSpPr>
            <p:spPr>
              <a:xfrm>
                <a:off x="4573632" y="522557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052B329F-30C1-264C-B512-A50B6DB81A2A}"/>
                  </a:ext>
                </a:extLst>
              </p:cNvPr>
              <p:cNvSpPr/>
              <p:nvPr/>
            </p:nvSpPr>
            <p:spPr>
              <a:xfrm>
                <a:off x="4411257" y="5024247"/>
                <a:ext cx="6625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0,15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D13C4611-5B1F-3745-AD5E-A7FC3FA1E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5152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ktangel 82">
            <a:extLst>
              <a:ext uri="{FF2B5EF4-FFF2-40B4-BE49-F238E27FC236}">
                <a16:creationId xmlns:a16="http://schemas.microsoft.com/office/drawing/2014/main" id="{FD170A00-E912-734A-9A55-F693EA62BDBA}"/>
              </a:ext>
            </a:extLst>
          </p:cNvPr>
          <p:cNvSpPr/>
          <p:nvPr/>
        </p:nvSpPr>
        <p:spPr>
          <a:xfrm>
            <a:off x="2927763" y="2938030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5174491-9DC7-094D-8491-F9267B696EFF}"/>
              </a:ext>
            </a:extLst>
          </p:cNvPr>
          <p:cNvSpPr/>
          <p:nvPr/>
        </p:nvSpPr>
        <p:spPr>
          <a:xfrm>
            <a:off x="3909165" y="3968666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</a:t>
            </a:r>
          </a:p>
        </p:txBody>
      </p:sp>
      <p:grpSp>
        <p:nvGrpSpPr>
          <p:cNvPr id="93" name="Grupp 92">
            <a:extLst>
              <a:ext uri="{FF2B5EF4-FFF2-40B4-BE49-F238E27FC236}">
                <a16:creationId xmlns:a16="http://schemas.microsoft.com/office/drawing/2014/main" id="{B1DC9B1E-430E-4140-B229-BEA3EEC53C17}"/>
              </a:ext>
            </a:extLst>
          </p:cNvPr>
          <p:cNvGrpSpPr/>
          <p:nvPr/>
        </p:nvGrpSpPr>
        <p:grpSpPr>
          <a:xfrm>
            <a:off x="3335986" y="3860409"/>
            <a:ext cx="679047" cy="592711"/>
            <a:chOff x="2027035" y="1921047"/>
            <a:chExt cx="679047" cy="592711"/>
          </a:xfrm>
        </p:grpSpPr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BBE024B-6003-4543-AE9F-D27F482BB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2E025FB2-D006-874C-A2C5-FD0507F3E3C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92711"/>
              <a:chOff x="4422266" y="5013031"/>
              <a:chExt cx="518091" cy="592711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6D99138F-D832-FE49-9110-E447C0BCB40B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4F1DDC25-8EC6-6741-AD9D-7E4F2EE11DE0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4,8</a:t>
                </a:r>
              </a:p>
            </p:txBody>
          </p:sp>
          <p:cxnSp>
            <p:nvCxnSpPr>
              <p:cNvPr id="98" name="Rak 97">
                <a:extLst>
                  <a:ext uri="{FF2B5EF4-FFF2-40B4-BE49-F238E27FC236}">
                    <a16:creationId xmlns:a16="http://schemas.microsoft.com/office/drawing/2014/main" id="{9FBC90CE-DA5B-054B-AE0A-68259C17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ktangel 98">
            <a:extLst>
              <a:ext uri="{FF2B5EF4-FFF2-40B4-BE49-F238E27FC236}">
                <a16:creationId xmlns:a16="http://schemas.microsoft.com/office/drawing/2014/main" id="{7C0B8B63-4563-D74A-93F7-AB3B1BBC3FB8}"/>
              </a:ext>
            </a:extLst>
          </p:cNvPr>
          <p:cNvSpPr/>
          <p:nvPr/>
        </p:nvSpPr>
        <p:spPr>
          <a:xfrm>
            <a:off x="2980755" y="3956841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2601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16" grpId="0"/>
      <p:bldP spid="35" grpId="0" animBg="1"/>
      <p:bldP spid="70" grpId="0"/>
      <p:bldP spid="75" grpId="0"/>
      <p:bldP spid="76" grpId="0"/>
      <p:bldP spid="83" grpId="0"/>
      <p:bldP spid="92" grpId="0"/>
      <p:bldP spid="9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39164</TotalTime>
  <Words>1757</Words>
  <Application>Microsoft Macintosh PowerPoint</Application>
  <PresentationFormat>Bildspel på skärmen (4:3)</PresentationFormat>
  <Paragraphs>458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243</cp:revision>
  <dcterms:created xsi:type="dcterms:W3CDTF">2017-04-10T07:17:33Z</dcterms:created>
  <dcterms:modified xsi:type="dcterms:W3CDTF">2022-09-25T07:58:41Z</dcterms:modified>
</cp:coreProperties>
</file>