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74" r:id="rId2"/>
    <p:sldId id="375" r:id="rId3"/>
    <p:sldId id="356" r:id="rId4"/>
    <p:sldId id="373" r:id="rId5"/>
    <p:sldId id="383" r:id="rId6"/>
    <p:sldId id="365" r:id="rId7"/>
    <p:sldId id="363" r:id="rId8"/>
    <p:sldId id="372" r:id="rId9"/>
    <p:sldId id="379" r:id="rId10"/>
    <p:sldId id="378" r:id="rId11"/>
    <p:sldId id="380" r:id="rId12"/>
    <p:sldId id="265" r:id="rId13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ördiagnos 4.1_Uppgift 1 - 3" id="{4694CA1F-E53A-0543-AE56-52C427815C1F}">
          <p14:sldIdLst>
            <p14:sldId id="374"/>
            <p14:sldId id="375"/>
            <p14:sldId id="356"/>
            <p14:sldId id="373"/>
            <p14:sldId id="383"/>
            <p14:sldId id="365"/>
            <p14:sldId id="363"/>
          </p14:sldIdLst>
        </p14:section>
        <p14:section name="Fördiagnos 4.1_Uppgift 4 - 7" id="{D7A7287D-2F50-604E-AE09-6757E4336101}">
          <p14:sldIdLst>
            <p14:sldId id="372"/>
            <p14:sldId id="379"/>
            <p14:sldId id="378"/>
            <p14:sldId id="380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15" autoAdjust="0"/>
    <p:restoredTop sz="99417" autoAdjust="0"/>
  </p:normalViewPr>
  <p:slideViewPr>
    <p:cSldViewPr snapToGrid="0" snapToObjects="1">
      <p:cViewPr>
        <p:scale>
          <a:sx n="144" d="100"/>
          <a:sy n="144" d="100"/>
        </p:scale>
        <p:origin x="2968" y="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2022-08-07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459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2022-08-07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35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2022-08-07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44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2022-08-07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219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2022-08-07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7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2022-08-07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51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2022-08-07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751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2022-08-07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46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2022-08-07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023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2022-08-07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09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2022-08-07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937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9CE5C-5EEE-0B4F-A290-7E6C8B589B13}" type="datetimeFigureOut">
              <a:rPr lang="sv-SE" smtClean="0"/>
              <a:t>2022-08-07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342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70CC8C8E-0B16-0B40-AFE8-BE4459700AC0}"/>
              </a:ext>
            </a:extLst>
          </p:cNvPr>
          <p:cNvSpPr/>
          <p:nvPr/>
        </p:nvSpPr>
        <p:spPr>
          <a:xfrm>
            <a:off x="3787812" y="401065"/>
            <a:ext cx="22990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/>
              <a:t>Enheter för längd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3A14D26-89A4-6841-8EF8-0A5737F7F156}"/>
              </a:ext>
            </a:extLst>
          </p:cNvPr>
          <p:cNvSpPr/>
          <p:nvPr/>
        </p:nvSpPr>
        <p:spPr>
          <a:xfrm>
            <a:off x="1470138" y="1140861"/>
            <a:ext cx="6741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/>
              <a:t>Ett nyfött barn är ungefär 50 cm långt. En flaggstång kan vara </a:t>
            </a:r>
          </a:p>
          <a:p>
            <a:pPr algn="ctr"/>
            <a:r>
              <a:rPr lang="sv-SE" dirty="0"/>
              <a:t>12 m hög. Mellan Stockholm och Östersund är det ungefär 600 km. 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735065A-78A1-934E-A017-6F6941864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347" y="2508734"/>
            <a:ext cx="5563305" cy="124056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EFBE12B5-B631-C14B-B86C-5CFFC57CF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65" y="4215124"/>
            <a:ext cx="7668883" cy="1681474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44A5D15C-C648-8A4D-8EB5-B0ADF726A6CD}"/>
              </a:ext>
            </a:extLst>
          </p:cNvPr>
          <p:cNvSpPr/>
          <p:nvPr/>
        </p:nvSpPr>
        <p:spPr>
          <a:xfrm>
            <a:off x="488871" y="1800829"/>
            <a:ext cx="86551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 att kunna jämföra längder måste du känna till </a:t>
            </a:r>
            <a:r>
              <a:rPr lang="sv-SE" dirty="0">
                <a:solidFill>
                  <a:srgbClr val="C00000"/>
                </a:solidFill>
              </a:rPr>
              <a:t>sambanden mellan de olika enheterna</a:t>
            </a:r>
            <a:r>
              <a:rPr lang="sv-SE" dirty="0"/>
              <a:t>. 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F00B04AF-7810-004D-8BAB-8D1FE49FE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196" y="3000512"/>
            <a:ext cx="495300" cy="24130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655E3C78-1729-2F46-941A-C77BBB895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699" y="3008366"/>
            <a:ext cx="858010" cy="2413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404D8DE0-0AFE-1D41-817A-2926E7012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989" y="3413971"/>
            <a:ext cx="495300" cy="24130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16B8500D-0E41-C345-BCC7-A77D78F74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989" y="3008366"/>
            <a:ext cx="495300" cy="241300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6457CC14-4577-2445-9597-B590DFB9B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125" y="3425962"/>
            <a:ext cx="495300" cy="24130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685EE85B-6D30-5E4A-8788-6050C872E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0756" y="3000512"/>
            <a:ext cx="495300" cy="24130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A5EF17FA-407E-7E40-8C9E-1A24D415B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931" y="3425962"/>
            <a:ext cx="941872" cy="241300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02E3DB8C-0F1C-B947-B102-32EEAC505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085" y="3409523"/>
            <a:ext cx="867043" cy="24130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089B1424-8C84-9A4D-8A7C-90ED36D43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558" y="3008366"/>
            <a:ext cx="976571" cy="24130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97F1A424-FFF5-084C-A35B-03A74C154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530" y="3030722"/>
            <a:ext cx="1094273" cy="241300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484AE019-7934-024A-A58E-A03F4B71E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50" y="4718399"/>
            <a:ext cx="495300" cy="241300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7A430012-B3E7-2E41-A6E9-4A762A641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266" y="5141272"/>
            <a:ext cx="495300" cy="241300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CD7179D7-C551-8440-BEBD-D6B544677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266" y="4734732"/>
            <a:ext cx="495300" cy="241300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FD55D842-7410-8344-A330-9E345DDC7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0876" y="4733285"/>
            <a:ext cx="495300" cy="241300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95930144-DE4C-9A40-A286-F4A9B0C3E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6566" y="4692823"/>
            <a:ext cx="495300" cy="241300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05EBF9B2-918E-D644-B565-6DEB01002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6656" y="5147589"/>
            <a:ext cx="495300" cy="241300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10CDAE0C-D217-814B-BA59-163755828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725" y="5133177"/>
            <a:ext cx="495300" cy="241300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84F85112-21D9-A54B-8358-035C6A6DE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346" y="5561893"/>
            <a:ext cx="495300" cy="241300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C079505E-97E9-6046-9B72-2A6C78786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3026" y="5591575"/>
            <a:ext cx="495300" cy="241300"/>
          </a:xfrm>
          <a:prstGeom prst="rect">
            <a:avLst/>
          </a:prstGeom>
        </p:spPr>
      </p:pic>
      <p:pic>
        <p:nvPicPr>
          <p:cNvPr id="30" name="Bildobjekt 29">
            <a:extLst>
              <a:ext uri="{FF2B5EF4-FFF2-40B4-BE49-F238E27FC236}">
                <a16:creationId xmlns:a16="http://schemas.microsoft.com/office/drawing/2014/main" id="{F1BFDE50-DCEC-2341-ADBA-530A0D330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480" y="4718399"/>
            <a:ext cx="714331" cy="241300"/>
          </a:xfrm>
          <a:prstGeom prst="rect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id="{DA69BBC8-3E6F-8A43-A481-840205C22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893" y="5141272"/>
            <a:ext cx="868541" cy="241300"/>
          </a:xfrm>
          <a:prstGeom prst="rect">
            <a:avLst/>
          </a:prstGeom>
        </p:spPr>
      </p:pic>
      <p:pic>
        <p:nvPicPr>
          <p:cNvPr id="32" name="Bildobjekt 31">
            <a:extLst>
              <a:ext uri="{FF2B5EF4-FFF2-40B4-BE49-F238E27FC236}">
                <a16:creationId xmlns:a16="http://schemas.microsoft.com/office/drawing/2014/main" id="{796C5C82-131B-1D49-9112-BBB81E089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9128" y="5141272"/>
            <a:ext cx="999083" cy="241300"/>
          </a:xfrm>
          <a:prstGeom prst="rect">
            <a:avLst/>
          </a:prstGeom>
        </p:spPr>
      </p:pic>
      <p:pic>
        <p:nvPicPr>
          <p:cNvPr id="33" name="Bildobjekt 32">
            <a:extLst>
              <a:ext uri="{FF2B5EF4-FFF2-40B4-BE49-F238E27FC236}">
                <a16:creationId xmlns:a16="http://schemas.microsoft.com/office/drawing/2014/main" id="{9B95C930-4D1B-F54F-8BE2-01BEE2634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652" y="5141272"/>
            <a:ext cx="999083" cy="241300"/>
          </a:xfrm>
          <a:prstGeom prst="rect">
            <a:avLst/>
          </a:prstGeom>
        </p:spPr>
      </p:pic>
      <p:pic>
        <p:nvPicPr>
          <p:cNvPr id="34" name="Bildobjekt 33">
            <a:extLst>
              <a:ext uri="{FF2B5EF4-FFF2-40B4-BE49-F238E27FC236}">
                <a16:creationId xmlns:a16="http://schemas.microsoft.com/office/drawing/2014/main" id="{806E6CE6-2FEC-C94F-BB46-13622A522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901" y="5560540"/>
            <a:ext cx="888391" cy="241300"/>
          </a:xfrm>
          <a:prstGeom prst="rect">
            <a:avLst/>
          </a:prstGeom>
        </p:spPr>
      </p:pic>
      <p:pic>
        <p:nvPicPr>
          <p:cNvPr id="35" name="Bildobjekt 34">
            <a:extLst>
              <a:ext uri="{FF2B5EF4-FFF2-40B4-BE49-F238E27FC236}">
                <a16:creationId xmlns:a16="http://schemas.microsoft.com/office/drawing/2014/main" id="{A3C12D07-295B-164B-BD9D-799C51852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2912" y="5560540"/>
            <a:ext cx="819824" cy="241300"/>
          </a:xfrm>
          <a:prstGeom prst="rect">
            <a:avLst/>
          </a:prstGeom>
        </p:spPr>
      </p:pic>
      <p:pic>
        <p:nvPicPr>
          <p:cNvPr id="36" name="Bildobjekt 35">
            <a:extLst>
              <a:ext uri="{FF2B5EF4-FFF2-40B4-BE49-F238E27FC236}">
                <a16:creationId xmlns:a16="http://schemas.microsoft.com/office/drawing/2014/main" id="{D9235046-179D-9544-A083-7D31C9B83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919" y="4718399"/>
            <a:ext cx="993515" cy="241300"/>
          </a:xfrm>
          <a:prstGeom prst="rect">
            <a:avLst/>
          </a:prstGeom>
        </p:spPr>
      </p:pic>
      <p:pic>
        <p:nvPicPr>
          <p:cNvPr id="37" name="Bildobjekt 36">
            <a:extLst>
              <a:ext uri="{FF2B5EF4-FFF2-40B4-BE49-F238E27FC236}">
                <a16:creationId xmlns:a16="http://schemas.microsoft.com/office/drawing/2014/main" id="{820912B3-6FAD-914E-93FE-EB790E73B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7648" y="4703290"/>
            <a:ext cx="1170563" cy="241300"/>
          </a:xfrm>
          <a:prstGeom prst="rect">
            <a:avLst/>
          </a:prstGeom>
        </p:spPr>
      </p:pic>
      <p:pic>
        <p:nvPicPr>
          <p:cNvPr id="38" name="Bildobjekt 37">
            <a:extLst>
              <a:ext uri="{FF2B5EF4-FFF2-40B4-BE49-F238E27FC236}">
                <a16:creationId xmlns:a16="http://schemas.microsoft.com/office/drawing/2014/main" id="{86F52FD1-2A22-0E4A-A8D1-96A4F32EA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5568" y="4746353"/>
            <a:ext cx="1267167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1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1806227" y="628297"/>
            <a:ext cx="6231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karta är ritad i skala 1 : 20 000. På kartan är det 3 cm mellan två hus. Hur långt är det i verkligheten? Svara i meter. 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348010" y="1973557"/>
            <a:ext cx="289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på kartan:  3 cm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2438078" y="2344952"/>
            <a:ext cx="2346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Skala:  1 : 20 000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928602" y="2884678"/>
            <a:ext cx="244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i verkligheten: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3268995" y="2869295"/>
            <a:ext cx="194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20 000 ∙ 3 cm </a:t>
            </a:r>
            <a:r>
              <a:rPr lang="is-IS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4891122" y="2849007"/>
            <a:ext cx="187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60 000 cm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1644595" y="4833294"/>
            <a:ext cx="467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Avstånden mellan husen är 600 m.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BFA26FD-DE79-1F44-B17B-2764C834C6AD}"/>
              </a:ext>
            </a:extLst>
          </p:cNvPr>
          <p:cNvSpPr/>
          <p:nvPr/>
        </p:nvSpPr>
        <p:spPr>
          <a:xfrm>
            <a:off x="304247" y="547935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10802560-829D-9347-8061-E1FC73E0C6FD}"/>
              </a:ext>
            </a:extLst>
          </p:cNvPr>
          <p:cNvSpPr txBox="1"/>
          <p:nvPr/>
        </p:nvSpPr>
        <p:spPr>
          <a:xfrm>
            <a:off x="2018348" y="3460734"/>
            <a:ext cx="187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60 000 cm </a:t>
            </a:r>
            <a:r>
              <a:rPr lang="is-IS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2C9AD1AE-971E-5645-A95E-275F029D6FA3}"/>
              </a:ext>
            </a:extLst>
          </p:cNvPr>
          <p:cNvSpPr/>
          <p:nvPr/>
        </p:nvSpPr>
        <p:spPr>
          <a:xfrm>
            <a:off x="3355142" y="3460734"/>
            <a:ext cx="84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600 m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D48B81F4-2FD8-1C41-917D-D251C9E7160B}"/>
              </a:ext>
            </a:extLst>
          </p:cNvPr>
          <p:cNvSpPr/>
          <p:nvPr/>
        </p:nvSpPr>
        <p:spPr>
          <a:xfrm>
            <a:off x="6423587" y="2792345"/>
            <a:ext cx="245446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Skala 1 : 20 000 innebär att 1 cm på kartan är 20 000 cm i verkligheten. 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1F1776CA-EE88-8A42-9A38-8B8D018310AF}"/>
              </a:ext>
            </a:extLst>
          </p:cNvPr>
          <p:cNvSpPr/>
          <p:nvPr/>
        </p:nvSpPr>
        <p:spPr>
          <a:xfrm>
            <a:off x="6423587" y="3460734"/>
            <a:ext cx="1067017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1 m = 100 cm</a:t>
            </a:r>
          </a:p>
        </p:txBody>
      </p:sp>
    </p:spTree>
    <p:extLst>
      <p:ext uri="{BB962C8B-B14F-4D97-AF65-F5344CB8AC3E}">
        <p14:creationId xmlns:p14="http://schemas.microsoft.com/office/powerpoint/2010/main" val="160898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7" grpId="0"/>
      <p:bldP spid="18" grpId="0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105B00C-CAEF-8A4F-BE23-49AB6948FE46}"/>
              </a:ext>
            </a:extLst>
          </p:cNvPr>
          <p:cNvSpPr/>
          <p:nvPr/>
        </p:nvSpPr>
        <p:spPr>
          <a:xfrm>
            <a:off x="304247" y="547935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1C665ECA-F78D-334A-A1A9-4E6F31E05330}"/>
              </a:ext>
            </a:extLst>
          </p:cNvPr>
          <p:cNvGrpSpPr/>
          <p:nvPr/>
        </p:nvGrpSpPr>
        <p:grpSpPr>
          <a:xfrm>
            <a:off x="1873639" y="167437"/>
            <a:ext cx="5207652" cy="1711972"/>
            <a:chOff x="1806227" y="381297"/>
            <a:chExt cx="5207652" cy="1711972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4A1D1BDC-D6DE-DB40-ACAD-B5ACB17EDFA2}"/>
                </a:ext>
              </a:extLst>
            </p:cNvPr>
            <p:cNvSpPr/>
            <p:nvPr/>
          </p:nvSpPr>
          <p:spPr>
            <a:xfrm>
              <a:off x="1806227" y="624879"/>
              <a:ext cx="38187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I verkligheten är skidorna 1,6 m långa. Vilken är skalan?</a:t>
              </a:r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F52E1C0F-D6B2-4B49-82DC-3DEF3C76B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67477" y="381297"/>
              <a:ext cx="446402" cy="1711972"/>
            </a:xfrm>
            <a:prstGeom prst="rect">
              <a:avLst/>
            </a:prstGeom>
          </p:spPr>
        </p:pic>
      </p:grpSp>
      <p:sp>
        <p:nvSpPr>
          <p:cNvPr id="9" name="textruta 8">
            <a:extLst>
              <a:ext uri="{FF2B5EF4-FFF2-40B4-BE49-F238E27FC236}">
                <a16:creationId xmlns:a16="http://schemas.microsoft.com/office/drawing/2014/main" id="{C6259C68-5140-C448-A21E-D734E6C2F9C5}"/>
              </a:ext>
            </a:extLst>
          </p:cNvPr>
          <p:cNvSpPr txBox="1"/>
          <p:nvPr/>
        </p:nvSpPr>
        <p:spPr>
          <a:xfrm>
            <a:off x="1068290" y="1765726"/>
            <a:ext cx="202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på bilden: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2B83C27C-0A5B-7E41-A4C2-3E25D3C78E78}"/>
              </a:ext>
            </a:extLst>
          </p:cNvPr>
          <p:cNvSpPr txBox="1"/>
          <p:nvPr/>
        </p:nvSpPr>
        <p:spPr>
          <a:xfrm>
            <a:off x="617391" y="2165262"/>
            <a:ext cx="2366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i verkligheten: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B908F14-8E12-7548-80DE-9F840B509D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4018" t="43965" r="75653" b="53696"/>
          <a:stretch/>
        </p:blipFill>
        <p:spPr>
          <a:xfrm rot="5400000">
            <a:off x="5643046" y="1003216"/>
            <a:ext cx="1764266" cy="219420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4F3CB26E-2BDC-3740-959F-0D00CD381FDF}"/>
              </a:ext>
            </a:extLst>
          </p:cNvPr>
          <p:cNvSpPr txBox="1"/>
          <p:nvPr/>
        </p:nvSpPr>
        <p:spPr>
          <a:xfrm>
            <a:off x="2880261" y="1765726"/>
            <a:ext cx="91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 cm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5B9CD851-104E-814D-90E3-062A86A7CC1A}"/>
              </a:ext>
            </a:extLst>
          </p:cNvPr>
          <p:cNvSpPr/>
          <p:nvPr/>
        </p:nvSpPr>
        <p:spPr>
          <a:xfrm>
            <a:off x="5609903" y="2159324"/>
            <a:ext cx="236697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Omvandla så att du har samma enhet i verkligheten och på bilden.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864565C9-BBAA-C740-B343-7A050313E8FA}"/>
              </a:ext>
            </a:extLst>
          </p:cNvPr>
          <p:cNvSpPr txBox="1"/>
          <p:nvPr/>
        </p:nvSpPr>
        <p:spPr>
          <a:xfrm>
            <a:off x="1298688" y="4562764"/>
            <a:ext cx="485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</a:t>
            </a:r>
            <a:r>
              <a:rPr lang="sv-SE" dirty="0">
                <a:latin typeface="Bradley Hand" pitchFamily="2" charset="77"/>
              </a:rPr>
              <a:t>Skalan är 1 : 40.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AA23ACF7-43B2-674C-A945-64C18278E1CC}"/>
              </a:ext>
            </a:extLst>
          </p:cNvPr>
          <p:cNvSpPr txBox="1"/>
          <p:nvPr/>
        </p:nvSpPr>
        <p:spPr>
          <a:xfrm>
            <a:off x="2932998" y="2162293"/>
            <a:ext cx="111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1,6 m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428D9655-F9D1-9146-8049-03586877B545}"/>
              </a:ext>
            </a:extLst>
          </p:cNvPr>
          <p:cNvSpPr txBox="1"/>
          <p:nvPr/>
        </p:nvSpPr>
        <p:spPr>
          <a:xfrm>
            <a:off x="3818786" y="2159324"/>
            <a:ext cx="111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160 cm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809E0202-A8E1-2E4A-8971-9AA25F32C918}"/>
              </a:ext>
            </a:extLst>
          </p:cNvPr>
          <p:cNvSpPr txBox="1"/>
          <p:nvPr/>
        </p:nvSpPr>
        <p:spPr>
          <a:xfrm>
            <a:off x="2081361" y="3534624"/>
            <a:ext cx="993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Skala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736CC77D-1377-9C44-B706-4350CDF8DB69}"/>
              </a:ext>
            </a:extLst>
          </p:cNvPr>
          <p:cNvSpPr txBox="1"/>
          <p:nvPr/>
        </p:nvSpPr>
        <p:spPr>
          <a:xfrm>
            <a:off x="2931465" y="2849168"/>
            <a:ext cx="107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40 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grpSp>
        <p:nvGrpSpPr>
          <p:cNvPr id="26" name="Grupp 25">
            <a:extLst>
              <a:ext uri="{FF2B5EF4-FFF2-40B4-BE49-F238E27FC236}">
                <a16:creationId xmlns:a16="http://schemas.microsoft.com/office/drawing/2014/main" id="{5B9C2225-8DCE-CB4B-B95F-D21FED18B072}"/>
              </a:ext>
            </a:extLst>
          </p:cNvPr>
          <p:cNvGrpSpPr/>
          <p:nvPr/>
        </p:nvGrpSpPr>
        <p:grpSpPr>
          <a:xfrm>
            <a:off x="1914679" y="2723759"/>
            <a:ext cx="1503184" cy="632128"/>
            <a:chOff x="3307513" y="4793316"/>
            <a:chExt cx="1503184" cy="632128"/>
          </a:xfrm>
        </p:grpSpPr>
        <p:sp>
          <p:nvSpPr>
            <p:cNvPr id="27" name="textruta 26">
              <a:extLst>
                <a:ext uri="{FF2B5EF4-FFF2-40B4-BE49-F238E27FC236}">
                  <a16:creationId xmlns:a16="http://schemas.microsoft.com/office/drawing/2014/main" id="{BBE498CB-5B78-BA49-8361-9726B64F2480}"/>
                </a:ext>
              </a:extLst>
            </p:cNvPr>
            <p:cNvSpPr txBox="1"/>
            <p:nvPr/>
          </p:nvSpPr>
          <p:spPr>
            <a:xfrm>
              <a:off x="3307513" y="4793316"/>
              <a:ext cx="993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>
                  <a:latin typeface="Bradley Hand Bold"/>
                  <a:cs typeface="Bradley Hand Bold"/>
                </a:rPr>
                <a:t>160 cm 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endParaRPr lang="sv-SE" dirty="0"/>
            </a:p>
          </p:txBody>
        </p:sp>
        <p:sp>
          <p:nvSpPr>
            <p:cNvPr id="28" name="textruta 27">
              <a:extLst>
                <a:ext uri="{FF2B5EF4-FFF2-40B4-BE49-F238E27FC236}">
                  <a16:creationId xmlns:a16="http://schemas.microsoft.com/office/drawing/2014/main" id="{8A040E7D-BC25-F042-99D5-BC222115734B}"/>
                </a:ext>
              </a:extLst>
            </p:cNvPr>
            <p:cNvSpPr txBox="1"/>
            <p:nvPr/>
          </p:nvSpPr>
          <p:spPr>
            <a:xfrm>
              <a:off x="4124200" y="4929059"/>
              <a:ext cx="686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>
                  <a:latin typeface="+mn-lt"/>
                  <a:cs typeface="Bradley Hand Bold"/>
                </a:rPr>
                <a:t>=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endParaRPr lang="sv-SE" dirty="0"/>
            </a:p>
          </p:txBody>
        </p:sp>
        <p:sp>
          <p:nvSpPr>
            <p:cNvPr id="29" name="textruta 28">
              <a:extLst>
                <a:ext uri="{FF2B5EF4-FFF2-40B4-BE49-F238E27FC236}">
                  <a16:creationId xmlns:a16="http://schemas.microsoft.com/office/drawing/2014/main" id="{7EDF0693-5098-7C40-9464-B28A17CED478}"/>
                </a:ext>
              </a:extLst>
            </p:cNvPr>
            <p:cNvSpPr txBox="1"/>
            <p:nvPr/>
          </p:nvSpPr>
          <p:spPr>
            <a:xfrm>
              <a:off x="3419839" y="5056112"/>
              <a:ext cx="752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>
                  <a:latin typeface="Bradley Hand Bold"/>
                  <a:cs typeface="Bradley Hand Bold"/>
                </a:rPr>
                <a:t>4 cm</a:t>
              </a:r>
              <a:endParaRPr lang="sv-SE" dirty="0"/>
            </a:p>
          </p:txBody>
        </p:sp>
        <p:cxnSp>
          <p:nvCxnSpPr>
            <p:cNvPr id="30" name="Rak 29">
              <a:extLst>
                <a:ext uri="{FF2B5EF4-FFF2-40B4-BE49-F238E27FC236}">
                  <a16:creationId xmlns:a16="http://schemas.microsoft.com/office/drawing/2014/main" id="{C40C0F18-5402-3548-BFFA-B2B65F0BA844}"/>
                </a:ext>
              </a:extLst>
            </p:cNvPr>
            <p:cNvCxnSpPr>
              <a:cxnSpLocks/>
            </p:cNvCxnSpPr>
            <p:nvPr/>
          </p:nvCxnSpPr>
          <p:spPr>
            <a:xfrm>
              <a:off x="3368724" y="5106551"/>
              <a:ext cx="752749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Rektangel 30">
            <a:extLst>
              <a:ext uri="{FF2B5EF4-FFF2-40B4-BE49-F238E27FC236}">
                <a16:creationId xmlns:a16="http://schemas.microsoft.com/office/drawing/2014/main" id="{D4C746AC-B766-CF4F-8AF3-A895CBA36EBD}"/>
              </a:ext>
            </a:extLst>
          </p:cNvPr>
          <p:cNvSpPr/>
          <p:nvPr/>
        </p:nvSpPr>
        <p:spPr>
          <a:xfrm>
            <a:off x="5609902" y="2830826"/>
            <a:ext cx="236697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Skidorna är 40 gånger kortare på bilden än i verkligheten. 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941C553F-0D4A-F843-A119-1624F921C055}"/>
              </a:ext>
            </a:extLst>
          </p:cNvPr>
          <p:cNvSpPr txBox="1"/>
          <p:nvPr/>
        </p:nvSpPr>
        <p:spPr>
          <a:xfrm>
            <a:off x="2953639" y="3531341"/>
            <a:ext cx="107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1 : 40 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626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  <p:bldP spid="20" grpId="0" animBg="1"/>
      <p:bldP spid="21" grpId="0"/>
      <p:bldP spid="22" grpId="0"/>
      <p:bldP spid="23" grpId="0"/>
      <p:bldP spid="24" grpId="0"/>
      <p:bldP spid="25" grpId="0"/>
      <p:bldP spid="31" grpId="0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3734204" y="436375"/>
            <a:ext cx="1997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Vilken är skalan?</a:t>
            </a:r>
          </a:p>
        </p:txBody>
      </p:sp>
      <p:sp>
        <p:nvSpPr>
          <p:cNvPr id="5" name="Rektangel 4"/>
          <p:cNvSpPr/>
          <p:nvPr/>
        </p:nvSpPr>
        <p:spPr>
          <a:xfrm>
            <a:off x="721589" y="1992467"/>
            <a:ext cx="2783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1 cm			       20 m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710709" y="2801448"/>
            <a:ext cx="2896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1 cm   		        5 mm</a:t>
            </a:r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697066" y="3623743"/>
            <a:ext cx="3037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3 cm 		      4,5 km</a:t>
            </a:r>
            <a:endParaRPr lang="sv-SE" dirty="0"/>
          </a:p>
        </p:txBody>
      </p:sp>
      <p:sp>
        <p:nvSpPr>
          <p:cNvPr id="8" name="Rektangel 7"/>
          <p:cNvSpPr/>
          <p:nvPr/>
        </p:nvSpPr>
        <p:spPr>
          <a:xfrm>
            <a:off x="576470" y="4428952"/>
            <a:ext cx="323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30 mm 			6 mil</a:t>
            </a:r>
            <a:endParaRPr lang="sv-SE" dirty="0"/>
          </a:p>
        </p:txBody>
      </p:sp>
      <p:sp>
        <p:nvSpPr>
          <p:cNvPr id="2" name="Rektangel 1"/>
          <p:cNvSpPr/>
          <p:nvPr/>
        </p:nvSpPr>
        <p:spPr>
          <a:xfrm>
            <a:off x="6914105" y="1992467"/>
            <a:ext cx="1097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: 2 000</a:t>
            </a:r>
          </a:p>
        </p:txBody>
      </p:sp>
      <p:sp>
        <p:nvSpPr>
          <p:cNvPr id="9" name="Rektangel 8"/>
          <p:cNvSpPr/>
          <p:nvPr/>
        </p:nvSpPr>
        <p:spPr>
          <a:xfrm>
            <a:off x="7127700" y="2772038"/>
            <a:ext cx="649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2 : 1</a:t>
            </a:r>
          </a:p>
        </p:txBody>
      </p:sp>
      <p:sp>
        <p:nvSpPr>
          <p:cNvPr id="10" name="Rektangel 9"/>
          <p:cNvSpPr/>
          <p:nvPr/>
        </p:nvSpPr>
        <p:spPr>
          <a:xfrm>
            <a:off x="6974944" y="3612858"/>
            <a:ext cx="1356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: 150 000</a:t>
            </a:r>
          </a:p>
        </p:txBody>
      </p:sp>
      <p:sp>
        <p:nvSpPr>
          <p:cNvPr id="11" name="Rektangel 10"/>
          <p:cNvSpPr/>
          <p:nvPr/>
        </p:nvSpPr>
        <p:spPr>
          <a:xfrm>
            <a:off x="6870847" y="4412331"/>
            <a:ext cx="1544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: 2 000 000</a:t>
            </a:r>
          </a:p>
        </p:txBody>
      </p:sp>
      <p:sp>
        <p:nvSpPr>
          <p:cNvPr id="13" name="Rektangel 12"/>
          <p:cNvSpPr/>
          <p:nvPr/>
        </p:nvSpPr>
        <p:spPr>
          <a:xfrm>
            <a:off x="4024138" y="1998930"/>
            <a:ext cx="1918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20 m = 2 000 cm</a:t>
            </a:r>
          </a:p>
        </p:txBody>
      </p:sp>
      <p:sp>
        <p:nvSpPr>
          <p:cNvPr id="15" name="Rektangel 14"/>
          <p:cNvSpPr/>
          <p:nvPr/>
        </p:nvSpPr>
        <p:spPr>
          <a:xfrm>
            <a:off x="4119185" y="2791680"/>
            <a:ext cx="1675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cm = 10 mm</a:t>
            </a:r>
          </a:p>
        </p:txBody>
      </p:sp>
      <p:sp>
        <p:nvSpPr>
          <p:cNvPr id="16" name="Rektangel 15"/>
          <p:cNvSpPr/>
          <p:nvPr/>
        </p:nvSpPr>
        <p:spPr>
          <a:xfrm>
            <a:off x="3776141" y="3609589"/>
            <a:ext cx="2357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4,5 km = 450 000 cm</a:t>
            </a:r>
          </a:p>
        </p:txBody>
      </p:sp>
      <p:sp>
        <p:nvSpPr>
          <p:cNvPr id="17" name="Rektangel 16"/>
          <p:cNvSpPr/>
          <p:nvPr/>
        </p:nvSpPr>
        <p:spPr>
          <a:xfrm>
            <a:off x="3754684" y="4412331"/>
            <a:ext cx="2578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6 mil = 60 000 000 mm</a:t>
            </a:r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C64CE0F0-66A6-494A-845B-3D476E2DF53B}"/>
              </a:ext>
            </a:extLst>
          </p:cNvPr>
          <p:cNvGrpSpPr/>
          <p:nvPr/>
        </p:nvGrpSpPr>
        <p:grpSpPr>
          <a:xfrm>
            <a:off x="249887" y="1303842"/>
            <a:ext cx="7774663" cy="369332"/>
            <a:chOff x="249887" y="1303842"/>
            <a:chExt cx="7774663" cy="369332"/>
          </a:xfrm>
        </p:grpSpPr>
        <p:sp>
          <p:nvSpPr>
            <p:cNvPr id="4" name="Rektangel 3"/>
            <p:cNvSpPr/>
            <p:nvPr/>
          </p:nvSpPr>
          <p:spPr>
            <a:xfrm>
              <a:off x="249887" y="1303842"/>
              <a:ext cx="33569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i="1" dirty="0"/>
                <a:t>          Bild 		    Verklighet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4297508" y="1303842"/>
              <a:ext cx="144933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i="1" dirty="0">
                  <a:cs typeface="Bradley Hand Bold"/>
                </a:rPr>
                <a:t>Omvandling</a:t>
              </a:r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11FA845D-93C7-BC42-8AA0-46576155EF12}"/>
                </a:ext>
              </a:extLst>
            </p:cNvPr>
            <p:cNvSpPr/>
            <p:nvPr/>
          </p:nvSpPr>
          <p:spPr>
            <a:xfrm>
              <a:off x="6974944" y="1303842"/>
              <a:ext cx="104960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i="1" dirty="0">
                  <a:cs typeface="Bradley Hand Bold"/>
                </a:rPr>
                <a:t>Skala</a:t>
              </a:r>
            </a:p>
          </p:txBody>
        </p:sp>
      </p:grpSp>
      <p:sp>
        <p:nvSpPr>
          <p:cNvPr id="19" name="Rektangel 18">
            <a:extLst>
              <a:ext uri="{FF2B5EF4-FFF2-40B4-BE49-F238E27FC236}">
                <a16:creationId xmlns:a16="http://schemas.microsoft.com/office/drawing/2014/main" id="{E9D7D5FA-F706-634F-BDBA-1D7C6A7C5D09}"/>
              </a:ext>
            </a:extLst>
          </p:cNvPr>
          <p:cNvSpPr/>
          <p:nvPr/>
        </p:nvSpPr>
        <p:spPr>
          <a:xfrm>
            <a:off x="249887" y="344042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291499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2" grpId="0"/>
      <p:bldP spid="9" grpId="0"/>
      <p:bldP spid="10" grpId="0"/>
      <p:bldP spid="11" grpId="0"/>
      <p:bldP spid="13" grpId="0"/>
      <p:bldP spid="15" grpId="0"/>
      <p:bldP spid="16" grpId="0"/>
      <p:bldP spid="1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DCAC6A7E-9EDF-884F-BAED-AA41AF97ECC3}"/>
              </a:ext>
            </a:extLst>
          </p:cNvPr>
          <p:cNvSpPr/>
          <p:nvPr/>
        </p:nvSpPr>
        <p:spPr>
          <a:xfrm>
            <a:off x="4276498" y="644937"/>
            <a:ext cx="957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</a:rPr>
              <a:t>Prefix</a:t>
            </a:r>
            <a:endParaRPr lang="sv-SE" sz="2000" b="1" dirty="0">
              <a:solidFill>
                <a:srgbClr val="9E2903"/>
              </a:solidFill>
              <a:effectLst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CA0C07A-3BB3-2046-B982-6ABFEEB17C28}"/>
              </a:ext>
            </a:extLst>
          </p:cNvPr>
          <p:cNvSpPr/>
          <p:nvPr/>
        </p:nvSpPr>
        <p:spPr>
          <a:xfrm>
            <a:off x="2655125" y="1299009"/>
            <a:ext cx="4492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I samband med enheter använder vi </a:t>
            </a:r>
            <a:r>
              <a:rPr lang="sv-SE" i="1" dirty="0">
                <a:solidFill>
                  <a:srgbClr val="C00000"/>
                </a:solidFill>
              </a:rPr>
              <a:t>prefix</a:t>
            </a:r>
            <a:r>
              <a:rPr lang="sv-SE" dirty="0"/>
              <a:t>. 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51DD575-E1C3-C04B-801C-360B4DF8FBA2}"/>
              </a:ext>
            </a:extLst>
          </p:cNvPr>
          <p:cNvSpPr/>
          <p:nvPr/>
        </p:nvSpPr>
        <p:spPr>
          <a:xfrm>
            <a:off x="2502724" y="1737637"/>
            <a:ext cx="4796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Några vanliga prefix är kilo, deci, </a:t>
            </a:r>
            <a:r>
              <a:rPr lang="sv-SE" dirty="0" err="1"/>
              <a:t>centi</a:t>
            </a:r>
            <a:r>
              <a:rPr lang="sv-SE" dirty="0"/>
              <a:t> och milli.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A9201CF-99DD-6543-8BE5-547941A7B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985" y="2637800"/>
            <a:ext cx="6480226" cy="2056598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68C41AFB-4E48-7045-90B5-88E2D9176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267" y="3099709"/>
            <a:ext cx="569094" cy="277251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9097E888-3216-E543-AB3D-FAA63406B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945" y="3151749"/>
            <a:ext cx="569094" cy="27725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A00A248-FFD6-A445-B1BB-76825311A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267" y="3561618"/>
            <a:ext cx="569094" cy="277251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0A8B1732-18EF-A34D-A275-F6F41B6EE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402" y="3973253"/>
            <a:ext cx="685457" cy="277251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CC7AF4F5-3E7A-D449-BFD5-328A10F5D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267" y="4361949"/>
            <a:ext cx="569094" cy="277251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6FB805CC-A4ED-374E-9C8C-CCDF4426D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734" y="3529360"/>
            <a:ext cx="569094" cy="277251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5A49CBFC-63CD-0045-BFD0-900EE9F8F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734" y="3935727"/>
            <a:ext cx="569094" cy="277251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B75ED4FE-F2F2-4B48-935A-0787C1DD5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945" y="4417147"/>
            <a:ext cx="569094" cy="277251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DB7ECEDA-8E3D-6B4B-A7E0-1488B33FB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075" y="3128166"/>
            <a:ext cx="934591" cy="277251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24A5BA16-BA0E-EB43-BA5B-32B63AD92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067" y="3128167"/>
            <a:ext cx="1089866" cy="277251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68420103-7305-C645-8C40-5A85DE8EE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075" y="3529360"/>
            <a:ext cx="934591" cy="277251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07C9C53C-CB0B-A249-978C-CCEB201CE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802" y="3980714"/>
            <a:ext cx="1233087" cy="277251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1EF521F9-FD76-1F40-8E02-DEA6DA995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802" y="4372361"/>
            <a:ext cx="1103264" cy="277251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3A073553-1F49-3946-B477-AC633A93A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667" y="3532182"/>
            <a:ext cx="1089866" cy="277251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A3FA8B90-A754-CE42-8753-E9B25BAEF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067" y="3941369"/>
            <a:ext cx="1089866" cy="277251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5D04A3FA-D508-F440-9FC3-F7DC65D97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067" y="4372361"/>
            <a:ext cx="1089866" cy="277251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96518CB8-14FA-E640-BF8D-C7D0893D4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771" y="3151748"/>
            <a:ext cx="934591" cy="277251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1D32334D-343D-1742-8E03-1E1645EB4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248" y="3514911"/>
            <a:ext cx="934591" cy="277251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6A044D06-436E-2F47-AD81-C39C06FF9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069" y="3948538"/>
            <a:ext cx="934591" cy="277251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B7AAA768-1FBF-8142-853F-539EE1CF2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771" y="4372360"/>
            <a:ext cx="934591" cy="27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0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E7C5E18-4C6C-4F40-8493-40C50A47CA36}"/>
              </a:ext>
            </a:extLst>
          </p:cNvPr>
          <p:cNvSpPr/>
          <p:nvPr/>
        </p:nvSpPr>
        <p:spPr>
          <a:xfrm>
            <a:off x="271091" y="933115"/>
            <a:ext cx="8601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a) Skriv 25 cm i meter. 		 	b) Skriv 7 dm i meter.  		   c) Skriv 850 mm i meter. 				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193775" y="124785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5235B1-FA7F-2D42-89BC-86B6F7359526}"/>
              </a:ext>
            </a:extLst>
          </p:cNvPr>
          <p:cNvSpPr/>
          <p:nvPr/>
        </p:nvSpPr>
        <p:spPr>
          <a:xfrm>
            <a:off x="1607597" y="2384975"/>
            <a:ext cx="1545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 25 cm </a:t>
            </a:r>
            <a:r>
              <a:rPr lang="sv-SE" dirty="0"/>
              <a:t>=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4FA8AB5-2392-E44C-A681-A0B841CF8984}"/>
              </a:ext>
            </a:extLst>
          </p:cNvPr>
          <p:cNvSpPr/>
          <p:nvPr/>
        </p:nvSpPr>
        <p:spPr>
          <a:xfrm>
            <a:off x="2768829" y="2381522"/>
            <a:ext cx="1270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0,25 m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4CB863D-E681-7043-A3F8-859F1D762F7A}"/>
              </a:ext>
            </a:extLst>
          </p:cNvPr>
          <p:cNvSpPr/>
          <p:nvPr/>
        </p:nvSpPr>
        <p:spPr>
          <a:xfrm>
            <a:off x="1607597" y="5244752"/>
            <a:ext cx="160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c) 850 mm </a:t>
            </a:r>
            <a:r>
              <a:rPr lang="sv-SE" dirty="0"/>
              <a:t>=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3E43C3A-CF7F-3C49-A303-33048C99ECC7}"/>
              </a:ext>
            </a:extLst>
          </p:cNvPr>
          <p:cNvSpPr/>
          <p:nvPr/>
        </p:nvSpPr>
        <p:spPr>
          <a:xfrm>
            <a:off x="2938235" y="5223737"/>
            <a:ext cx="1270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0,85 m</a:t>
            </a:r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BAF60091-3DB8-6C4F-97B1-776FCA3ADC94}"/>
              </a:ext>
            </a:extLst>
          </p:cNvPr>
          <p:cNvGrpSpPr/>
          <p:nvPr/>
        </p:nvGrpSpPr>
        <p:grpSpPr>
          <a:xfrm>
            <a:off x="5200602" y="2146842"/>
            <a:ext cx="3454347" cy="838691"/>
            <a:chOff x="4936966" y="2742224"/>
            <a:chExt cx="3454347" cy="838691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1A1B0BF7-B953-8E4E-9678-3EFBA1CC4742}"/>
                </a:ext>
              </a:extLst>
            </p:cNvPr>
            <p:cNvSpPr/>
            <p:nvPr/>
          </p:nvSpPr>
          <p:spPr>
            <a:xfrm>
              <a:off x="4936966" y="2742224"/>
              <a:ext cx="3454347" cy="83869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sv-SE" sz="800" dirty="0"/>
            </a:p>
            <a:p>
              <a:r>
                <a:rPr lang="sv-SE" sz="1200" dirty="0"/>
                <a:t>Prefixet </a:t>
              </a:r>
              <a:r>
                <a:rPr lang="sv-SE" sz="1200" dirty="0" err="1"/>
                <a:t>centi</a:t>
              </a:r>
              <a:r>
                <a:rPr lang="sv-SE" sz="1200" dirty="0"/>
                <a:t> (</a:t>
              </a:r>
              <a:r>
                <a:rPr lang="sv-SE" sz="1200" dirty="0">
                  <a:solidFill>
                    <a:srgbClr val="C00000"/>
                  </a:solidFill>
                </a:rPr>
                <a:t>c</a:t>
              </a:r>
              <a:r>
                <a:rPr lang="sv-SE" sz="1200" dirty="0"/>
                <a:t>) betyder hundradel.</a:t>
              </a:r>
            </a:p>
            <a:p>
              <a:r>
                <a:rPr lang="sv-SE" sz="600" dirty="0"/>
                <a:t>   </a:t>
              </a:r>
            </a:p>
            <a:p>
              <a:r>
                <a:rPr lang="sv-SE" sz="1200" dirty="0"/>
                <a:t>25 </a:t>
              </a:r>
              <a:r>
                <a:rPr lang="sv-SE" sz="1200" dirty="0">
                  <a:solidFill>
                    <a:srgbClr val="C00000"/>
                  </a:solidFill>
                </a:rPr>
                <a:t>c</a:t>
              </a:r>
              <a:r>
                <a:rPr lang="sv-SE" sz="1200" dirty="0"/>
                <a:t>m = 25 </a:t>
              </a:r>
              <a:r>
                <a:rPr lang="sv-SE" sz="1200" dirty="0">
                  <a:solidFill>
                    <a:srgbClr val="C00000"/>
                  </a:solidFill>
                </a:rPr>
                <a:t>hundradels</a:t>
              </a:r>
              <a:r>
                <a:rPr lang="sv-SE" sz="1200" dirty="0"/>
                <a:t> meter =          m = 0,25 m</a:t>
              </a:r>
            </a:p>
            <a:p>
              <a:r>
                <a:rPr lang="sv-SE" sz="900" dirty="0"/>
                <a:t>     </a:t>
              </a:r>
            </a:p>
          </p:txBody>
        </p: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BF314C02-1F38-FB42-9C5F-A288BBE3168B}"/>
                </a:ext>
              </a:extLst>
            </p:cNvPr>
            <p:cNvSpPr/>
            <p:nvPr/>
          </p:nvSpPr>
          <p:spPr>
            <a:xfrm>
              <a:off x="6963034" y="3051483"/>
              <a:ext cx="372538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200" dirty="0"/>
                <a:t>25</a:t>
              </a:r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3814EB81-AA8C-D746-925E-2DD11809A454}"/>
                </a:ext>
              </a:extLst>
            </p:cNvPr>
            <p:cNvSpPr/>
            <p:nvPr/>
          </p:nvSpPr>
          <p:spPr>
            <a:xfrm>
              <a:off x="6932930" y="3234520"/>
              <a:ext cx="432746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200" dirty="0">
                  <a:solidFill>
                    <a:srgbClr val="C00000"/>
                  </a:solidFill>
                </a:rPr>
                <a:t>100</a:t>
              </a:r>
            </a:p>
          </p:txBody>
        </p:sp>
        <p:cxnSp>
          <p:nvCxnSpPr>
            <p:cNvPr id="23" name="Rak 22">
              <a:extLst>
                <a:ext uri="{FF2B5EF4-FFF2-40B4-BE49-F238E27FC236}">
                  <a16:creationId xmlns:a16="http://schemas.microsoft.com/office/drawing/2014/main" id="{2934700D-D1DA-2042-A505-230AB7A13816}"/>
                </a:ext>
              </a:extLst>
            </p:cNvPr>
            <p:cNvCxnSpPr>
              <a:cxnSpLocks/>
            </p:cNvCxnSpPr>
            <p:nvPr/>
          </p:nvCxnSpPr>
          <p:spPr>
            <a:xfrm>
              <a:off x="7026213" y="3277642"/>
              <a:ext cx="206878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grpSp>
        <p:nvGrpSpPr>
          <p:cNvPr id="24" name="Grupp 23">
            <a:extLst>
              <a:ext uri="{FF2B5EF4-FFF2-40B4-BE49-F238E27FC236}">
                <a16:creationId xmlns:a16="http://schemas.microsoft.com/office/drawing/2014/main" id="{5E07A99A-FA32-8A40-BB3E-5AE084E25095}"/>
              </a:ext>
            </a:extLst>
          </p:cNvPr>
          <p:cNvGrpSpPr/>
          <p:nvPr/>
        </p:nvGrpSpPr>
        <p:grpSpPr>
          <a:xfrm>
            <a:off x="5200602" y="4859332"/>
            <a:ext cx="3588277" cy="838691"/>
            <a:chOff x="4803036" y="2742224"/>
            <a:chExt cx="3588277" cy="838691"/>
          </a:xfrm>
        </p:grpSpPr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F4D2C87F-D95A-1B4E-8F9D-ED53A22A6D36}"/>
                </a:ext>
              </a:extLst>
            </p:cNvPr>
            <p:cNvSpPr/>
            <p:nvPr/>
          </p:nvSpPr>
          <p:spPr>
            <a:xfrm>
              <a:off x="4803036" y="2742224"/>
              <a:ext cx="3588277" cy="83869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sv-SE" sz="800" dirty="0"/>
            </a:p>
            <a:p>
              <a:r>
                <a:rPr lang="sv-SE" sz="1200" dirty="0"/>
                <a:t>Prefixet milli (</a:t>
              </a:r>
              <a:r>
                <a:rPr lang="sv-SE" sz="1200" dirty="0">
                  <a:solidFill>
                    <a:srgbClr val="C00000"/>
                  </a:solidFill>
                </a:rPr>
                <a:t>m</a:t>
              </a:r>
              <a:r>
                <a:rPr lang="sv-SE" sz="1200" dirty="0"/>
                <a:t>) betyder tusendel.</a:t>
              </a:r>
            </a:p>
            <a:p>
              <a:r>
                <a:rPr lang="sv-SE" sz="600" dirty="0"/>
                <a:t>   </a:t>
              </a:r>
            </a:p>
            <a:p>
              <a:r>
                <a:rPr lang="sv-SE" sz="1200" dirty="0"/>
                <a:t>850 </a:t>
              </a:r>
              <a:r>
                <a:rPr lang="sv-SE" sz="1200" dirty="0">
                  <a:solidFill>
                    <a:srgbClr val="C00000"/>
                  </a:solidFill>
                </a:rPr>
                <a:t>m</a:t>
              </a:r>
              <a:r>
                <a:rPr lang="sv-SE" sz="1200" dirty="0"/>
                <a:t>m = 850 </a:t>
              </a:r>
              <a:r>
                <a:rPr lang="sv-SE" sz="1200" dirty="0">
                  <a:solidFill>
                    <a:srgbClr val="C00000"/>
                  </a:solidFill>
                </a:rPr>
                <a:t>tusendels</a:t>
              </a:r>
              <a:r>
                <a:rPr lang="sv-SE" sz="1200" dirty="0"/>
                <a:t> meter =           m = 0,85 m</a:t>
              </a:r>
            </a:p>
            <a:p>
              <a:r>
                <a:rPr lang="sv-SE" sz="900" dirty="0"/>
                <a:t>     </a:t>
              </a:r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F8B370D9-44DC-3448-B2EB-1E1C4D134396}"/>
                </a:ext>
              </a:extLst>
            </p:cNvPr>
            <p:cNvSpPr/>
            <p:nvPr/>
          </p:nvSpPr>
          <p:spPr>
            <a:xfrm>
              <a:off x="6934416" y="3057988"/>
              <a:ext cx="432746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200" dirty="0"/>
                <a:t>850</a:t>
              </a:r>
            </a:p>
          </p:txBody>
        </p: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BBB4767B-76CF-4249-B08F-795AE72267FD}"/>
                </a:ext>
              </a:extLst>
            </p:cNvPr>
            <p:cNvSpPr/>
            <p:nvPr/>
          </p:nvSpPr>
          <p:spPr>
            <a:xfrm>
              <a:off x="6877032" y="3236769"/>
              <a:ext cx="50524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200" dirty="0">
                  <a:solidFill>
                    <a:srgbClr val="C00000"/>
                  </a:solidFill>
                </a:rPr>
                <a:t>1000</a:t>
              </a:r>
            </a:p>
          </p:txBody>
        </p:sp>
        <p:cxnSp>
          <p:nvCxnSpPr>
            <p:cNvPr id="28" name="Rak 27">
              <a:extLst>
                <a:ext uri="{FF2B5EF4-FFF2-40B4-BE49-F238E27FC236}">
                  <a16:creationId xmlns:a16="http://schemas.microsoft.com/office/drawing/2014/main" id="{ECB92658-328B-A846-9F0C-0E9D68D7F4DC}"/>
                </a:ext>
              </a:extLst>
            </p:cNvPr>
            <p:cNvCxnSpPr>
              <a:cxnSpLocks/>
            </p:cNvCxnSpPr>
            <p:nvPr/>
          </p:nvCxnSpPr>
          <p:spPr>
            <a:xfrm>
              <a:off x="6994624" y="3277642"/>
              <a:ext cx="270057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sp>
        <p:nvSpPr>
          <p:cNvPr id="30" name="Rektangel 29">
            <a:extLst>
              <a:ext uri="{FF2B5EF4-FFF2-40B4-BE49-F238E27FC236}">
                <a16:creationId xmlns:a16="http://schemas.microsoft.com/office/drawing/2014/main" id="{AC10AF29-4E87-1342-9251-110AFC6B7957}"/>
              </a:ext>
            </a:extLst>
          </p:cNvPr>
          <p:cNvSpPr/>
          <p:nvPr/>
        </p:nvSpPr>
        <p:spPr>
          <a:xfrm>
            <a:off x="1607597" y="3741220"/>
            <a:ext cx="1545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 7 dm </a:t>
            </a:r>
            <a:r>
              <a:rPr lang="sv-SE" dirty="0"/>
              <a:t>=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B1D8EF9E-0E0D-0745-B4AB-3D1424F99F75}"/>
              </a:ext>
            </a:extLst>
          </p:cNvPr>
          <p:cNvSpPr/>
          <p:nvPr/>
        </p:nvSpPr>
        <p:spPr>
          <a:xfrm>
            <a:off x="2706076" y="3728450"/>
            <a:ext cx="1270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0,7 m</a:t>
            </a:r>
          </a:p>
        </p:txBody>
      </p:sp>
      <p:grpSp>
        <p:nvGrpSpPr>
          <p:cNvPr id="32" name="Grupp 31">
            <a:extLst>
              <a:ext uri="{FF2B5EF4-FFF2-40B4-BE49-F238E27FC236}">
                <a16:creationId xmlns:a16="http://schemas.microsoft.com/office/drawing/2014/main" id="{E6AE7D7A-3E9F-0F4A-A48D-9E91FFFDEC92}"/>
              </a:ext>
            </a:extLst>
          </p:cNvPr>
          <p:cNvGrpSpPr/>
          <p:nvPr/>
        </p:nvGrpSpPr>
        <p:grpSpPr>
          <a:xfrm>
            <a:off x="5200602" y="3503087"/>
            <a:ext cx="3124161" cy="838691"/>
            <a:chOff x="5267152" y="2742224"/>
            <a:chExt cx="3124161" cy="838691"/>
          </a:xfrm>
        </p:grpSpPr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5507F88F-0125-7D44-9029-5C6C706AB180}"/>
                </a:ext>
              </a:extLst>
            </p:cNvPr>
            <p:cNvSpPr/>
            <p:nvPr/>
          </p:nvSpPr>
          <p:spPr>
            <a:xfrm>
              <a:off x="5267152" y="2742224"/>
              <a:ext cx="3124161" cy="83869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sv-SE" sz="800" dirty="0"/>
            </a:p>
            <a:p>
              <a:r>
                <a:rPr lang="sv-SE" sz="1200" dirty="0"/>
                <a:t>Prefixet deci (</a:t>
              </a:r>
              <a:r>
                <a:rPr lang="sv-SE" sz="1200" dirty="0">
                  <a:solidFill>
                    <a:srgbClr val="C00000"/>
                  </a:solidFill>
                </a:rPr>
                <a:t>d</a:t>
              </a:r>
              <a:r>
                <a:rPr lang="sv-SE" sz="1200" dirty="0"/>
                <a:t>) betyder tiondel.</a:t>
              </a:r>
            </a:p>
            <a:p>
              <a:r>
                <a:rPr lang="sv-SE" sz="600" dirty="0"/>
                <a:t>   </a:t>
              </a:r>
            </a:p>
            <a:p>
              <a:r>
                <a:rPr lang="sv-SE" sz="1200" dirty="0"/>
                <a:t>7 </a:t>
              </a:r>
              <a:r>
                <a:rPr lang="sv-SE" sz="1200" dirty="0">
                  <a:solidFill>
                    <a:srgbClr val="C00000"/>
                  </a:solidFill>
                </a:rPr>
                <a:t>d</a:t>
              </a:r>
              <a:r>
                <a:rPr lang="sv-SE" sz="1200" dirty="0"/>
                <a:t>m = 7 </a:t>
              </a:r>
              <a:r>
                <a:rPr lang="sv-SE" sz="1200" dirty="0">
                  <a:solidFill>
                    <a:srgbClr val="C00000"/>
                  </a:solidFill>
                </a:rPr>
                <a:t>tiondels</a:t>
              </a:r>
              <a:r>
                <a:rPr lang="sv-SE" sz="1200" dirty="0"/>
                <a:t> meter =          m = 0,7 m</a:t>
              </a:r>
            </a:p>
            <a:p>
              <a:r>
                <a:rPr lang="sv-SE" sz="900" dirty="0"/>
                <a:t>     </a:t>
              </a:r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6C5BCCFC-9535-FE46-B564-D3C1F5054CD1}"/>
                </a:ext>
              </a:extLst>
            </p:cNvPr>
            <p:cNvSpPr/>
            <p:nvPr/>
          </p:nvSpPr>
          <p:spPr>
            <a:xfrm>
              <a:off x="6988141" y="3059920"/>
              <a:ext cx="372538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200" dirty="0"/>
                <a:t>7</a:t>
              </a: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B43EB8F7-25F4-BC4F-943C-6F77E47422D2}"/>
                </a:ext>
              </a:extLst>
            </p:cNvPr>
            <p:cNvSpPr/>
            <p:nvPr/>
          </p:nvSpPr>
          <p:spPr>
            <a:xfrm>
              <a:off x="6958037" y="3230685"/>
              <a:ext cx="432746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200" dirty="0">
                  <a:solidFill>
                    <a:srgbClr val="C00000"/>
                  </a:solidFill>
                </a:rPr>
                <a:t>10</a:t>
              </a:r>
            </a:p>
          </p:txBody>
        </p:sp>
        <p:cxnSp>
          <p:nvCxnSpPr>
            <p:cNvPr id="36" name="Rak 35">
              <a:extLst>
                <a:ext uri="{FF2B5EF4-FFF2-40B4-BE49-F238E27FC236}">
                  <a16:creationId xmlns:a16="http://schemas.microsoft.com/office/drawing/2014/main" id="{8704FA49-37B0-A940-A8D7-F96AE0040A9D}"/>
                </a:ext>
              </a:extLst>
            </p:cNvPr>
            <p:cNvCxnSpPr>
              <a:cxnSpLocks/>
            </p:cNvCxnSpPr>
            <p:nvPr/>
          </p:nvCxnSpPr>
          <p:spPr>
            <a:xfrm>
              <a:off x="7026213" y="3277642"/>
              <a:ext cx="206878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120173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0" grpId="0"/>
      <p:bldP spid="11" grpId="0"/>
      <p:bldP spid="12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E7C5E18-4C6C-4F40-8493-40C50A47CA36}"/>
              </a:ext>
            </a:extLst>
          </p:cNvPr>
          <p:cNvSpPr/>
          <p:nvPr/>
        </p:nvSpPr>
        <p:spPr>
          <a:xfrm>
            <a:off x="193775" y="799914"/>
            <a:ext cx="8834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lphaLcParenR"/>
            </a:pPr>
            <a:r>
              <a:rPr lang="sv-SE" dirty="0"/>
              <a:t>Skriv 1,2 dm i centimeter.		b) Skriv 65 mm i centimeter. 	      c) Skriv 0,3 m i millimeter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193775" y="274409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5235B1-FA7F-2D42-89BC-86B6F7359526}"/>
              </a:ext>
            </a:extLst>
          </p:cNvPr>
          <p:cNvSpPr/>
          <p:nvPr/>
        </p:nvSpPr>
        <p:spPr>
          <a:xfrm>
            <a:off x="1607597" y="2384975"/>
            <a:ext cx="1545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 1,2 dm </a:t>
            </a:r>
            <a:r>
              <a:rPr lang="sv-SE" dirty="0"/>
              <a:t>=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4FA8AB5-2392-E44C-A681-A0B841CF8984}"/>
              </a:ext>
            </a:extLst>
          </p:cNvPr>
          <p:cNvSpPr/>
          <p:nvPr/>
        </p:nvSpPr>
        <p:spPr>
          <a:xfrm>
            <a:off x="2874320" y="2384975"/>
            <a:ext cx="1270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12 cm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4CB863D-E681-7043-A3F8-859F1D762F7A}"/>
              </a:ext>
            </a:extLst>
          </p:cNvPr>
          <p:cNvSpPr/>
          <p:nvPr/>
        </p:nvSpPr>
        <p:spPr>
          <a:xfrm>
            <a:off x="1607597" y="5244752"/>
            <a:ext cx="160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c) 0,3 m </a:t>
            </a:r>
            <a:r>
              <a:rPr lang="sv-SE" dirty="0"/>
              <a:t>=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3E43C3A-CF7F-3C49-A303-33048C99ECC7}"/>
              </a:ext>
            </a:extLst>
          </p:cNvPr>
          <p:cNvSpPr/>
          <p:nvPr/>
        </p:nvSpPr>
        <p:spPr>
          <a:xfrm>
            <a:off x="2756931" y="5240843"/>
            <a:ext cx="1270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300 mm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1A1B0BF7-B953-8E4E-9678-3EFBA1CC4742}"/>
              </a:ext>
            </a:extLst>
          </p:cNvPr>
          <p:cNvSpPr/>
          <p:nvPr/>
        </p:nvSpPr>
        <p:spPr>
          <a:xfrm>
            <a:off x="5200602" y="2423338"/>
            <a:ext cx="302899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 dm = 10 cm. Alltså är 1,2 dm = 12 cm.</a:t>
            </a:r>
            <a:r>
              <a:rPr lang="sv-SE" sz="700" dirty="0"/>
              <a:t> 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4D2C87F-D95A-1B4E-8F9D-ED53A22A6D36}"/>
              </a:ext>
            </a:extLst>
          </p:cNvPr>
          <p:cNvSpPr/>
          <p:nvPr/>
        </p:nvSpPr>
        <p:spPr>
          <a:xfrm>
            <a:off x="5200602" y="5194676"/>
            <a:ext cx="323906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0,1 m = 1 dm = 100 mm. </a:t>
            </a:r>
          </a:p>
          <a:p>
            <a:r>
              <a:rPr lang="sv-SE" sz="1400" dirty="0"/>
              <a:t>Alltså är 0,3 m = 3 ∙ 100 mm = 300 mm.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AC10AF29-4E87-1342-9251-110AFC6B7957}"/>
              </a:ext>
            </a:extLst>
          </p:cNvPr>
          <p:cNvSpPr/>
          <p:nvPr/>
        </p:nvSpPr>
        <p:spPr>
          <a:xfrm>
            <a:off x="1607597" y="3741220"/>
            <a:ext cx="1545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 65 mm </a:t>
            </a:r>
            <a:r>
              <a:rPr lang="sv-SE" dirty="0"/>
              <a:t>=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B1D8EF9E-0E0D-0745-B4AB-3D1424F99F75}"/>
              </a:ext>
            </a:extLst>
          </p:cNvPr>
          <p:cNvSpPr/>
          <p:nvPr/>
        </p:nvSpPr>
        <p:spPr>
          <a:xfrm>
            <a:off x="2895090" y="3737311"/>
            <a:ext cx="1270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6,5 cm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5507F88F-0125-7D44-9029-5C6C706AB180}"/>
              </a:ext>
            </a:extLst>
          </p:cNvPr>
          <p:cNvSpPr/>
          <p:nvPr/>
        </p:nvSpPr>
        <p:spPr>
          <a:xfrm>
            <a:off x="5200602" y="3737311"/>
            <a:ext cx="312416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10 mm = 1 cm och 60 mm = 6 cm</a:t>
            </a:r>
          </a:p>
          <a:p>
            <a:r>
              <a:rPr lang="sv-SE" sz="1400" dirty="0"/>
              <a:t>Då är 65 mm = 6,5 cm.</a:t>
            </a:r>
            <a:r>
              <a:rPr lang="sv-SE" sz="9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28833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0" grpId="0"/>
      <p:bldP spid="11" grpId="0"/>
      <p:bldP spid="12" grpId="0"/>
      <p:bldP spid="20" grpId="0" animBg="1"/>
      <p:bldP spid="25" grpId="0" animBg="1"/>
      <p:bldP spid="30" grpId="0"/>
      <p:bldP spid="31" grpId="0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E7C5E18-4C6C-4F40-8493-40C50A47CA36}"/>
              </a:ext>
            </a:extLst>
          </p:cNvPr>
          <p:cNvSpPr/>
          <p:nvPr/>
        </p:nvSpPr>
        <p:spPr>
          <a:xfrm>
            <a:off x="734572" y="913261"/>
            <a:ext cx="48338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Skriv längderna i kilometer.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910807" y="141485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B04F0F2-14E2-9347-8E32-5048296DBDD2}"/>
              </a:ext>
            </a:extLst>
          </p:cNvPr>
          <p:cNvSpPr/>
          <p:nvPr/>
        </p:nvSpPr>
        <p:spPr>
          <a:xfrm>
            <a:off x="734572" y="1369300"/>
            <a:ext cx="1410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a) 0,3 mil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56BABAC-AE19-A444-9B63-64AEC2676AB2}"/>
              </a:ext>
            </a:extLst>
          </p:cNvPr>
          <p:cNvSpPr/>
          <p:nvPr/>
        </p:nvSpPr>
        <p:spPr>
          <a:xfrm>
            <a:off x="2816618" y="1383677"/>
            <a:ext cx="19705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b) 5,2 mil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5235B1-FA7F-2D42-89BC-86B6F7359526}"/>
              </a:ext>
            </a:extLst>
          </p:cNvPr>
          <p:cNvSpPr/>
          <p:nvPr/>
        </p:nvSpPr>
        <p:spPr>
          <a:xfrm>
            <a:off x="649457" y="2528228"/>
            <a:ext cx="20905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a) 0,3 mil </a:t>
            </a:r>
            <a:r>
              <a:rPr lang="sv-SE" sz="2000" dirty="0"/>
              <a:t>=</a:t>
            </a:r>
            <a:endParaRPr lang="sv-SE" sz="2000" dirty="0">
              <a:latin typeface="Bradley Hand" pitchFamily="2" charset="77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4FA8AB5-2392-E44C-A681-A0B841CF8984}"/>
              </a:ext>
            </a:extLst>
          </p:cNvPr>
          <p:cNvSpPr/>
          <p:nvPr/>
        </p:nvSpPr>
        <p:spPr>
          <a:xfrm>
            <a:off x="2043951" y="2528228"/>
            <a:ext cx="15453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3 km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4CB863D-E681-7043-A3F8-859F1D762F7A}"/>
              </a:ext>
            </a:extLst>
          </p:cNvPr>
          <p:cNvSpPr/>
          <p:nvPr/>
        </p:nvSpPr>
        <p:spPr>
          <a:xfrm>
            <a:off x="738635" y="4078970"/>
            <a:ext cx="18813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b) 5,2 mil </a:t>
            </a:r>
            <a:r>
              <a:rPr lang="sv-SE" sz="2000" dirty="0"/>
              <a:t>= </a:t>
            </a:r>
            <a:endParaRPr lang="sv-SE" sz="2000" dirty="0">
              <a:latin typeface="Bradley Hand" pitchFamily="2" charset="77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3E43C3A-CF7F-3C49-A303-33048C99ECC7}"/>
              </a:ext>
            </a:extLst>
          </p:cNvPr>
          <p:cNvSpPr/>
          <p:nvPr/>
        </p:nvSpPr>
        <p:spPr>
          <a:xfrm>
            <a:off x="2145053" y="4078970"/>
            <a:ext cx="16205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52 km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24D80D8-8DB2-724E-8769-687FBF11EBB8}"/>
              </a:ext>
            </a:extLst>
          </p:cNvPr>
          <p:cNvSpPr/>
          <p:nvPr/>
        </p:nvSpPr>
        <p:spPr>
          <a:xfrm>
            <a:off x="4572000" y="2343469"/>
            <a:ext cx="4343242" cy="8617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600" dirty="0"/>
              <a:t>0,1 mil = 1 km </a:t>
            </a:r>
          </a:p>
          <a:p>
            <a:r>
              <a:rPr lang="sv-SE" sz="1600" dirty="0"/>
              <a:t>Då är 0,3 mil = 3 km.</a:t>
            </a:r>
          </a:p>
          <a:p>
            <a:r>
              <a:rPr lang="sv-SE" sz="1600" dirty="0"/>
              <a:t>Du kan också direkt multiplicera 0,3 med 10.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81B1628-C996-DF41-9AD5-B6A90DD5F747}"/>
              </a:ext>
            </a:extLst>
          </p:cNvPr>
          <p:cNvSpPr/>
          <p:nvPr/>
        </p:nvSpPr>
        <p:spPr>
          <a:xfrm>
            <a:off x="4572000" y="3852041"/>
            <a:ext cx="4387437" cy="8617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600" dirty="0"/>
              <a:t>5 mil = 50 km och 0,2 mil = 2 km </a:t>
            </a:r>
          </a:p>
          <a:p>
            <a:r>
              <a:rPr lang="sv-SE" sz="1600" dirty="0"/>
              <a:t>Då är 5,2 mil = (50 + 2) km = 52 km.</a:t>
            </a:r>
          </a:p>
          <a:p>
            <a:r>
              <a:rPr lang="sv-SE" sz="1600" dirty="0"/>
              <a:t>Du kan också direkt multiplicera 5,2 med 10.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6004C09C-BFE3-E149-984D-5EF173505F8A}"/>
              </a:ext>
            </a:extLst>
          </p:cNvPr>
          <p:cNvSpPr/>
          <p:nvPr/>
        </p:nvSpPr>
        <p:spPr>
          <a:xfrm>
            <a:off x="5327540" y="1369299"/>
            <a:ext cx="19705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c) 2 300 m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AE2C5519-CE79-F64B-9A7D-9D6BDC4C6885}"/>
              </a:ext>
            </a:extLst>
          </p:cNvPr>
          <p:cNvSpPr/>
          <p:nvPr/>
        </p:nvSpPr>
        <p:spPr>
          <a:xfrm>
            <a:off x="734572" y="5629712"/>
            <a:ext cx="24242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c) 2 300 m </a:t>
            </a:r>
            <a:r>
              <a:rPr lang="sv-SE" sz="2000" dirty="0"/>
              <a:t>= </a:t>
            </a:r>
            <a:endParaRPr lang="sv-SE" sz="2000" dirty="0">
              <a:latin typeface="Bradley Hand" pitchFamily="2" charset="77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CDB05A38-0A86-7040-8F16-6C03C12BD1A2}"/>
              </a:ext>
            </a:extLst>
          </p:cNvPr>
          <p:cNvSpPr/>
          <p:nvPr/>
        </p:nvSpPr>
        <p:spPr>
          <a:xfrm>
            <a:off x="2286462" y="5629712"/>
            <a:ext cx="16205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2,3 km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B483F0B-B16B-B443-85E9-FB3064E9677A}"/>
              </a:ext>
            </a:extLst>
          </p:cNvPr>
          <p:cNvSpPr/>
          <p:nvPr/>
        </p:nvSpPr>
        <p:spPr>
          <a:xfrm>
            <a:off x="4572000" y="5360614"/>
            <a:ext cx="4512179" cy="8617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600" dirty="0"/>
              <a:t>2 000 m = 2 km och 300 m = 0,3 km </a:t>
            </a:r>
          </a:p>
          <a:p>
            <a:r>
              <a:rPr lang="sv-SE" sz="1600" dirty="0"/>
              <a:t>Då är 2 300 m = (2 + 0,3) km = 2,3 km.</a:t>
            </a:r>
          </a:p>
          <a:p>
            <a:r>
              <a:rPr lang="sv-SE" sz="1600" dirty="0"/>
              <a:t>Du kan också direkt dividera  2 300 med 1 000.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ED8A1FFF-E10B-6840-BCD5-3E31C06679B9}"/>
              </a:ext>
            </a:extLst>
          </p:cNvPr>
          <p:cNvSpPr/>
          <p:nvPr/>
        </p:nvSpPr>
        <p:spPr>
          <a:xfrm>
            <a:off x="4634275" y="2657227"/>
            <a:ext cx="2090557" cy="2342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sv-SE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5C7780E-F715-7546-8576-95AB8CDFCB6D}"/>
              </a:ext>
            </a:extLst>
          </p:cNvPr>
          <p:cNvSpPr/>
          <p:nvPr/>
        </p:nvSpPr>
        <p:spPr>
          <a:xfrm>
            <a:off x="4675843" y="2913180"/>
            <a:ext cx="4135553" cy="2342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sv-SE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1F4FF48D-B2F8-914E-AC72-D9A4C9DA68D0}"/>
              </a:ext>
            </a:extLst>
          </p:cNvPr>
          <p:cNvSpPr/>
          <p:nvPr/>
        </p:nvSpPr>
        <p:spPr>
          <a:xfrm>
            <a:off x="4634275" y="4152959"/>
            <a:ext cx="3429069" cy="2342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sv-SE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A8D78C2-7E73-434D-A66F-E8B97819B32E}"/>
              </a:ext>
            </a:extLst>
          </p:cNvPr>
          <p:cNvSpPr/>
          <p:nvPr/>
        </p:nvSpPr>
        <p:spPr>
          <a:xfrm>
            <a:off x="4590693" y="4421179"/>
            <a:ext cx="4135553" cy="2342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sv-SE" dirty="0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B65FFD16-4065-794B-A245-BDD0411D0A11}"/>
              </a:ext>
            </a:extLst>
          </p:cNvPr>
          <p:cNvSpPr/>
          <p:nvPr/>
        </p:nvSpPr>
        <p:spPr>
          <a:xfrm>
            <a:off x="4634275" y="5674372"/>
            <a:ext cx="3651662" cy="2342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sv-SE" dirty="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9B6A6033-1EFE-5544-9CB0-6317C5DB9189}"/>
              </a:ext>
            </a:extLst>
          </p:cNvPr>
          <p:cNvSpPr/>
          <p:nvPr/>
        </p:nvSpPr>
        <p:spPr>
          <a:xfrm>
            <a:off x="4613568" y="5901636"/>
            <a:ext cx="4345869" cy="2342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157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0" grpId="0"/>
      <p:bldP spid="11" grpId="0"/>
      <p:bldP spid="12" grpId="0"/>
      <p:bldP spid="13" grpId="0" animBg="1"/>
      <p:bldP spid="14" grpId="0" animBg="1"/>
      <p:bldP spid="15" grpId="0"/>
      <p:bldP spid="16" grpId="0"/>
      <p:bldP spid="17" grpId="0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E7C5E18-4C6C-4F40-8493-40C50A47CA36}"/>
              </a:ext>
            </a:extLst>
          </p:cNvPr>
          <p:cNvSpPr/>
          <p:nvPr/>
        </p:nvSpPr>
        <p:spPr>
          <a:xfrm>
            <a:off x="734572" y="913261"/>
            <a:ext cx="48338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Skriv längderna i mil.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910807" y="141485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B04F0F2-14E2-9347-8E32-5048296DBDD2}"/>
              </a:ext>
            </a:extLst>
          </p:cNvPr>
          <p:cNvSpPr/>
          <p:nvPr/>
        </p:nvSpPr>
        <p:spPr>
          <a:xfrm>
            <a:off x="734572" y="1369300"/>
            <a:ext cx="1410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a) 7 km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56BABAC-AE19-A444-9B63-64AEC2676AB2}"/>
              </a:ext>
            </a:extLst>
          </p:cNvPr>
          <p:cNvSpPr/>
          <p:nvPr/>
        </p:nvSpPr>
        <p:spPr>
          <a:xfrm>
            <a:off x="2816618" y="1383677"/>
            <a:ext cx="19705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b) 12 km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5235B1-FA7F-2D42-89BC-86B6F7359526}"/>
              </a:ext>
            </a:extLst>
          </p:cNvPr>
          <p:cNvSpPr/>
          <p:nvPr/>
        </p:nvSpPr>
        <p:spPr>
          <a:xfrm>
            <a:off x="649457" y="2528228"/>
            <a:ext cx="20905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a) 7 km </a:t>
            </a:r>
            <a:r>
              <a:rPr lang="sv-SE" sz="2000" dirty="0"/>
              <a:t>=</a:t>
            </a:r>
            <a:endParaRPr lang="sv-SE" sz="2000" dirty="0">
              <a:latin typeface="Bradley Hand" pitchFamily="2" charset="77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4FA8AB5-2392-E44C-A681-A0B841CF8984}"/>
              </a:ext>
            </a:extLst>
          </p:cNvPr>
          <p:cNvSpPr/>
          <p:nvPr/>
        </p:nvSpPr>
        <p:spPr>
          <a:xfrm>
            <a:off x="1847674" y="2528489"/>
            <a:ext cx="15453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0,7 mil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4CB863D-E681-7043-A3F8-859F1D762F7A}"/>
              </a:ext>
            </a:extLst>
          </p:cNvPr>
          <p:cNvSpPr/>
          <p:nvPr/>
        </p:nvSpPr>
        <p:spPr>
          <a:xfrm>
            <a:off x="649457" y="4084992"/>
            <a:ext cx="18813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b) 12 km </a:t>
            </a:r>
            <a:r>
              <a:rPr lang="sv-SE" sz="2000" dirty="0"/>
              <a:t>= </a:t>
            </a:r>
            <a:endParaRPr lang="sv-SE" sz="2000" dirty="0">
              <a:latin typeface="Bradley Hand" pitchFamily="2" charset="77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3E43C3A-CF7F-3C49-A303-33048C99ECC7}"/>
              </a:ext>
            </a:extLst>
          </p:cNvPr>
          <p:cNvSpPr/>
          <p:nvPr/>
        </p:nvSpPr>
        <p:spPr>
          <a:xfrm>
            <a:off x="1967202" y="4079231"/>
            <a:ext cx="16205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1,2 mil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24D80D8-8DB2-724E-8769-687FBF11EBB8}"/>
              </a:ext>
            </a:extLst>
          </p:cNvPr>
          <p:cNvSpPr/>
          <p:nvPr/>
        </p:nvSpPr>
        <p:spPr>
          <a:xfrm>
            <a:off x="4572000" y="2343469"/>
            <a:ext cx="4343242" cy="8617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600" dirty="0"/>
              <a:t>1 km = 0,1 mil </a:t>
            </a:r>
          </a:p>
          <a:p>
            <a:r>
              <a:rPr lang="sv-SE" sz="1600" dirty="0"/>
              <a:t>Då är 7 km = 0,7 mil.</a:t>
            </a:r>
          </a:p>
          <a:p>
            <a:r>
              <a:rPr lang="sv-SE" sz="1600" dirty="0"/>
              <a:t>Du kan också direkt dividera 7 med 10.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81B1628-C996-DF41-9AD5-B6A90DD5F747}"/>
              </a:ext>
            </a:extLst>
          </p:cNvPr>
          <p:cNvSpPr/>
          <p:nvPr/>
        </p:nvSpPr>
        <p:spPr>
          <a:xfrm>
            <a:off x="4572000" y="3852041"/>
            <a:ext cx="4387437" cy="8617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600" dirty="0"/>
              <a:t>10 km = 1 mil och 2 km = 0,2 mil. </a:t>
            </a:r>
          </a:p>
          <a:p>
            <a:r>
              <a:rPr lang="sv-SE" sz="1600" dirty="0"/>
              <a:t>Då är 12 km = (1 + 0,2) mil = 1,2 mil.</a:t>
            </a:r>
          </a:p>
          <a:p>
            <a:r>
              <a:rPr lang="sv-SE" sz="1600" dirty="0"/>
              <a:t>Du kan också direkt dividera 12 med 10.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6004C09C-BFE3-E149-984D-5EF173505F8A}"/>
              </a:ext>
            </a:extLst>
          </p:cNvPr>
          <p:cNvSpPr/>
          <p:nvPr/>
        </p:nvSpPr>
        <p:spPr>
          <a:xfrm>
            <a:off x="5327540" y="1369299"/>
            <a:ext cx="19705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c) 420 km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AE2C5519-CE79-F64B-9A7D-9D6BDC4C6885}"/>
              </a:ext>
            </a:extLst>
          </p:cNvPr>
          <p:cNvSpPr/>
          <p:nvPr/>
        </p:nvSpPr>
        <p:spPr>
          <a:xfrm>
            <a:off x="649457" y="5632077"/>
            <a:ext cx="24242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c) 420 km </a:t>
            </a:r>
            <a:r>
              <a:rPr lang="sv-SE" sz="2000" dirty="0"/>
              <a:t>= </a:t>
            </a:r>
            <a:endParaRPr lang="sv-SE" sz="2000" dirty="0">
              <a:latin typeface="Bradley Hand" pitchFamily="2" charset="77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CDB05A38-0A86-7040-8F16-6C03C12BD1A2}"/>
              </a:ext>
            </a:extLst>
          </p:cNvPr>
          <p:cNvSpPr/>
          <p:nvPr/>
        </p:nvSpPr>
        <p:spPr>
          <a:xfrm>
            <a:off x="2145053" y="5635996"/>
            <a:ext cx="16205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42 mil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B483F0B-B16B-B443-85E9-FB3064E9677A}"/>
              </a:ext>
            </a:extLst>
          </p:cNvPr>
          <p:cNvSpPr/>
          <p:nvPr/>
        </p:nvSpPr>
        <p:spPr>
          <a:xfrm>
            <a:off x="4572000" y="5360614"/>
            <a:ext cx="438743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600" dirty="0"/>
              <a:t>10 km = 1 mil </a:t>
            </a:r>
          </a:p>
          <a:p>
            <a:r>
              <a:rPr lang="sv-SE" sz="1600" dirty="0"/>
              <a:t>420 km = 420 / 10 = 42 mil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ED8A1FFF-E10B-6840-BCD5-3E31C06679B9}"/>
              </a:ext>
            </a:extLst>
          </p:cNvPr>
          <p:cNvSpPr/>
          <p:nvPr/>
        </p:nvSpPr>
        <p:spPr>
          <a:xfrm>
            <a:off x="4624021" y="2636288"/>
            <a:ext cx="2090557" cy="2342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sv-SE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5C7780E-F715-7546-8576-95AB8CDFCB6D}"/>
              </a:ext>
            </a:extLst>
          </p:cNvPr>
          <p:cNvSpPr/>
          <p:nvPr/>
        </p:nvSpPr>
        <p:spPr>
          <a:xfrm>
            <a:off x="4591225" y="2868457"/>
            <a:ext cx="4135553" cy="2342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sv-SE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1F4FF48D-B2F8-914E-AC72-D9A4C9DA68D0}"/>
              </a:ext>
            </a:extLst>
          </p:cNvPr>
          <p:cNvSpPr/>
          <p:nvPr/>
        </p:nvSpPr>
        <p:spPr>
          <a:xfrm>
            <a:off x="4638857" y="4128495"/>
            <a:ext cx="3429069" cy="2342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sv-SE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A8D78C2-7E73-434D-A66F-E8B97819B32E}"/>
              </a:ext>
            </a:extLst>
          </p:cNvPr>
          <p:cNvSpPr/>
          <p:nvPr/>
        </p:nvSpPr>
        <p:spPr>
          <a:xfrm>
            <a:off x="4646801" y="4362753"/>
            <a:ext cx="4135553" cy="2342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sv-SE" dirty="0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B65FFD16-4065-794B-A245-BDD0411D0A11}"/>
              </a:ext>
            </a:extLst>
          </p:cNvPr>
          <p:cNvSpPr/>
          <p:nvPr/>
        </p:nvSpPr>
        <p:spPr>
          <a:xfrm>
            <a:off x="4624021" y="5656718"/>
            <a:ext cx="3651662" cy="2342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782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0" grpId="0"/>
      <p:bldP spid="11" grpId="0"/>
      <p:bldP spid="12" grpId="0"/>
      <p:bldP spid="13" grpId="0" animBg="1"/>
      <p:bldP spid="14" grpId="0" animBg="1"/>
      <p:bldP spid="15" grpId="0"/>
      <p:bldP spid="16" grpId="0"/>
      <p:bldP spid="17" grpId="0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E7C5E18-4C6C-4F40-8493-40C50A47CA36}"/>
              </a:ext>
            </a:extLst>
          </p:cNvPr>
          <p:cNvSpPr/>
          <p:nvPr/>
        </p:nvSpPr>
        <p:spPr>
          <a:xfrm>
            <a:off x="734573" y="1035721"/>
            <a:ext cx="6845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Ljudets hastighet är 340 meter per sekund.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734573" y="463257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56BABAC-AE19-A444-9B63-64AEC2676AB2}"/>
              </a:ext>
            </a:extLst>
          </p:cNvPr>
          <p:cNvSpPr/>
          <p:nvPr/>
        </p:nvSpPr>
        <p:spPr>
          <a:xfrm>
            <a:off x="734573" y="2381778"/>
            <a:ext cx="4290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Hur långt bort är blixtnedslaget?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5235B1-FA7F-2D42-89BC-86B6F7359526}"/>
              </a:ext>
            </a:extLst>
          </p:cNvPr>
          <p:cNvSpPr/>
          <p:nvPr/>
        </p:nvSpPr>
        <p:spPr>
          <a:xfrm>
            <a:off x="1711182" y="3296854"/>
            <a:ext cx="18326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 5 · 340 m </a:t>
            </a:r>
            <a:r>
              <a:rPr lang="sv-SE" sz="2000" dirty="0"/>
              <a:t>=</a:t>
            </a:r>
            <a:endParaRPr lang="sv-SE" sz="2000" dirty="0">
              <a:latin typeface="Bradley Hand" pitchFamily="2" charset="77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4FA8AB5-2392-E44C-A681-A0B841CF8984}"/>
              </a:ext>
            </a:extLst>
          </p:cNvPr>
          <p:cNvSpPr/>
          <p:nvPr/>
        </p:nvSpPr>
        <p:spPr>
          <a:xfrm>
            <a:off x="3218241" y="3296854"/>
            <a:ext cx="15453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1 700 m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24D80D8-8DB2-724E-8769-687FBF11EBB8}"/>
              </a:ext>
            </a:extLst>
          </p:cNvPr>
          <p:cNvSpPr/>
          <p:nvPr/>
        </p:nvSpPr>
        <p:spPr>
          <a:xfrm>
            <a:off x="5362599" y="3064588"/>
            <a:ext cx="3293113" cy="584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600" dirty="0"/>
              <a:t>Använd huvudräkning eller uppställning när du multiplicerar.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0F56583-D54C-CB47-A1E7-55C4D516E22D}"/>
              </a:ext>
            </a:extLst>
          </p:cNvPr>
          <p:cNvSpPr/>
          <p:nvPr/>
        </p:nvSpPr>
        <p:spPr>
          <a:xfrm>
            <a:off x="4157365" y="2369578"/>
            <a:ext cx="4290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Svara i kilometer. </a:t>
            </a:r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B1819879-5496-B144-88D3-B869927E838D}"/>
              </a:ext>
            </a:extLst>
          </p:cNvPr>
          <p:cNvGrpSpPr/>
          <p:nvPr/>
        </p:nvGrpSpPr>
        <p:grpSpPr>
          <a:xfrm>
            <a:off x="734573" y="995982"/>
            <a:ext cx="7791507" cy="1279826"/>
            <a:chOff x="734573" y="995982"/>
            <a:chExt cx="7791507" cy="1279826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3B04F0F2-14E2-9347-8E32-5048296DBDD2}"/>
                </a:ext>
              </a:extLst>
            </p:cNvPr>
            <p:cNvSpPr/>
            <p:nvPr/>
          </p:nvSpPr>
          <p:spPr>
            <a:xfrm>
              <a:off x="734573" y="1514106"/>
              <a:ext cx="511631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+mn-lt"/>
                </a:rPr>
                <a:t>Vid ett blixtnedslag hör du åskan </a:t>
              </a:r>
            </a:p>
            <a:p>
              <a:r>
                <a:rPr lang="sv-SE" sz="2000" dirty="0">
                  <a:latin typeface="+mn-lt"/>
                </a:rPr>
                <a:t>5 sekunder efter att du har sett blixten. </a:t>
              </a:r>
            </a:p>
          </p:txBody>
        </p:sp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48B46DF4-EC32-9641-98BA-ADDCED4D9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34234" y="995982"/>
              <a:ext cx="1891846" cy="1279826"/>
            </a:xfrm>
            <a:prstGeom prst="ellipse">
              <a:avLst/>
            </a:prstGeom>
          </p:spPr>
        </p:pic>
      </p:grpSp>
      <p:sp>
        <p:nvSpPr>
          <p:cNvPr id="20" name="Rektangel 19">
            <a:extLst>
              <a:ext uri="{FF2B5EF4-FFF2-40B4-BE49-F238E27FC236}">
                <a16:creationId xmlns:a16="http://schemas.microsoft.com/office/drawing/2014/main" id="{69A0B013-6700-6241-AEA0-F82145811261}"/>
              </a:ext>
            </a:extLst>
          </p:cNvPr>
          <p:cNvSpPr/>
          <p:nvPr/>
        </p:nvSpPr>
        <p:spPr>
          <a:xfrm>
            <a:off x="1942508" y="3917924"/>
            <a:ext cx="1832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1 700 m </a:t>
            </a:r>
            <a:r>
              <a:rPr lang="sv-SE" sz="2000" dirty="0"/>
              <a:t>=</a:t>
            </a:r>
            <a:endParaRPr lang="sv-SE" sz="2000" dirty="0">
              <a:latin typeface="Bradley Hand" pitchFamily="2" charset="77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1B84D17A-D2CB-1749-91AB-517EEB4C5AF3}"/>
              </a:ext>
            </a:extLst>
          </p:cNvPr>
          <p:cNvSpPr/>
          <p:nvPr/>
        </p:nvSpPr>
        <p:spPr>
          <a:xfrm>
            <a:off x="5394961" y="3894758"/>
            <a:ext cx="1832627" cy="584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600" dirty="0"/>
              <a:t>1 000 m = 1 km </a:t>
            </a:r>
          </a:p>
          <a:p>
            <a:r>
              <a:rPr lang="sv-SE" sz="1600" dirty="0"/>
              <a:t>   700 m = 0,7 km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0849EDB1-7561-5848-861D-A040130850D0}"/>
              </a:ext>
            </a:extLst>
          </p:cNvPr>
          <p:cNvSpPr/>
          <p:nvPr/>
        </p:nvSpPr>
        <p:spPr>
          <a:xfrm>
            <a:off x="3218241" y="3917924"/>
            <a:ext cx="2144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1,7 km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D46D6C2C-F7D9-944F-A3E6-31E717E50A45}"/>
              </a:ext>
            </a:extLst>
          </p:cNvPr>
          <p:cNvSpPr/>
          <p:nvPr/>
        </p:nvSpPr>
        <p:spPr>
          <a:xfrm>
            <a:off x="910808" y="5562255"/>
            <a:ext cx="63167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 Blixtnedslaget är 1,7 km bort.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9A41FFC2-4419-0F4F-81D6-CC3CDDB52C43}"/>
              </a:ext>
            </a:extLst>
          </p:cNvPr>
          <p:cNvSpPr/>
          <p:nvPr/>
        </p:nvSpPr>
        <p:spPr>
          <a:xfrm>
            <a:off x="581522" y="3296854"/>
            <a:ext cx="1766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 Avstånd</a:t>
            </a:r>
            <a:r>
              <a:rPr lang="sv-SE" sz="2000" dirty="0"/>
              <a:t>:</a:t>
            </a:r>
            <a:endParaRPr lang="sv-SE" sz="2000" dirty="0"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2044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10" grpId="0"/>
      <p:bldP spid="13" grpId="0" animBg="1"/>
      <p:bldP spid="16" grpId="0"/>
      <p:bldP spid="20" grpId="0"/>
      <p:bldP spid="22" grpId="0" animBg="1"/>
      <p:bldP spid="23" grpId="0"/>
      <p:bldP spid="2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>
            <a:extLst>
              <a:ext uri="{FF2B5EF4-FFF2-40B4-BE49-F238E27FC236}">
                <a16:creationId xmlns:a16="http://schemas.microsoft.com/office/drawing/2014/main" id="{D835A91A-82B1-814D-9948-C471D883C44C}"/>
              </a:ext>
            </a:extLst>
          </p:cNvPr>
          <p:cNvGrpSpPr/>
          <p:nvPr/>
        </p:nvGrpSpPr>
        <p:grpSpPr>
          <a:xfrm>
            <a:off x="2308217" y="605808"/>
            <a:ext cx="4382640" cy="1066159"/>
            <a:chOff x="-1147243" y="2646770"/>
            <a:chExt cx="4382640" cy="1066159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D3935A65-F450-6142-825D-F8A46AFD1C56}"/>
                </a:ext>
              </a:extLst>
            </p:cNvPr>
            <p:cNvSpPr/>
            <p:nvPr/>
          </p:nvSpPr>
          <p:spPr>
            <a:xfrm>
              <a:off x="-1147243" y="2882287"/>
              <a:ext cx="1648400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600" b="1" dirty="0">
                  <a:solidFill>
                    <a:srgbClr val="C00000"/>
                  </a:solidFill>
                </a:rPr>
                <a:t>Naturlig storlek:  </a:t>
              </a:r>
            </a:p>
            <a:p>
              <a:pPr algn="ctr"/>
              <a:endParaRPr lang="sv-SE" sz="200" dirty="0"/>
            </a:p>
            <a:p>
              <a:r>
                <a:rPr lang="sv-SE" sz="1600" dirty="0"/>
                <a:t>      Skala 1 : 1</a:t>
              </a:r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DA90E994-4D3C-2D4F-AF31-672DA1CF8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12020" y="2646770"/>
              <a:ext cx="1423377" cy="1066159"/>
            </a:xfrm>
            <a:prstGeom prst="rect">
              <a:avLst/>
            </a:prstGeom>
          </p:spPr>
        </p:pic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17C8C2DE-72E2-EF4A-9D52-2A70342FE957}"/>
              </a:ext>
            </a:extLst>
          </p:cNvPr>
          <p:cNvGrpSpPr/>
          <p:nvPr/>
        </p:nvGrpSpPr>
        <p:grpSpPr>
          <a:xfrm>
            <a:off x="1898317" y="1784018"/>
            <a:ext cx="4429858" cy="600164"/>
            <a:chOff x="1650154" y="3453595"/>
            <a:chExt cx="4429858" cy="600164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057A7FF4-388C-D046-9D81-B0A0B4F5735F}"/>
                </a:ext>
              </a:extLst>
            </p:cNvPr>
            <p:cNvSpPr/>
            <p:nvPr/>
          </p:nvSpPr>
          <p:spPr>
            <a:xfrm>
              <a:off x="1650154" y="3453595"/>
              <a:ext cx="2406236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1600" b="1" dirty="0">
                  <a:solidFill>
                    <a:srgbClr val="C00000"/>
                  </a:solidFill>
                </a:rPr>
                <a:t>Förminskning till hälften:</a:t>
              </a:r>
              <a:r>
                <a:rPr lang="sv-SE" sz="1600" dirty="0">
                  <a:solidFill>
                    <a:srgbClr val="C00000"/>
                  </a:solidFill>
                </a:rPr>
                <a:t>  </a:t>
              </a:r>
            </a:p>
            <a:p>
              <a:pPr algn="ctr"/>
              <a:endParaRPr lang="sv-SE" sz="100" dirty="0"/>
            </a:p>
            <a:p>
              <a:r>
                <a:rPr lang="sv-SE" sz="1600" dirty="0"/>
                <a:t>              Skala 1 : 2</a:t>
              </a:r>
              <a:endParaRPr lang="sv-SE" dirty="0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6817EFCF-5724-8847-89EA-71019A616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2000" y="3453595"/>
              <a:ext cx="698012" cy="522835"/>
            </a:xfrm>
            <a:prstGeom prst="rect">
              <a:avLst/>
            </a:prstGeom>
          </p:spPr>
        </p:pic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203155D5-7F89-5546-9B3E-EB9C2A82E9C0}"/>
              </a:ext>
            </a:extLst>
          </p:cNvPr>
          <p:cNvGrpSpPr/>
          <p:nvPr/>
        </p:nvGrpSpPr>
        <p:grpSpPr>
          <a:xfrm>
            <a:off x="1867334" y="2306853"/>
            <a:ext cx="5774975" cy="2145855"/>
            <a:chOff x="1874181" y="3587909"/>
            <a:chExt cx="5774975" cy="2145855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FFC9CAAF-F887-7348-AFFC-91AE5471357F}"/>
                </a:ext>
              </a:extLst>
            </p:cNvPr>
            <p:cNvSpPr/>
            <p:nvPr/>
          </p:nvSpPr>
          <p:spPr>
            <a:xfrm>
              <a:off x="1874181" y="4249824"/>
              <a:ext cx="2468201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1600" b="1" dirty="0">
                  <a:solidFill>
                    <a:srgbClr val="C00000"/>
                  </a:solidFill>
                </a:rPr>
                <a:t>Förstoring till det dubbla:  </a:t>
              </a:r>
            </a:p>
            <a:p>
              <a:pPr algn="ctr"/>
              <a:endParaRPr lang="sv-SE" sz="100" b="1" dirty="0">
                <a:solidFill>
                  <a:srgbClr val="800000"/>
                </a:solidFill>
              </a:endParaRPr>
            </a:p>
            <a:p>
              <a:pPr algn="ctr"/>
              <a:r>
                <a:rPr lang="sv-SE" sz="1600" dirty="0"/>
                <a:t>Skala 2 : 1</a:t>
              </a:r>
              <a:endParaRPr lang="sv-SE" dirty="0"/>
            </a:p>
          </p:txBody>
        </p: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81736113-4CE2-844F-9E37-99D94FE8F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4330" y="3587909"/>
              <a:ext cx="2864826" cy="2145855"/>
            </a:xfrm>
            <a:prstGeom prst="rect">
              <a:avLst/>
            </a:prstGeom>
          </p:spPr>
        </p:pic>
      </p:grpSp>
      <p:sp>
        <p:nvSpPr>
          <p:cNvPr id="16" name="textruta 15">
            <a:extLst>
              <a:ext uri="{FF2B5EF4-FFF2-40B4-BE49-F238E27FC236}">
                <a16:creationId xmlns:a16="http://schemas.microsoft.com/office/drawing/2014/main" id="{978AC6D7-7AA8-1843-A251-6BB52FBE15BD}"/>
              </a:ext>
            </a:extLst>
          </p:cNvPr>
          <p:cNvSpPr txBox="1"/>
          <p:nvPr/>
        </p:nvSpPr>
        <p:spPr>
          <a:xfrm>
            <a:off x="2291336" y="4753682"/>
            <a:ext cx="497229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Om det </a:t>
            </a:r>
            <a:r>
              <a:rPr lang="sv-SE" dirty="0">
                <a:solidFill>
                  <a:srgbClr val="C00000"/>
                </a:solidFill>
              </a:rPr>
              <a:t>minsta </a:t>
            </a:r>
            <a:r>
              <a:rPr lang="sv-SE" dirty="0"/>
              <a:t>talet i skalan </a:t>
            </a:r>
            <a:r>
              <a:rPr lang="sv-SE" dirty="0">
                <a:solidFill>
                  <a:srgbClr val="C00000"/>
                </a:solidFill>
              </a:rPr>
              <a:t>står först</a:t>
            </a:r>
            <a:r>
              <a:rPr lang="sv-SE" dirty="0"/>
              <a:t> är bilden en </a:t>
            </a:r>
            <a:r>
              <a:rPr lang="sv-SE" dirty="0">
                <a:solidFill>
                  <a:srgbClr val="C00000"/>
                </a:solidFill>
              </a:rPr>
              <a:t>förminskning </a:t>
            </a:r>
            <a:r>
              <a:rPr lang="sv-SE" dirty="0"/>
              <a:t>av verkligheten, till exempel </a:t>
            </a:r>
            <a:r>
              <a:rPr lang="sv-SE" b="1" dirty="0"/>
              <a:t>1 : 2</a:t>
            </a:r>
            <a:r>
              <a:rPr lang="sv-SE" dirty="0"/>
              <a:t>.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5A6F1432-A083-2841-B9F9-78D64148FF0C}"/>
              </a:ext>
            </a:extLst>
          </p:cNvPr>
          <p:cNvSpPr txBox="1"/>
          <p:nvPr/>
        </p:nvSpPr>
        <p:spPr>
          <a:xfrm>
            <a:off x="2291336" y="5711764"/>
            <a:ext cx="497229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Om det </a:t>
            </a:r>
            <a:r>
              <a:rPr lang="sv-SE" dirty="0">
                <a:solidFill>
                  <a:srgbClr val="C00000"/>
                </a:solidFill>
              </a:rPr>
              <a:t>största </a:t>
            </a:r>
            <a:r>
              <a:rPr lang="sv-SE" dirty="0"/>
              <a:t>talet i skalan </a:t>
            </a:r>
            <a:r>
              <a:rPr lang="sv-SE" dirty="0">
                <a:solidFill>
                  <a:srgbClr val="C00000"/>
                </a:solidFill>
              </a:rPr>
              <a:t>står först </a:t>
            </a:r>
            <a:r>
              <a:rPr lang="sv-SE" dirty="0"/>
              <a:t>är bilden en </a:t>
            </a:r>
            <a:r>
              <a:rPr lang="sv-SE" dirty="0">
                <a:solidFill>
                  <a:srgbClr val="C00000"/>
                </a:solidFill>
              </a:rPr>
              <a:t>förstoring </a:t>
            </a:r>
            <a:r>
              <a:rPr lang="sv-SE" dirty="0"/>
              <a:t>av verkligheten, till exempel </a:t>
            </a:r>
            <a:r>
              <a:rPr lang="sv-SE" b="1" dirty="0"/>
              <a:t>2 : 1</a:t>
            </a:r>
            <a:r>
              <a:rPr lang="sv-SE" dirty="0"/>
              <a:t>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7DA91F3-CBDC-06D1-1573-3F2B234ED2DD}"/>
              </a:ext>
            </a:extLst>
          </p:cNvPr>
          <p:cNvSpPr/>
          <p:nvPr/>
        </p:nvSpPr>
        <p:spPr>
          <a:xfrm>
            <a:off x="2920563" y="124852"/>
            <a:ext cx="43430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latin typeface="+mn-lt"/>
              </a:rPr>
              <a:t>Skala – förminskning och förstoring</a:t>
            </a:r>
            <a:endParaRPr lang="sv-SE" sz="2000" b="1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083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1D8200DA-E900-C149-8F55-9F88A9FC7565}"/>
              </a:ext>
            </a:extLst>
          </p:cNvPr>
          <p:cNvSpPr txBox="1"/>
          <p:nvPr/>
        </p:nvSpPr>
        <p:spPr>
          <a:xfrm>
            <a:off x="1348010" y="1973557"/>
            <a:ext cx="202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på bilden: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E16062C-60BF-4245-9631-1CB86A5FEDCA}"/>
              </a:ext>
            </a:extLst>
          </p:cNvPr>
          <p:cNvSpPr txBox="1"/>
          <p:nvPr/>
        </p:nvSpPr>
        <p:spPr>
          <a:xfrm>
            <a:off x="2397219" y="2343386"/>
            <a:ext cx="16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Skala:   3 : 1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A98AD04-8534-0449-A981-DEA4FB740F2B}"/>
              </a:ext>
            </a:extLst>
          </p:cNvPr>
          <p:cNvSpPr/>
          <p:nvPr/>
        </p:nvSpPr>
        <p:spPr>
          <a:xfrm>
            <a:off x="304247" y="547935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D99AE72E-ECEB-044C-A963-66769587239E}"/>
              </a:ext>
            </a:extLst>
          </p:cNvPr>
          <p:cNvGrpSpPr/>
          <p:nvPr/>
        </p:nvGrpSpPr>
        <p:grpSpPr>
          <a:xfrm>
            <a:off x="1806228" y="547935"/>
            <a:ext cx="5431305" cy="1218044"/>
            <a:chOff x="1806228" y="547935"/>
            <a:chExt cx="5431305" cy="1218044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86111C79-E8CF-A449-9B47-8A05DF99D88F}"/>
                </a:ext>
              </a:extLst>
            </p:cNvPr>
            <p:cNvSpPr/>
            <p:nvPr/>
          </p:nvSpPr>
          <p:spPr>
            <a:xfrm>
              <a:off x="1806228" y="628297"/>
              <a:ext cx="34990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Hur lång är getingen i verkligheten?</a:t>
              </a:r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B0629DE0-427D-204A-B067-9D2FFEFA5D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532" t="5769" r="2729" b="5586"/>
            <a:stretch/>
          </p:blipFill>
          <p:spPr>
            <a:xfrm>
              <a:off x="5581290" y="547935"/>
              <a:ext cx="1656243" cy="1218044"/>
            </a:xfrm>
            <a:prstGeom prst="rect">
              <a:avLst/>
            </a:prstGeom>
          </p:spPr>
        </p:pic>
      </p:grpSp>
      <p:pic>
        <p:nvPicPr>
          <p:cNvPr id="9" name="Bildobjekt 8">
            <a:extLst>
              <a:ext uri="{FF2B5EF4-FFF2-40B4-BE49-F238E27FC236}">
                <a16:creationId xmlns:a16="http://schemas.microsoft.com/office/drawing/2014/main" id="{C96AAC02-00D2-7445-8604-4EA4FC829C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4018" t="43591" r="59657" b="53105"/>
          <a:stretch/>
        </p:blipFill>
        <p:spPr>
          <a:xfrm>
            <a:off x="5640652" y="1676388"/>
            <a:ext cx="2637759" cy="250752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07E9DA82-4BBE-5940-B904-023B05F678A9}"/>
              </a:ext>
            </a:extLst>
          </p:cNvPr>
          <p:cNvSpPr txBox="1"/>
          <p:nvPr/>
        </p:nvSpPr>
        <p:spPr>
          <a:xfrm>
            <a:off x="3203534" y="1973557"/>
            <a:ext cx="91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4,5 cm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A44130BE-09EC-7847-B190-EB40A2A8D30F}"/>
              </a:ext>
            </a:extLst>
          </p:cNvPr>
          <p:cNvSpPr txBox="1"/>
          <p:nvPr/>
        </p:nvSpPr>
        <p:spPr>
          <a:xfrm>
            <a:off x="974683" y="2897384"/>
            <a:ext cx="244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i verkligheten: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F46FC4C9-C02D-FF45-991B-1CE59C3CD5C4}"/>
              </a:ext>
            </a:extLst>
          </p:cNvPr>
          <p:cNvSpPr txBox="1"/>
          <p:nvPr/>
        </p:nvSpPr>
        <p:spPr>
          <a:xfrm>
            <a:off x="4257105" y="2868929"/>
            <a:ext cx="107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1,5 cm 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FE024A71-D2DF-A04C-B185-0AB42C2FA241}"/>
              </a:ext>
            </a:extLst>
          </p:cNvPr>
          <p:cNvGrpSpPr/>
          <p:nvPr/>
        </p:nvGrpSpPr>
        <p:grpSpPr>
          <a:xfrm>
            <a:off x="3314378" y="2772630"/>
            <a:ext cx="1082358" cy="613910"/>
            <a:chOff x="3307513" y="4793316"/>
            <a:chExt cx="1082358" cy="613910"/>
          </a:xfrm>
        </p:grpSpPr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8FADC394-6370-C241-8E86-8BF520B4F98B}"/>
                </a:ext>
              </a:extLst>
            </p:cNvPr>
            <p:cNvSpPr txBox="1"/>
            <p:nvPr/>
          </p:nvSpPr>
          <p:spPr>
            <a:xfrm>
              <a:off x="3307513" y="4793316"/>
              <a:ext cx="5411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>
                  <a:latin typeface="Bradley Hand Bold"/>
                  <a:cs typeface="Bradley Hand Bold"/>
                </a:rPr>
                <a:t>4,5 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endParaRPr lang="sv-SE" dirty="0"/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231E981A-0F17-B845-B67E-2CF51F3629F0}"/>
                </a:ext>
              </a:extLst>
            </p:cNvPr>
            <p:cNvSpPr txBox="1"/>
            <p:nvPr/>
          </p:nvSpPr>
          <p:spPr>
            <a:xfrm>
              <a:off x="3703374" y="4904798"/>
              <a:ext cx="686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>
                  <a:latin typeface="Bradley Hand Bold"/>
                  <a:cs typeface="Bradley Hand Bold"/>
                </a:rPr>
                <a:t>cm </a:t>
              </a:r>
              <a:r>
                <a:rPr lang="is-IS" dirty="0">
                  <a:latin typeface="+mn-lt"/>
                  <a:cs typeface="Bradley Hand Bold"/>
                </a:rPr>
                <a:t>=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endParaRPr lang="sv-SE" dirty="0"/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77B4EDB0-6F3A-B146-A416-F2C09AF1A8F7}"/>
                </a:ext>
              </a:extLst>
            </p:cNvPr>
            <p:cNvSpPr txBox="1"/>
            <p:nvPr/>
          </p:nvSpPr>
          <p:spPr>
            <a:xfrm>
              <a:off x="3412277" y="5037894"/>
              <a:ext cx="392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>
                  <a:latin typeface="Bradley Hand Bold"/>
                  <a:cs typeface="Bradley Hand Bold"/>
                </a:rPr>
                <a:t>3</a:t>
              </a:r>
              <a:endParaRPr lang="sv-SE" dirty="0"/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B58D47D2-E632-4640-B573-E482E213B06B}"/>
                </a:ext>
              </a:extLst>
            </p:cNvPr>
            <p:cNvCxnSpPr>
              <a:cxnSpLocks/>
            </p:cNvCxnSpPr>
            <p:nvPr/>
          </p:nvCxnSpPr>
          <p:spPr>
            <a:xfrm>
              <a:off x="3368724" y="5106551"/>
              <a:ext cx="354755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Rektangel 18">
            <a:extLst>
              <a:ext uri="{FF2B5EF4-FFF2-40B4-BE49-F238E27FC236}">
                <a16:creationId xmlns:a16="http://schemas.microsoft.com/office/drawing/2014/main" id="{D5DF0FE5-3001-7442-BF11-41473522F751}"/>
              </a:ext>
            </a:extLst>
          </p:cNvPr>
          <p:cNvSpPr/>
          <p:nvPr/>
        </p:nvSpPr>
        <p:spPr>
          <a:xfrm>
            <a:off x="4697577" y="3397497"/>
            <a:ext cx="418047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Skala 3 : 1 betyder att 3 cm på bilden är 1 cm i verkligheten. </a:t>
            </a:r>
          </a:p>
          <a:p>
            <a:r>
              <a:rPr lang="sv-SE" sz="1200" dirty="0"/>
              <a:t>Genom att dividera med 3 får du getingens längd i verkligheten. 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ACE9179B-B737-D54C-A78C-0722A41DB8E0}"/>
              </a:ext>
            </a:extLst>
          </p:cNvPr>
          <p:cNvSpPr txBox="1"/>
          <p:nvPr/>
        </p:nvSpPr>
        <p:spPr>
          <a:xfrm>
            <a:off x="1621961" y="4770595"/>
            <a:ext cx="485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</a:t>
            </a:r>
            <a:r>
              <a:rPr lang="sv-SE" dirty="0">
                <a:latin typeface="Bradley Hand" pitchFamily="2" charset="77"/>
              </a:rPr>
              <a:t>Getingen är 1,5 cm lång i verkligheten.</a:t>
            </a:r>
          </a:p>
        </p:txBody>
      </p:sp>
    </p:spTree>
    <p:extLst>
      <p:ext uri="{BB962C8B-B14F-4D97-AF65-F5344CB8AC3E}">
        <p14:creationId xmlns:p14="http://schemas.microsoft.com/office/powerpoint/2010/main" val="199247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1" grpId="0"/>
      <p:bldP spid="12" grpId="0"/>
      <p:bldP spid="19" grpId="0" animBg="1"/>
      <p:bldP spid="20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5179</TotalTime>
  <Words>1011</Words>
  <Application>Microsoft Macintosh PowerPoint</Application>
  <PresentationFormat>Bildspel på skärmen (4:3)</PresentationFormat>
  <Paragraphs>173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7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50</cp:revision>
  <dcterms:created xsi:type="dcterms:W3CDTF">2017-04-14T14:34:39Z</dcterms:created>
  <dcterms:modified xsi:type="dcterms:W3CDTF">2022-08-07T12:47:42Z</dcterms:modified>
</cp:coreProperties>
</file>