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  <p:sldId id="270" r:id="rId3"/>
    <p:sldId id="271" r:id="rId4"/>
    <p:sldId id="382" r:id="rId5"/>
    <p:sldId id="387" r:id="rId6"/>
    <p:sldId id="276" r:id="rId7"/>
    <p:sldId id="381" r:id="rId8"/>
    <p:sldId id="388" r:id="rId9"/>
    <p:sldId id="384" r:id="rId10"/>
    <p:sldId id="385" r:id="rId11"/>
    <p:sldId id="274" r:id="rId12"/>
    <p:sldId id="280" r:id="rId13"/>
    <p:sldId id="383" r:id="rId14"/>
    <p:sldId id="390" r:id="rId15"/>
    <p:sldId id="391" r:id="rId16"/>
    <p:sldId id="272" r:id="rId17"/>
    <p:sldId id="393" r:id="rId18"/>
    <p:sldId id="395" r:id="rId19"/>
    <p:sldId id="396" r:id="rId20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ördiagnos 4.2_Uppgift 29" id="{24BFC3BB-2949-F24F-AD1E-4B0A2AE506ED}">
          <p14:sldIdLst>
            <p14:sldId id="269"/>
            <p14:sldId id="270"/>
            <p14:sldId id="271"/>
          </p14:sldIdLst>
        </p14:section>
        <p14:section name="Fördiagnos 4.2_Uppgift 30 - 31" id="{B377B67F-B031-AD4B-BB1C-162326DB872A}">
          <p14:sldIdLst>
            <p14:sldId id="382"/>
            <p14:sldId id="387"/>
            <p14:sldId id="276"/>
            <p14:sldId id="381"/>
            <p14:sldId id="388"/>
            <p14:sldId id="384"/>
            <p14:sldId id="385"/>
            <p14:sldId id="274"/>
          </p14:sldIdLst>
        </p14:section>
        <p14:section name="Fördiagnos 4.2_Uppgift 32" id="{01BA3779-C36A-7441-866B-37D6B5872EF4}">
          <p14:sldIdLst>
            <p14:sldId id="280"/>
            <p14:sldId id="383"/>
            <p14:sldId id="390"/>
            <p14:sldId id="391"/>
          </p14:sldIdLst>
        </p14:section>
        <p14:section name="Fördiagnos 4.2_Uppgift 33 - 34" id="{B3E49C7D-680F-AF41-B5E7-B663CBC22615}">
          <p14:sldIdLst>
            <p14:sldId id="272"/>
            <p14:sldId id="393"/>
            <p14:sldId id="395"/>
            <p14:sldId id="3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30" autoAdjust="0"/>
    <p:restoredTop sz="99417" autoAdjust="0"/>
  </p:normalViewPr>
  <p:slideViewPr>
    <p:cSldViewPr snapToGrid="0" snapToObjects="1">
      <p:cViewPr varScale="1">
        <p:scale>
          <a:sx n="128" d="100"/>
          <a:sy n="128" d="100"/>
        </p:scale>
        <p:origin x="208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CE5C-5EEE-0B4F-A290-7E6C8B589B13}" type="datetimeFigureOut">
              <a:rPr lang="sv-SE" smtClean="0"/>
              <a:t>2022-08-07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70A8-17C8-5E46-925F-57C561212A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34592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CE5C-5EEE-0B4F-A290-7E6C8B589B13}" type="datetimeFigureOut">
              <a:rPr lang="sv-SE" smtClean="0"/>
              <a:t>2022-08-07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70A8-17C8-5E46-925F-57C561212A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5353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CE5C-5EEE-0B4F-A290-7E6C8B589B13}" type="datetimeFigureOut">
              <a:rPr lang="sv-SE" smtClean="0"/>
              <a:t>2022-08-07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70A8-17C8-5E46-925F-57C561212A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4440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CE5C-5EEE-0B4F-A290-7E6C8B589B13}" type="datetimeFigureOut">
              <a:rPr lang="sv-SE" smtClean="0"/>
              <a:t>2022-08-07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70A8-17C8-5E46-925F-57C561212A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02198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CE5C-5EEE-0B4F-A290-7E6C8B589B13}" type="datetimeFigureOut">
              <a:rPr lang="sv-SE" smtClean="0"/>
              <a:t>2022-08-07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70A8-17C8-5E46-925F-57C561212A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676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CE5C-5EEE-0B4F-A290-7E6C8B589B13}" type="datetimeFigureOut">
              <a:rPr lang="sv-SE" smtClean="0"/>
              <a:t>2022-08-07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70A8-17C8-5E46-925F-57C561212A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0515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CE5C-5EEE-0B4F-A290-7E6C8B589B13}" type="datetimeFigureOut">
              <a:rPr lang="sv-SE" smtClean="0"/>
              <a:t>2022-08-07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70A8-17C8-5E46-925F-57C561212A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7515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CE5C-5EEE-0B4F-A290-7E6C8B589B13}" type="datetimeFigureOut">
              <a:rPr lang="sv-SE" smtClean="0"/>
              <a:t>2022-08-07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70A8-17C8-5E46-925F-57C561212A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468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CE5C-5EEE-0B4F-A290-7E6C8B589B13}" type="datetimeFigureOut">
              <a:rPr lang="sv-SE" smtClean="0"/>
              <a:t>2022-08-07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70A8-17C8-5E46-925F-57C561212A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0237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CE5C-5EEE-0B4F-A290-7E6C8B589B13}" type="datetimeFigureOut">
              <a:rPr lang="sv-SE" smtClean="0"/>
              <a:t>2022-08-07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70A8-17C8-5E46-925F-57C561212A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2096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CE5C-5EEE-0B4F-A290-7E6C8B589B13}" type="datetimeFigureOut">
              <a:rPr lang="sv-SE" smtClean="0"/>
              <a:t>2022-08-07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70A8-17C8-5E46-925F-57C561212A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49375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9CE5C-5EEE-0B4F-A290-7E6C8B589B13}" type="datetimeFigureOut">
              <a:rPr lang="sv-SE" smtClean="0"/>
              <a:t>2022-08-07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070A8-17C8-5E46-925F-57C561212A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3424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7" Type="http://schemas.openxmlformats.org/officeDocument/2006/relationships/image" Target="../media/image40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tiff"/><Relationship Id="rId5" Type="http://schemas.openxmlformats.org/officeDocument/2006/relationships/image" Target="../media/image38.jpeg"/><Relationship Id="rId4" Type="http://schemas.openxmlformats.org/officeDocument/2006/relationships/image" Target="../media/image37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7" Type="http://schemas.openxmlformats.org/officeDocument/2006/relationships/image" Target="../media/image25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1E922432-2CA1-8D4A-8EA9-7516EEA45CED}"/>
              </a:ext>
            </a:extLst>
          </p:cNvPr>
          <p:cNvSpPr txBox="1"/>
          <p:nvPr/>
        </p:nvSpPr>
        <p:spPr>
          <a:xfrm>
            <a:off x="4030283" y="261349"/>
            <a:ext cx="2244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/>
              <a:t>Månghörningar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5CA98331-F4C4-9946-A0A8-24B31B5E7E21}"/>
              </a:ext>
            </a:extLst>
          </p:cNvPr>
          <p:cNvSpPr txBox="1"/>
          <p:nvPr/>
        </p:nvSpPr>
        <p:spPr>
          <a:xfrm>
            <a:off x="161825" y="767634"/>
            <a:ext cx="3930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En </a:t>
            </a:r>
            <a:r>
              <a:rPr lang="sv-SE" i="1" dirty="0">
                <a:solidFill>
                  <a:srgbClr val="C00000"/>
                </a:solidFill>
              </a:rPr>
              <a:t>månghörning</a:t>
            </a:r>
            <a:r>
              <a:rPr lang="sv-SE" i="1" dirty="0"/>
              <a:t> </a:t>
            </a:r>
            <a:r>
              <a:rPr lang="sv-SE" dirty="0"/>
              <a:t>eller </a:t>
            </a:r>
            <a:r>
              <a:rPr lang="sv-SE" i="1" dirty="0">
                <a:solidFill>
                  <a:srgbClr val="C00000"/>
                </a:solidFill>
              </a:rPr>
              <a:t>polygon</a:t>
            </a:r>
            <a:r>
              <a:rPr lang="sv-SE" i="1" dirty="0"/>
              <a:t> </a:t>
            </a:r>
            <a:r>
              <a:rPr lang="sv-SE" dirty="0"/>
              <a:t>består av ett antal sträckor som i ändpunkterna hänger ihop med andra sträckor. 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56BAEB6-4D4C-B945-A23E-3BD52FFD0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9467" y="807103"/>
            <a:ext cx="4285278" cy="1724985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0513005A-4E70-1845-91CD-6818E454E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484" y="1023648"/>
            <a:ext cx="1372705" cy="87354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86895597-AD2D-0048-BCD4-B64243119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0789" y="1023648"/>
            <a:ext cx="987270" cy="87354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1EBD2A1A-D955-7C47-8C52-0695A366D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212" y="902643"/>
            <a:ext cx="1574553" cy="994545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26524AC-E6FF-1E43-B4BE-35D82DD68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420" y="1897188"/>
            <a:ext cx="1086284" cy="568392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13791FB0-CB60-E14E-8B46-420D4286F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440" y="1885386"/>
            <a:ext cx="1086284" cy="568392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59C65486-0D14-5A4F-B3DE-E5E262F89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775" y="1927747"/>
            <a:ext cx="1086284" cy="568392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5A11CB6E-7606-504E-964B-39F26513920E}"/>
              </a:ext>
            </a:extLst>
          </p:cNvPr>
          <p:cNvSpPr txBox="1"/>
          <p:nvPr/>
        </p:nvSpPr>
        <p:spPr>
          <a:xfrm>
            <a:off x="4539467" y="3017347"/>
            <a:ext cx="1226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rgbClr val="800000"/>
                </a:solidFill>
              </a:rPr>
              <a:t>Diagonal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EC13DF7A-1A1C-554F-826A-D7BCE1D298F5}"/>
              </a:ext>
            </a:extLst>
          </p:cNvPr>
          <p:cNvSpPr txBox="1"/>
          <p:nvPr/>
        </p:nvSpPr>
        <p:spPr>
          <a:xfrm>
            <a:off x="141127" y="3872857"/>
            <a:ext cx="3329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En </a:t>
            </a:r>
            <a:r>
              <a:rPr lang="sv-SE" i="1" dirty="0">
                <a:solidFill>
                  <a:srgbClr val="C00000"/>
                </a:solidFill>
              </a:rPr>
              <a:t>diagonal </a:t>
            </a:r>
            <a:r>
              <a:rPr lang="sv-SE" dirty="0"/>
              <a:t>är en sträcka </a:t>
            </a:r>
            <a:r>
              <a:rPr lang="sv-SE" dirty="0">
                <a:solidFill>
                  <a:srgbClr val="C00000"/>
                </a:solidFill>
              </a:rPr>
              <a:t>mellan två hörn </a:t>
            </a:r>
            <a:r>
              <a:rPr lang="sv-SE" dirty="0"/>
              <a:t>i en månghörning.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1D59D051-AAC5-164A-8BFC-058AD54E7C0B}"/>
              </a:ext>
            </a:extLst>
          </p:cNvPr>
          <p:cNvSpPr txBox="1"/>
          <p:nvPr/>
        </p:nvSpPr>
        <p:spPr>
          <a:xfrm>
            <a:off x="93570" y="4671000"/>
            <a:ext cx="4617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De två hörnen kan inte ligga intill varandra för då är sträckan istället en </a:t>
            </a:r>
            <a:r>
              <a:rPr lang="sv-SE" i="1" dirty="0">
                <a:solidFill>
                  <a:srgbClr val="C00000"/>
                </a:solidFill>
              </a:rPr>
              <a:t>sida</a:t>
            </a:r>
            <a:r>
              <a:rPr lang="sv-SE" i="1" dirty="0"/>
              <a:t> </a:t>
            </a:r>
            <a:r>
              <a:rPr lang="sv-SE" dirty="0"/>
              <a:t>i månghörningen. 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AAC4A438-3A25-F648-97FF-10EC1612E1C6}"/>
              </a:ext>
            </a:extLst>
          </p:cNvPr>
          <p:cNvSpPr txBox="1"/>
          <p:nvPr/>
        </p:nvSpPr>
        <p:spPr>
          <a:xfrm>
            <a:off x="114288" y="5504086"/>
            <a:ext cx="4190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Alltså måste månghörningen ha </a:t>
            </a:r>
            <a:r>
              <a:rPr lang="sv-SE" dirty="0">
                <a:solidFill>
                  <a:srgbClr val="C00000"/>
                </a:solidFill>
              </a:rPr>
              <a:t>fler än 3 hörn </a:t>
            </a:r>
            <a:r>
              <a:rPr lang="sv-SE" dirty="0"/>
              <a:t>för att det ska gå att rita en diagonal. </a:t>
            </a: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43B730D5-6E56-E84F-B8E3-F11784369C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47" b="89983" l="9932" r="92237">
                        <a14:foregroundMark x1="54224" y1="83701" x2="54224" y2="83701"/>
                        <a14:foregroundMark x1="54224" y1="83701" x2="54110" y2="82683"/>
                        <a14:foregroundMark x1="64630" y1="81503" x2="64726" y2="81494"/>
                        <a14:foregroundMark x1="54110" y1="82513" x2="64447" y2="81521"/>
                        <a14:foregroundMark x1="64441" y1="81494" x2="63927" y2="81494"/>
                        <a14:foregroundMark x1="64726" y1="81494" x2="64630" y2="81494"/>
                        <a14:foregroundMark x1="62900" y1="85399" x2="51484" y2="77250"/>
                        <a14:foregroundMark x1="51484" y1="77250" x2="60160" y2="82513"/>
                        <a14:foregroundMark x1="60274" y1="82003" x2="52055" y2="77929"/>
                        <a14:foregroundMark x1="52055" y1="78268" x2="63813" y2="78438"/>
                        <a14:foregroundMark x1="63813" y1="78438" x2="59018" y2="85739"/>
                        <a14:foregroundMark x1="59018" y1="85569" x2="50913" y2="85739"/>
                        <a14:foregroundMark x1="50913" y1="85569" x2="50913" y2="77419"/>
                        <a14:foregroundMark x1="58562" y1="84380" x2="63470" y2="84550"/>
                        <a14:foregroundMark x1="60959" y1="85739" x2="57877" y2="86248"/>
                        <a14:foregroundMark x1="57877" y1="86078" x2="65068" y2="85739"/>
                        <a14:foregroundMark x1="65068" y1="85569" x2="64963" y2="77474"/>
                        <a14:foregroundMark x1="42580" y1="70119" x2="50228" y2="78608"/>
                        <a14:foregroundMark x1="45890" y1="72496" x2="50114" y2="78268"/>
                        <a14:foregroundMark x1="50114" y1="79117" x2="44521" y2="68591"/>
                        <a14:foregroundMark x1="44292" y1="68421" x2="42580" y2="68251"/>
                        <a14:foregroundMark x1="42580" y1="68251" x2="43265" y2="69949"/>
                        <a14:foregroundMark x1="42808" y1="67572" x2="44292" y2="68081"/>
                        <a14:foregroundMark x1="42580" y1="67912" x2="42580" y2="70119"/>
                        <a14:foregroundMark x1="70011" y1="58788" x2="85274" y2="58913"/>
                        <a14:foregroundMark x1="84589" y1="61290" x2="71918" y2="60951"/>
                        <a14:foregroundMark x1="71918" y1="60781" x2="82991" y2="58574"/>
                        <a14:foregroundMark x1="69129" y1="56319" x2="68379" y2="56197"/>
                        <a14:foregroundMark x1="82991" y1="58574" x2="70767" y2="56585"/>
                        <a14:foregroundMark x1="70673" y1="56859" x2="79566" y2="59932"/>
                        <a14:foregroundMark x1="68265" y1="56027" x2="69122" y2="56323"/>
                        <a14:foregroundMark x1="79566" y1="59932" x2="84018" y2="59762"/>
                        <a14:foregroundMark x1="86073" y1="56197" x2="86986" y2="61121"/>
                        <a14:foregroundMark x1="86986" y1="60951" x2="70252" y2="58085"/>
                        <a14:foregroundMark x1="70163" y1="58346" x2="86872" y2="62139"/>
                        <a14:foregroundMark x1="86872" y1="61969" x2="84247" y2="58913"/>
                        <a14:foregroundMark x1="85160" y1="56876" x2="78539" y2="57046"/>
                        <a14:foregroundMark x1="78539" y1="56876" x2="71689" y2="56876"/>
                        <a14:foregroundMark x1="69281" y1="56226" x2="67123" y2="55008"/>
                        <a14:foregroundMark x1="69985" y1="58865" x2="72260" y2="61121"/>
                        <a14:foregroundMark x1="65963" y1="54876" x2="68070" y2="56966"/>
                        <a14:foregroundMark x1="70890" y1="62139" x2="67802" y2="61852"/>
                        <a14:foregroundMark x1="68836" y1="63328" x2="81393" y2="61800"/>
                        <a14:foregroundMark x1="81393" y1="61800" x2="82991" y2="61800"/>
                        <a14:foregroundMark x1="87557" y1="63497" x2="87557" y2="40068"/>
                        <a14:foregroundMark x1="87557" y1="43124" x2="88584" y2="47029"/>
                        <a14:foregroundMark x1="86644" y1="54329" x2="78767" y2="43463"/>
                        <a14:foregroundMark x1="78767" y1="43463" x2="88584" y2="47708"/>
                        <a14:foregroundMark x1="88584" y1="47708" x2="75685" y2="40917"/>
                        <a14:foregroundMark x1="75685" y1="39728" x2="82534" y2="54839"/>
                        <a14:foregroundMark x1="82534" y1="54839" x2="83219" y2="58065"/>
                        <a14:foregroundMark x1="79110" y1="41766" x2="92237" y2="39898"/>
                        <a14:foregroundMark x1="92237" y1="39898" x2="91667" y2="42954"/>
                        <a14:foregroundMark x1="90982" y1="43633" x2="88014" y2="49236"/>
                        <a14:foregroundMark x1="92009" y1="43973" x2="88014" y2="55857"/>
                        <a14:foregroundMark x1="62785" y1="53820" x2="56849" y2="43973"/>
                        <a14:foregroundMark x1="56849" y1="43803" x2="55594" y2="45501"/>
                        <a14:foregroundMark x1="55594" y1="43633" x2="56849" y2="43633"/>
                        <a14:foregroundMark x1="56849" y1="43973" x2="57763" y2="46010"/>
                        <a14:foregroundMark x1="57763" y1="45840" x2="56164" y2="43463"/>
                        <a14:foregroundMark x1="56621" y1="44652" x2="64533" y2="54871"/>
                        <a14:foregroundMark x1="70205" y1="31409" x2="77968" y2="41426"/>
                        <a14:foregroundMark x1="70662" y1="30730" x2="76142" y2="40577"/>
                        <a14:foregroundMark x1="69635" y1="32428" x2="76941" y2="43973"/>
                        <a14:foregroundMark x1="76826" y1="43124" x2="70776" y2="29711"/>
                        <a14:foregroundMark x1="70776" y1="29711" x2="70434" y2="31749"/>
                        <a14:foregroundMark x1="70205" y1="31749" x2="70205" y2="30221"/>
                        <a14:foregroundMark x1="70205" y1="30730" x2="69749" y2="31749"/>
                        <a14:foregroundMark x1="69749" y1="31579" x2="69749" y2="29881"/>
                        <a14:foregroundMark x1="62374" y1="52678" x2="63356" y2="53990"/>
                        <a14:foregroundMark x1="56621" y1="44992" x2="62352" y2="52649"/>
                        <a14:foregroundMark x1="63356" y1="53820" x2="58105" y2="43973"/>
                        <a14:foregroundMark x1="57763" y1="43633" x2="56621" y2="42445"/>
                        <a14:foregroundMark x1="48744" y1="77589" x2="51484" y2="81494"/>
                        <a14:foregroundMark x1="42580" y1="68421" x2="42694" y2="68251"/>
                        <a14:foregroundMark x1="63242" y1="80475" x2="62100" y2="59932"/>
                        <a14:foregroundMark x1="62100" y1="59932" x2="66438" y2="60272"/>
                        <a14:foregroundMark x1="65068" y1="79626" x2="69406" y2="54669"/>
                        <a14:foregroundMark x1="69635" y1="57385" x2="64269" y2="72666"/>
                        <a14:foregroundMark x1="64269" y1="72666" x2="64269" y2="72326"/>
                        <a14:foregroundMark x1="64840" y1="77929" x2="65297" y2="58234"/>
                        <a14:foregroundMark x1="63813" y1="60951" x2="64041" y2="58404"/>
                        <a14:foregroundMark x1="64041" y1="58234" x2="66667" y2="54499"/>
                        <a14:foregroundMark x1="63927" y1="59253" x2="63927" y2="72496"/>
                        <a14:foregroundMark x1="63014" y1="54160" x2="63927" y2="57725"/>
                        <a14:foregroundMark x1="61758" y1="53141" x2="62443" y2="55178"/>
                        <a14:foregroundMark x1="60959" y1="52122" x2="61187" y2="52462"/>
                        <a14:foregroundMark x1="63699" y1="72835" x2="63699" y2="79626"/>
                        <a14:foregroundMark x1="63699" y1="69949" x2="63699" y2="74873"/>
                        <a14:foregroundMark x1="76826" y1="44652" x2="81164" y2="50764"/>
                        <a14:foregroundMark x1="68836" y1="59083" x2="74886" y2="59253"/>
                        <a14:foregroundMark x1="70434" y1="57725" x2="68493" y2="54669"/>
                        <a14:foregroundMark x1="43037" y1="69100" x2="42808" y2="67742"/>
                        <a14:foregroundMark x1="42466" y1="67572" x2="42466" y2="68081"/>
                        <a14:foregroundMark x1="43151" y1="67742" x2="42808" y2="67742"/>
                        <a14:backgroundMark x1="11986" y1="43973" x2="18950" y2="69610"/>
                        <a14:backgroundMark x1="20662" y1="71477" x2="10502" y2="36333"/>
                        <a14:backgroundMark x1="10502" y1="36333" x2="20776" y2="31239"/>
                        <a14:backgroundMark x1="20776" y1="31239" x2="28082" y2="17317"/>
                        <a14:backgroundMark x1="28082" y1="17317" x2="37443" y2="14601"/>
                        <a14:backgroundMark x1="37443" y1="14601" x2="33904" y2="32258"/>
                        <a14:backgroundMark x1="33904" y1="32258" x2="26484" y2="49066"/>
                        <a14:backgroundMark x1="26484" y1="49066" x2="22603" y2="709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6003" y="3533955"/>
            <a:ext cx="4472735" cy="3007353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72C7CE26-9215-8044-8581-906D9213E0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31471">
            <a:off x="6346725" y="5454276"/>
            <a:ext cx="1316431" cy="718917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890C5FDE-6108-ED42-BB46-B8A5558CB7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3976" y="5101625"/>
            <a:ext cx="1360769" cy="327681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CCDD8DAC-DF7E-2749-B981-7BAD201FA62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3535708">
            <a:off x="7105717" y="4854451"/>
            <a:ext cx="619493" cy="338312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F25AFF9E-24B5-1441-853B-B1ADF7A363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3200" y="4414663"/>
            <a:ext cx="1095375" cy="598195"/>
          </a:xfrm>
          <a:prstGeom prst="rect">
            <a:avLst/>
          </a:prstGeom>
        </p:spPr>
      </p:pic>
      <p:grpSp>
        <p:nvGrpSpPr>
          <p:cNvPr id="54" name="Grupp 53">
            <a:extLst>
              <a:ext uri="{FF2B5EF4-FFF2-40B4-BE49-F238E27FC236}">
                <a16:creationId xmlns:a16="http://schemas.microsoft.com/office/drawing/2014/main" id="{7476B2F5-EAB9-3548-B0C2-2F9160BEC06C}"/>
              </a:ext>
            </a:extLst>
          </p:cNvPr>
          <p:cNvGrpSpPr/>
          <p:nvPr/>
        </p:nvGrpSpPr>
        <p:grpSpPr>
          <a:xfrm>
            <a:off x="5167538" y="3933825"/>
            <a:ext cx="2625425" cy="1792206"/>
            <a:chOff x="5167538" y="3933825"/>
            <a:chExt cx="2625425" cy="1792206"/>
          </a:xfrm>
        </p:grpSpPr>
        <p:cxnSp>
          <p:nvCxnSpPr>
            <p:cNvPr id="27" name="Rak 26">
              <a:extLst>
                <a:ext uri="{FF2B5EF4-FFF2-40B4-BE49-F238E27FC236}">
                  <a16:creationId xmlns:a16="http://schemas.microsoft.com/office/drawing/2014/main" id="{C11EDAED-15AD-E149-8C2A-4209737A2702}"/>
                </a:ext>
              </a:extLst>
            </p:cNvPr>
            <p:cNvCxnSpPr>
              <a:cxnSpLocks/>
            </p:cNvCxnSpPr>
            <p:nvPr/>
          </p:nvCxnSpPr>
          <p:spPr>
            <a:xfrm>
              <a:off x="6400800" y="3933825"/>
              <a:ext cx="1392163" cy="48083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Rak 30">
              <a:extLst>
                <a:ext uri="{FF2B5EF4-FFF2-40B4-BE49-F238E27FC236}">
                  <a16:creationId xmlns:a16="http://schemas.microsoft.com/office/drawing/2014/main" id="{4F42C153-1265-0640-B1D3-D1959BD0BF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7538" y="3933825"/>
              <a:ext cx="1268944" cy="69850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Rak 33">
              <a:extLst>
                <a:ext uri="{FF2B5EF4-FFF2-40B4-BE49-F238E27FC236}">
                  <a16:creationId xmlns:a16="http://schemas.microsoft.com/office/drawing/2014/main" id="{094A284B-7604-0B41-A0B9-AD38EF2CFB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67538" y="4603750"/>
              <a:ext cx="505622" cy="112228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Rak 36">
              <a:extLst>
                <a:ext uri="{FF2B5EF4-FFF2-40B4-BE49-F238E27FC236}">
                  <a16:creationId xmlns:a16="http://schemas.microsoft.com/office/drawing/2014/main" id="{AF2EAB88-E2C9-FF49-8E69-37EA6BA017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52780" y="5413761"/>
              <a:ext cx="1570345" cy="30043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Rak 21">
              <a:extLst>
                <a:ext uri="{FF2B5EF4-FFF2-40B4-BE49-F238E27FC236}">
                  <a16:creationId xmlns:a16="http://schemas.microsoft.com/office/drawing/2014/main" id="{34DA1183-886C-864E-91C2-42117FCE95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23125" y="4391027"/>
              <a:ext cx="569838" cy="102273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6" name="Rak 45">
            <a:extLst>
              <a:ext uri="{FF2B5EF4-FFF2-40B4-BE49-F238E27FC236}">
                <a16:creationId xmlns:a16="http://schemas.microsoft.com/office/drawing/2014/main" id="{2B3263AD-2DE1-CA44-AD76-357A96B47A70}"/>
              </a:ext>
            </a:extLst>
          </p:cNvPr>
          <p:cNvCxnSpPr>
            <a:cxnSpLocks/>
          </p:cNvCxnSpPr>
          <p:nvPr/>
        </p:nvCxnSpPr>
        <p:spPr>
          <a:xfrm flipV="1">
            <a:off x="5688277" y="4414663"/>
            <a:ext cx="2055548" cy="12684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Rak 47">
            <a:extLst>
              <a:ext uri="{FF2B5EF4-FFF2-40B4-BE49-F238E27FC236}">
                <a16:creationId xmlns:a16="http://schemas.microsoft.com/office/drawing/2014/main" id="{0A1FBA35-D825-5B48-8127-96B664326FD6}"/>
              </a:ext>
            </a:extLst>
          </p:cNvPr>
          <p:cNvCxnSpPr>
            <a:cxnSpLocks/>
          </p:cNvCxnSpPr>
          <p:nvPr/>
        </p:nvCxnSpPr>
        <p:spPr>
          <a:xfrm flipV="1">
            <a:off x="5688277" y="3962401"/>
            <a:ext cx="748205" cy="17207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textruta 78">
            <a:extLst>
              <a:ext uri="{FF2B5EF4-FFF2-40B4-BE49-F238E27FC236}">
                <a16:creationId xmlns:a16="http://schemas.microsoft.com/office/drawing/2014/main" id="{C928EFB7-CAA5-0140-BB20-B1BAA62BF76A}"/>
              </a:ext>
            </a:extLst>
          </p:cNvPr>
          <p:cNvSpPr txBox="1"/>
          <p:nvPr/>
        </p:nvSpPr>
        <p:spPr>
          <a:xfrm>
            <a:off x="161825" y="1748160"/>
            <a:ext cx="4258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De punkter där sträckorna möts kallas</a:t>
            </a:r>
            <a:r>
              <a:rPr lang="sv-SE" dirty="0">
                <a:solidFill>
                  <a:srgbClr val="C00000"/>
                </a:solidFill>
              </a:rPr>
              <a:t> </a:t>
            </a:r>
            <a:r>
              <a:rPr lang="sv-SE" i="1" dirty="0">
                <a:solidFill>
                  <a:srgbClr val="C00000"/>
                </a:solidFill>
              </a:rPr>
              <a:t>hörn</a:t>
            </a:r>
            <a:r>
              <a:rPr lang="sv-SE" i="1" dirty="0"/>
              <a:t>. </a:t>
            </a:r>
            <a:endParaRPr lang="sv-SE" dirty="0"/>
          </a:p>
        </p:txBody>
      </p:sp>
      <p:sp>
        <p:nvSpPr>
          <p:cNvPr id="80" name="textruta 79">
            <a:extLst>
              <a:ext uri="{FF2B5EF4-FFF2-40B4-BE49-F238E27FC236}">
                <a16:creationId xmlns:a16="http://schemas.microsoft.com/office/drawing/2014/main" id="{EFB79371-6060-2649-AADD-30B449007A5C}"/>
              </a:ext>
            </a:extLst>
          </p:cNvPr>
          <p:cNvSpPr txBox="1"/>
          <p:nvPr/>
        </p:nvSpPr>
        <p:spPr>
          <a:xfrm>
            <a:off x="141127" y="2139519"/>
            <a:ext cx="3605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Antalet hörn bestämmer namnet. </a:t>
            </a:r>
          </a:p>
        </p:txBody>
      </p:sp>
    </p:spTree>
    <p:extLst>
      <p:ext uri="{BB962C8B-B14F-4D97-AF65-F5344CB8AC3E}">
        <p14:creationId xmlns:p14="http://schemas.microsoft.com/office/powerpoint/2010/main" val="251123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  <p:bldP spid="12" grpId="0"/>
      <p:bldP spid="13" grpId="0"/>
      <p:bldP spid="14" grpId="0"/>
      <p:bldP spid="79" grpId="0"/>
      <p:bldP spid="8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2144439" y="996794"/>
            <a:ext cx="42061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En skolgård är en kvadrat med sidan 80 m. Vad kostar det att sätta ett staket runt skolgården, om priset är 65 kr per meter?</a:t>
            </a:r>
          </a:p>
        </p:txBody>
      </p:sp>
      <p:grpSp>
        <p:nvGrpSpPr>
          <p:cNvPr id="34" name="Grupp 33"/>
          <p:cNvGrpSpPr/>
          <p:nvPr/>
        </p:nvGrpSpPr>
        <p:grpSpPr>
          <a:xfrm>
            <a:off x="1137149" y="2095563"/>
            <a:ext cx="1295236" cy="1333437"/>
            <a:chOff x="2905238" y="936735"/>
            <a:chExt cx="1295236" cy="1333437"/>
          </a:xfrm>
        </p:grpSpPr>
        <p:sp>
          <p:nvSpPr>
            <p:cNvPr id="35" name="Rektangel 34"/>
            <p:cNvSpPr/>
            <p:nvPr/>
          </p:nvSpPr>
          <p:spPr>
            <a:xfrm>
              <a:off x="2905238" y="1121401"/>
              <a:ext cx="772030" cy="810488"/>
            </a:xfrm>
            <a:prstGeom prst="rect">
              <a:avLst/>
            </a:prstGeom>
            <a:ln w="158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6" name="Rektangel 35"/>
            <p:cNvSpPr/>
            <p:nvPr/>
          </p:nvSpPr>
          <p:spPr>
            <a:xfrm>
              <a:off x="3063538" y="1900840"/>
              <a:ext cx="4554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>
                  <a:latin typeface="Bradley Hand Bold"/>
                  <a:cs typeface="Bradley Hand Bold"/>
                </a:rPr>
                <a:t>80</a:t>
              </a:r>
            </a:p>
          </p:txBody>
        </p:sp>
        <p:sp>
          <p:nvSpPr>
            <p:cNvPr id="37" name="Rektangel 36"/>
            <p:cNvSpPr/>
            <p:nvPr/>
          </p:nvSpPr>
          <p:spPr>
            <a:xfrm>
              <a:off x="3721593" y="1377891"/>
              <a:ext cx="4408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>
                  <a:latin typeface="Bradley Hand Bold"/>
                  <a:cs typeface="Bradley Hand Bold"/>
                </a:rPr>
                <a:t>80</a:t>
              </a:r>
            </a:p>
          </p:txBody>
        </p:sp>
        <p:sp>
          <p:nvSpPr>
            <p:cNvPr id="38" name="Rektangel 37"/>
            <p:cNvSpPr/>
            <p:nvPr/>
          </p:nvSpPr>
          <p:spPr>
            <a:xfrm>
              <a:off x="3614856" y="936735"/>
              <a:ext cx="585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>
                  <a:latin typeface="Bradley Hand Bold"/>
                  <a:cs typeface="Bradley Hand Bold"/>
                </a:rPr>
                <a:t>(m)</a:t>
              </a:r>
            </a:p>
          </p:txBody>
        </p:sp>
      </p:grpSp>
      <p:sp>
        <p:nvSpPr>
          <p:cNvPr id="39" name="textruta 38"/>
          <p:cNvSpPr txBox="1"/>
          <p:nvPr/>
        </p:nvSpPr>
        <p:spPr>
          <a:xfrm>
            <a:off x="3264882" y="2312557"/>
            <a:ext cx="1777676" cy="366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Omkretsen : </a:t>
            </a:r>
          </a:p>
        </p:txBody>
      </p:sp>
      <p:sp>
        <p:nvSpPr>
          <p:cNvPr id="40" name="Rektangel 39"/>
          <p:cNvSpPr/>
          <p:nvPr/>
        </p:nvSpPr>
        <p:spPr>
          <a:xfrm>
            <a:off x="4541914" y="2309678"/>
            <a:ext cx="1340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4 </a:t>
            </a:r>
            <a:r>
              <a:rPr lang="is-IS" dirty="0">
                <a:latin typeface="Bradley Hand Bold"/>
                <a:cs typeface="Bradley Hand Bold"/>
              </a:rPr>
              <a:t>∙ </a:t>
            </a:r>
            <a:r>
              <a:rPr lang="sv-SE" dirty="0">
                <a:latin typeface="Bradley Hand Bold"/>
                <a:cs typeface="Bradley Hand Bold"/>
              </a:rPr>
              <a:t>80  m </a:t>
            </a:r>
            <a:r>
              <a:rPr lang="is-IS" dirty="0">
                <a:cs typeface="Bradley Hand Bold"/>
              </a:rPr>
              <a:t>=</a:t>
            </a:r>
            <a:r>
              <a:rPr lang="is-IS" dirty="0">
                <a:latin typeface="Bradley Hand Bold"/>
                <a:cs typeface="Bradley Hand Bold"/>
              </a:rPr>
              <a:t> </a:t>
            </a:r>
            <a:endParaRPr lang="sv-SE" dirty="0"/>
          </a:p>
        </p:txBody>
      </p:sp>
      <p:sp>
        <p:nvSpPr>
          <p:cNvPr id="41" name="Rektangel 40"/>
          <p:cNvSpPr/>
          <p:nvPr/>
        </p:nvSpPr>
        <p:spPr>
          <a:xfrm>
            <a:off x="5672838" y="2311726"/>
            <a:ext cx="860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320 m</a:t>
            </a:r>
          </a:p>
        </p:txBody>
      </p:sp>
      <p:sp>
        <p:nvSpPr>
          <p:cNvPr id="42" name="textruta 41"/>
          <p:cNvSpPr txBox="1"/>
          <p:nvPr/>
        </p:nvSpPr>
        <p:spPr>
          <a:xfrm>
            <a:off x="3657431" y="2721385"/>
            <a:ext cx="2313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Pris/m : 65 kr/m</a:t>
            </a:r>
          </a:p>
        </p:txBody>
      </p:sp>
      <p:sp>
        <p:nvSpPr>
          <p:cNvPr id="43" name="textruta 42"/>
          <p:cNvSpPr txBox="1"/>
          <p:nvPr/>
        </p:nvSpPr>
        <p:spPr>
          <a:xfrm>
            <a:off x="3310661" y="3452851"/>
            <a:ext cx="1347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Pris totalt :</a:t>
            </a:r>
          </a:p>
        </p:txBody>
      </p:sp>
      <p:sp>
        <p:nvSpPr>
          <p:cNvPr id="44" name="textruta 43"/>
          <p:cNvSpPr txBox="1"/>
          <p:nvPr/>
        </p:nvSpPr>
        <p:spPr>
          <a:xfrm>
            <a:off x="4576486" y="3461158"/>
            <a:ext cx="1634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>
                <a:latin typeface="Bradley Hand Bold"/>
                <a:cs typeface="Bradley Hand Bold"/>
              </a:rPr>
              <a:t>65 ∙ 320 kr </a:t>
            </a:r>
            <a:r>
              <a:rPr lang="is-IS" dirty="0">
                <a:cs typeface="Bradley Hand Bold"/>
              </a:rPr>
              <a:t>=</a:t>
            </a:r>
            <a:r>
              <a:rPr lang="sv-SE" dirty="0">
                <a:latin typeface="Bradley Hand Bold"/>
                <a:cs typeface="Bradley Hand Bold"/>
              </a:rPr>
              <a:t> </a:t>
            </a:r>
            <a:endParaRPr lang="sv-SE" dirty="0"/>
          </a:p>
        </p:txBody>
      </p:sp>
      <p:sp>
        <p:nvSpPr>
          <p:cNvPr id="45" name="Rektangel 44"/>
          <p:cNvSpPr/>
          <p:nvPr/>
        </p:nvSpPr>
        <p:spPr>
          <a:xfrm>
            <a:off x="5971259" y="3462779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20 800 kr</a:t>
            </a:r>
          </a:p>
        </p:txBody>
      </p:sp>
      <p:sp>
        <p:nvSpPr>
          <p:cNvPr id="46" name="textruta 45"/>
          <p:cNvSpPr txBox="1"/>
          <p:nvPr/>
        </p:nvSpPr>
        <p:spPr>
          <a:xfrm>
            <a:off x="2477663" y="4811082"/>
            <a:ext cx="4356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u="sng" dirty="0">
                <a:latin typeface="Bradley Hand Bold"/>
                <a:cs typeface="Bradley Hand Bold"/>
              </a:rPr>
              <a:t>Svar</a:t>
            </a:r>
            <a:r>
              <a:rPr lang="sv-SE" dirty="0">
                <a:latin typeface="Bradley Hand Bold"/>
                <a:cs typeface="Bradley Hand Bold"/>
              </a:rPr>
              <a:t>:  Staketet skulle kosta 20 800 kr.</a:t>
            </a:r>
          </a:p>
        </p:txBody>
      </p:sp>
      <p:sp>
        <p:nvSpPr>
          <p:cNvPr id="48" name="Rektangel 47">
            <a:extLst>
              <a:ext uri="{FF2B5EF4-FFF2-40B4-BE49-F238E27FC236}">
                <a16:creationId xmlns:a16="http://schemas.microsoft.com/office/drawing/2014/main" id="{75E25804-D58D-C14A-8B33-DFB4CCCA05E1}"/>
              </a:ext>
            </a:extLst>
          </p:cNvPr>
          <p:cNvSpPr/>
          <p:nvPr/>
        </p:nvSpPr>
        <p:spPr>
          <a:xfrm>
            <a:off x="640678" y="971983"/>
            <a:ext cx="10906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latin typeface="+mj-lt"/>
              </a:rPr>
              <a:t>Exempel</a:t>
            </a:r>
            <a:endParaRPr lang="sv-SE" sz="2000" dirty="0">
              <a:solidFill>
                <a:srgbClr val="8E2503"/>
              </a:solidFill>
              <a:effectLst/>
              <a:latin typeface="+mj-lt"/>
            </a:endParaRPr>
          </a:p>
        </p:txBody>
      </p:sp>
      <p:pic>
        <p:nvPicPr>
          <p:cNvPr id="2050" name="Picture 2" descr="Därför bör du inte korsa en skolgård – i onödan – Västerviks-Tidningen">
            <a:extLst>
              <a:ext uri="{FF2B5EF4-FFF2-40B4-BE49-F238E27FC236}">
                <a16:creationId xmlns:a16="http://schemas.microsoft.com/office/drawing/2014/main" id="{D1596738-7049-1842-AC9C-B02799EC0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617" y="996794"/>
            <a:ext cx="1923081" cy="128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ktangel 18">
            <a:extLst>
              <a:ext uri="{FF2B5EF4-FFF2-40B4-BE49-F238E27FC236}">
                <a16:creationId xmlns:a16="http://schemas.microsoft.com/office/drawing/2014/main" id="{4834FE2E-7A2F-6140-868D-A8D4BBB2B25C}"/>
              </a:ext>
            </a:extLst>
          </p:cNvPr>
          <p:cNvSpPr/>
          <p:nvPr/>
        </p:nvSpPr>
        <p:spPr>
          <a:xfrm>
            <a:off x="716995" y="3690047"/>
            <a:ext cx="1896280" cy="280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200" dirty="0"/>
              <a:t>Börja med att rita en figur.</a:t>
            </a:r>
            <a:endParaRPr lang="sv-SE" sz="600" dirty="0"/>
          </a:p>
        </p:txBody>
      </p:sp>
    </p:spTree>
    <p:extLst>
      <p:ext uri="{BB962C8B-B14F-4D97-AF65-F5344CB8AC3E}">
        <p14:creationId xmlns:p14="http://schemas.microsoft.com/office/powerpoint/2010/main" val="397634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8" grpId="0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 9"/>
          <p:cNvGrpSpPr/>
          <p:nvPr/>
        </p:nvGrpSpPr>
        <p:grpSpPr>
          <a:xfrm>
            <a:off x="2275034" y="3236823"/>
            <a:ext cx="1666012" cy="599916"/>
            <a:chOff x="2906047" y="2521228"/>
            <a:chExt cx="1666012" cy="599916"/>
          </a:xfrm>
        </p:grpSpPr>
        <p:grpSp>
          <p:nvGrpSpPr>
            <p:cNvPr id="11" name="Grupp 10"/>
            <p:cNvGrpSpPr/>
            <p:nvPr/>
          </p:nvGrpSpPr>
          <p:grpSpPr>
            <a:xfrm>
              <a:off x="3172799" y="2521228"/>
              <a:ext cx="1399260" cy="599916"/>
              <a:chOff x="1939930" y="5129721"/>
              <a:chExt cx="1399260" cy="599916"/>
            </a:xfrm>
          </p:grpSpPr>
          <p:grpSp>
            <p:nvGrpSpPr>
              <p:cNvPr id="13" name="Grupp 12"/>
              <p:cNvGrpSpPr/>
              <p:nvPr/>
            </p:nvGrpSpPr>
            <p:grpSpPr>
              <a:xfrm>
                <a:off x="1939930" y="5129721"/>
                <a:ext cx="1399260" cy="599916"/>
                <a:chOff x="2723169" y="3443574"/>
                <a:chExt cx="1399260" cy="599916"/>
              </a:xfrm>
            </p:grpSpPr>
            <p:grpSp>
              <p:nvGrpSpPr>
                <p:cNvPr id="15" name="Grupp 14"/>
                <p:cNvGrpSpPr>
                  <a:grpSpLocks/>
                </p:cNvGrpSpPr>
                <p:nvPr/>
              </p:nvGrpSpPr>
              <p:grpSpPr bwMode="auto">
                <a:xfrm>
                  <a:off x="2723169" y="3443574"/>
                  <a:ext cx="851516" cy="599916"/>
                  <a:chOff x="4127768" y="1901127"/>
                  <a:chExt cx="851119" cy="600084"/>
                </a:xfrm>
              </p:grpSpPr>
              <p:sp>
                <p:nvSpPr>
                  <p:cNvPr id="17" name="textruta 2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27768" y="1901127"/>
                    <a:ext cx="851119" cy="3694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sv-SE" sz="1800" dirty="0">
                        <a:latin typeface="Bradley Hand Bold"/>
                        <a:cs typeface="Bradley Hand Bold"/>
                      </a:rPr>
                      <a:t>2,4 </a:t>
                    </a:r>
                    <a:r>
                      <a:rPr lang="is-IS" sz="1800" dirty="0">
                        <a:latin typeface="Bradley Hand Bold"/>
                        <a:cs typeface="Bradley Hand Bold"/>
                      </a:rPr>
                      <a:t>∙ </a:t>
                    </a:r>
                    <a:r>
                      <a:rPr lang="sv-SE" sz="1800" dirty="0">
                        <a:latin typeface="Bradley Hand Bold"/>
                        <a:cs typeface="Bradley Hand Bold"/>
                      </a:rPr>
                      <a:t>3</a:t>
                    </a:r>
                  </a:p>
                </p:txBody>
              </p:sp>
              <p:sp>
                <p:nvSpPr>
                  <p:cNvPr id="18" name="textruta 3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407646" y="2131775"/>
                    <a:ext cx="329473" cy="3694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sv-SE" sz="1800" dirty="0">
                        <a:latin typeface="Bradley Hand Bold"/>
                        <a:cs typeface="Bradley Hand Bold"/>
                      </a:rPr>
                      <a:t>2</a:t>
                    </a:r>
                  </a:p>
                </p:txBody>
              </p:sp>
              <p:cxnSp>
                <p:nvCxnSpPr>
                  <p:cNvPr id="19" name="Rak 18"/>
                  <p:cNvCxnSpPr>
                    <a:cxnSpLocks/>
                  </p:cNvCxnSpPr>
                  <p:nvPr/>
                </p:nvCxnSpPr>
                <p:spPr>
                  <a:xfrm>
                    <a:off x="4142104" y="2187505"/>
                    <a:ext cx="753603" cy="0"/>
                  </a:xfrm>
                  <a:prstGeom prst="line">
                    <a:avLst/>
                  </a:prstGeom>
                  <a:ln w="158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" name="textruta 15"/>
                <p:cNvSpPr txBox="1"/>
                <p:nvPr/>
              </p:nvSpPr>
              <p:spPr>
                <a:xfrm>
                  <a:off x="3866959" y="3542909"/>
                  <a:ext cx="25547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dirty="0"/>
                    <a:t>=</a:t>
                  </a:r>
                </a:p>
              </p:txBody>
            </p:sp>
          </p:grpSp>
          <p:sp>
            <p:nvSpPr>
              <p:cNvPr id="14" name="textruta 13"/>
              <p:cNvSpPr txBox="1"/>
              <p:nvPr/>
            </p:nvSpPr>
            <p:spPr>
              <a:xfrm>
                <a:off x="2657805" y="5228475"/>
                <a:ext cx="6395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dirty="0">
                    <a:latin typeface="Bradley Hand Bold"/>
                    <a:cs typeface="Bradley Hand Bold"/>
                  </a:rPr>
                  <a:t>cm</a:t>
                </a:r>
                <a:r>
                  <a:rPr lang="sv-SE" b="1" baseline="30000" dirty="0">
                    <a:latin typeface="Bradley Hand Bold"/>
                    <a:cs typeface="Bradley Hand Bold"/>
                  </a:rPr>
                  <a:t>2 </a:t>
                </a:r>
              </a:p>
            </p:txBody>
          </p:sp>
        </p:grpSp>
        <p:sp>
          <p:nvSpPr>
            <p:cNvPr id="12" name="Rektangel 11"/>
            <p:cNvSpPr/>
            <p:nvPr/>
          </p:nvSpPr>
          <p:spPr>
            <a:xfrm>
              <a:off x="2906047" y="2604327"/>
              <a:ext cx="1846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sv-SE" dirty="0">
                <a:latin typeface="Bradley Hand Bold"/>
                <a:cs typeface="Bradley Hand Bold"/>
              </a:endParaRPr>
            </a:p>
          </p:txBody>
        </p:sp>
      </p:grpSp>
      <p:sp>
        <p:nvSpPr>
          <p:cNvPr id="30" name="textruta 29"/>
          <p:cNvSpPr txBox="1"/>
          <p:nvPr/>
        </p:nvSpPr>
        <p:spPr>
          <a:xfrm>
            <a:off x="1498022" y="3330132"/>
            <a:ext cx="1373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a)  Area: </a:t>
            </a:r>
          </a:p>
        </p:txBody>
      </p:sp>
      <p:sp>
        <p:nvSpPr>
          <p:cNvPr id="33" name="Rektangel 32"/>
          <p:cNvSpPr/>
          <p:nvPr/>
        </p:nvSpPr>
        <p:spPr>
          <a:xfrm>
            <a:off x="4960646" y="3333194"/>
            <a:ext cx="995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3,6 cm</a:t>
            </a:r>
            <a:r>
              <a:rPr lang="sv-SE" b="1" baseline="30000" dirty="0">
                <a:latin typeface="Bradley Hand Bold"/>
                <a:cs typeface="Bradley Hand Bold"/>
              </a:rPr>
              <a:t>2</a:t>
            </a:r>
          </a:p>
        </p:txBody>
      </p:sp>
      <p:sp>
        <p:nvSpPr>
          <p:cNvPr id="34" name="textruta 33"/>
          <p:cNvSpPr txBox="1"/>
          <p:nvPr/>
        </p:nvSpPr>
        <p:spPr>
          <a:xfrm>
            <a:off x="1423993" y="5426087"/>
            <a:ext cx="5847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  </a:t>
            </a:r>
            <a:r>
              <a:rPr lang="sv-SE" u="sng" dirty="0">
                <a:latin typeface="Bradley Hand Bold"/>
                <a:cs typeface="Bradley Hand Bold"/>
              </a:rPr>
              <a:t>Svar</a:t>
            </a:r>
            <a:r>
              <a:rPr lang="sv-SE" dirty="0">
                <a:latin typeface="Bradley Hand Bold"/>
                <a:cs typeface="Bradley Hand Bold"/>
              </a:rPr>
              <a:t>:  	a) Arean är 3,6 cm</a:t>
            </a:r>
            <a:r>
              <a:rPr lang="sv-SE" b="1" baseline="30000" dirty="0">
                <a:latin typeface="Bradley Hand Bold"/>
                <a:cs typeface="Bradley Hand Bold"/>
              </a:rPr>
              <a:t>2</a:t>
            </a:r>
            <a:r>
              <a:rPr lang="sv-SE" dirty="0">
                <a:latin typeface="Bradley Hand Bold"/>
                <a:cs typeface="Bradley Hand Bold"/>
              </a:rPr>
              <a:t>.</a:t>
            </a:r>
          </a:p>
          <a:p>
            <a:r>
              <a:rPr lang="sv-SE" dirty="0">
                <a:latin typeface="Bradley Hand Bold"/>
                <a:cs typeface="Bradley Hand Bold"/>
              </a:rPr>
              <a:t>		b) Arean är 7 cm</a:t>
            </a:r>
            <a:r>
              <a:rPr lang="sv-SE" b="1" baseline="30000" dirty="0">
                <a:latin typeface="Bradley Hand Bold"/>
                <a:cs typeface="Bradley Hand Bold"/>
              </a:rPr>
              <a:t>2</a:t>
            </a:r>
            <a:r>
              <a:rPr lang="sv-SE" dirty="0">
                <a:latin typeface="Bradley Hand Bold"/>
                <a:cs typeface="Bradley Hand Bold"/>
              </a:rPr>
              <a:t>.</a:t>
            </a:r>
          </a:p>
        </p:txBody>
      </p:sp>
      <p:grpSp>
        <p:nvGrpSpPr>
          <p:cNvPr id="47" name="Grupp 46"/>
          <p:cNvGrpSpPr/>
          <p:nvPr/>
        </p:nvGrpSpPr>
        <p:grpSpPr>
          <a:xfrm>
            <a:off x="1895744" y="2114554"/>
            <a:ext cx="1099327" cy="592504"/>
            <a:chOff x="1666970" y="3392503"/>
            <a:chExt cx="1099327" cy="592504"/>
          </a:xfrm>
        </p:grpSpPr>
        <p:sp>
          <p:nvSpPr>
            <p:cNvPr id="35" name="Rektangel 34"/>
            <p:cNvSpPr/>
            <p:nvPr/>
          </p:nvSpPr>
          <p:spPr>
            <a:xfrm>
              <a:off x="1666970" y="3497879"/>
              <a:ext cx="5277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>
                  <a:latin typeface="Bradley Hand Bold"/>
                  <a:cs typeface="Bradley Hand Bold"/>
                </a:rPr>
                <a:t>A </a:t>
              </a:r>
              <a:r>
                <a:rPr lang="is-IS" dirty="0">
                  <a:cs typeface="Bradley Hand Bold"/>
                </a:rPr>
                <a:t>=</a:t>
              </a:r>
              <a:endParaRPr lang="sv-SE" dirty="0"/>
            </a:p>
          </p:txBody>
        </p:sp>
        <p:grpSp>
          <p:nvGrpSpPr>
            <p:cNvPr id="36" name="Grupp 35"/>
            <p:cNvGrpSpPr/>
            <p:nvPr/>
          </p:nvGrpSpPr>
          <p:grpSpPr>
            <a:xfrm>
              <a:off x="1991682" y="3392503"/>
              <a:ext cx="774615" cy="592504"/>
              <a:chOff x="2906047" y="2528635"/>
              <a:chExt cx="774615" cy="592504"/>
            </a:xfrm>
          </p:grpSpPr>
          <p:grpSp>
            <p:nvGrpSpPr>
              <p:cNvPr id="41" name="Grupp 40"/>
              <p:cNvGrpSpPr>
                <a:grpSpLocks/>
              </p:cNvGrpSpPr>
              <p:nvPr/>
            </p:nvGrpSpPr>
            <p:grpSpPr bwMode="auto">
              <a:xfrm>
                <a:off x="3083280" y="2528635"/>
                <a:ext cx="597382" cy="592504"/>
                <a:chOff x="4038294" y="1908540"/>
                <a:chExt cx="597104" cy="592671"/>
              </a:xfrm>
            </p:grpSpPr>
            <p:sp>
              <p:nvSpPr>
                <p:cNvPr id="43" name="textruta 29"/>
                <p:cNvSpPr txBox="1">
                  <a:spLocks noChangeArrowheads="1"/>
                </p:cNvSpPr>
                <p:nvPr/>
              </p:nvSpPr>
              <p:spPr bwMode="auto">
                <a:xfrm>
                  <a:off x="4038294" y="1908540"/>
                  <a:ext cx="597104" cy="369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sv-SE" sz="1800" dirty="0">
                      <a:latin typeface="Bradley Hand Bold"/>
                      <a:cs typeface="Bradley Hand Bold"/>
                    </a:rPr>
                    <a:t>b </a:t>
                  </a:r>
                  <a:r>
                    <a:rPr lang="is-IS" sz="1800" dirty="0">
                      <a:latin typeface="Bradley Hand Bold"/>
                      <a:cs typeface="Bradley Hand Bold"/>
                    </a:rPr>
                    <a:t>∙ </a:t>
                  </a:r>
                  <a:r>
                    <a:rPr lang="sv-SE" sz="1800" dirty="0">
                      <a:latin typeface="Bradley Hand Bold"/>
                      <a:cs typeface="Bradley Hand Bold"/>
                    </a:rPr>
                    <a:t>h </a:t>
                  </a:r>
                </a:p>
              </p:txBody>
            </p:sp>
            <p:sp>
              <p:nvSpPr>
                <p:cNvPr id="44" name="textruta 30"/>
                <p:cNvSpPr txBox="1">
                  <a:spLocks noChangeArrowheads="1"/>
                </p:cNvSpPr>
                <p:nvPr/>
              </p:nvSpPr>
              <p:spPr bwMode="auto">
                <a:xfrm>
                  <a:off x="4179976" y="2131775"/>
                  <a:ext cx="329473" cy="369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sv-SE" sz="1800" dirty="0">
                      <a:latin typeface="Bradley Hand Bold"/>
                      <a:cs typeface="Bradley Hand Bold"/>
                    </a:rPr>
                    <a:t>2</a:t>
                  </a:r>
                </a:p>
              </p:txBody>
            </p:sp>
            <p:cxnSp>
              <p:nvCxnSpPr>
                <p:cNvPr id="45" name="Rak 44"/>
                <p:cNvCxnSpPr/>
                <p:nvPr/>
              </p:nvCxnSpPr>
              <p:spPr>
                <a:xfrm>
                  <a:off x="4082369" y="2203748"/>
                  <a:ext cx="511228" cy="0"/>
                </a:xfrm>
                <a:prstGeom prst="line">
                  <a:avLst/>
                </a:prstGeom>
                <a:ln w="158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8" name="Rektangel 37"/>
              <p:cNvSpPr/>
              <p:nvPr/>
            </p:nvSpPr>
            <p:spPr>
              <a:xfrm>
                <a:off x="2906047" y="2604327"/>
                <a:ext cx="1846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sv-SE" dirty="0">
                  <a:latin typeface="Bradley Hand Bold"/>
                  <a:cs typeface="Bradley Hand Bold"/>
                </a:endParaRPr>
              </a:p>
            </p:txBody>
          </p:sp>
        </p:grpSp>
      </p:grpSp>
      <p:sp>
        <p:nvSpPr>
          <p:cNvPr id="29" name="Rektangel 28">
            <a:extLst>
              <a:ext uri="{FF2B5EF4-FFF2-40B4-BE49-F238E27FC236}">
                <a16:creationId xmlns:a16="http://schemas.microsoft.com/office/drawing/2014/main" id="{6CCC225B-908F-2E43-943F-A34E854B8230}"/>
              </a:ext>
            </a:extLst>
          </p:cNvPr>
          <p:cNvSpPr/>
          <p:nvPr/>
        </p:nvSpPr>
        <p:spPr>
          <a:xfrm>
            <a:off x="356089" y="310387"/>
            <a:ext cx="10906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latin typeface="+mj-lt"/>
              </a:rPr>
              <a:t>Exempel</a:t>
            </a:r>
            <a:endParaRPr lang="sv-SE" sz="2000" dirty="0">
              <a:solidFill>
                <a:srgbClr val="8E2503"/>
              </a:solidFill>
              <a:effectLst/>
              <a:latin typeface="+mj-lt"/>
            </a:endParaRPr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B3B7C1B2-5E85-CF45-A88E-6B5C5151D6C4}"/>
              </a:ext>
            </a:extLst>
          </p:cNvPr>
          <p:cNvSpPr/>
          <p:nvPr/>
        </p:nvSpPr>
        <p:spPr>
          <a:xfrm>
            <a:off x="6696460" y="3216923"/>
            <a:ext cx="199794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200" dirty="0"/>
              <a:t>Höjden mot sidan </a:t>
            </a:r>
            <a:r>
              <a:rPr lang="sv-SE" sz="1200" i="1" dirty="0"/>
              <a:t>AB </a:t>
            </a:r>
            <a:r>
              <a:rPr lang="sv-SE" sz="1200" dirty="0"/>
              <a:t>går utanför triangeln.  </a:t>
            </a:r>
          </a:p>
        </p:txBody>
      </p:sp>
      <p:grpSp>
        <p:nvGrpSpPr>
          <p:cNvPr id="28" name="Grupp 27">
            <a:extLst>
              <a:ext uri="{FF2B5EF4-FFF2-40B4-BE49-F238E27FC236}">
                <a16:creationId xmlns:a16="http://schemas.microsoft.com/office/drawing/2014/main" id="{32086579-16CC-2F40-A46F-E1A0A61F7DD2}"/>
              </a:ext>
            </a:extLst>
          </p:cNvPr>
          <p:cNvGrpSpPr/>
          <p:nvPr/>
        </p:nvGrpSpPr>
        <p:grpSpPr>
          <a:xfrm>
            <a:off x="1378997" y="299786"/>
            <a:ext cx="7163298" cy="1640465"/>
            <a:chOff x="42919" y="227372"/>
            <a:chExt cx="7163298" cy="1640465"/>
          </a:xfrm>
        </p:grpSpPr>
        <p:sp>
          <p:nvSpPr>
            <p:cNvPr id="3" name="Rektangel 2"/>
            <p:cNvSpPr/>
            <p:nvPr/>
          </p:nvSpPr>
          <p:spPr>
            <a:xfrm>
              <a:off x="42919" y="862939"/>
              <a:ext cx="271117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Beräkna trianglarnas area.</a:t>
              </a:r>
            </a:p>
          </p:txBody>
        </p:sp>
        <p:grpSp>
          <p:nvGrpSpPr>
            <p:cNvPr id="22" name="Grupp 21">
              <a:extLst>
                <a:ext uri="{FF2B5EF4-FFF2-40B4-BE49-F238E27FC236}">
                  <a16:creationId xmlns:a16="http://schemas.microsoft.com/office/drawing/2014/main" id="{9EE67279-A1F0-AE4E-8CA8-F4215336FB55}"/>
                </a:ext>
              </a:extLst>
            </p:cNvPr>
            <p:cNvGrpSpPr/>
            <p:nvPr/>
          </p:nvGrpSpPr>
          <p:grpSpPr>
            <a:xfrm>
              <a:off x="2869063" y="227372"/>
              <a:ext cx="4337154" cy="1640465"/>
              <a:chOff x="3327327" y="454538"/>
              <a:chExt cx="4337154" cy="1640465"/>
            </a:xfrm>
          </p:grpSpPr>
          <p:grpSp>
            <p:nvGrpSpPr>
              <p:cNvPr id="21" name="Grupp 20">
                <a:extLst>
                  <a:ext uri="{FF2B5EF4-FFF2-40B4-BE49-F238E27FC236}">
                    <a16:creationId xmlns:a16="http://schemas.microsoft.com/office/drawing/2014/main" id="{4CFC65E0-3A81-7F46-A05A-D305D88818FB}"/>
                  </a:ext>
                </a:extLst>
              </p:cNvPr>
              <p:cNvGrpSpPr/>
              <p:nvPr/>
            </p:nvGrpSpPr>
            <p:grpSpPr>
              <a:xfrm>
                <a:off x="3327327" y="454538"/>
                <a:ext cx="4337154" cy="1640465"/>
                <a:chOff x="3318895" y="131449"/>
                <a:chExt cx="4337154" cy="1640465"/>
              </a:xfrm>
            </p:grpSpPr>
            <p:pic>
              <p:nvPicPr>
                <p:cNvPr id="4" name="Bildobjekt 3">
                  <a:extLst>
                    <a:ext uri="{FF2B5EF4-FFF2-40B4-BE49-F238E27FC236}">
                      <a16:creationId xmlns:a16="http://schemas.microsoft.com/office/drawing/2014/main" id="{B2004D2F-A9BA-CB49-85A0-55043555E0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t="7224"/>
                <a:stretch/>
              </p:blipFill>
              <p:spPr>
                <a:xfrm>
                  <a:off x="3318895" y="158239"/>
                  <a:ext cx="1642236" cy="1613675"/>
                </a:xfrm>
                <a:prstGeom prst="rect">
                  <a:avLst/>
                </a:prstGeom>
              </p:spPr>
            </p:pic>
            <p:pic>
              <p:nvPicPr>
                <p:cNvPr id="20" name="Bildobjekt 19">
                  <a:extLst>
                    <a:ext uri="{FF2B5EF4-FFF2-40B4-BE49-F238E27FC236}">
                      <a16:creationId xmlns:a16="http://schemas.microsoft.com/office/drawing/2014/main" id="{6B0554EA-11FA-AF4D-9479-1F1C9C45B8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961130" y="157822"/>
                  <a:ext cx="2694919" cy="1613675"/>
                </a:xfrm>
                <a:prstGeom prst="rect">
                  <a:avLst/>
                </a:prstGeom>
              </p:spPr>
            </p:pic>
            <p:pic>
              <p:nvPicPr>
                <p:cNvPr id="6" name="Bildobjekt 5">
                  <a:extLst>
                    <a:ext uri="{FF2B5EF4-FFF2-40B4-BE49-F238E27FC236}">
                      <a16:creationId xmlns:a16="http://schemas.microsoft.com/office/drawing/2014/main" id="{87C111AD-4E6F-5B44-9844-9464D853F5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961128" y="355059"/>
                  <a:ext cx="859397" cy="751314"/>
                </a:xfrm>
                <a:prstGeom prst="rect">
                  <a:avLst/>
                </a:prstGeom>
              </p:spPr>
            </p:pic>
            <p:sp>
              <p:nvSpPr>
                <p:cNvPr id="40" name="Rektangel 39">
                  <a:extLst>
                    <a:ext uri="{FF2B5EF4-FFF2-40B4-BE49-F238E27FC236}">
                      <a16:creationId xmlns:a16="http://schemas.microsoft.com/office/drawing/2014/main" id="{E15B1AB5-0126-8D49-AC1D-3A9F0220CA06}"/>
                    </a:ext>
                  </a:extLst>
                </p:cNvPr>
                <p:cNvSpPr/>
                <p:nvPr/>
              </p:nvSpPr>
              <p:spPr>
                <a:xfrm>
                  <a:off x="5389904" y="131449"/>
                  <a:ext cx="406971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sv-SE" dirty="0"/>
                    <a:t>b)</a:t>
                  </a:r>
                </a:p>
              </p:txBody>
            </p:sp>
          </p:grpSp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9B420D37-2C5C-E542-A49F-42326207C90D}"/>
                  </a:ext>
                </a:extLst>
              </p:cNvPr>
              <p:cNvSpPr/>
              <p:nvPr/>
            </p:nvSpPr>
            <p:spPr>
              <a:xfrm>
                <a:off x="3347083" y="457013"/>
                <a:ext cx="40697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dirty="0"/>
                  <a:t>a)</a:t>
                </a:r>
              </a:p>
            </p:txBody>
          </p:sp>
        </p:grpSp>
      </p:grpSp>
      <p:grpSp>
        <p:nvGrpSpPr>
          <p:cNvPr id="42" name="Grupp 41">
            <a:extLst>
              <a:ext uri="{FF2B5EF4-FFF2-40B4-BE49-F238E27FC236}">
                <a16:creationId xmlns:a16="http://schemas.microsoft.com/office/drawing/2014/main" id="{EA8F9E73-EC91-6D4D-BE96-CF194AC030D6}"/>
              </a:ext>
            </a:extLst>
          </p:cNvPr>
          <p:cNvGrpSpPr/>
          <p:nvPr/>
        </p:nvGrpSpPr>
        <p:grpSpPr>
          <a:xfrm>
            <a:off x="3671284" y="3221376"/>
            <a:ext cx="1360043" cy="598096"/>
            <a:chOff x="2906047" y="2521230"/>
            <a:chExt cx="1360043" cy="598096"/>
          </a:xfrm>
        </p:grpSpPr>
        <p:grpSp>
          <p:nvGrpSpPr>
            <p:cNvPr id="46" name="Grupp 45">
              <a:extLst>
                <a:ext uri="{FF2B5EF4-FFF2-40B4-BE49-F238E27FC236}">
                  <a16:creationId xmlns:a16="http://schemas.microsoft.com/office/drawing/2014/main" id="{3237F938-D9CA-8D4B-8AD9-64231E40002C}"/>
                </a:ext>
              </a:extLst>
            </p:cNvPr>
            <p:cNvGrpSpPr/>
            <p:nvPr/>
          </p:nvGrpSpPr>
          <p:grpSpPr>
            <a:xfrm>
              <a:off x="3172800" y="2521230"/>
              <a:ext cx="1093290" cy="598096"/>
              <a:chOff x="1939931" y="5129723"/>
              <a:chExt cx="1093290" cy="598096"/>
            </a:xfrm>
          </p:grpSpPr>
          <p:grpSp>
            <p:nvGrpSpPr>
              <p:cNvPr id="49" name="Grupp 48">
                <a:extLst>
                  <a:ext uri="{FF2B5EF4-FFF2-40B4-BE49-F238E27FC236}">
                    <a16:creationId xmlns:a16="http://schemas.microsoft.com/office/drawing/2014/main" id="{7C6D1757-6ABF-6B45-BF84-E82243564BED}"/>
                  </a:ext>
                </a:extLst>
              </p:cNvPr>
              <p:cNvGrpSpPr/>
              <p:nvPr/>
            </p:nvGrpSpPr>
            <p:grpSpPr>
              <a:xfrm>
                <a:off x="1939931" y="5129723"/>
                <a:ext cx="1093290" cy="598096"/>
                <a:chOff x="2723170" y="3443576"/>
                <a:chExt cx="1093290" cy="598096"/>
              </a:xfrm>
            </p:grpSpPr>
            <p:grpSp>
              <p:nvGrpSpPr>
                <p:cNvPr id="51" name="Grupp 50">
                  <a:extLst>
                    <a:ext uri="{FF2B5EF4-FFF2-40B4-BE49-F238E27FC236}">
                      <a16:creationId xmlns:a16="http://schemas.microsoft.com/office/drawing/2014/main" id="{41EBFC5D-CD8F-944B-A304-3FFDC41568F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723170" y="3443576"/>
                  <a:ext cx="546945" cy="598096"/>
                  <a:chOff x="4127768" y="1901127"/>
                  <a:chExt cx="546690" cy="598263"/>
                </a:xfrm>
              </p:grpSpPr>
              <p:sp>
                <p:nvSpPr>
                  <p:cNvPr id="53" name="textruta 29">
                    <a:extLst>
                      <a:ext uri="{FF2B5EF4-FFF2-40B4-BE49-F238E27FC236}">
                        <a16:creationId xmlns:a16="http://schemas.microsoft.com/office/drawing/2014/main" id="{23AAE94A-8326-B644-9FE1-2BC3595FEFA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27768" y="1901127"/>
                    <a:ext cx="546690" cy="36943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sv-SE" sz="1800" dirty="0">
                        <a:latin typeface="Bradley Hand Bold"/>
                        <a:cs typeface="Bradley Hand Bold"/>
                      </a:rPr>
                      <a:t>7,2</a:t>
                    </a:r>
                  </a:p>
                </p:txBody>
              </p:sp>
              <p:sp>
                <p:nvSpPr>
                  <p:cNvPr id="54" name="textruta 30">
                    <a:extLst>
                      <a:ext uri="{FF2B5EF4-FFF2-40B4-BE49-F238E27FC236}">
                        <a16:creationId xmlns:a16="http://schemas.microsoft.com/office/drawing/2014/main" id="{8229E0E7-8AE0-AD4A-A69B-7FE078C13C9D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08711" y="2129954"/>
                    <a:ext cx="329473" cy="3694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sv-SE" sz="1800" dirty="0">
                        <a:latin typeface="Bradley Hand Bold"/>
                        <a:cs typeface="Bradley Hand Bold"/>
                      </a:rPr>
                      <a:t>2</a:t>
                    </a:r>
                  </a:p>
                </p:txBody>
              </p:sp>
              <p:cxnSp>
                <p:nvCxnSpPr>
                  <p:cNvPr id="55" name="Rak 54">
                    <a:extLst>
                      <a:ext uri="{FF2B5EF4-FFF2-40B4-BE49-F238E27FC236}">
                        <a16:creationId xmlns:a16="http://schemas.microsoft.com/office/drawing/2014/main" id="{CA44651E-B01D-814A-98F3-82C03D3BAE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153733" y="2192724"/>
                    <a:ext cx="402195" cy="0"/>
                  </a:xfrm>
                  <a:prstGeom prst="line">
                    <a:avLst/>
                  </a:prstGeom>
                  <a:ln w="158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2" name="textruta 51">
                  <a:extLst>
                    <a:ext uri="{FF2B5EF4-FFF2-40B4-BE49-F238E27FC236}">
                      <a16:creationId xmlns:a16="http://schemas.microsoft.com/office/drawing/2014/main" id="{3C15D38C-36BF-F34C-8543-757045C03657}"/>
                    </a:ext>
                  </a:extLst>
                </p:cNvPr>
                <p:cNvSpPr txBox="1"/>
                <p:nvPr/>
              </p:nvSpPr>
              <p:spPr>
                <a:xfrm>
                  <a:off x="3560990" y="3559462"/>
                  <a:ext cx="25547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dirty="0"/>
                    <a:t>=</a:t>
                  </a:r>
                </a:p>
              </p:txBody>
            </p:sp>
          </p:grpSp>
          <p:sp>
            <p:nvSpPr>
              <p:cNvPr id="50" name="textruta 49">
                <a:extLst>
                  <a:ext uri="{FF2B5EF4-FFF2-40B4-BE49-F238E27FC236}">
                    <a16:creationId xmlns:a16="http://schemas.microsoft.com/office/drawing/2014/main" id="{DEA9DD53-6057-6F4C-8E63-6481DE8B4EEE}"/>
                  </a:ext>
                </a:extLst>
              </p:cNvPr>
              <p:cNvSpPr txBox="1"/>
              <p:nvPr/>
            </p:nvSpPr>
            <p:spPr>
              <a:xfrm>
                <a:off x="2349391" y="5236573"/>
                <a:ext cx="6395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dirty="0">
                    <a:latin typeface="Bradley Hand Bold"/>
                    <a:cs typeface="Bradley Hand Bold"/>
                  </a:rPr>
                  <a:t>cm</a:t>
                </a:r>
                <a:r>
                  <a:rPr lang="sv-SE" b="1" baseline="30000" dirty="0">
                    <a:latin typeface="Bradley Hand Bold"/>
                    <a:cs typeface="Bradley Hand Bold"/>
                  </a:rPr>
                  <a:t>2 </a:t>
                </a:r>
              </a:p>
            </p:txBody>
          </p:sp>
        </p:grp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B21688CB-A893-724A-8E57-8E05EE7CE589}"/>
                </a:ext>
              </a:extLst>
            </p:cNvPr>
            <p:cNvSpPr/>
            <p:nvPr/>
          </p:nvSpPr>
          <p:spPr>
            <a:xfrm>
              <a:off x="2906047" y="2604327"/>
              <a:ext cx="1846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sv-SE" dirty="0">
                <a:latin typeface="Bradley Hand Bold"/>
                <a:cs typeface="Bradley Hand Bold"/>
              </a:endParaRPr>
            </a:p>
          </p:txBody>
        </p:sp>
      </p:grpSp>
      <p:grpSp>
        <p:nvGrpSpPr>
          <p:cNvPr id="56" name="Grupp 55">
            <a:extLst>
              <a:ext uri="{FF2B5EF4-FFF2-40B4-BE49-F238E27FC236}">
                <a16:creationId xmlns:a16="http://schemas.microsoft.com/office/drawing/2014/main" id="{EFC95E08-3523-CC4D-8792-CBDBB3991013}"/>
              </a:ext>
            </a:extLst>
          </p:cNvPr>
          <p:cNvGrpSpPr/>
          <p:nvPr/>
        </p:nvGrpSpPr>
        <p:grpSpPr>
          <a:xfrm>
            <a:off x="2275034" y="4220100"/>
            <a:ext cx="1666012" cy="599916"/>
            <a:chOff x="2906047" y="2521228"/>
            <a:chExt cx="1666012" cy="599916"/>
          </a:xfrm>
        </p:grpSpPr>
        <p:grpSp>
          <p:nvGrpSpPr>
            <p:cNvPr id="57" name="Grupp 56">
              <a:extLst>
                <a:ext uri="{FF2B5EF4-FFF2-40B4-BE49-F238E27FC236}">
                  <a16:creationId xmlns:a16="http://schemas.microsoft.com/office/drawing/2014/main" id="{58C7F431-4D43-E941-BA83-2544C32C1ED3}"/>
                </a:ext>
              </a:extLst>
            </p:cNvPr>
            <p:cNvGrpSpPr/>
            <p:nvPr/>
          </p:nvGrpSpPr>
          <p:grpSpPr>
            <a:xfrm>
              <a:off x="3172799" y="2521228"/>
              <a:ext cx="1399260" cy="599916"/>
              <a:chOff x="1939930" y="5129721"/>
              <a:chExt cx="1399260" cy="599916"/>
            </a:xfrm>
          </p:grpSpPr>
          <p:grpSp>
            <p:nvGrpSpPr>
              <p:cNvPr id="59" name="Grupp 58">
                <a:extLst>
                  <a:ext uri="{FF2B5EF4-FFF2-40B4-BE49-F238E27FC236}">
                    <a16:creationId xmlns:a16="http://schemas.microsoft.com/office/drawing/2014/main" id="{D819B57F-F88D-F84F-87BB-793EC0438F5F}"/>
                  </a:ext>
                </a:extLst>
              </p:cNvPr>
              <p:cNvGrpSpPr/>
              <p:nvPr/>
            </p:nvGrpSpPr>
            <p:grpSpPr>
              <a:xfrm>
                <a:off x="1939930" y="5129721"/>
                <a:ext cx="1399260" cy="599916"/>
                <a:chOff x="2723169" y="3443574"/>
                <a:chExt cx="1399260" cy="599916"/>
              </a:xfrm>
            </p:grpSpPr>
            <p:grpSp>
              <p:nvGrpSpPr>
                <p:cNvPr id="61" name="Grupp 60">
                  <a:extLst>
                    <a:ext uri="{FF2B5EF4-FFF2-40B4-BE49-F238E27FC236}">
                      <a16:creationId xmlns:a16="http://schemas.microsoft.com/office/drawing/2014/main" id="{21EBE286-32BA-6247-8EC7-EDCCB5ECBF3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723169" y="3443574"/>
                  <a:ext cx="838691" cy="599916"/>
                  <a:chOff x="4127768" y="1901127"/>
                  <a:chExt cx="838300" cy="600084"/>
                </a:xfrm>
              </p:grpSpPr>
              <p:sp>
                <p:nvSpPr>
                  <p:cNvPr id="63" name="textruta 29">
                    <a:extLst>
                      <a:ext uri="{FF2B5EF4-FFF2-40B4-BE49-F238E27FC236}">
                        <a16:creationId xmlns:a16="http://schemas.microsoft.com/office/drawing/2014/main" id="{16AD60F0-3010-B745-BB69-391AD359B99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27768" y="1901127"/>
                    <a:ext cx="838300" cy="36943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sv-SE" sz="1800" dirty="0">
                        <a:latin typeface="Bradley Hand Bold"/>
                        <a:cs typeface="Bradley Hand Bold"/>
                      </a:rPr>
                      <a:t>5 </a:t>
                    </a:r>
                    <a:r>
                      <a:rPr lang="is-IS" sz="1800" dirty="0">
                        <a:latin typeface="Bradley Hand Bold"/>
                        <a:cs typeface="Bradley Hand Bold"/>
                      </a:rPr>
                      <a:t>∙ </a:t>
                    </a:r>
                    <a:r>
                      <a:rPr lang="sv-SE" sz="1800" dirty="0">
                        <a:latin typeface="Bradley Hand Bold"/>
                        <a:cs typeface="Bradley Hand Bold"/>
                      </a:rPr>
                      <a:t>2,8</a:t>
                    </a:r>
                  </a:p>
                </p:txBody>
              </p:sp>
              <p:sp>
                <p:nvSpPr>
                  <p:cNvPr id="64" name="textruta 30">
                    <a:extLst>
                      <a:ext uri="{FF2B5EF4-FFF2-40B4-BE49-F238E27FC236}">
                        <a16:creationId xmlns:a16="http://schemas.microsoft.com/office/drawing/2014/main" id="{6596C4F9-769D-0242-8F8F-B3B6E183D6BD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407646" y="2131775"/>
                    <a:ext cx="329473" cy="3694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sv-SE" sz="1800" dirty="0">
                        <a:latin typeface="Bradley Hand Bold"/>
                        <a:cs typeface="Bradley Hand Bold"/>
                      </a:rPr>
                      <a:t>2</a:t>
                    </a:r>
                  </a:p>
                </p:txBody>
              </p:sp>
              <p:cxnSp>
                <p:nvCxnSpPr>
                  <p:cNvPr id="65" name="Rak 64">
                    <a:extLst>
                      <a:ext uri="{FF2B5EF4-FFF2-40B4-BE49-F238E27FC236}">
                        <a16:creationId xmlns:a16="http://schemas.microsoft.com/office/drawing/2014/main" id="{E4BA054B-71C5-F444-8D17-0252BAB5B07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142104" y="2187505"/>
                    <a:ext cx="753603" cy="0"/>
                  </a:xfrm>
                  <a:prstGeom prst="line">
                    <a:avLst/>
                  </a:prstGeom>
                  <a:ln w="158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2" name="textruta 61">
                  <a:extLst>
                    <a:ext uri="{FF2B5EF4-FFF2-40B4-BE49-F238E27FC236}">
                      <a16:creationId xmlns:a16="http://schemas.microsoft.com/office/drawing/2014/main" id="{B1F5B0FE-092F-794E-980D-85FDD087222E}"/>
                    </a:ext>
                  </a:extLst>
                </p:cNvPr>
                <p:cNvSpPr txBox="1"/>
                <p:nvPr/>
              </p:nvSpPr>
              <p:spPr>
                <a:xfrm>
                  <a:off x="3866959" y="3542909"/>
                  <a:ext cx="25547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dirty="0"/>
                    <a:t>=</a:t>
                  </a:r>
                </a:p>
              </p:txBody>
            </p:sp>
          </p:grpSp>
          <p:sp>
            <p:nvSpPr>
              <p:cNvPr id="60" name="textruta 59">
                <a:extLst>
                  <a:ext uri="{FF2B5EF4-FFF2-40B4-BE49-F238E27FC236}">
                    <a16:creationId xmlns:a16="http://schemas.microsoft.com/office/drawing/2014/main" id="{36FF8F3A-B047-A64E-BAED-51DFE4044F4F}"/>
                  </a:ext>
                </a:extLst>
              </p:cNvPr>
              <p:cNvSpPr txBox="1"/>
              <p:nvPr/>
            </p:nvSpPr>
            <p:spPr>
              <a:xfrm>
                <a:off x="2657805" y="5228475"/>
                <a:ext cx="6395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dirty="0">
                    <a:latin typeface="Bradley Hand Bold"/>
                    <a:cs typeface="Bradley Hand Bold"/>
                  </a:rPr>
                  <a:t>cm</a:t>
                </a:r>
                <a:r>
                  <a:rPr lang="sv-SE" b="1" baseline="30000" dirty="0">
                    <a:latin typeface="Bradley Hand Bold"/>
                    <a:cs typeface="Bradley Hand Bold"/>
                  </a:rPr>
                  <a:t>2 </a:t>
                </a:r>
              </a:p>
            </p:txBody>
          </p:sp>
        </p:grpSp>
        <p:sp>
          <p:nvSpPr>
            <p:cNvPr id="58" name="Rektangel 57">
              <a:extLst>
                <a:ext uri="{FF2B5EF4-FFF2-40B4-BE49-F238E27FC236}">
                  <a16:creationId xmlns:a16="http://schemas.microsoft.com/office/drawing/2014/main" id="{BE997640-0C28-B240-9298-9E9B6DDBA703}"/>
                </a:ext>
              </a:extLst>
            </p:cNvPr>
            <p:cNvSpPr/>
            <p:nvPr/>
          </p:nvSpPr>
          <p:spPr>
            <a:xfrm>
              <a:off x="2906047" y="2604327"/>
              <a:ext cx="1846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sv-SE" dirty="0">
                <a:latin typeface="Bradley Hand Bold"/>
                <a:cs typeface="Bradley Hand Bold"/>
              </a:endParaRPr>
            </a:p>
          </p:txBody>
        </p:sp>
      </p:grpSp>
      <p:sp>
        <p:nvSpPr>
          <p:cNvPr id="66" name="textruta 65">
            <a:extLst>
              <a:ext uri="{FF2B5EF4-FFF2-40B4-BE49-F238E27FC236}">
                <a16:creationId xmlns:a16="http://schemas.microsoft.com/office/drawing/2014/main" id="{0A0C7E23-63AB-6145-83B2-E8DA71EEBD08}"/>
              </a:ext>
            </a:extLst>
          </p:cNvPr>
          <p:cNvSpPr txBox="1"/>
          <p:nvPr/>
        </p:nvSpPr>
        <p:spPr>
          <a:xfrm>
            <a:off x="1498023" y="4313409"/>
            <a:ext cx="1032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b)  Area: </a:t>
            </a:r>
          </a:p>
        </p:txBody>
      </p:sp>
      <p:sp>
        <p:nvSpPr>
          <p:cNvPr id="67" name="Rektangel 66">
            <a:extLst>
              <a:ext uri="{FF2B5EF4-FFF2-40B4-BE49-F238E27FC236}">
                <a16:creationId xmlns:a16="http://schemas.microsoft.com/office/drawing/2014/main" id="{B6AC2D71-E3A9-5A43-A604-F7764D739E1F}"/>
              </a:ext>
            </a:extLst>
          </p:cNvPr>
          <p:cNvSpPr/>
          <p:nvPr/>
        </p:nvSpPr>
        <p:spPr>
          <a:xfrm>
            <a:off x="4960646" y="4316471"/>
            <a:ext cx="805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7 cm</a:t>
            </a:r>
            <a:r>
              <a:rPr lang="sv-SE" b="1" baseline="30000" dirty="0">
                <a:latin typeface="Bradley Hand Bold"/>
                <a:cs typeface="Bradley Hand Bold"/>
              </a:rPr>
              <a:t>2</a:t>
            </a:r>
          </a:p>
        </p:txBody>
      </p:sp>
      <p:sp>
        <p:nvSpPr>
          <p:cNvPr id="68" name="Rektangel 67">
            <a:extLst>
              <a:ext uri="{FF2B5EF4-FFF2-40B4-BE49-F238E27FC236}">
                <a16:creationId xmlns:a16="http://schemas.microsoft.com/office/drawing/2014/main" id="{CEA96971-624E-1241-B156-BB6450B7BA71}"/>
              </a:ext>
            </a:extLst>
          </p:cNvPr>
          <p:cNvSpPr/>
          <p:nvPr/>
        </p:nvSpPr>
        <p:spPr>
          <a:xfrm>
            <a:off x="6696460" y="4056917"/>
            <a:ext cx="2158782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200" dirty="0"/>
              <a:t>Triangeln är rätvinklig. Då är sidan </a:t>
            </a:r>
            <a:r>
              <a:rPr lang="sv-SE" sz="1200" i="1" dirty="0"/>
              <a:t>BC </a:t>
            </a:r>
            <a:r>
              <a:rPr lang="sv-SE" sz="1200" dirty="0"/>
              <a:t>höjd mot sidan </a:t>
            </a:r>
            <a:r>
              <a:rPr lang="sv-SE" sz="1200" i="1" dirty="0"/>
              <a:t>AB</a:t>
            </a:r>
            <a:r>
              <a:rPr lang="sv-SE" sz="1200" dirty="0"/>
              <a:t>. Men du kan också säga att sidan </a:t>
            </a:r>
            <a:r>
              <a:rPr lang="sv-SE" sz="1200" i="1" dirty="0"/>
              <a:t>AB </a:t>
            </a:r>
            <a:r>
              <a:rPr lang="sv-SE" sz="1200" dirty="0"/>
              <a:t>är höjd mot sidan </a:t>
            </a:r>
            <a:r>
              <a:rPr lang="sv-SE" sz="1200" i="1" dirty="0"/>
              <a:t>BC</a:t>
            </a:r>
            <a:r>
              <a:rPr lang="sv-SE" sz="1200" dirty="0"/>
              <a:t>. </a:t>
            </a:r>
          </a:p>
        </p:txBody>
      </p:sp>
      <p:grpSp>
        <p:nvGrpSpPr>
          <p:cNvPr id="69" name="Grupp 68">
            <a:extLst>
              <a:ext uri="{FF2B5EF4-FFF2-40B4-BE49-F238E27FC236}">
                <a16:creationId xmlns:a16="http://schemas.microsoft.com/office/drawing/2014/main" id="{098D9ED0-A674-474B-A4E3-BD33BE4C2F70}"/>
              </a:ext>
            </a:extLst>
          </p:cNvPr>
          <p:cNvGrpSpPr/>
          <p:nvPr/>
        </p:nvGrpSpPr>
        <p:grpSpPr>
          <a:xfrm>
            <a:off x="3671284" y="4204653"/>
            <a:ext cx="1360043" cy="598096"/>
            <a:chOff x="2906047" y="2521230"/>
            <a:chExt cx="1360043" cy="598096"/>
          </a:xfrm>
        </p:grpSpPr>
        <p:grpSp>
          <p:nvGrpSpPr>
            <p:cNvPr id="70" name="Grupp 69">
              <a:extLst>
                <a:ext uri="{FF2B5EF4-FFF2-40B4-BE49-F238E27FC236}">
                  <a16:creationId xmlns:a16="http://schemas.microsoft.com/office/drawing/2014/main" id="{E5AD6373-16EF-5B46-A435-8608E089F2FB}"/>
                </a:ext>
              </a:extLst>
            </p:cNvPr>
            <p:cNvGrpSpPr/>
            <p:nvPr/>
          </p:nvGrpSpPr>
          <p:grpSpPr>
            <a:xfrm>
              <a:off x="3172799" y="2521230"/>
              <a:ext cx="1093291" cy="598096"/>
              <a:chOff x="1939930" y="5129723"/>
              <a:chExt cx="1093291" cy="598096"/>
            </a:xfrm>
          </p:grpSpPr>
          <p:grpSp>
            <p:nvGrpSpPr>
              <p:cNvPr id="72" name="Grupp 71">
                <a:extLst>
                  <a:ext uri="{FF2B5EF4-FFF2-40B4-BE49-F238E27FC236}">
                    <a16:creationId xmlns:a16="http://schemas.microsoft.com/office/drawing/2014/main" id="{A668A15F-7AA5-3C42-B6A4-B66B9359E189}"/>
                  </a:ext>
                </a:extLst>
              </p:cNvPr>
              <p:cNvGrpSpPr/>
              <p:nvPr/>
            </p:nvGrpSpPr>
            <p:grpSpPr>
              <a:xfrm>
                <a:off x="1939930" y="5129723"/>
                <a:ext cx="1093291" cy="598096"/>
                <a:chOff x="2723169" y="3443576"/>
                <a:chExt cx="1093291" cy="598096"/>
              </a:xfrm>
            </p:grpSpPr>
            <p:grpSp>
              <p:nvGrpSpPr>
                <p:cNvPr id="74" name="Grupp 73">
                  <a:extLst>
                    <a:ext uri="{FF2B5EF4-FFF2-40B4-BE49-F238E27FC236}">
                      <a16:creationId xmlns:a16="http://schemas.microsoft.com/office/drawing/2014/main" id="{4BBF2FAE-E3C2-5249-86F8-F5C567E0DA9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723169" y="3443576"/>
                  <a:ext cx="450764" cy="598096"/>
                  <a:chOff x="4127768" y="1901127"/>
                  <a:chExt cx="450554" cy="598263"/>
                </a:xfrm>
              </p:grpSpPr>
              <p:sp>
                <p:nvSpPr>
                  <p:cNvPr id="76" name="textruta 29">
                    <a:extLst>
                      <a:ext uri="{FF2B5EF4-FFF2-40B4-BE49-F238E27FC236}">
                        <a16:creationId xmlns:a16="http://schemas.microsoft.com/office/drawing/2014/main" id="{3EF6B969-D0C5-054C-B2AD-0C755E4A5BD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27768" y="1901127"/>
                    <a:ext cx="450554" cy="36943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sv-SE" sz="1800" dirty="0">
                        <a:latin typeface="Bradley Hand Bold"/>
                        <a:cs typeface="Bradley Hand Bold"/>
                      </a:rPr>
                      <a:t>14</a:t>
                    </a:r>
                  </a:p>
                </p:txBody>
              </p:sp>
              <p:sp>
                <p:nvSpPr>
                  <p:cNvPr id="77" name="textruta 30">
                    <a:extLst>
                      <a:ext uri="{FF2B5EF4-FFF2-40B4-BE49-F238E27FC236}">
                        <a16:creationId xmlns:a16="http://schemas.microsoft.com/office/drawing/2014/main" id="{5330AC14-BC95-A649-B0A5-FD67FB693AA0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08711" y="2129954"/>
                    <a:ext cx="329473" cy="3694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sv-SE" sz="1800" dirty="0">
                        <a:latin typeface="Bradley Hand Bold"/>
                        <a:cs typeface="Bradley Hand Bold"/>
                      </a:rPr>
                      <a:t>2</a:t>
                    </a:r>
                  </a:p>
                </p:txBody>
              </p:sp>
              <p:cxnSp>
                <p:nvCxnSpPr>
                  <p:cNvPr id="78" name="Rak 77">
                    <a:extLst>
                      <a:ext uri="{FF2B5EF4-FFF2-40B4-BE49-F238E27FC236}">
                        <a16:creationId xmlns:a16="http://schemas.microsoft.com/office/drawing/2014/main" id="{09C03BBB-9799-AD4D-8801-E19A538C6A6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153733" y="2192724"/>
                    <a:ext cx="402195" cy="0"/>
                  </a:xfrm>
                  <a:prstGeom prst="line">
                    <a:avLst/>
                  </a:prstGeom>
                  <a:ln w="158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5" name="textruta 74">
                  <a:extLst>
                    <a:ext uri="{FF2B5EF4-FFF2-40B4-BE49-F238E27FC236}">
                      <a16:creationId xmlns:a16="http://schemas.microsoft.com/office/drawing/2014/main" id="{1F8BEC0A-2D0C-A144-8DA5-E097DC02CA2F}"/>
                    </a:ext>
                  </a:extLst>
                </p:cNvPr>
                <p:cNvSpPr txBox="1"/>
                <p:nvPr/>
              </p:nvSpPr>
              <p:spPr>
                <a:xfrm>
                  <a:off x="3560990" y="3559462"/>
                  <a:ext cx="25547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dirty="0"/>
                    <a:t>=</a:t>
                  </a:r>
                </a:p>
              </p:txBody>
            </p:sp>
          </p:grpSp>
          <p:sp>
            <p:nvSpPr>
              <p:cNvPr id="73" name="textruta 72">
                <a:extLst>
                  <a:ext uri="{FF2B5EF4-FFF2-40B4-BE49-F238E27FC236}">
                    <a16:creationId xmlns:a16="http://schemas.microsoft.com/office/drawing/2014/main" id="{B7A2629B-0BAB-3B4E-989D-E46C0DAC6CBE}"/>
                  </a:ext>
                </a:extLst>
              </p:cNvPr>
              <p:cNvSpPr txBox="1"/>
              <p:nvPr/>
            </p:nvSpPr>
            <p:spPr>
              <a:xfrm>
                <a:off x="2349391" y="5236573"/>
                <a:ext cx="6395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dirty="0">
                    <a:latin typeface="Bradley Hand Bold"/>
                    <a:cs typeface="Bradley Hand Bold"/>
                  </a:rPr>
                  <a:t>cm</a:t>
                </a:r>
                <a:r>
                  <a:rPr lang="sv-SE" b="1" baseline="30000" dirty="0">
                    <a:latin typeface="Bradley Hand Bold"/>
                    <a:cs typeface="Bradley Hand Bold"/>
                  </a:rPr>
                  <a:t>2 </a:t>
                </a:r>
              </a:p>
            </p:txBody>
          </p:sp>
        </p:grpSp>
        <p:sp>
          <p:nvSpPr>
            <p:cNvPr id="71" name="Rektangel 70">
              <a:extLst>
                <a:ext uri="{FF2B5EF4-FFF2-40B4-BE49-F238E27FC236}">
                  <a16:creationId xmlns:a16="http://schemas.microsoft.com/office/drawing/2014/main" id="{B2637941-5AF5-F445-85ED-ACF979D98B9B}"/>
                </a:ext>
              </a:extLst>
            </p:cNvPr>
            <p:cNvSpPr/>
            <p:nvPr/>
          </p:nvSpPr>
          <p:spPr>
            <a:xfrm>
              <a:off x="2906047" y="2604327"/>
              <a:ext cx="1846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sv-SE" dirty="0">
                <a:latin typeface="Bradley Hand Bold"/>
                <a:cs typeface="Bradley Hand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422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  <p:bldP spid="34" grpId="0"/>
      <p:bldP spid="29" grpId="0"/>
      <p:bldP spid="32" grpId="0" animBg="1"/>
      <p:bldP spid="66" grpId="0"/>
      <p:bldP spid="67" grpId="0"/>
      <p:bldP spid="6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7A59557-163D-2648-A2E0-AFDC719ED1A8}"/>
              </a:ext>
            </a:extLst>
          </p:cNvPr>
          <p:cNvSpPr/>
          <p:nvPr/>
        </p:nvSpPr>
        <p:spPr>
          <a:xfrm>
            <a:off x="3662197" y="176168"/>
            <a:ext cx="26129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rgbClr val="800000"/>
                </a:solidFill>
              </a:rPr>
              <a:t>Cirkelns omkrets</a:t>
            </a:r>
            <a:endParaRPr lang="sv-SE" sz="2400" b="1" dirty="0">
              <a:solidFill>
                <a:srgbClr val="800000"/>
              </a:solidFill>
            </a:endParaRP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D70B157C-93A8-C041-8FE8-4D227C47415F}"/>
              </a:ext>
            </a:extLst>
          </p:cNvPr>
          <p:cNvSpPr txBox="1"/>
          <p:nvPr/>
        </p:nvSpPr>
        <p:spPr>
          <a:xfrm>
            <a:off x="264052" y="1058685"/>
            <a:ext cx="3606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Sträckan från </a:t>
            </a:r>
            <a:r>
              <a:rPr lang="sv-SE" i="1" dirty="0">
                <a:solidFill>
                  <a:srgbClr val="C00000"/>
                </a:solidFill>
              </a:rPr>
              <a:t>medelpunkten</a:t>
            </a:r>
            <a:r>
              <a:rPr lang="sv-SE" i="1" dirty="0"/>
              <a:t> </a:t>
            </a:r>
            <a:r>
              <a:rPr lang="sv-SE" dirty="0"/>
              <a:t>till en punkt på </a:t>
            </a:r>
            <a:r>
              <a:rPr lang="sv-SE" i="1" dirty="0">
                <a:solidFill>
                  <a:srgbClr val="C00000"/>
                </a:solidFill>
              </a:rPr>
              <a:t>cirkeln </a:t>
            </a:r>
            <a:r>
              <a:rPr lang="sv-SE" dirty="0"/>
              <a:t>kallas</a:t>
            </a:r>
            <a:r>
              <a:rPr lang="sv-SE" dirty="0">
                <a:solidFill>
                  <a:srgbClr val="C00000"/>
                </a:solidFill>
              </a:rPr>
              <a:t> </a:t>
            </a:r>
            <a:r>
              <a:rPr lang="sv-SE" i="1" dirty="0">
                <a:solidFill>
                  <a:srgbClr val="C00000"/>
                </a:solidFill>
              </a:rPr>
              <a:t>radie</a:t>
            </a:r>
            <a:r>
              <a:rPr lang="sv-SE" i="1" dirty="0"/>
              <a:t>. </a:t>
            </a:r>
            <a:r>
              <a:rPr lang="sv-SE" dirty="0"/>
              <a:t>Sträckan tvärs över cirkeln genom medelpunkten kallas </a:t>
            </a:r>
            <a:r>
              <a:rPr lang="sv-SE" i="1" dirty="0">
                <a:solidFill>
                  <a:srgbClr val="C00000"/>
                </a:solidFill>
              </a:rPr>
              <a:t>diameter</a:t>
            </a:r>
            <a:r>
              <a:rPr lang="sv-SE" dirty="0"/>
              <a:t>. </a:t>
            </a:r>
          </a:p>
        </p:txBody>
      </p:sp>
      <p:pic>
        <p:nvPicPr>
          <p:cNvPr id="22" name="Bildobjekt 21">
            <a:extLst>
              <a:ext uri="{FF2B5EF4-FFF2-40B4-BE49-F238E27FC236}">
                <a16:creationId xmlns:a16="http://schemas.microsoft.com/office/drawing/2014/main" id="{8F05CCA8-7C04-F44D-BD8B-7F35EDE1D2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60" t="14119" r="12011" b="13012"/>
          <a:stretch/>
        </p:blipFill>
        <p:spPr>
          <a:xfrm>
            <a:off x="6726793" y="1182533"/>
            <a:ext cx="1755824" cy="660459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4ADB2F16-5D17-3C46-9B75-C19F6447F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402" y="700774"/>
            <a:ext cx="2093375" cy="202166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28747E07-FCF5-5F4D-AB7A-D342AB8D8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276" y="1729233"/>
            <a:ext cx="1026215" cy="218501"/>
          </a:xfrm>
          <a:prstGeom prst="rect">
            <a:avLst/>
          </a:prstGeom>
        </p:spPr>
      </p:pic>
      <p:pic>
        <p:nvPicPr>
          <p:cNvPr id="31" name="Bildobjekt 30">
            <a:extLst>
              <a:ext uri="{FF2B5EF4-FFF2-40B4-BE49-F238E27FC236}">
                <a16:creationId xmlns:a16="http://schemas.microsoft.com/office/drawing/2014/main" id="{42B06246-ABC0-1046-B908-B3EEB4196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568840">
            <a:off x="5515946" y="1378671"/>
            <a:ext cx="555860" cy="151614"/>
          </a:xfrm>
          <a:prstGeom prst="rect">
            <a:avLst/>
          </a:prstGeom>
        </p:spPr>
      </p:pic>
      <p:grpSp>
        <p:nvGrpSpPr>
          <p:cNvPr id="21" name="Grupp 20">
            <a:extLst>
              <a:ext uri="{FF2B5EF4-FFF2-40B4-BE49-F238E27FC236}">
                <a16:creationId xmlns:a16="http://schemas.microsoft.com/office/drawing/2014/main" id="{E8211418-BBEC-0A4D-842C-042AF1793CEF}"/>
              </a:ext>
            </a:extLst>
          </p:cNvPr>
          <p:cNvGrpSpPr/>
          <p:nvPr/>
        </p:nvGrpSpPr>
        <p:grpSpPr>
          <a:xfrm>
            <a:off x="4495057" y="1265479"/>
            <a:ext cx="1083007" cy="366068"/>
            <a:chOff x="3223065" y="1972045"/>
            <a:chExt cx="1083007" cy="366068"/>
          </a:xfrm>
        </p:grpSpPr>
        <p:pic>
          <p:nvPicPr>
            <p:cNvPr id="30" name="Bildobjekt 29">
              <a:extLst>
                <a:ext uri="{FF2B5EF4-FFF2-40B4-BE49-F238E27FC236}">
                  <a16:creationId xmlns:a16="http://schemas.microsoft.com/office/drawing/2014/main" id="{ECF31902-E05E-034B-BE1A-349E498F5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23065" y="1972045"/>
              <a:ext cx="1083007" cy="175823"/>
            </a:xfrm>
            <a:prstGeom prst="rect">
              <a:avLst/>
            </a:prstGeom>
          </p:spPr>
        </p:pic>
        <p:pic>
          <p:nvPicPr>
            <p:cNvPr id="32" name="Bildobjekt 31">
              <a:extLst>
                <a:ext uri="{FF2B5EF4-FFF2-40B4-BE49-F238E27FC236}">
                  <a16:creationId xmlns:a16="http://schemas.microsoft.com/office/drawing/2014/main" id="{38A4910E-B2BD-C94C-9146-4724FABC9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455919">
              <a:off x="3776106" y="2084048"/>
              <a:ext cx="242522" cy="254065"/>
            </a:xfrm>
            <a:prstGeom prst="rect">
              <a:avLst/>
            </a:prstGeom>
          </p:spPr>
        </p:pic>
      </p:grpSp>
      <p:sp>
        <p:nvSpPr>
          <p:cNvPr id="34" name="textruta 33">
            <a:extLst>
              <a:ext uri="{FF2B5EF4-FFF2-40B4-BE49-F238E27FC236}">
                <a16:creationId xmlns:a16="http://schemas.microsoft.com/office/drawing/2014/main" id="{1B1D9B64-2A48-894B-98A5-74B7D0102B17}"/>
              </a:ext>
            </a:extLst>
          </p:cNvPr>
          <p:cNvSpPr txBox="1"/>
          <p:nvPr/>
        </p:nvSpPr>
        <p:spPr>
          <a:xfrm>
            <a:off x="1102288" y="2738626"/>
            <a:ext cx="676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Omkretsen av en tiokrona är 6,6 cm. Tiokronans diameter är 2,1 cm. </a:t>
            </a:r>
          </a:p>
        </p:txBody>
      </p:sp>
      <p:pic>
        <p:nvPicPr>
          <p:cNvPr id="2052" name="Picture 4" descr="10-krona | Sveriges Riksbank">
            <a:extLst>
              <a:ext uri="{FF2B5EF4-FFF2-40B4-BE49-F238E27FC236}">
                <a16:creationId xmlns:a16="http://schemas.microsoft.com/office/drawing/2014/main" id="{8A745A27-B2B6-BE4E-9A7F-328A1BA958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0"/>
          <a:stretch/>
        </p:blipFill>
        <p:spPr bwMode="auto">
          <a:xfrm>
            <a:off x="7865555" y="2423527"/>
            <a:ext cx="955742" cy="99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upp 36">
            <a:extLst>
              <a:ext uri="{FF2B5EF4-FFF2-40B4-BE49-F238E27FC236}">
                <a16:creationId xmlns:a16="http://schemas.microsoft.com/office/drawing/2014/main" id="{8428CA66-4FC8-4340-BE13-DFC1382179F1}"/>
              </a:ext>
            </a:extLst>
          </p:cNvPr>
          <p:cNvGrpSpPr/>
          <p:nvPr/>
        </p:nvGrpSpPr>
        <p:grpSpPr>
          <a:xfrm>
            <a:off x="1496098" y="3070085"/>
            <a:ext cx="5596568" cy="631959"/>
            <a:chOff x="-3230574" y="4124690"/>
            <a:chExt cx="5596568" cy="631959"/>
          </a:xfrm>
        </p:grpSpPr>
        <p:grpSp>
          <p:nvGrpSpPr>
            <p:cNvPr id="38" name="Grupp 37">
              <a:extLst>
                <a:ext uri="{FF2B5EF4-FFF2-40B4-BE49-F238E27FC236}">
                  <a16:creationId xmlns:a16="http://schemas.microsoft.com/office/drawing/2014/main" id="{8EB604EB-DA9B-AD46-97AB-5C98418EC378}"/>
                </a:ext>
              </a:extLst>
            </p:cNvPr>
            <p:cNvGrpSpPr/>
            <p:nvPr/>
          </p:nvGrpSpPr>
          <p:grpSpPr>
            <a:xfrm>
              <a:off x="1119446" y="4124690"/>
              <a:ext cx="814030" cy="631959"/>
              <a:chOff x="4231461" y="3108629"/>
              <a:chExt cx="814030" cy="631959"/>
            </a:xfrm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54800A1A-9306-F148-84C2-9101C16F00C2}"/>
                  </a:ext>
                </a:extLst>
              </p:cNvPr>
              <p:cNvSpPr/>
              <p:nvPr/>
            </p:nvSpPr>
            <p:spPr>
              <a:xfrm>
                <a:off x="4231461" y="3108629"/>
                <a:ext cx="81403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dirty="0"/>
                  <a:t>6,6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BA2CCC1A-A73D-D34D-B025-DE598A56DA51}"/>
                  </a:ext>
                </a:extLst>
              </p:cNvPr>
              <p:cNvSpPr/>
              <p:nvPr/>
            </p:nvSpPr>
            <p:spPr>
              <a:xfrm>
                <a:off x="4231461" y="3371256"/>
                <a:ext cx="57754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dirty="0"/>
                  <a:t>2,1</a:t>
                </a:r>
              </a:p>
            </p:txBody>
          </p:sp>
          <p:cxnSp>
            <p:nvCxnSpPr>
              <p:cNvPr id="42" name="Rak 41">
                <a:extLst>
                  <a:ext uri="{FF2B5EF4-FFF2-40B4-BE49-F238E27FC236}">
                    <a16:creationId xmlns:a16="http://schemas.microsoft.com/office/drawing/2014/main" id="{EE960F2F-C560-8348-8638-8A1B797E69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32914" y="3442424"/>
                <a:ext cx="427590" cy="0"/>
              </a:xfrm>
              <a:prstGeom prst="line">
                <a:avLst/>
              </a:prstGeom>
              <a:ln w="158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" name="textruta 38">
              <a:extLst>
                <a:ext uri="{FF2B5EF4-FFF2-40B4-BE49-F238E27FC236}">
                  <a16:creationId xmlns:a16="http://schemas.microsoft.com/office/drawing/2014/main" id="{4A713CC7-21F1-5D4F-824C-0B3D84C25F6E}"/>
                </a:ext>
              </a:extLst>
            </p:cNvPr>
            <p:cNvSpPr txBox="1"/>
            <p:nvPr/>
          </p:nvSpPr>
          <p:spPr>
            <a:xfrm>
              <a:off x="-3230574" y="4236284"/>
              <a:ext cx="55965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/>
                <a:t>Dividerar vi omkretsen med  diametern får vi:          ≈ 3,14 </a:t>
              </a:r>
            </a:p>
          </p:txBody>
        </p:sp>
      </p:grpSp>
      <p:sp>
        <p:nvSpPr>
          <p:cNvPr id="43" name="textruta 42">
            <a:extLst>
              <a:ext uri="{FF2B5EF4-FFF2-40B4-BE49-F238E27FC236}">
                <a16:creationId xmlns:a16="http://schemas.microsoft.com/office/drawing/2014/main" id="{16CB1DE3-BA7F-4745-81A7-929A1114308A}"/>
              </a:ext>
            </a:extLst>
          </p:cNvPr>
          <p:cNvSpPr txBox="1"/>
          <p:nvPr/>
        </p:nvSpPr>
        <p:spPr>
          <a:xfrm>
            <a:off x="1282094" y="3779991"/>
            <a:ext cx="7303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För alla </a:t>
            </a:r>
            <a:r>
              <a:rPr lang="sv-SE" dirty="0">
                <a:solidFill>
                  <a:srgbClr val="C00000"/>
                </a:solidFill>
              </a:rPr>
              <a:t>cirklar är kvoten 3,14 </a:t>
            </a:r>
            <a:r>
              <a:rPr lang="sv-SE" dirty="0"/>
              <a:t>när vi dividerar omkretsen med diametern. Men talet 3,14 är ett </a:t>
            </a:r>
            <a:r>
              <a:rPr lang="sv-SE" i="1" dirty="0">
                <a:solidFill>
                  <a:srgbClr val="C00000"/>
                </a:solidFill>
              </a:rPr>
              <a:t>närmevärde</a:t>
            </a:r>
            <a:r>
              <a:rPr lang="sv-SE" dirty="0"/>
              <a:t>, det vill säga ett ungefärligt värde. </a:t>
            </a:r>
          </a:p>
        </p:txBody>
      </p:sp>
      <p:sp>
        <p:nvSpPr>
          <p:cNvPr id="44" name="textruta 43">
            <a:extLst>
              <a:ext uri="{FF2B5EF4-FFF2-40B4-BE49-F238E27FC236}">
                <a16:creationId xmlns:a16="http://schemas.microsoft.com/office/drawing/2014/main" id="{37304DEE-BAC9-CD4F-A480-2A1B0B110E74}"/>
              </a:ext>
            </a:extLst>
          </p:cNvPr>
          <p:cNvSpPr txBox="1"/>
          <p:nvPr/>
        </p:nvSpPr>
        <p:spPr>
          <a:xfrm>
            <a:off x="920042" y="4601519"/>
            <a:ext cx="73039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Kvoten kan inte skrivas exakt med siffror. Vi använder därför den grekiska bokstaven</a:t>
            </a:r>
            <a:r>
              <a:rPr lang="sv-SE" sz="2400" b="1" dirty="0">
                <a:solidFill>
                  <a:srgbClr val="C00000"/>
                </a:solidFill>
              </a:rPr>
              <a:t> </a:t>
            </a:r>
            <a:r>
              <a:rPr lang="el-GR" sz="2400" b="1" dirty="0">
                <a:solidFill>
                  <a:srgbClr val="C00000"/>
                </a:solidFill>
              </a:rPr>
              <a:t>π </a:t>
            </a:r>
            <a:r>
              <a:rPr lang="sv-SE" dirty="0"/>
              <a:t>för att beskriva kvoten. Den bokstaven uttalas ”</a:t>
            </a:r>
            <a:r>
              <a:rPr lang="sv-SE" dirty="0">
                <a:solidFill>
                  <a:srgbClr val="C00000"/>
                </a:solidFill>
              </a:rPr>
              <a:t>pi</a:t>
            </a:r>
            <a:r>
              <a:rPr lang="sv-SE" dirty="0"/>
              <a:t>”. </a:t>
            </a:r>
          </a:p>
        </p:txBody>
      </p:sp>
      <p:pic>
        <p:nvPicPr>
          <p:cNvPr id="36" name="Bildobjekt 35">
            <a:extLst>
              <a:ext uri="{FF2B5EF4-FFF2-40B4-BE49-F238E27FC236}">
                <a16:creationId xmlns:a16="http://schemas.microsoft.com/office/drawing/2014/main" id="{601C53F6-A0FF-5F47-A680-7A797A25AE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4964" y="6180979"/>
            <a:ext cx="4288747" cy="590141"/>
          </a:xfrm>
          <a:prstGeom prst="rect">
            <a:avLst/>
          </a:prstGeom>
        </p:spPr>
      </p:pic>
      <p:sp>
        <p:nvSpPr>
          <p:cNvPr id="47" name="textruta 46">
            <a:extLst>
              <a:ext uri="{FF2B5EF4-FFF2-40B4-BE49-F238E27FC236}">
                <a16:creationId xmlns:a16="http://schemas.microsoft.com/office/drawing/2014/main" id="{8FC08575-FE55-B841-B7DC-A971302FE3DD}"/>
              </a:ext>
            </a:extLst>
          </p:cNvPr>
          <p:cNvSpPr txBox="1"/>
          <p:nvPr/>
        </p:nvSpPr>
        <p:spPr>
          <a:xfrm>
            <a:off x="3870912" y="5552056"/>
            <a:ext cx="3339317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π = 3,141 592 653 589… ≈ 3,14 </a:t>
            </a:r>
          </a:p>
        </p:txBody>
      </p:sp>
      <p:grpSp>
        <p:nvGrpSpPr>
          <p:cNvPr id="51" name="Grupp 50">
            <a:extLst>
              <a:ext uri="{FF2B5EF4-FFF2-40B4-BE49-F238E27FC236}">
                <a16:creationId xmlns:a16="http://schemas.microsoft.com/office/drawing/2014/main" id="{C06FACE0-EA7E-F145-BC62-1A4F192CC876}"/>
              </a:ext>
            </a:extLst>
          </p:cNvPr>
          <p:cNvGrpSpPr/>
          <p:nvPr/>
        </p:nvGrpSpPr>
        <p:grpSpPr>
          <a:xfrm>
            <a:off x="1933771" y="5330721"/>
            <a:ext cx="1597217" cy="738664"/>
            <a:chOff x="1933771" y="5330721"/>
            <a:chExt cx="1597217" cy="738664"/>
          </a:xfrm>
        </p:grpSpPr>
        <p:pic>
          <p:nvPicPr>
            <p:cNvPr id="35" name="Bildobjekt 34">
              <a:extLst>
                <a:ext uri="{FF2B5EF4-FFF2-40B4-BE49-F238E27FC236}">
                  <a16:creationId xmlns:a16="http://schemas.microsoft.com/office/drawing/2014/main" id="{7F6A78F2-30A6-0644-A009-10F4ECA5C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33771" y="5330721"/>
              <a:ext cx="1597217" cy="738664"/>
            </a:xfrm>
            <a:prstGeom prst="rect">
              <a:avLst/>
            </a:prstGeom>
          </p:spPr>
        </p:pic>
        <p:cxnSp>
          <p:nvCxnSpPr>
            <p:cNvPr id="46" name="Rak 45">
              <a:extLst>
                <a:ext uri="{FF2B5EF4-FFF2-40B4-BE49-F238E27FC236}">
                  <a16:creationId xmlns:a16="http://schemas.microsoft.com/office/drawing/2014/main" id="{3A19FBB0-56C6-B447-93F6-8CAB0452FF3C}"/>
                </a:ext>
              </a:extLst>
            </p:cNvPr>
            <p:cNvCxnSpPr>
              <a:cxnSpLocks/>
            </p:cNvCxnSpPr>
            <p:nvPr/>
          </p:nvCxnSpPr>
          <p:spPr>
            <a:xfrm>
              <a:off x="2057957" y="5736722"/>
              <a:ext cx="983693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2716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4" grpId="0"/>
      <p:bldP spid="43" grpId="0"/>
      <p:bldP spid="44" grpId="0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66C1B4BA-F87A-AE4D-8FB7-2A7330ADE3BC}"/>
              </a:ext>
            </a:extLst>
          </p:cNvPr>
          <p:cNvSpPr/>
          <p:nvPr/>
        </p:nvSpPr>
        <p:spPr>
          <a:xfrm>
            <a:off x="2469435" y="1816799"/>
            <a:ext cx="1077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O </a:t>
            </a:r>
            <a:r>
              <a:rPr lang="sv-SE" dirty="0">
                <a:cs typeface="Bradley Hand Bold"/>
              </a:rPr>
              <a:t>=</a:t>
            </a:r>
            <a:r>
              <a:rPr lang="sv-SE" dirty="0">
                <a:latin typeface="Bradley Hand Bold"/>
                <a:cs typeface="Bradley Hand Bold"/>
              </a:rPr>
              <a:t> π </a:t>
            </a:r>
            <a:r>
              <a:rPr lang="fi-FI" dirty="0"/>
              <a:t>∙  </a:t>
            </a:r>
            <a:r>
              <a:rPr lang="fi-FI" dirty="0">
                <a:latin typeface="Bradley Hand Bold"/>
                <a:cs typeface="Bradley Hand Bold"/>
              </a:rPr>
              <a:t>d</a:t>
            </a:r>
            <a:endParaRPr lang="sv-SE" dirty="0">
              <a:latin typeface="Bradley Hand Bold"/>
              <a:cs typeface="Bradley Hand Bold"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F4D8DA7D-D85C-7C4C-B1BC-C707001F5B52}"/>
              </a:ext>
            </a:extLst>
          </p:cNvPr>
          <p:cNvSpPr/>
          <p:nvPr/>
        </p:nvSpPr>
        <p:spPr>
          <a:xfrm>
            <a:off x="2456319" y="2228506"/>
            <a:ext cx="1242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>
                <a:latin typeface="Bradley Hand Bold"/>
                <a:cs typeface="Bradley Hand Bold"/>
              </a:rPr>
              <a:t>d </a:t>
            </a:r>
            <a:r>
              <a:rPr lang="sv-SE" dirty="0">
                <a:cs typeface="Bradley Hand Bold"/>
              </a:rPr>
              <a:t>=</a:t>
            </a:r>
            <a:r>
              <a:rPr lang="fi-FI" dirty="0">
                <a:latin typeface="Bradley Hand Bold"/>
                <a:cs typeface="Bradley Hand Bold"/>
              </a:rPr>
              <a:t> 12 cm </a:t>
            </a:r>
            <a:endParaRPr lang="sv-SE" dirty="0">
              <a:latin typeface="Bradley Hand Bold"/>
              <a:cs typeface="Bradley Hand Bold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117277D7-EAC6-474B-B7BF-499265F23AD5}"/>
              </a:ext>
            </a:extLst>
          </p:cNvPr>
          <p:cNvSpPr txBox="1"/>
          <p:nvPr/>
        </p:nvSpPr>
        <p:spPr>
          <a:xfrm>
            <a:off x="1674513" y="2884880"/>
            <a:ext cx="1691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Omkretsen : 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4D0A72A2-6CF6-AD45-862F-B1FB35697EEA}"/>
              </a:ext>
            </a:extLst>
          </p:cNvPr>
          <p:cNvSpPr txBox="1"/>
          <p:nvPr/>
        </p:nvSpPr>
        <p:spPr>
          <a:xfrm>
            <a:off x="3008576" y="2884880"/>
            <a:ext cx="1322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Bradley Hand Bold"/>
                <a:cs typeface="Bradley Hand Bold"/>
              </a:rPr>
              <a:t>π</a:t>
            </a:r>
            <a:r>
              <a:rPr lang="sv-SE" dirty="0">
                <a:latin typeface="Bradley Hand Bold"/>
                <a:cs typeface="Bradley Hand Bold"/>
              </a:rPr>
              <a:t> </a:t>
            </a:r>
            <a:r>
              <a:rPr lang="is-IS" dirty="0">
                <a:latin typeface="Bradley Hand Bold"/>
                <a:cs typeface="Bradley Hand Bold"/>
              </a:rPr>
              <a:t>∙ </a:t>
            </a:r>
            <a:r>
              <a:rPr lang="sv-SE" dirty="0">
                <a:latin typeface="Bradley Hand Bold"/>
                <a:cs typeface="Bradley Hand Bold"/>
              </a:rPr>
              <a:t>12 cm </a:t>
            </a:r>
            <a:r>
              <a:rPr lang="sv-SE" dirty="0"/>
              <a:t>≈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3C725A1A-8C67-1548-B484-C4CA225A2294}"/>
              </a:ext>
            </a:extLst>
          </p:cNvPr>
          <p:cNvSpPr txBox="1"/>
          <p:nvPr/>
        </p:nvSpPr>
        <p:spPr>
          <a:xfrm>
            <a:off x="4260688" y="2881714"/>
            <a:ext cx="1704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>
                <a:latin typeface="Bradley Hand Bold"/>
                <a:cs typeface="Bradley Hand Bold"/>
              </a:rPr>
              <a:t>3,14 · 12 cm </a:t>
            </a:r>
            <a:r>
              <a:rPr lang="is-IS" dirty="0">
                <a:cs typeface="Bradley Hand Bold"/>
              </a:rPr>
              <a:t>≈</a:t>
            </a:r>
            <a:r>
              <a:rPr lang="sv-SE" dirty="0">
                <a:latin typeface="Bradley Hand Bold"/>
                <a:cs typeface="Bradley Hand Bold"/>
              </a:rPr>
              <a:t> </a:t>
            </a:r>
            <a:endParaRPr lang="sv-SE" dirty="0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E058C7C9-C6EC-8846-A37C-38313F576DAB}"/>
              </a:ext>
            </a:extLst>
          </p:cNvPr>
          <p:cNvSpPr/>
          <p:nvPr/>
        </p:nvSpPr>
        <p:spPr>
          <a:xfrm>
            <a:off x="5801666" y="2887954"/>
            <a:ext cx="821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38 cm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82287AE1-2390-DC41-B44E-A17A9500CB2D}"/>
              </a:ext>
            </a:extLst>
          </p:cNvPr>
          <p:cNvSpPr txBox="1"/>
          <p:nvPr/>
        </p:nvSpPr>
        <p:spPr>
          <a:xfrm>
            <a:off x="2393801" y="4235279"/>
            <a:ext cx="4356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u="sng" dirty="0">
                <a:latin typeface="Bradley Hand Bold"/>
                <a:cs typeface="Bradley Hand Bold"/>
              </a:rPr>
              <a:t>Svar</a:t>
            </a:r>
            <a:r>
              <a:rPr lang="sv-SE">
                <a:latin typeface="Bradley Hand Bold"/>
                <a:cs typeface="Bradley Hand Bold"/>
              </a:rPr>
              <a:t>:  Omkretsen </a:t>
            </a:r>
            <a:r>
              <a:rPr lang="sv-SE" dirty="0">
                <a:latin typeface="Bradley Hand Bold"/>
                <a:cs typeface="Bradley Hand Bold"/>
              </a:rPr>
              <a:t>är 38 cm.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68F8E32-042E-F14B-9866-3714D1DCBA1F}"/>
              </a:ext>
            </a:extLst>
          </p:cNvPr>
          <p:cNvSpPr/>
          <p:nvPr/>
        </p:nvSpPr>
        <p:spPr>
          <a:xfrm>
            <a:off x="263349" y="296334"/>
            <a:ext cx="10906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  <a:endParaRPr lang="sv-SE" sz="2400" b="1" dirty="0">
              <a:solidFill>
                <a:srgbClr val="8E2503"/>
              </a:solidFill>
              <a:effectLst/>
              <a:latin typeface="+mj-lt"/>
            </a:endParaRP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5377EED4-E744-4343-9C4A-D08B596F587C}"/>
              </a:ext>
            </a:extLst>
          </p:cNvPr>
          <p:cNvSpPr/>
          <p:nvPr/>
        </p:nvSpPr>
        <p:spPr>
          <a:xfrm>
            <a:off x="3036208" y="3377593"/>
            <a:ext cx="3071583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200" dirty="0"/>
              <a:t>Gör en uppställning eller använd miniräknare.</a:t>
            </a:r>
            <a:r>
              <a:rPr lang="sv-SE" sz="600" dirty="0"/>
              <a:t>  </a:t>
            </a:r>
          </a:p>
        </p:txBody>
      </p:sp>
      <p:grpSp>
        <p:nvGrpSpPr>
          <p:cNvPr id="26" name="Grupp 25">
            <a:extLst>
              <a:ext uri="{FF2B5EF4-FFF2-40B4-BE49-F238E27FC236}">
                <a16:creationId xmlns:a16="http://schemas.microsoft.com/office/drawing/2014/main" id="{9C90392D-75CC-8445-BFA6-4B313EFCB693}"/>
              </a:ext>
            </a:extLst>
          </p:cNvPr>
          <p:cNvGrpSpPr/>
          <p:nvPr/>
        </p:nvGrpSpPr>
        <p:grpSpPr>
          <a:xfrm>
            <a:off x="678495" y="601108"/>
            <a:ext cx="6698237" cy="646331"/>
            <a:chOff x="522910" y="597942"/>
            <a:chExt cx="6698237" cy="646331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DB231CB0-8867-024A-8719-74E9E0B2D622}"/>
                </a:ext>
              </a:extLst>
            </p:cNvPr>
            <p:cNvSpPr/>
            <p:nvPr/>
          </p:nvSpPr>
          <p:spPr>
            <a:xfrm>
              <a:off x="1922853" y="597942"/>
              <a:ext cx="529829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Hur lång omkrets har en spegel med diametern 12 cm? Avrunda till hela centimeter. </a:t>
              </a:r>
            </a:p>
          </p:txBody>
        </p:sp>
        <p:pic>
          <p:nvPicPr>
            <p:cNvPr id="25" name="Bildobjekt 24">
              <a:extLst>
                <a:ext uri="{FF2B5EF4-FFF2-40B4-BE49-F238E27FC236}">
                  <a16:creationId xmlns:a16="http://schemas.microsoft.com/office/drawing/2014/main" id="{7A1D0E42-3F7A-E343-9F4C-3EDC3C33F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2910" y="721052"/>
              <a:ext cx="300083" cy="4001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871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  <p:bldP spid="17" grpId="0"/>
      <p:bldP spid="18" grpId="0"/>
      <p:bldP spid="19" grpId="0"/>
      <p:bldP spid="20" grpId="0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/>
          <p:nvPr/>
        </p:nvSpPr>
        <p:spPr>
          <a:xfrm>
            <a:off x="1335490" y="3072797"/>
            <a:ext cx="1691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Omkrets: </a:t>
            </a:r>
          </a:p>
        </p:txBody>
      </p:sp>
      <p:sp>
        <p:nvSpPr>
          <p:cNvPr id="12" name="Rektangel 11"/>
          <p:cNvSpPr/>
          <p:nvPr/>
        </p:nvSpPr>
        <p:spPr>
          <a:xfrm>
            <a:off x="2336613" y="3066679"/>
            <a:ext cx="119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π </a:t>
            </a:r>
            <a:r>
              <a:rPr lang="fi-FI" dirty="0"/>
              <a:t>∙  </a:t>
            </a:r>
            <a:r>
              <a:rPr lang="fi-FI" dirty="0">
                <a:latin typeface="Bradley Hand Bold"/>
                <a:cs typeface="Bradley Hand Bold"/>
              </a:rPr>
              <a:t>3</a:t>
            </a:r>
            <a:r>
              <a:rPr lang="fi-FI" baseline="30000" dirty="0">
                <a:latin typeface="Bradley Hand Bold"/>
                <a:cs typeface="Bradley Hand Bold"/>
              </a:rPr>
              <a:t> </a:t>
            </a:r>
            <a:r>
              <a:rPr lang="sv-SE" dirty="0">
                <a:latin typeface="Bradley Hand Bold"/>
                <a:cs typeface="Bradley Hand Bold"/>
              </a:rPr>
              <a:t>cm</a:t>
            </a:r>
            <a:r>
              <a:rPr lang="sv-SE" dirty="0">
                <a:cs typeface="Bradley Hand Bold"/>
              </a:rPr>
              <a:t> ≈</a:t>
            </a:r>
            <a:endParaRPr lang="sv-SE" dirty="0"/>
          </a:p>
        </p:txBody>
      </p:sp>
      <p:sp>
        <p:nvSpPr>
          <p:cNvPr id="13" name="Rektangel 12"/>
          <p:cNvSpPr/>
          <p:nvPr/>
        </p:nvSpPr>
        <p:spPr>
          <a:xfrm>
            <a:off x="5031006" y="3026817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v-SE" dirty="0">
              <a:latin typeface="Bradley Hand Bold"/>
              <a:cs typeface="Bradley Hand Bold"/>
            </a:endParaRPr>
          </a:p>
          <a:p>
            <a:endParaRPr lang="sv-SE" dirty="0"/>
          </a:p>
        </p:txBody>
      </p:sp>
      <p:sp>
        <p:nvSpPr>
          <p:cNvPr id="14" name="Rektangel 13"/>
          <p:cNvSpPr/>
          <p:nvPr/>
        </p:nvSpPr>
        <p:spPr>
          <a:xfrm>
            <a:off x="4838983" y="3089616"/>
            <a:ext cx="676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9 cm</a:t>
            </a:r>
          </a:p>
        </p:txBody>
      </p:sp>
      <p:sp>
        <p:nvSpPr>
          <p:cNvPr id="36" name="textruta 35"/>
          <p:cNvSpPr txBox="1"/>
          <p:nvPr/>
        </p:nvSpPr>
        <p:spPr>
          <a:xfrm>
            <a:off x="1396238" y="4023652"/>
            <a:ext cx="4356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u="sng" dirty="0">
                <a:latin typeface="Bradley Hand Bold"/>
                <a:cs typeface="Bradley Hand Bold"/>
              </a:rPr>
              <a:t>Svar</a:t>
            </a:r>
            <a:r>
              <a:rPr lang="sv-SE" dirty="0">
                <a:latin typeface="Bradley Hand Bold"/>
                <a:cs typeface="Bradley Hand Bold"/>
              </a:rPr>
              <a:t>:  Gurkskivans omkrets är 9 cm.</a:t>
            </a:r>
          </a:p>
        </p:txBody>
      </p:sp>
      <p:sp>
        <p:nvSpPr>
          <p:cNvPr id="38" name="Rektangel 37"/>
          <p:cNvSpPr/>
          <p:nvPr/>
        </p:nvSpPr>
        <p:spPr>
          <a:xfrm>
            <a:off x="1857300" y="1613994"/>
            <a:ext cx="1079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O </a:t>
            </a:r>
            <a:r>
              <a:rPr lang="sv-SE" dirty="0">
                <a:cs typeface="Bradley Hand Bold"/>
              </a:rPr>
              <a:t>=</a:t>
            </a:r>
            <a:r>
              <a:rPr lang="sv-SE" dirty="0">
                <a:latin typeface="Bradley Hand Bold"/>
                <a:cs typeface="Bradley Hand Bold"/>
              </a:rPr>
              <a:t> π </a:t>
            </a:r>
            <a:r>
              <a:rPr lang="fi-FI" dirty="0"/>
              <a:t>∙  </a:t>
            </a:r>
            <a:r>
              <a:rPr lang="fi-FI" dirty="0">
                <a:latin typeface="Bradley Hand Bold"/>
              </a:rPr>
              <a:t>d</a:t>
            </a:r>
            <a:endParaRPr lang="sv-SE" baseline="30000" dirty="0">
              <a:latin typeface="Bradley Hand Bold"/>
              <a:cs typeface="Bradley Hand Bold"/>
            </a:endParaRPr>
          </a:p>
        </p:txBody>
      </p:sp>
      <p:grpSp>
        <p:nvGrpSpPr>
          <p:cNvPr id="20" name="Grupp 19">
            <a:extLst>
              <a:ext uri="{FF2B5EF4-FFF2-40B4-BE49-F238E27FC236}">
                <a16:creationId xmlns:a16="http://schemas.microsoft.com/office/drawing/2014/main" id="{073C03E7-DED2-F44A-A1A3-B2F55445B419}"/>
              </a:ext>
            </a:extLst>
          </p:cNvPr>
          <p:cNvGrpSpPr/>
          <p:nvPr/>
        </p:nvGrpSpPr>
        <p:grpSpPr>
          <a:xfrm>
            <a:off x="1778283" y="344667"/>
            <a:ext cx="6121400" cy="1363371"/>
            <a:chOff x="2128196" y="-14580"/>
            <a:chExt cx="6121400" cy="1363371"/>
          </a:xfrm>
        </p:grpSpPr>
        <p:sp>
          <p:nvSpPr>
            <p:cNvPr id="3" name="Rektangel 2"/>
            <p:cNvSpPr/>
            <p:nvPr/>
          </p:nvSpPr>
          <p:spPr>
            <a:xfrm>
              <a:off x="2128196" y="344825"/>
              <a:ext cx="61214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Vilken är gurkskivans omkrets?</a:t>
              </a:r>
            </a:p>
            <a:p>
              <a:r>
                <a:rPr lang="sv-SE" dirty="0"/>
                <a:t>Avrunda till hela centimeter.</a:t>
              </a:r>
            </a:p>
          </p:txBody>
        </p:sp>
        <p:grpSp>
          <p:nvGrpSpPr>
            <p:cNvPr id="19" name="Grupp 18">
              <a:extLst>
                <a:ext uri="{FF2B5EF4-FFF2-40B4-BE49-F238E27FC236}">
                  <a16:creationId xmlns:a16="http://schemas.microsoft.com/office/drawing/2014/main" id="{9F5DE9FE-0867-8145-9D78-7B3B4EB9DBED}"/>
                </a:ext>
              </a:extLst>
            </p:cNvPr>
            <p:cNvGrpSpPr/>
            <p:nvPr/>
          </p:nvGrpSpPr>
          <p:grpSpPr>
            <a:xfrm>
              <a:off x="5371445" y="-14580"/>
              <a:ext cx="1657031" cy="1363371"/>
              <a:chOff x="4470112" y="78185"/>
              <a:chExt cx="1657031" cy="1363371"/>
            </a:xfrm>
          </p:grpSpPr>
          <p:pic>
            <p:nvPicPr>
              <p:cNvPr id="2" name="Bildobjekt 1">
                <a:extLst>
                  <a:ext uri="{FF2B5EF4-FFF2-40B4-BE49-F238E27FC236}">
                    <a16:creationId xmlns:a16="http://schemas.microsoft.com/office/drawing/2014/main" id="{E51BAEFB-D118-6140-86C5-7455A6205C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56534" t="7759" r="10707" b="51509"/>
              <a:stretch/>
            </p:blipFill>
            <p:spPr>
              <a:xfrm>
                <a:off x="4470112" y="103721"/>
                <a:ext cx="1326524" cy="1337835"/>
              </a:xfrm>
              <a:prstGeom prst="ellipse">
                <a:avLst/>
              </a:prstGeom>
            </p:spPr>
          </p:pic>
          <p:cxnSp>
            <p:nvCxnSpPr>
              <p:cNvPr id="16" name="Rak 15">
                <a:extLst>
                  <a:ext uri="{FF2B5EF4-FFF2-40B4-BE49-F238E27FC236}">
                    <a16:creationId xmlns:a16="http://schemas.microsoft.com/office/drawing/2014/main" id="{5A3832DA-0574-1B46-94BA-18846957F6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63424" y="772638"/>
                <a:ext cx="619736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F97CBC75-C0F3-574A-982E-CEE1A6C2BF0F}"/>
                  </a:ext>
                </a:extLst>
              </p:cNvPr>
              <p:cNvSpPr/>
              <p:nvPr/>
            </p:nvSpPr>
            <p:spPr>
              <a:xfrm>
                <a:off x="5208580" y="473053"/>
                <a:ext cx="47641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cs typeface="Bradley Hand Bold"/>
                  </a:rPr>
                  <a:t>1,5</a:t>
                </a:r>
              </a:p>
            </p:txBody>
          </p:sp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C89C2A3E-04BC-F64A-AF97-75B4573B340B}"/>
                  </a:ext>
                </a:extLst>
              </p:cNvPr>
              <p:cNvSpPr/>
              <p:nvPr/>
            </p:nvSpPr>
            <p:spPr>
              <a:xfrm>
                <a:off x="5519284" y="78185"/>
                <a:ext cx="60785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sv-SE" dirty="0">
                    <a:cs typeface="Bradley Hand Bold"/>
                  </a:rPr>
                  <a:t>(cm)</a:t>
                </a:r>
              </a:p>
            </p:txBody>
          </p:sp>
        </p:grpSp>
      </p:grpSp>
      <p:sp>
        <p:nvSpPr>
          <p:cNvPr id="41" name="Rektangel 40">
            <a:extLst>
              <a:ext uri="{FF2B5EF4-FFF2-40B4-BE49-F238E27FC236}">
                <a16:creationId xmlns:a16="http://schemas.microsoft.com/office/drawing/2014/main" id="{6557261E-CBB9-F44D-A4F7-A6BD9A0EFB73}"/>
              </a:ext>
            </a:extLst>
          </p:cNvPr>
          <p:cNvSpPr/>
          <p:nvPr/>
        </p:nvSpPr>
        <p:spPr>
          <a:xfrm>
            <a:off x="1933531" y="1932849"/>
            <a:ext cx="1244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>
                <a:latin typeface="Bradley Hand Bold"/>
                <a:cs typeface="Bradley Hand Bold"/>
              </a:rPr>
              <a:t>r</a:t>
            </a:r>
            <a:r>
              <a:rPr lang="sv-SE" dirty="0">
                <a:cs typeface="Bradley Hand Bold"/>
              </a:rPr>
              <a:t> = </a:t>
            </a:r>
            <a:r>
              <a:rPr lang="fi-FI" dirty="0">
                <a:latin typeface="Bradley Hand Bold"/>
                <a:cs typeface="Bradley Hand Bold"/>
              </a:rPr>
              <a:t>1,5 cm </a:t>
            </a:r>
            <a:endParaRPr lang="sv-SE" dirty="0">
              <a:latin typeface="Bradley Hand Bold"/>
              <a:cs typeface="Bradley Hand Bold"/>
            </a:endParaRPr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BA10ADD2-40BB-BB22-AC68-FAF28014434C}"/>
              </a:ext>
            </a:extLst>
          </p:cNvPr>
          <p:cNvSpPr/>
          <p:nvPr/>
        </p:nvSpPr>
        <p:spPr>
          <a:xfrm>
            <a:off x="318429" y="347226"/>
            <a:ext cx="10906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latin typeface="+mj-lt"/>
              </a:rPr>
              <a:t>Exempel</a:t>
            </a:r>
            <a:endParaRPr lang="sv-SE" sz="2000" dirty="0">
              <a:solidFill>
                <a:srgbClr val="8E2503"/>
              </a:solidFill>
              <a:effectLst/>
              <a:latin typeface="+mj-lt"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904C574A-10F9-7F1E-AA41-E4DADF605600}"/>
              </a:ext>
            </a:extLst>
          </p:cNvPr>
          <p:cNvSpPr/>
          <p:nvPr/>
        </p:nvSpPr>
        <p:spPr>
          <a:xfrm>
            <a:off x="1933531" y="2347092"/>
            <a:ext cx="1835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>
                <a:latin typeface="Bradley Hand Bold"/>
                <a:cs typeface="Bradley Hand Bold"/>
              </a:rPr>
              <a:t>d</a:t>
            </a:r>
            <a:r>
              <a:rPr lang="sv-SE" dirty="0">
                <a:cs typeface="Bradley Hand Bold"/>
              </a:rPr>
              <a:t> = </a:t>
            </a:r>
            <a:r>
              <a:rPr lang="sv-SE" dirty="0">
                <a:latin typeface="Bradley Hand" pitchFamily="2" charset="77"/>
                <a:cs typeface="Bradley Hand Bold"/>
              </a:rPr>
              <a:t>2 </a:t>
            </a:r>
            <a:r>
              <a:rPr lang="sv-SE" dirty="0">
                <a:cs typeface="Bradley Hand Bold"/>
              </a:rPr>
              <a:t>· </a:t>
            </a:r>
            <a:r>
              <a:rPr lang="fi-FI" dirty="0">
                <a:latin typeface="Bradley Hand Bold"/>
                <a:cs typeface="Bradley Hand Bold"/>
              </a:rPr>
              <a:t>1,5 cm </a:t>
            </a:r>
            <a:r>
              <a:rPr lang="sv-SE" dirty="0">
                <a:cs typeface="Bradley Hand Bold"/>
              </a:rPr>
              <a:t>=</a:t>
            </a:r>
            <a:r>
              <a:rPr lang="fi-FI" dirty="0">
                <a:latin typeface="Bradley Hand Bold"/>
                <a:cs typeface="Bradley Hand Bold"/>
              </a:rPr>
              <a:t>  </a:t>
            </a:r>
            <a:endParaRPr lang="sv-SE" dirty="0">
              <a:latin typeface="Bradley Hand Bold"/>
              <a:cs typeface="Bradley Hand Bold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7FCFAFB-E824-BFDB-8B05-D61AE57916C2}"/>
              </a:ext>
            </a:extLst>
          </p:cNvPr>
          <p:cNvSpPr/>
          <p:nvPr/>
        </p:nvSpPr>
        <p:spPr>
          <a:xfrm>
            <a:off x="3500505" y="2347092"/>
            <a:ext cx="691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3 cm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55419BCF-7AAF-9BF3-89EF-268081E059FA}"/>
              </a:ext>
            </a:extLst>
          </p:cNvPr>
          <p:cNvSpPr/>
          <p:nvPr/>
        </p:nvSpPr>
        <p:spPr>
          <a:xfrm>
            <a:off x="3427729" y="3073559"/>
            <a:ext cx="1527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3,14 </a:t>
            </a:r>
            <a:r>
              <a:rPr lang="fi-FI" dirty="0"/>
              <a:t>∙  </a:t>
            </a:r>
            <a:r>
              <a:rPr lang="fi-FI" dirty="0">
                <a:latin typeface="Bradley Hand Bold"/>
                <a:cs typeface="Bradley Hand Bold"/>
              </a:rPr>
              <a:t>3</a:t>
            </a:r>
            <a:r>
              <a:rPr lang="fi-FI" baseline="30000" dirty="0">
                <a:latin typeface="Bradley Hand Bold"/>
                <a:cs typeface="Bradley Hand Bold"/>
              </a:rPr>
              <a:t> </a:t>
            </a:r>
            <a:r>
              <a:rPr lang="sv-SE" dirty="0">
                <a:latin typeface="Bradley Hand Bold"/>
                <a:cs typeface="Bradley Hand Bold"/>
              </a:rPr>
              <a:t>cm</a:t>
            </a:r>
            <a:r>
              <a:rPr lang="sv-SE" dirty="0">
                <a:cs typeface="Bradley Hand Bold"/>
              </a:rPr>
              <a:t> ≈</a:t>
            </a:r>
            <a:endParaRPr lang="sv-SE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F31365FD-0063-E07A-EA00-8AB08A1A3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97" y="827182"/>
            <a:ext cx="300083" cy="40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4" grpId="0"/>
      <p:bldP spid="36" grpId="0"/>
      <p:bldP spid="38" grpId="0"/>
      <p:bldP spid="41" grpId="0"/>
      <p:bldP spid="43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ruta 32"/>
          <p:cNvSpPr txBox="1"/>
          <p:nvPr/>
        </p:nvSpPr>
        <p:spPr>
          <a:xfrm>
            <a:off x="1460632" y="4682334"/>
            <a:ext cx="6193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u="sng" dirty="0">
                <a:latin typeface="Bradley Hand Bold"/>
                <a:cs typeface="Bradley Hand Bold"/>
              </a:rPr>
              <a:t>Svar</a:t>
            </a:r>
            <a:r>
              <a:rPr lang="sv-SE" dirty="0">
                <a:latin typeface="Bradley Hand Bold"/>
                <a:cs typeface="Bradley Hand Bold"/>
              </a:rPr>
              <a:t>:  Bryggans omkrets är 10,8 m.</a:t>
            </a:r>
          </a:p>
        </p:txBody>
      </p:sp>
      <p:sp>
        <p:nvSpPr>
          <p:cNvPr id="5" name="Rektangel 4"/>
          <p:cNvSpPr/>
          <p:nvPr/>
        </p:nvSpPr>
        <p:spPr>
          <a:xfrm>
            <a:off x="1460632" y="528476"/>
            <a:ext cx="84494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En brygga har formen av en halvcirkel med diametern 4,2 m.  </a:t>
            </a:r>
          </a:p>
          <a:p>
            <a:r>
              <a:rPr lang="sv-SE" dirty="0"/>
              <a:t>Vilken omkrets har bryggan?</a:t>
            </a:r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109E9589-1493-3F4A-85BE-92ACAFA17EC8}"/>
              </a:ext>
            </a:extLst>
          </p:cNvPr>
          <p:cNvGrpSpPr/>
          <p:nvPr/>
        </p:nvGrpSpPr>
        <p:grpSpPr>
          <a:xfrm>
            <a:off x="2325612" y="1404823"/>
            <a:ext cx="1993038" cy="1239217"/>
            <a:chOff x="5544560" y="529439"/>
            <a:chExt cx="2591913" cy="1503608"/>
          </a:xfrm>
        </p:grpSpPr>
        <p:pic>
          <p:nvPicPr>
            <p:cNvPr id="2" name="Bildobjekt 1">
              <a:extLst>
                <a:ext uri="{FF2B5EF4-FFF2-40B4-BE49-F238E27FC236}">
                  <a16:creationId xmlns:a16="http://schemas.microsoft.com/office/drawing/2014/main" id="{BDF161A9-CD4B-4F48-B3E4-BEBAEE76DA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2450" r="17821"/>
            <a:stretch/>
          </p:blipFill>
          <p:spPr>
            <a:xfrm>
              <a:off x="5544560" y="917196"/>
              <a:ext cx="2164031" cy="1115851"/>
            </a:xfrm>
            <a:prstGeom prst="rect">
              <a:avLst/>
            </a:prstGeom>
          </p:spPr>
        </p:pic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6129B21F-9FA2-6545-AC17-BEEBA482DA29}"/>
                </a:ext>
              </a:extLst>
            </p:cNvPr>
            <p:cNvSpPr/>
            <p:nvPr/>
          </p:nvSpPr>
          <p:spPr>
            <a:xfrm>
              <a:off x="7576705" y="529439"/>
              <a:ext cx="559768" cy="369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>
                  <a:cs typeface="Bradley Hand Bold"/>
                </a:rPr>
                <a:t>(</a:t>
              </a:r>
              <a:r>
                <a:rPr lang="sv-SE" dirty="0">
                  <a:latin typeface="Bradley Hand" pitchFamily="2" charset="77"/>
                  <a:cs typeface="Bradley Hand Bold"/>
                </a:rPr>
                <a:t>m</a:t>
              </a:r>
              <a:r>
                <a:rPr lang="sv-SE" dirty="0">
                  <a:latin typeface="Bradley Hand Bold"/>
                  <a:cs typeface="Bradley Hand Bold"/>
                </a:rPr>
                <a:t>)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F534C25A-FDBE-2E45-9FEE-0C9F1D54B3F3}"/>
                </a:ext>
              </a:extLst>
            </p:cNvPr>
            <p:cNvSpPr/>
            <p:nvPr/>
          </p:nvSpPr>
          <p:spPr>
            <a:xfrm>
              <a:off x="6262235" y="576318"/>
              <a:ext cx="534121" cy="3693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>
                  <a:latin typeface="Bradley Hand" pitchFamily="2" charset="77"/>
                  <a:cs typeface="Bradley Hand Bold"/>
                </a:rPr>
                <a:t>4,2</a:t>
              </a:r>
            </a:p>
          </p:txBody>
        </p:sp>
      </p:grpSp>
      <p:sp>
        <p:nvSpPr>
          <p:cNvPr id="50" name="Rektangel 49">
            <a:extLst>
              <a:ext uri="{FF2B5EF4-FFF2-40B4-BE49-F238E27FC236}">
                <a16:creationId xmlns:a16="http://schemas.microsoft.com/office/drawing/2014/main" id="{8BF20C1A-B92A-4A4B-AA74-7B5AC1A46E89}"/>
              </a:ext>
            </a:extLst>
          </p:cNvPr>
          <p:cNvSpPr/>
          <p:nvPr/>
        </p:nvSpPr>
        <p:spPr>
          <a:xfrm>
            <a:off x="4457159" y="2025039"/>
            <a:ext cx="1391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>
                <a:latin typeface="Bradley Hand Bold"/>
                <a:cs typeface="Bradley Hand Bold"/>
              </a:rPr>
              <a:t>d </a:t>
            </a:r>
            <a:r>
              <a:rPr lang="sv-SE" dirty="0">
                <a:cs typeface="Bradley Hand Bold"/>
              </a:rPr>
              <a:t> = </a:t>
            </a:r>
            <a:r>
              <a:rPr lang="fi-FI" dirty="0">
                <a:latin typeface="Bradley Hand Bold"/>
                <a:cs typeface="Bradley Hand Bold"/>
              </a:rPr>
              <a:t> 4,2 m  </a:t>
            </a:r>
            <a:endParaRPr lang="sv-SE" dirty="0">
              <a:latin typeface="Bradley Hand Bold"/>
              <a:cs typeface="Bradley Hand Bold"/>
            </a:endParaRP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44D2376B-2FED-FEF4-8980-4621B33A20E9}"/>
              </a:ext>
            </a:extLst>
          </p:cNvPr>
          <p:cNvSpPr/>
          <p:nvPr/>
        </p:nvSpPr>
        <p:spPr>
          <a:xfrm>
            <a:off x="202626" y="557106"/>
            <a:ext cx="10906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latin typeface="+mj-lt"/>
              </a:rPr>
              <a:t>Exempel</a:t>
            </a:r>
            <a:endParaRPr lang="sv-SE" sz="2000" dirty="0">
              <a:solidFill>
                <a:srgbClr val="8E2503"/>
              </a:solidFill>
              <a:effectLst/>
              <a:latin typeface="+mj-lt"/>
            </a:endParaRPr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D8A2249E-AADB-5803-0399-72D5490EE858}"/>
              </a:ext>
            </a:extLst>
          </p:cNvPr>
          <p:cNvSpPr txBox="1"/>
          <p:nvPr/>
        </p:nvSpPr>
        <p:spPr>
          <a:xfrm>
            <a:off x="807076" y="3104294"/>
            <a:ext cx="1659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Omkrets: </a:t>
            </a:r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63462019-1A04-18A6-1760-4AB5E761A945}"/>
              </a:ext>
            </a:extLst>
          </p:cNvPr>
          <p:cNvSpPr txBox="1"/>
          <p:nvPr/>
        </p:nvSpPr>
        <p:spPr>
          <a:xfrm>
            <a:off x="1802880" y="3549659"/>
            <a:ext cx="1704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>
                <a:latin typeface="Bradley Hand Bold"/>
                <a:cs typeface="Bradley Hand Bold"/>
              </a:rPr>
              <a:t>6,6 </a:t>
            </a:r>
            <a:r>
              <a:rPr lang="is-IS" dirty="0">
                <a:cs typeface="Bradley Hand Bold"/>
              </a:rPr>
              <a:t>+</a:t>
            </a:r>
            <a:r>
              <a:rPr lang="is-IS" dirty="0">
                <a:latin typeface="Bradley Hand Bold"/>
                <a:cs typeface="Bradley Hand Bold"/>
              </a:rPr>
              <a:t> 4,2 m </a:t>
            </a:r>
            <a:r>
              <a:rPr lang="is-IS" dirty="0">
                <a:cs typeface="Bradley Hand Bold"/>
              </a:rPr>
              <a:t>=</a:t>
            </a:r>
            <a:r>
              <a:rPr lang="sv-SE" dirty="0">
                <a:latin typeface="Bradley Hand Bold"/>
                <a:cs typeface="Bradley Hand Bold"/>
              </a:rPr>
              <a:t> </a:t>
            </a:r>
            <a:endParaRPr lang="sv-SE" dirty="0"/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6356D98C-C4DD-CBC6-E6C1-6A3012DA6913}"/>
              </a:ext>
            </a:extLst>
          </p:cNvPr>
          <p:cNvSpPr/>
          <p:nvPr/>
        </p:nvSpPr>
        <p:spPr>
          <a:xfrm>
            <a:off x="4738484" y="3083441"/>
            <a:ext cx="80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6,6 m</a:t>
            </a:r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7CE9292A-3D8E-8D09-0166-7AE64CA27F23}"/>
              </a:ext>
            </a:extLst>
          </p:cNvPr>
          <p:cNvSpPr/>
          <p:nvPr/>
        </p:nvSpPr>
        <p:spPr>
          <a:xfrm>
            <a:off x="4457159" y="1655753"/>
            <a:ext cx="1077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O </a:t>
            </a:r>
            <a:r>
              <a:rPr lang="sv-SE" dirty="0">
                <a:cs typeface="Bradley Hand Bold"/>
              </a:rPr>
              <a:t>=</a:t>
            </a:r>
            <a:r>
              <a:rPr lang="sv-SE" dirty="0">
                <a:latin typeface="Bradley Hand Bold"/>
                <a:cs typeface="Bradley Hand Bold"/>
              </a:rPr>
              <a:t> π </a:t>
            </a:r>
            <a:r>
              <a:rPr lang="fi-FI" dirty="0"/>
              <a:t>∙  </a:t>
            </a:r>
            <a:r>
              <a:rPr lang="fi-FI" dirty="0">
                <a:latin typeface="Bradley Hand Bold"/>
                <a:cs typeface="Bradley Hand Bold"/>
              </a:rPr>
              <a:t>d</a:t>
            </a:r>
            <a:endParaRPr lang="sv-SE" dirty="0">
              <a:latin typeface="Bradley Hand Bold"/>
              <a:cs typeface="Bradley Hand Bold"/>
            </a:endParaRP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E0D593A1-778A-28B8-B0EF-882F4D1E308C}"/>
              </a:ext>
            </a:extLst>
          </p:cNvPr>
          <p:cNvSpPr/>
          <p:nvPr/>
        </p:nvSpPr>
        <p:spPr>
          <a:xfrm>
            <a:off x="5960517" y="2950069"/>
            <a:ext cx="2949633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200" dirty="0"/>
              <a:t>Cirkelbågens längd är halva cirkelns omkrets. Sedan måste vi lägga till diametern för att få halvcirkelns hela omkrets.</a:t>
            </a:r>
            <a:endParaRPr lang="sv-SE" sz="600" dirty="0"/>
          </a:p>
        </p:txBody>
      </p:sp>
      <p:grpSp>
        <p:nvGrpSpPr>
          <p:cNvPr id="37" name="Grupp 36">
            <a:extLst>
              <a:ext uri="{FF2B5EF4-FFF2-40B4-BE49-F238E27FC236}">
                <a16:creationId xmlns:a16="http://schemas.microsoft.com/office/drawing/2014/main" id="{284C342E-07C0-C67A-7535-BCC7947446C3}"/>
              </a:ext>
            </a:extLst>
          </p:cNvPr>
          <p:cNvGrpSpPr/>
          <p:nvPr/>
        </p:nvGrpSpPr>
        <p:grpSpPr>
          <a:xfrm>
            <a:off x="1874513" y="3000027"/>
            <a:ext cx="1915241" cy="596373"/>
            <a:chOff x="1732410" y="5133259"/>
            <a:chExt cx="1915346" cy="596373"/>
          </a:xfrm>
        </p:grpSpPr>
        <p:grpSp>
          <p:nvGrpSpPr>
            <p:cNvPr id="38" name="Grupp 37">
              <a:extLst>
                <a:ext uri="{FF2B5EF4-FFF2-40B4-BE49-F238E27FC236}">
                  <a16:creationId xmlns:a16="http://schemas.microsoft.com/office/drawing/2014/main" id="{FD540DD5-7785-65F4-3194-D23FD2CAC5B8}"/>
                </a:ext>
              </a:extLst>
            </p:cNvPr>
            <p:cNvGrpSpPr/>
            <p:nvPr/>
          </p:nvGrpSpPr>
          <p:grpSpPr>
            <a:xfrm>
              <a:off x="1732410" y="5133259"/>
              <a:ext cx="1915346" cy="596373"/>
              <a:chOff x="2515649" y="3447112"/>
              <a:chExt cx="1915346" cy="596373"/>
            </a:xfrm>
          </p:grpSpPr>
          <p:grpSp>
            <p:nvGrpSpPr>
              <p:cNvPr id="40" name="Grupp 39">
                <a:extLst>
                  <a:ext uri="{FF2B5EF4-FFF2-40B4-BE49-F238E27FC236}">
                    <a16:creationId xmlns:a16="http://schemas.microsoft.com/office/drawing/2014/main" id="{65959604-5E2B-4550-28D0-B142C59C37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15649" y="3447112"/>
                <a:ext cx="957825" cy="596373"/>
                <a:chOff x="3920347" y="1904670"/>
                <a:chExt cx="957379" cy="596541"/>
              </a:xfrm>
            </p:grpSpPr>
            <p:sp>
              <p:nvSpPr>
                <p:cNvPr id="47" name="textruta 29">
                  <a:extLst>
                    <a:ext uri="{FF2B5EF4-FFF2-40B4-BE49-F238E27FC236}">
                      <a16:creationId xmlns:a16="http://schemas.microsoft.com/office/drawing/2014/main" id="{ACB70B15-9BF3-44BF-3754-068AA267631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920347" y="1904670"/>
                  <a:ext cx="957379" cy="369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l-GR" sz="1800" dirty="0">
                      <a:latin typeface="Bradley Hand Bold"/>
                      <a:cs typeface="Bradley Hand Bold"/>
                    </a:rPr>
                    <a:t>π</a:t>
                  </a:r>
                  <a:r>
                    <a:rPr lang="sv-SE" sz="1800" dirty="0">
                      <a:latin typeface="Bradley Hand Bold"/>
                      <a:cs typeface="Bradley Hand Bold"/>
                    </a:rPr>
                    <a:t> </a:t>
                  </a:r>
                  <a:r>
                    <a:rPr lang="is-IS" sz="1800" dirty="0">
                      <a:latin typeface="Bradley Hand Bold"/>
                      <a:cs typeface="Bradley Hand Bold"/>
                    </a:rPr>
                    <a:t>∙ </a:t>
                  </a:r>
                  <a:r>
                    <a:rPr lang="sv-SE" sz="1800" dirty="0">
                      <a:latin typeface="Bradley Hand Bold"/>
                      <a:cs typeface="Bradley Hand Bold"/>
                    </a:rPr>
                    <a:t>4,2</a:t>
                  </a:r>
                </a:p>
              </p:txBody>
            </p:sp>
            <p:sp>
              <p:nvSpPr>
                <p:cNvPr id="51" name="textruta 30">
                  <a:extLst>
                    <a:ext uri="{FF2B5EF4-FFF2-40B4-BE49-F238E27FC236}">
                      <a16:creationId xmlns:a16="http://schemas.microsoft.com/office/drawing/2014/main" id="{67AFB511-62C1-C46B-A836-F3C040D4831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200391" y="2131775"/>
                  <a:ext cx="328783" cy="369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sv-SE" sz="1800" dirty="0">
                      <a:latin typeface="Bradley Hand Bold"/>
                      <a:cs typeface="Bradley Hand Bold"/>
                    </a:rPr>
                    <a:t>2</a:t>
                  </a:r>
                </a:p>
              </p:txBody>
            </p:sp>
            <p:cxnSp>
              <p:nvCxnSpPr>
                <p:cNvPr id="52" name="Rak 51">
                  <a:extLst>
                    <a:ext uri="{FF2B5EF4-FFF2-40B4-BE49-F238E27FC236}">
                      <a16:creationId xmlns:a16="http://schemas.microsoft.com/office/drawing/2014/main" id="{A2992C31-5722-127E-58B3-3BB3143366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19984" y="2201945"/>
                  <a:ext cx="711075" cy="0"/>
                </a:xfrm>
                <a:prstGeom prst="line">
                  <a:avLst/>
                </a:prstGeom>
                <a:ln w="158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6" name="textruta 45">
                <a:extLst>
                  <a:ext uri="{FF2B5EF4-FFF2-40B4-BE49-F238E27FC236}">
                    <a16:creationId xmlns:a16="http://schemas.microsoft.com/office/drawing/2014/main" id="{C3558E4B-F385-BA57-3B49-32BD2C4E8AE7}"/>
                  </a:ext>
                </a:extLst>
              </p:cNvPr>
              <p:cNvSpPr txBox="1"/>
              <p:nvPr/>
            </p:nvSpPr>
            <p:spPr>
              <a:xfrm>
                <a:off x="4175525" y="3548127"/>
                <a:ext cx="2554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sv-SE" dirty="0"/>
              </a:p>
            </p:txBody>
          </p:sp>
        </p:grpSp>
        <p:sp>
          <p:nvSpPr>
            <p:cNvPr id="39" name="textruta 38">
              <a:extLst>
                <a:ext uri="{FF2B5EF4-FFF2-40B4-BE49-F238E27FC236}">
                  <a16:creationId xmlns:a16="http://schemas.microsoft.com/office/drawing/2014/main" id="{439A0A34-06B5-A967-510E-2A35DCEBA817}"/>
                </a:ext>
              </a:extLst>
            </p:cNvPr>
            <p:cNvSpPr txBox="1"/>
            <p:nvPr/>
          </p:nvSpPr>
          <p:spPr>
            <a:xfrm>
              <a:off x="2522019" y="5230124"/>
              <a:ext cx="618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>
                  <a:latin typeface="Bradley Hand" pitchFamily="2" charset="77"/>
                  <a:cs typeface="Bradley Hand Bold"/>
                </a:rPr>
                <a:t>m </a:t>
              </a:r>
              <a:r>
                <a:rPr lang="sv-SE" dirty="0"/>
                <a:t>≈</a:t>
              </a:r>
            </a:p>
          </p:txBody>
        </p:sp>
      </p:grpSp>
      <p:grpSp>
        <p:nvGrpSpPr>
          <p:cNvPr id="53" name="Grupp 52">
            <a:extLst>
              <a:ext uri="{FF2B5EF4-FFF2-40B4-BE49-F238E27FC236}">
                <a16:creationId xmlns:a16="http://schemas.microsoft.com/office/drawing/2014/main" id="{B3AE3CC5-5FB7-CB82-3CD5-6EC940EEBD43}"/>
              </a:ext>
            </a:extLst>
          </p:cNvPr>
          <p:cNvGrpSpPr/>
          <p:nvPr/>
        </p:nvGrpSpPr>
        <p:grpSpPr>
          <a:xfrm>
            <a:off x="3154664" y="2979812"/>
            <a:ext cx="1915242" cy="617012"/>
            <a:chOff x="1732409" y="5133261"/>
            <a:chExt cx="1915347" cy="617012"/>
          </a:xfrm>
        </p:grpSpPr>
        <p:grpSp>
          <p:nvGrpSpPr>
            <p:cNvPr id="54" name="Grupp 53">
              <a:extLst>
                <a:ext uri="{FF2B5EF4-FFF2-40B4-BE49-F238E27FC236}">
                  <a16:creationId xmlns:a16="http://schemas.microsoft.com/office/drawing/2014/main" id="{88C387A5-4075-D762-1AA4-7637A4CE60C1}"/>
                </a:ext>
              </a:extLst>
            </p:cNvPr>
            <p:cNvGrpSpPr/>
            <p:nvPr/>
          </p:nvGrpSpPr>
          <p:grpSpPr>
            <a:xfrm>
              <a:off x="1732409" y="5133261"/>
              <a:ext cx="1915347" cy="617012"/>
              <a:chOff x="2515648" y="3447114"/>
              <a:chExt cx="1915347" cy="617012"/>
            </a:xfrm>
          </p:grpSpPr>
          <p:grpSp>
            <p:nvGrpSpPr>
              <p:cNvPr id="56" name="Grupp 55">
                <a:extLst>
                  <a:ext uri="{FF2B5EF4-FFF2-40B4-BE49-F238E27FC236}">
                    <a16:creationId xmlns:a16="http://schemas.microsoft.com/office/drawing/2014/main" id="{BF8AE9AC-3512-2029-FA23-617EF1C7E7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15648" y="3447114"/>
                <a:ext cx="1306472" cy="617012"/>
                <a:chOff x="3920347" y="1904670"/>
                <a:chExt cx="1305864" cy="617185"/>
              </a:xfrm>
            </p:grpSpPr>
            <p:sp>
              <p:nvSpPr>
                <p:cNvPr id="58" name="textruta 29">
                  <a:extLst>
                    <a:ext uri="{FF2B5EF4-FFF2-40B4-BE49-F238E27FC236}">
                      <a16:creationId xmlns:a16="http://schemas.microsoft.com/office/drawing/2014/main" id="{C0A3A101-A4FE-ADF1-81F4-221DE63D5B3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920347" y="1904670"/>
                  <a:ext cx="1305864" cy="369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sv-SE" sz="1800" dirty="0">
                      <a:latin typeface="Bradley Hand Bold"/>
                      <a:cs typeface="Bradley Hand Bold"/>
                    </a:rPr>
                    <a:t>3,14 </a:t>
                  </a:r>
                  <a:r>
                    <a:rPr lang="is-IS" sz="1800" dirty="0">
                      <a:latin typeface="Bradley Hand Bold"/>
                      <a:cs typeface="Bradley Hand Bold"/>
                    </a:rPr>
                    <a:t>∙ </a:t>
                  </a:r>
                  <a:r>
                    <a:rPr lang="sv-SE" sz="1800" dirty="0">
                      <a:latin typeface="Bradley Hand Bold"/>
                      <a:cs typeface="Bradley Hand Bold"/>
                    </a:rPr>
                    <a:t>4,2</a:t>
                  </a:r>
                </a:p>
              </p:txBody>
            </p:sp>
            <p:sp>
              <p:nvSpPr>
                <p:cNvPr id="59" name="textruta 30">
                  <a:extLst>
                    <a:ext uri="{FF2B5EF4-FFF2-40B4-BE49-F238E27FC236}">
                      <a16:creationId xmlns:a16="http://schemas.microsoft.com/office/drawing/2014/main" id="{973005CD-9D9A-E3A3-C1D2-9D5E1B37CDC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417322" y="2152419"/>
                  <a:ext cx="328783" cy="369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sv-SE" sz="1800" dirty="0">
                      <a:latin typeface="Bradley Hand Bold"/>
                      <a:cs typeface="Bradley Hand Bold"/>
                    </a:rPr>
                    <a:t>2</a:t>
                  </a:r>
                </a:p>
              </p:txBody>
            </p:sp>
            <p:cxnSp>
              <p:nvCxnSpPr>
                <p:cNvPr id="60" name="Rak 59">
                  <a:extLst>
                    <a:ext uri="{FF2B5EF4-FFF2-40B4-BE49-F238E27FC236}">
                      <a16:creationId xmlns:a16="http://schemas.microsoft.com/office/drawing/2014/main" id="{F241D10F-8A8D-1BEF-0529-EFA7F5D63C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32443" y="2213905"/>
                  <a:ext cx="1045467" cy="0"/>
                </a:xfrm>
                <a:prstGeom prst="line">
                  <a:avLst/>
                </a:prstGeom>
                <a:ln w="158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7" name="textruta 56">
                <a:extLst>
                  <a:ext uri="{FF2B5EF4-FFF2-40B4-BE49-F238E27FC236}">
                    <a16:creationId xmlns:a16="http://schemas.microsoft.com/office/drawing/2014/main" id="{9E15DD12-949A-1FDB-A3E2-977EF57C7FF3}"/>
                  </a:ext>
                </a:extLst>
              </p:cNvPr>
              <p:cNvSpPr txBox="1"/>
              <p:nvPr/>
            </p:nvSpPr>
            <p:spPr>
              <a:xfrm>
                <a:off x="4175525" y="3548127"/>
                <a:ext cx="2554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sv-SE" dirty="0"/>
              </a:p>
            </p:txBody>
          </p:sp>
        </p:grpSp>
        <p:sp>
          <p:nvSpPr>
            <p:cNvPr id="55" name="textruta 54">
              <a:extLst>
                <a:ext uri="{FF2B5EF4-FFF2-40B4-BE49-F238E27FC236}">
                  <a16:creationId xmlns:a16="http://schemas.microsoft.com/office/drawing/2014/main" id="{9F2796A4-A871-5013-DBFA-06C7FE36CEC5}"/>
                </a:ext>
              </a:extLst>
            </p:cNvPr>
            <p:cNvSpPr txBox="1"/>
            <p:nvPr/>
          </p:nvSpPr>
          <p:spPr>
            <a:xfrm>
              <a:off x="2826320" y="5236671"/>
              <a:ext cx="618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>
                  <a:latin typeface="Bradley Hand" pitchFamily="2" charset="77"/>
                  <a:cs typeface="Bradley Hand Bold"/>
                </a:rPr>
                <a:t>m </a:t>
              </a:r>
              <a:r>
                <a:rPr lang="sv-SE" dirty="0"/>
                <a:t>≈</a:t>
              </a:r>
            </a:p>
          </p:txBody>
        </p:sp>
      </p:grpSp>
      <p:sp>
        <p:nvSpPr>
          <p:cNvPr id="61" name="Rektangel 60">
            <a:extLst>
              <a:ext uri="{FF2B5EF4-FFF2-40B4-BE49-F238E27FC236}">
                <a16:creationId xmlns:a16="http://schemas.microsoft.com/office/drawing/2014/main" id="{C04D73E5-F73A-6B8E-15DF-B6A0C6AFAA06}"/>
              </a:ext>
            </a:extLst>
          </p:cNvPr>
          <p:cNvSpPr/>
          <p:nvPr/>
        </p:nvSpPr>
        <p:spPr>
          <a:xfrm>
            <a:off x="3257908" y="3553505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10,8 m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0D4A6DAF-B22B-B251-0DA5-49E44D9DC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993" y="957216"/>
            <a:ext cx="300083" cy="40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2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" grpId="0"/>
      <p:bldP spid="50" grpId="0"/>
      <p:bldP spid="28" grpId="0"/>
      <p:bldP spid="29" grpId="0"/>
      <p:bldP spid="32" grpId="0"/>
      <p:bldP spid="34" grpId="0"/>
      <p:bldP spid="35" grpId="0"/>
      <p:bldP spid="36" grpId="0" animBg="1"/>
      <p:bldP spid="6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A406B941-7E20-074E-812D-6313D5A51B02}"/>
              </a:ext>
            </a:extLst>
          </p:cNvPr>
          <p:cNvSpPr txBox="1"/>
          <p:nvPr/>
        </p:nvSpPr>
        <p:spPr>
          <a:xfrm>
            <a:off x="3328000" y="240471"/>
            <a:ext cx="2765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rgbClr val="800000"/>
                </a:solidFill>
              </a:rPr>
              <a:t>Geometriska kroppar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715BD60C-B39F-A64B-90CB-945A66C812EB}"/>
              </a:ext>
            </a:extLst>
          </p:cNvPr>
          <p:cNvSpPr txBox="1"/>
          <p:nvPr/>
        </p:nvSpPr>
        <p:spPr>
          <a:xfrm>
            <a:off x="2548996" y="796518"/>
            <a:ext cx="4495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Alla månghörningar är figurer med två </a:t>
            </a:r>
            <a:r>
              <a:rPr lang="sv-SE" i="1" dirty="0">
                <a:solidFill>
                  <a:srgbClr val="C00000"/>
                </a:solidFill>
              </a:rPr>
              <a:t>dimensioner</a:t>
            </a:r>
            <a:r>
              <a:rPr lang="sv-SE" dirty="0"/>
              <a:t>. De breder ut sig i två riktningar. 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06C4D06E-CBD6-D146-9CA2-19E2AAF18A30}"/>
              </a:ext>
            </a:extLst>
          </p:cNvPr>
          <p:cNvSpPr txBox="1"/>
          <p:nvPr/>
        </p:nvSpPr>
        <p:spPr>
          <a:xfrm>
            <a:off x="1440185" y="1652973"/>
            <a:ext cx="6795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Om vi lägger till en tredje dimension får vi </a:t>
            </a:r>
            <a:r>
              <a:rPr lang="sv-SE" i="1" dirty="0">
                <a:solidFill>
                  <a:srgbClr val="C00000"/>
                </a:solidFill>
              </a:rPr>
              <a:t>geometriska kroppar</a:t>
            </a:r>
            <a:r>
              <a:rPr lang="sv-SE" dirty="0"/>
              <a:t>. 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CE692897-ED89-D648-9C2E-B5409D9406BA}"/>
              </a:ext>
            </a:extLst>
          </p:cNvPr>
          <p:cNvSpPr txBox="1"/>
          <p:nvPr/>
        </p:nvSpPr>
        <p:spPr>
          <a:xfrm>
            <a:off x="2969915" y="2116314"/>
            <a:ext cx="3605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Sådana breder ut sig i </a:t>
            </a:r>
            <a:r>
              <a:rPr lang="sv-SE" b="1" dirty="0">
                <a:solidFill>
                  <a:srgbClr val="C00000"/>
                </a:solidFill>
              </a:rPr>
              <a:t>tre </a:t>
            </a:r>
            <a:r>
              <a:rPr lang="sv-SE" dirty="0"/>
              <a:t>riktningar. 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74C817F3-CCC4-E749-A211-2437CDDFCC5D}"/>
              </a:ext>
            </a:extLst>
          </p:cNvPr>
          <p:cNvSpPr txBox="1"/>
          <p:nvPr/>
        </p:nvSpPr>
        <p:spPr>
          <a:xfrm>
            <a:off x="2346714" y="3054118"/>
            <a:ext cx="5172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Några geometriska kroppar har speciella namn. 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0A6D9936-24A4-9145-A8C2-C62E26FD5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093" y="3668731"/>
            <a:ext cx="7857814" cy="1863062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5CDFBF59-F8E5-2140-BAC1-435982FE0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19" y="5166295"/>
            <a:ext cx="1035007" cy="259201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141F34B0-8C9F-2241-981C-1F7CB51DC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315" y="5160660"/>
            <a:ext cx="1035007" cy="259201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B7E10B03-2723-DB44-A9DA-01D1947E4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1911" y="5202664"/>
            <a:ext cx="1035007" cy="259201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64ADAD1D-ADA1-E940-8AE8-8CE388634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971" y="5202664"/>
            <a:ext cx="1035007" cy="259201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7578D688-D69C-2146-9FA3-4D51EED4D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426" y="5188843"/>
            <a:ext cx="1035007" cy="259201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12BBA49A-A5F6-ED43-97D3-78E4AE95C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7329" y="5166043"/>
            <a:ext cx="1035007" cy="259201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7E2F8D62-E5B2-6C49-BF38-B31D82D6C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77148" y="3929187"/>
            <a:ext cx="1347490" cy="1115457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73396614-16AC-F54F-AE2A-CA524CFBA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961073" y="3929187"/>
            <a:ext cx="1347490" cy="1115457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CC169DD9-A691-2F43-9076-CDACABAF1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2546" y="3964566"/>
            <a:ext cx="1603977" cy="1115457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A27CDD5E-D363-6446-8F25-711677A9F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753938" y="3848549"/>
            <a:ext cx="1347491" cy="1115457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9DBD468C-23B1-4D40-A320-D2052B540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37643" y="3860054"/>
            <a:ext cx="1475733" cy="1181845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A5B57A72-0DFA-CE45-A187-40F114411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0425" y="3917336"/>
            <a:ext cx="1214692" cy="120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4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objekt 20">
            <a:extLst>
              <a:ext uri="{FF2B5EF4-FFF2-40B4-BE49-F238E27FC236}">
                <a16:creationId xmlns:a16="http://schemas.microsoft.com/office/drawing/2014/main" id="{3E5902B7-8EAF-3943-A8A4-141243694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545" y="4111423"/>
            <a:ext cx="1297291" cy="1050623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BE51EB96-08D2-D44E-982A-D64108B7F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9063" y="1466268"/>
            <a:ext cx="2088103" cy="1378421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D7A59557-163D-2648-A2E0-AFDC719ED1A8}"/>
              </a:ext>
            </a:extLst>
          </p:cNvPr>
          <p:cNvSpPr/>
          <p:nvPr/>
        </p:nvSpPr>
        <p:spPr>
          <a:xfrm>
            <a:off x="211259" y="191960"/>
            <a:ext cx="8598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/>
              <a:t>								</a:t>
            </a:r>
            <a:r>
              <a:rPr lang="sv-SE" sz="2400" b="1" dirty="0">
                <a:solidFill>
                  <a:srgbClr val="800000"/>
                </a:solidFill>
              </a:rPr>
              <a:t>Rätblock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8B220A76-2DDC-E349-8DBC-B9FE48949272}"/>
              </a:ext>
            </a:extLst>
          </p:cNvPr>
          <p:cNvSpPr txBox="1"/>
          <p:nvPr/>
        </p:nvSpPr>
        <p:spPr>
          <a:xfrm>
            <a:off x="1819363" y="728124"/>
            <a:ext cx="6158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En rektangel har två dimensioner, </a:t>
            </a:r>
            <a:r>
              <a:rPr lang="sv-SE" i="1" dirty="0">
                <a:solidFill>
                  <a:srgbClr val="980002"/>
                </a:solidFill>
              </a:rPr>
              <a:t>längd </a:t>
            </a:r>
            <a:r>
              <a:rPr lang="sv-SE" dirty="0"/>
              <a:t>och </a:t>
            </a:r>
            <a:r>
              <a:rPr lang="sv-SE" i="1" dirty="0">
                <a:solidFill>
                  <a:srgbClr val="980002"/>
                </a:solidFill>
              </a:rPr>
              <a:t>bredd</a:t>
            </a:r>
            <a:r>
              <a:rPr lang="sv-SE" dirty="0"/>
              <a:t>. Om vi lägger till en tredje dimension</a:t>
            </a:r>
            <a:r>
              <a:rPr lang="sv-SE" dirty="0">
                <a:solidFill>
                  <a:srgbClr val="980002"/>
                </a:solidFill>
              </a:rPr>
              <a:t>, </a:t>
            </a:r>
            <a:r>
              <a:rPr lang="sv-SE" i="1" dirty="0">
                <a:solidFill>
                  <a:srgbClr val="980002"/>
                </a:solidFill>
              </a:rPr>
              <a:t>höjd</a:t>
            </a:r>
            <a:r>
              <a:rPr lang="sv-SE" dirty="0"/>
              <a:t>, får vi ett så kallat </a:t>
            </a:r>
            <a:r>
              <a:rPr lang="sv-SE" b="1" i="1" dirty="0">
                <a:solidFill>
                  <a:srgbClr val="980002"/>
                </a:solidFill>
              </a:rPr>
              <a:t>rätblock</a:t>
            </a:r>
            <a:r>
              <a:rPr lang="sv-SE" dirty="0"/>
              <a:t>. 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6B8AA866-8FDF-CE46-BD6B-977A83C27563}"/>
              </a:ext>
            </a:extLst>
          </p:cNvPr>
          <p:cNvSpPr txBox="1"/>
          <p:nvPr/>
        </p:nvSpPr>
        <p:spPr>
          <a:xfrm>
            <a:off x="540031" y="1446285"/>
            <a:ext cx="2842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I ett </a:t>
            </a:r>
            <a:r>
              <a:rPr lang="sv-SE" b="1" i="1" dirty="0">
                <a:solidFill>
                  <a:srgbClr val="980002"/>
                </a:solidFill>
              </a:rPr>
              <a:t>rätblock</a:t>
            </a:r>
            <a:r>
              <a:rPr lang="sv-SE" dirty="0"/>
              <a:t> är att alla vinklar mellan </a:t>
            </a:r>
            <a:r>
              <a:rPr lang="sv-SE" i="1" dirty="0">
                <a:solidFill>
                  <a:srgbClr val="980002"/>
                </a:solidFill>
              </a:rPr>
              <a:t>sidoytorna</a:t>
            </a:r>
            <a:r>
              <a:rPr lang="sv-SE" i="1" dirty="0"/>
              <a:t> </a:t>
            </a:r>
            <a:r>
              <a:rPr lang="sv-SE" dirty="0"/>
              <a:t>är räta. Den yta som rätblocket står på kallas </a:t>
            </a:r>
            <a:r>
              <a:rPr lang="sv-SE" i="1" dirty="0">
                <a:solidFill>
                  <a:srgbClr val="980002"/>
                </a:solidFill>
              </a:rPr>
              <a:t>basyta</a:t>
            </a:r>
            <a:r>
              <a:rPr lang="sv-SE" dirty="0"/>
              <a:t>.  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27F51429-A4D8-4C45-90A9-C70F1263A157}"/>
              </a:ext>
            </a:extLst>
          </p:cNvPr>
          <p:cNvSpPr txBox="1"/>
          <p:nvPr/>
        </p:nvSpPr>
        <p:spPr>
          <a:xfrm>
            <a:off x="5262048" y="2699516"/>
            <a:ext cx="3400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Om alla </a:t>
            </a:r>
            <a:r>
              <a:rPr lang="sv-SE" i="1" dirty="0">
                <a:solidFill>
                  <a:srgbClr val="980002"/>
                </a:solidFill>
              </a:rPr>
              <a:t>kanter</a:t>
            </a:r>
            <a:r>
              <a:rPr lang="sv-SE" i="1" dirty="0"/>
              <a:t> </a:t>
            </a:r>
            <a:r>
              <a:rPr lang="sv-SE" dirty="0"/>
              <a:t>i ett rätblock är </a:t>
            </a:r>
            <a:r>
              <a:rPr lang="sv-SE" dirty="0">
                <a:solidFill>
                  <a:srgbClr val="980002"/>
                </a:solidFill>
              </a:rPr>
              <a:t>lika långa </a:t>
            </a:r>
            <a:r>
              <a:rPr lang="sv-SE" dirty="0"/>
              <a:t>så är sidoytorna </a:t>
            </a:r>
            <a:r>
              <a:rPr lang="sv-SE" dirty="0">
                <a:solidFill>
                  <a:srgbClr val="980002"/>
                </a:solidFill>
              </a:rPr>
              <a:t>kvadrater</a:t>
            </a:r>
            <a:r>
              <a:rPr lang="sv-SE" dirty="0"/>
              <a:t>. Rätblocket kallas då för en </a:t>
            </a:r>
            <a:r>
              <a:rPr lang="sv-SE" b="1" i="1" dirty="0">
                <a:solidFill>
                  <a:srgbClr val="980002"/>
                </a:solidFill>
              </a:rPr>
              <a:t>kub</a:t>
            </a:r>
            <a:r>
              <a:rPr lang="sv-SE" dirty="0"/>
              <a:t>. 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F44985AA-F573-2E4C-8265-7512C333DB50}"/>
              </a:ext>
            </a:extLst>
          </p:cNvPr>
          <p:cNvSpPr txBox="1"/>
          <p:nvPr/>
        </p:nvSpPr>
        <p:spPr>
          <a:xfrm>
            <a:off x="540031" y="4415465"/>
            <a:ext cx="3539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När man beräknar en kropps volym utgår man från en kub där kanterna är 1 cm. 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E4B2B2B8-2E14-3543-8F47-E5CAB7464EFD}"/>
              </a:ext>
            </a:extLst>
          </p:cNvPr>
          <p:cNvSpPr txBox="1"/>
          <p:nvPr/>
        </p:nvSpPr>
        <p:spPr>
          <a:xfrm>
            <a:off x="5624528" y="4214068"/>
            <a:ext cx="3220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En sådan kub har volymen 1 cm</a:t>
            </a:r>
            <a:r>
              <a:rPr lang="sv-SE" baseline="30000" dirty="0"/>
              <a:t>3</a:t>
            </a:r>
            <a:r>
              <a:rPr lang="sv-SE" dirty="0"/>
              <a:t> (</a:t>
            </a:r>
            <a:r>
              <a:rPr lang="sv-SE" dirty="0">
                <a:solidFill>
                  <a:srgbClr val="980002"/>
                </a:solidFill>
              </a:rPr>
              <a:t>en </a:t>
            </a:r>
            <a:r>
              <a:rPr lang="sv-SE" i="1" dirty="0">
                <a:solidFill>
                  <a:srgbClr val="980002"/>
                </a:solidFill>
              </a:rPr>
              <a:t>kubikcentimeter</a:t>
            </a:r>
            <a:r>
              <a:rPr lang="sv-SE" dirty="0"/>
              <a:t>). 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D70B157C-93A8-C041-8FE8-4D227C47415F}"/>
              </a:ext>
            </a:extLst>
          </p:cNvPr>
          <p:cNvSpPr txBox="1"/>
          <p:nvPr/>
        </p:nvSpPr>
        <p:spPr>
          <a:xfrm>
            <a:off x="3263872" y="3559761"/>
            <a:ext cx="2493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rgbClr val="980002"/>
                </a:solidFill>
              </a:rPr>
              <a:t>Volymen av ett rätblock</a:t>
            </a:r>
            <a:endParaRPr lang="sv-SE" dirty="0"/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2D990CC3-C22C-5742-A468-DA44DEB38A94}"/>
              </a:ext>
            </a:extLst>
          </p:cNvPr>
          <p:cNvSpPr txBox="1"/>
          <p:nvPr/>
        </p:nvSpPr>
        <p:spPr>
          <a:xfrm>
            <a:off x="85954" y="3967181"/>
            <a:ext cx="4014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Med </a:t>
            </a:r>
            <a:r>
              <a:rPr lang="sv-SE" i="1" dirty="0">
                <a:solidFill>
                  <a:srgbClr val="980002"/>
                </a:solidFill>
              </a:rPr>
              <a:t>volym</a:t>
            </a:r>
            <a:r>
              <a:rPr lang="sv-SE" i="1" dirty="0"/>
              <a:t> </a:t>
            </a:r>
            <a:r>
              <a:rPr lang="sv-SE" dirty="0"/>
              <a:t>menas hur stor en kropp är. 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F83D941-B64A-2E4B-B2C2-5B0358B20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039" y="1521210"/>
            <a:ext cx="2309548" cy="1229577"/>
          </a:xfrm>
          <a:prstGeom prst="rect">
            <a:avLst/>
          </a:prstGeom>
        </p:spPr>
      </p:pic>
      <p:sp>
        <p:nvSpPr>
          <p:cNvPr id="24" name="textruta 23">
            <a:extLst>
              <a:ext uri="{FF2B5EF4-FFF2-40B4-BE49-F238E27FC236}">
                <a16:creationId xmlns:a16="http://schemas.microsoft.com/office/drawing/2014/main" id="{C33FA03E-0387-EC45-A63A-8886D3CE4D6E}"/>
              </a:ext>
            </a:extLst>
          </p:cNvPr>
          <p:cNvSpPr txBox="1"/>
          <p:nvPr/>
        </p:nvSpPr>
        <p:spPr>
          <a:xfrm>
            <a:off x="1222023" y="5489319"/>
            <a:ext cx="1194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Volymen =</a:t>
            </a:r>
          </a:p>
        </p:txBody>
      </p:sp>
      <p:sp>
        <p:nvSpPr>
          <p:cNvPr id="30" name="textruta 29">
            <a:extLst>
              <a:ext uri="{FF2B5EF4-FFF2-40B4-BE49-F238E27FC236}">
                <a16:creationId xmlns:a16="http://schemas.microsoft.com/office/drawing/2014/main" id="{CDBABB94-179E-DC40-B42F-835063D21B20}"/>
              </a:ext>
            </a:extLst>
          </p:cNvPr>
          <p:cNvSpPr txBox="1"/>
          <p:nvPr/>
        </p:nvSpPr>
        <p:spPr>
          <a:xfrm>
            <a:off x="2304088" y="5489319"/>
            <a:ext cx="2155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1 cm </a:t>
            </a:r>
            <a:r>
              <a:rPr lang="is-IS" dirty="0">
                <a:cs typeface="Bradley Hand Bold"/>
              </a:rPr>
              <a:t>∙ 1 cm ∙ 1 cm =</a:t>
            </a:r>
            <a:endParaRPr lang="sv-SE" dirty="0"/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id="{EA9B3D73-D043-5F40-BF5D-B860C77C6D09}"/>
              </a:ext>
            </a:extLst>
          </p:cNvPr>
          <p:cNvSpPr txBox="1"/>
          <p:nvPr/>
        </p:nvSpPr>
        <p:spPr>
          <a:xfrm>
            <a:off x="4189671" y="5484071"/>
            <a:ext cx="2646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1 </a:t>
            </a:r>
            <a:r>
              <a:rPr lang="is-IS" dirty="0">
                <a:cs typeface="Bradley Hand Bold"/>
              </a:rPr>
              <a:t>∙ 1 ∙ 1 ∙ cm ∙ </a:t>
            </a:r>
            <a:r>
              <a:rPr lang="sv-SE" dirty="0"/>
              <a:t>cm </a:t>
            </a:r>
            <a:r>
              <a:rPr lang="is-IS" dirty="0">
                <a:cs typeface="Bradley Hand Bold"/>
              </a:rPr>
              <a:t>∙ </a:t>
            </a:r>
            <a:r>
              <a:rPr lang="sv-SE" dirty="0"/>
              <a:t>cm </a:t>
            </a:r>
            <a:r>
              <a:rPr lang="is-IS" dirty="0">
                <a:cs typeface="Bradley Hand Bold"/>
              </a:rPr>
              <a:t>=</a:t>
            </a:r>
            <a:endParaRPr lang="sv-SE" dirty="0"/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8A651361-88C4-F141-A9B9-EE2ABEA9FF76}"/>
              </a:ext>
            </a:extLst>
          </p:cNvPr>
          <p:cNvSpPr txBox="1"/>
          <p:nvPr/>
        </p:nvSpPr>
        <p:spPr>
          <a:xfrm>
            <a:off x="6452458" y="5471098"/>
            <a:ext cx="1331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1</a:t>
            </a:r>
            <a:r>
              <a:rPr lang="sv-SE" baseline="30000" dirty="0"/>
              <a:t>3</a:t>
            </a:r>
            <a:r>
              <a:rPr lang="sv-SE" dirty="0"/>
              <a:t> cm</a:t>
            </a:r>
            <a:r>
              <a:rPr lang="sv-SE" baseline="30000" dirty="0"/>
              <a:t>3 </a:t>
            </a:r>
            <a:r>
              <a:rPr lang="sv-SE" dirty="0"/>
              <a:t>=</a:t>
            </a:r>
          </a:p>
        </p:txBody>
      </p:sp>
      <p:sp>
        <p:nvSpPr>
          <p:cNvPr id="33" name="textruta 32">
            <a:extLst>
              <a:ext uri="{FF2B5EF4-FFF2-40B4-BE49-F238E27FC236}">
                <a16:creationId xmlns:a16="http://schemas.microsoft.com/office/drawing/2014/main" id="{E4E84022-A533-6740-81F9-3EF85089687C}"/>
              </a:ext>
            </a:extLst>
          </p:cNvPr>
          <p:cNvSpPr txBox="1"/>
          <p:nvPr/>
        </p:nvSpPr>
        <p:spPr>
          <a:xfrm>
            <a:off x="7292547" y="5451621"/>
            <a:ext cx="983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rgbClr val="980002"/>
                </a:solidFill>
              </a:rPr>
              <a:t>1 cm</a:t>
            </a:r>
            <a:r>
              <a:rPr lang="sv-SE" sz="2000" b="1" baseline="30000" dirty="0">
                <a:solidFill>
                  <a:srgbClr val="980002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612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5" grpId="0"/>
      <p:bldP spid="16" grpId="0"/>
      <p:bldP spid="17" grpId="0"/>
      <p:bldP spid="19" grpId="0"/>
      <p:bldP spid="23" grpId="0"/>
      <p:bldP spid="24" grpId="0"/>
      <p:bldP spid="30" grpId="0"/>
      <p:bldP spid="31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08CDD72-B23A-744E-8731-F17A7CC75531}"/>
              </a:ext>
            </a:extLst>
          </p:cNvPr>
          <p:cNvSpPr/>
          <p:nvPr/>
        </p:nvSpPr>
        <p:spPr>
          <a:xfrm>
            <a:off x="3936875" y="541033"/>
            <a:ext cx="1161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>
                <a:solidFill>
                  <a:srgbClr val="800000"/>
                </a:solidFill>
              </a:rPr>
              <a:t>Volym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EB1BB133-D891-1F41-B8B8-A68CA2A0B42B}"/>
              </a:ext>
            </a:extLst>
          </p:cNvPr>
          <p:cNvSpPr txBox="1"/>
          <p:nvPr/>
        </p:nvSpPr>
        <p:spPr>
          <a:xfrm>
            <a:off x="2619157" y="1217113"/>
            <a:ext cx="3627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Geometriska kroppar har en </a:t>
            </a:r>
            <a:r>
              <a:rPr lang="sv-SE" i="1" dirty="0">
                <a:solidFill>
                  <a:srgbClr val="C00000"/>
                </a:solidFill>
              </a:rPr>
              <a:t>volym</a:t>
            </a:r>
            <a:r>
              <a:rPr lang="sv-SE" dirty="0"/>
              <a:t>. 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3502A346-1F22-8346-8D0C-AC70B12D2742}"/>
              </a:ext>
            </a:extLst>
          </p:cNvPr>
          <p:cNvSpPr txBox="1"/>
          <p:nvPr/>
        </p:nvSpPr>
        <p:spPr>
          <a:xfrm>
            <a:off x="2564781" y="1586445"/>
            <a:ext cx="4014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Med volym menas hur stor kroppen är. 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67B27026-34B1-4B4C-826E-6FB8007FD916}"/>
              </a:ext>
            </a:extLst>
          </p:cNvPr>
          <p:cNvSpPr txBox="1"/>
          <p:nvPr/>
        </p:nvSpPr>
        <p:spPr>
          <a:xfrm>
            <a:off x="253316" y="2084129"/>
            <a:ext cx="2837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När man beräknar en kropps volym utgår man från en kub där kanterna är 1 cm. 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6118B51C-C17A-0642-9C1D-9092B601A3C2}"/>
              </a:ext>
            </a:extLst>
          </p:cNvPr>
          <p:cNvSpPr txBox="1"/>
          <p:nvPr/>
        </p:nvSpPr>
        <p:spPr>
          <a:xfrm>
            <a:off x="6050194" y="2296831"/>
            <a:ext cx="284049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En sådan kub har volymen</a:t>
            </a:r>
          </a:p>
          <a:p>
            <a:r>
              <a:rPr lang="sv-SE" dirty="0"/>
              <a:t> </a:t>
            </a:r>
            <a:r>
              <a:rPr lang="sv-SE" sz="2000" b="1" dirty="0">
                <a:solidFill>
                  <a:srgbClr val="C00000"/>
                </a:solidFill>
              </a:rPr>
              <a:t>1 cm</a:t>
            </a:r>
            <a:r>
              <a:rPr lang="sv-SE" sz="2000" b="1" baseline="30000" dirty="0">
                <a:solidFill>
                  <a:srgbClr val="C00000"/>
                </a:solidFill>
              </a:rPr>
              <a:t>3</a:t>
            </a:r>
            <a:r>
              <a:rPr lang="sv-SE" sz="2000" b="1" dirty="0">
                <a:solidFill>
                  <a:srgbClr val="C00000"/>
                </a:solidFill>
              </a:rPr>
              <a:t> </a:t>
            </a:r>
            <a:r>
              <a:rPr lang="sv-SE" dirty="0"/>
              <a:t>(</a:t>
            </a:r>
            <a:r>
              <a:rPr lang="sv-SE" i="1" dirty="0">
                <a:solidFill>
                  <a:srgbClr val="980002"/>
                </a:solidFill>
              </a:rPr>
              <a:t>kubikcentimeter</a:t>
            </a:r>
            <a:r>
              <a:rPr lang="sv-SE" dirty="0"/>
              <a:t>). 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EE268553-4C30-374D-86DA-DAB15AF47DE1}"/>
              </a:ext>
            </a:extLst>
          </p:cNvPr>
          <p:cNvSpPr txBox="1"/>
          <p:nvPr/>
        </p:nvSpPr>
        <p:spPr>
          <a:xfrm>
            <a:off x="535031" y="3883227"/>
            <a:ext cx="340184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Den här asken kan fyllas med </a:t>
            </a:r>
            <a:r>
              <a:rPr lang="sv-SE" sz="2000" b="1" dirty="0">
                <a:solidFill>
                  <a:srgbClr val="C00000"/>
                </a:solidFill>
              </a:rPr>
              <a:t>24 </a:t>
            </a:r>
            <a:r>
              <a:rPr lang="sv-SE" dirty="0"/>
              <a:t>kuber som alla har volymen </a:t>
            </a:r>
            <a:r>
              <a:rPr lang="sv-SE" dirty="0">
                <a:solidFill>
                  <a:srgbClr val="C00000"/>
                </a:solidFill>
              </a:rPr>
              <a:t>1 cm</a:t>
            </a:r>
            <a:r>
              <a:rPr lang="sv-SE" baseline="30000" dirty="0">
                <a:solidFill>
                  <a:srgbClr val="C00000"/>
                </a:solidFill>
              </a:rPr>
              <a:t>3</a:t>
            </a:r>
            <a:r>
              <a:rPr lang="sv-SE" dirty="0"/>
              <a:t>. 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25900B5F-F493-A449-8728-DC6B3F7FAC42}"/>
              </a:ext>
            </a:extLst>
          </p:cNvPr>
          <p:cNvSpPr txBox="1"/>
          <p:nvPr/>
        </p:nvSpPr>
        <p:spPr>
          <a:xfrm>
            <a:off x="253316" y="5218719"/>
            <a:ext cx="4951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Askens volym är 24 cm</a:t>
            </a:r>
            <a:r>
              <a:rPr lang="sv-SE" baseline="30000" dirty="0"/>
              <a:t>3</a:t>
            </a:r>
            <a:r>
              <a:rPr lang="sv-SE" dirty="0"/>
              <a:t>. Vi kan räkna ut volymen genom att multiplicera längden av askens kanter. 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7CBF12D5-C4C0-6144-89B6-5A9295F0F68F}"/>
              </a:ext>
            </a:extLst>
          </p:cNvPr>
          <p:cNvGrpSpPr/>
          <p:nvPr/>
        </p:nvGrpSpPr>
        <p:grpSpPr>
          <a:xfrm>
            <a:off x="3514014" y="1955777"/>
            <a:ext cx="1835428" cy="1172050"/>
            <a:chOff x="3514014" y="1955777"/>
            <a:chExt cx="1835428" cy="1172050"/>
          </a:xfrm>
        </p:grpSpPr>
        <p:sp>
          <p:nvSpPr>
            <p:cNvPr id="20" name="textruta 19">
              <a:extLst>
                <a:ext uri="{FF2B5EF4-FFF2-40B4-BE49-F238E27FC236}">
                  <a16:creationId xmlns:a16="http://schemas.microsoft.com/office/drawing/2014/main" id="{D50BDA61-96B1-2440-967B-21DBFEBC9F8B}"/>
                </a:ext>
              </a:extLst>
            </p:cNvPr>
            <p:cNvSpPr txBox="1"/>
            <p:nvPr/>
          </p:nvSpPr>
          <p:spPr>
            <a:xfrm>
              <a:off x="4805378" y="2684689"/>
              <a:ext cx="53446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v-SE" sz="1400" dirty="0"/>
                <a:t>1 cm</a:t>
              </a:r>
            </a:p>
          </p:txBody>
        </p:sp>
        <p:sp>
          <p:nvSpPr>
            <p:cNvPr id="21" name="textruta 20">
              <a:extLst>
                <a:ext uri="{FF2B5EF4-FFF2-40B4-BE49-F238E27FC236}">
                  <a16:creationId xmlns:a16="http://schemas.microsoft.com/office/drawing/2014/main" id="{FF682CBD-09D7-1D49-B1E4-1BC49671FB90}"/>
                </a:ext>
              </a:extLst>
            </p:cNvPr>
            <p:cNvSpPr txBox="1"/>
            <p:nvPr/>
          </p:nvSpPr>
          <p:spPr>
            <a:xfrm>
              <a:off x="4814979" y="2346865"/>
              <a:ext cx="53446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v-SE" sz="1400" dirty="0"/>
                <a:t>1 cm</a:t>
              </a:r>
            </a:p>
          </p:txBody>
        </p:sp>
        <p:sp>
          <p:nvSpPr>
            <p:cNvPr id="19" name="textruta 18">
              <a:extLst>
                <a:ext uri="{FF2B5EF4-FFF2-40B4-BE49-F238E27FC236}">
                  <a16:creationId xmlns:a16="http://schemas.microsoft.com/office/drawing/2014/main" id="{3B040624-BBE4-2B47-A761-635CFE9A8C41}"/>
                </a:ext>
              </a:extLst>
            </p:cNvPr>
            <p:cNvSpPr txBox="1"/>
            <p:nvPr/>
          </p:nvSpPr>
          <p:spPr>
            <a:xfrm>
              <a:off x="4165826" y="2820050"/>
              <a:ext cx="53446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v-SE" sz="1400" dirty="0"/>
                <a:t>1 cm</a:t>
              </a:r>
            </a:p>
          </p:txBody>
        </p:sp>
        <p:grpSp>
          <p:nvGrpSpPr>
            <p:cNvPr id="24" name="Grupp 23">
              <a:extLst>
                <a:ext uri="{FF2B5EF4-FFF2-40B4-BE49-F238E27FC236}">
                  <a16:creationId xmlns:a16="http://schemas.microsoft.com/office/drawing/2014/main" id="{4D7E65BE-928F-004F-B51C-3AC383C43244}"/>
                </a:ext>
              </a:extLst>
            </p:cNvPr>
            <p:cNvGrpSpPr/>
            <p:nvPr/>
          </p:nvGrpSpPr>
          <p:grpSpPr>
            <a:xfrm>
              <a:off x="3514014" y="1955777"/>
              <a:ext cx="1377841" cy="923331"/>
              <a:chOff x="3514014" y="1955777"/>
              <a:chExt cx="1377841" cy="923331"/>
            </a:xfrm>
          </p:grpSpPr>
          <p:pic>
            <p:nvPicPr>
              <p:cNvPr id="9" name="Bildobjekt 8">
                <a:extLst>
                  <a:ext uri="{FF2B5EF4-FFF2-40B4-BE49-F238E27FC236}">
                    <a16:creationId xmlns:a16="http://schemas.microsoft.com/office/drawing/2014/main" id="{311FCE51-A19E-624A-82F2-5163FEF9B9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33289" b="20105"/>
              <a:stretch/>
            </p:blipFill>
            <p:spPr>
              <a:xfrm>
                <a:off x="3514014" y="1955777"/>
                <a:ext cx="1339035" cy="923331"/>
              </a:xfrm>
              <a:prstGeom prst="rect">
                <a:avLst/>
              </a:prstGeom>
            </p:spPr>
          </p:pic>
          <p:pic>
            <p:nvPicPr>
              <p:cNvPr id="22" name="Bildobjekt 21">
                <a:extLst>
                  <a:ext uri="{FF2B5EF4-FFF2-40B4-BE49-F238E27FC236}">
                    <a16:creationId xmlns:a16="http://schemas.microsoft.com/office/drawing/2014/main" id="{59FFA3F6-DB94-1949-83D3-08AC94F9DB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8494942">
                <a:off x="4828699" y="2753181"/>
                <a:ext cx="60127" cy="66184"/>
              </a:xfrm>
              <a:prstGeom prst="rect">
                <a:avLst/>
              </a:prstGeom>
            </p:spPr>
          </p:pic>
        </p:grpSp>
      </p:grpSp>
      <p:grpSp>
        <p:nvGrpSpPr>
          <p:cNvPr id="29" name="Grupp 28">
            <a:extLst>
              <a:ext uri="{FF2B5EF4-FFF2-40B4-BE49-F238E27FC236}">
                <a16:creationId xmlns:a16="http://schemas.microsoft.com/office/drawing/2014/main" id="{87BE87DD-171B-294D-8BCE-A52326CBA750}"/>
              </a:ext>
            </a:extLst>
          </p:cNvPr>
          <p:cNvGrpSpPr/>
          <p:nvPr/>
        </p:nvGrpSpPr>
        <p:grpSpPr>
          <a:xfrm>
            <a:off x="4572000" y="3302895"/>
            <a:ext cx="3122936" cy="1950246"/>
            <a:chOff x="4572000" y="3302895"/>
            <a:chExt cx="3122936" cy="1950246"/>
          </a:xfrm>
        </p:grpSpPr>
        <p:pic>
          <p:nvPicPr>
            <p:cNvPr id="18" name="Bildobjekt 17">
              <a:extLst>
                <a:ext uri="{FF2B5EF4-FFF2-40B4-BE49-F238E27FC236}">
                  <a16:creationId xmlns:a16="http://schemas.microsoft.com/office/drawing/2014/main" id="{38432E13-3B7E-C743-8A7C-48E1F77D9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0" y="3302895"/>
              <a:ext cx="3093897" cy="1881325"/>
            </a:xfrm>
            <a:prstGeom prst="rect">
              <a:avLst/>
            </a:prstGeom>
          </p:spPr>
        </p:pic>
        <p:sp>
          <p:nvSpPr>
            <p:cNvPr id="26" name="textruta 25">
              <a:extLst>
                <a:ext uri="{FF2B5EF4-FFF2-40B4-BE49-F238E27FC236}">
                  <a16:creationId xmlns:a16="http://schemas.microsoft.com/office/drawing/2014/main" id="{E7E8B82A-AE4B-134B-89A2-D2C98263C83F}"/>
                </a:ext>
              </a:extLst>
            </p:cNvPr>
            <p:cNvSpPr txBox="1"/>
            <p:nvPr/>
          </p:nvSpPr>
          <p:spPr>
            <a:xfrm>
              <a:off x="5451259" y="4945364"/>
              <a:ext cx="53446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v-SE" sz="1400" dirty="0"/>
                <a:t>4 cm</a:t>
              </a:r>
            </a:p>
          </p:txBody>
        </p:sp>
        <p:sp>
          <p:nvSpPr>
            <p:cNvPr id="27" name="textruta 26">
              <a:extLst>
                <a:ext uri="{FF2B5EF4-FFF2-40B4-BE49-F238E27FC236}">
                  <a16:creationId xmlns:a16="http://schemas.microsoft.com/office/drawing/2014/main" id="{76BFE985-17DD-804F-8CA8-55282F981D2B}"/>
                </a:ext>
              </a:extLst>
            </p:cNvPr>
            <p:cNvSpPr txBox="1"/>
            <p:nvPr/>
          </p:nvSpPr>
          <p:spPr>
            <a:xfrm>
              <a:off x="6893241" y="4637587"/>
              <a:ext cx="53446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v-SE" sz="1400" dirty="0"/>
                <a:t>3 cm</a:t>
              </a:r>
            </a:p>
          </p:txBody>
        </p:sp>
        <p:sp>
          <p:nvSpPr>
            <p:cNvPr id="28" name="textruta 27">
              <a:extLst>
                <a:ext uri="{FF2B5EF4-FFF2-40B4-BE49-F238E27FC236}">
                  <a16:creationId xmlns:a16="http://schemas.microsoft.com/office/drawing/2014/main" id="{54252CA9-E2BD-2444-B580-ABE4675EC1B1}"/>
                </a:ext>
              </a:extLst>
            </p:cNvPr>
            <p:cNvSpPr txBox="1"/>
            <p:nvPr/>
          </p:nvSpPr>
          <p:spPr>
            <a:xfrm>
              <a:off x="7160473" y="3729338"/>
              <a:ext cx="53446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v-SE" sz="1400" dirty="0"/>
                <a:t>2 cm</a:t>
              </a:r>
            </a:p>
          </p:txBody>
        </p:sp>
      </p:grpSp>
      <p:sp>
        <p:nvSpPr>
          <p:cNvPr id="30" name="Rektangel 29">
            <a:extLst>
              <a:ext uri="{FF2B5EF4-FFF2-40B4-BE49-F238E27FC236}">
                <a16:creationId xmlns:a16="http://schemas.microsoft.com/office/drawing/2014/main" id="{379AEDD0-CCBB-174C-B6F1-312403BB056E}"/>
              </a:ext>
            </a:extLst>
          </p:cNvPr>
          <p:cNvSpPr/>
          <p:nvPr/>
        </p:nvSpPr>
        <p:spPr>
          <a:xfrm>
            <a:off x="3125733" y="6086134"/>
            <a:ext cx="3912953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2400" dirty="0"/>
              <a:t>  volym = längd · bredd · höjd </a:t>
            </a:r>
          </a:p>
        </p:txBody>
      </p:sp>
    </p:spTree>
    <p:extLst>
      <p:ext uri="{BB962C8B-B14F-4D97-AF65-F5344CB8AC3E}">
        <p14:creationId xmlns:p14="http://schemas.microsoft.com/office/powerpoint/2010/main" val="180759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15" grpId="0"/>
      <p:bldP spid="17" grpId="0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E7E8286-5C1A-A040-A2DC-425BBC628AEC}"/>
              </a:ext>
            </a:extLst>
          </p:cNvPr>
          <p:cNvSpPr/>
          <p:nvPr/>
        </p:nvSpPr>
        <p:spPr>
          <a:xfrm>
            <a:off x="356089" y="310387"/>
            <a:ext cx="10906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latin typeface="+mj-lt"/>
              </a:rPr>
              <a:t>Exempel</a:t>
            </a:r>
            <a:endParaRPr lang="sv-SE" sz="2000" dirty="0">
              <a:solidFill>
                <a:srgbClr val="8E2503"/>
              </a:solidFill>
              <a:effectLst/>
              <a:latin typeface="+mj-lt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03DE29E3-B0B1-034E-B457-14FE5C8F6845}"/>
              </a:ext>
            </a:extLst>
          </p:cNvPr>
          <p:cNvSpPr txBox="1"/>
          <p:nvPr/>
        </p:nvSpPr>
        <p:spPr>
          <a:xfrm>
            <a:off x="2764065" y="513700"/>
            <a:ext cx="3125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Hur stor volym har rätblocket? 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D4223592-E9A4-2249-875E-5C748B628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967" y="1102102"/>
            <a:ext cx="2829409" cy="1608450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C917DA77-E1FA-114F-9509-9C78224AA4E3}"/>
              </a:ext>
            </a:extLst>
          </p:cNvPr>
          <p:cNvSpPr txBox="1"/>
          <p:nvPr/>
        </p:nvSpPr>
        <p:spPr>
          <a:xfrm>
            <a:off x="2448853" y="3557466"/>
            <a:ext cx="1551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Volym: </a:t>
            </a:r>
          </a:p>
        </p:txBody>
      </p:sp>
      <p:sp>
        <p:nvSpPr>
          <p:cNvPr id="8" name="textruta 29">
            <a:extLst>
              <a:ext uri="{FF2B5EF4-FFF2-40B4-BE49-F238E27FC236}">
                <a16:creationId xmlns:a16="http://schemas.microsoft.com/office/drawing/2014/main" id="{034192F2-1839-2147-B50C-E08AF77D0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3540" y="3557337"/>
            <a:ext cx="16626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sv-SE" sz="1800" dirty="0">
                <a:latin typeface="Bradley Hand Bold"/>
                <a:cs typeface="Bradley Hand Bold"/>
              </a:rPr>
              <a:t>5 </a:t>
            </a:r>
            <a:r>
              <a:rPr lang="is-IS" sz="1800" dirty="0">
                <a:latin typeface="Bradley Hand Bold"/>
                <a:cs typeface="Bradley Hand Bold"/>
              </a:rPr>
              <a:t>∙ </a:t>
            </a:r>
            <a:r>
              <a:rPr lang="sv-SE" sz="1800" dirty="0">
                <a:latin typeface="Bradley Hand Bold"/>
                <a:cs typeface="Bradley Hand Bold"/>
              </a:rPr>
              <a:t>3 </a:t>
            </a:r>
            <a:r>
              <a:rPr lang="is-IS" sz="1800" dirty="0">
                <a:latin typeface="Bradley Hand Bold"/>
                <a:cs typeface="Bradley Hand Bold"/>
              </a:rPr>
              <a:t>∙ </a:t>
            </a:r>
            <a:r>
              <a:rPr lang="sv-SE" sz="1800" dirty="0">
                <a:latin typeface="Bradley Hand Bold"/>
                <a:cs typeface="Bradley Hand Bold"/>
              </a:rPr>
              <a:t>2</a:t>
            </a:r>
            <a:r>
              <a:rPr lang="sv-SE" sz="1800" b="1" dirty="0">
                <a:latin typeface="Bradley Hand Bold"/>
                <a:cs typeface="Bradley Hand Bold"/>
              </a:rPr>
              <a:t> c</a:t>
            </a:r>
            <a:r>
              <a:rPr lang="sv-SE" sz="1800" dirty="0">
                <a:latin typeface="Bradley Hand Bold"/>
                <a:cs typeface="Bradley Hand Bold"/>
              </a:rPr>
              <a:t>m</a:t>
            </a:r>
            <a:r>
              <a:rPr lang="sv-SE" sz="1800" b="1" baseline="30000" dirty="0">
                <a:latin typeface="Bradley Hand Bold"/>
                <a:cs typeface="Bradley Hand Bold"/>
              </a:rPr>
              <a:t>3</a:t>
            </a:r>
            <a:r>
              <a:rPr lang="sv-SE" sz="1800" dirty="0">
                <a:latin typeface="Bradley Hand Bold"/>
                <a:cs typeface="Bradley Hand Bold"/>
              </a:rPr>
              <a:t> </a:t>
            </a:r>
            <a:r>
              <a:rPr lang="sv-SE" sz="1800" dirty="0">
                <a:cs typeface="Bradley Hand Bold"/>
              </a:rPr>
              <a:t>=</a:t>
            </a:r>
            <a:r>
              <a:rPr lang="sv-SE" sz="1800" dirty="0">
                <a:latin typeface="Bradley Hand Bold"/>
                <a:cs typeface="Bradley Hand Bold"/>
              </a:rPr>
              <a:t> 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C41FDA5C-125A-4B47-9287-12C8FCE8BBF7}"/>
              </a:ext>
            </a:extLst>
          </p:cNvPr>
          <p:cNvSpPr/>
          <p:nvPr/>
        </p:nvSpPr>
        <p:spPr>
          <a:xfrm>
            <a:off x="4774075" y="3557337"/>
            <a:ext cx="909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30</a:t>
            </a:r>
            <a:r>
              <a:rPr lang="sv-SE" b="1" dirty="0">
                <a:latin typeface="Bradley Hand Bold"/>
                <a:cs typeface="Bradley Hand Bold"/>
              </a:rPr>
              <a:t> </a:t>
            </a:r>
            <a:r>
              <a:rPr lang="sv-SE" dirty="0">
                <a:latin typeface="Bradley Hand Bold"/>
                <a:cs typeface="Bradley Hand Bold"/>
              </a:rPr>
              <a:t>cm</a:t>
            </a:r>
            <a:r>
              <a:rPr lang="sv-SE" baseline="30000" dirty="0">
                <a:latin typeface="Bradley Hand Bold"/>
                <a:cs typeface="Bradley Hand Bold"/>
              </a:rPr>
              <a:t>3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2D952E0A-8559-8545-930A-C8E2800E50DC}"/>
              </a:ext>
            </a:extLst>
          </p:cNvPr>
          <p:cNvSpPr txBox="1"/>
          <p:nvPr/>
        </p:nvSpPr>
        <p:spPr>
          <a:xfrm>
            <a:off x="2590111" y="4404122"/>
            <a:ext cx="5847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u="sng" dirty="0">
                <a:latin typeface="Bradley Hand Bold"/>
                <a:cs typeface="Bradley Hand Bold"/>
              </a:rPr>
              <a:t>Svar</a:t>
            </a:r>
            <a:r>
              <a:rPr lang="sv-SE" dirty="0">
                <a:latin typeface="Bradley Hand Bold"/>
                <a:cs typeface="Bradley Hand Bold"/>
              </a:rPr>
              <a:t>:  Volymen är 30</a:t>
            </a:r>
            <a:r>
              <a:rPr lang="sv-SE" b="1" dirty="0">
                <a:latin typeface="Bradley Hand Bold"/>
                <a:cs typeface="Bradley Hand Bold"/>
              </a:rPr>
              <a:t> </a:t>
            </a:r>
            <a:r>
              <a:rPr lang="sv-SE" dirty="0">
                <a:latin typeface="Bradley Hand Bold"/>
                <a:cs typeface="Bradley Hand Bold"/>
              </a:rPr>
              <a:t>cm</a:t>
            </a:r>
            <a:r>
              <a:rPr lang="sv-SE" baseline="30000" dirty="0">
                <a:latin typeface="Bradley Hand Bold"/>
                <a:cs typeface="Bradley Hand Bold"/>
              </a:rPr>
              <a:t>3</a:t>
            </a:r>
            <a:r>
              <a:rPr lang="sv-SE" dirty="0">
                <a:latin typeface="Bradley Hand Bold"/>
                <a:cs typeface="Bradley Hand Bold"/>
              </a:rPr>
              <a:t> . </a:t>
            </a:r>
          </a:p>
        </p:txBody>
      </p:sp>
    </p:spTree>
    <p:extLst>
      <p:ext uri="{BB962C8B-B14F-4D97-AF65-F5344CB8AC3E}">
        <p14:creationId xmlns:p14="http://schemas.microsoft.com/office/powerpoint/2010/main" val="407388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F76847D9-FB7A-4148-9D04-C3CAF9A7E753}"/>
              </a:ext>
            </a:extLst>
          </p:cNvPr>
          <p:cNvSpPr txBox="1"/>
          <p:nvPr/>
        </p:nvSpPr>
        <p:spPr>
          <a:xfrm>
            <a:off x="3144322" y="422806"/>
            <a:ext cx="400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rgbClr val="800000"/>
                </a:solidFill>
              </a:rPr>
              <a:t>Månghörningar med egna namn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AF7F6168-D502-A341-8E30-6F3E0F96F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009" y="999258"/>
            <a:ext cx="5787736" cy="1378974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6C624319-CFB6-7C4B-AF8C-E6C7649DC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066" y="1132266"/>
            <a:ext cx="1207253" cy="791993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9D03343E-4FBB-2A4D-9D1C-CABEFCEF5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430" y="1199255"/>
            <a:ext cx="1207253" cy="791993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159B8B82-6FBD-424E-A847-3B82E8030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751" y="1132266"/>
            <a:ext cx="974085" cy="791993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F25F5F95-2764-774B-818F-45FFD5CBA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976" y="1132266"/>
            <a:ext cx="974085" cy="791993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129DA975-C091-A34C-8E18-BC5D0FDC3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376" y="1199254"/>
            <a:ext cx="965986" cy="791993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46CAA2AD-7DCD-924F-953F-A59A43EA4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930" y="1924259"/>
            <a:ext cx="1058422" cy="309791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8EC4B361-0194-6540-B8F0-30C201EB1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861" y="1924259"/>
            <a:ext cx="1058422" cy="309791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EDED9A9E-D452-AC46-AD86-E287D90BB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843" y="1924259"/>
            <a:ext cx="1058422" cy="309791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6B961BCA-A2BF-7445-87F9-1A456268C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495" y="1924258"/>
            <a:ext cx="720127" cy="309791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04314334-ED51-A14F-8F13-5DF4B1160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4343" y="1902371"/>
            <a:ext cx="720127" cy="309791"/>
          </a:xfrm>
          <a:prstGeom prst="rect">
            <a:avLst/>
          </a:prstGeom>
        </p:spPr>
      </p:pic>
      <p:sp>
        <p:nvSpPr>
          <p:cNvPr id="14" name="textruta 13">
            <a:extLst>
              <a:ext uri="{FF2B5EF4-FFF2-40B4-BE49-F238E27FC236}">
                <a16:creationId xmlns:a16="http://schemas.microsoft.com/office/drawing/2014/main" id="{E4305956-0E98-6340-AB4C-19A51CDDBFEE}"/>
              </a:ext>
            </a:extLst>
          </p:cNvPr>
          <p:cNvSpPr txBox="1"/>
          <p:nvPr/>
        </p:nvSpPr>
        <p:spPr>
          <a:xfrm>
            <a:off x="827539" y="2982267"/>
            <a:ext cx="8269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En </a:t>
            </a:r>
            <a:r>
              <a:rPr lang="sv-SE" i="1" dirty="0">
                <a:solidFill>
                  <a:srgbClr val="C00000"/>
                </a:solidFill>
              </a:rPr>
              <a:t>parallellogram</a:t>
            </a:r>
            <a:r>
              <a:rPr lang="sv-SE" i="1" dirty="0"/>
              <a:t> </a:t>
            </a:r>
            <a:r>
              <a:rPr lang="sv-SE" dirty="0"/>
              <a:t>har fyra sidor. Sidorna mitt emot varandra är parallella och lika långa. Det innebär att de två vinklar som står mitt emot varandra är lika stora. 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9897BF39-3701-BA4B-BA42-B560521AC081}"/>
              </a:ext>
            </a:extLst>
          </p:cNvPr>
          <p:cNvSpPr txBox="1"/>
          <p:nvPr/>
        </p:nvSpPr>
        <p:spPr>
          <a:xfrm>
            <a:off x="828351" y="3813223"/>
            <a:ext cx="8269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En </a:t>
            </a:r>
            <a:r>
              <a:rPr lang="sv-SE" i="1" dirty="0">
                <a:solidFill>
                  <a:srgbClr val="C00000"/>
                </a:solidFill>
              </a:rPr>
              <a:t>romb</a:t>
            </a:r>
            <a:r>
              <a:rPr lang="sv-SE" i="1" dirty="0"/>
              <a:t> </a:t>
            </a:r>
            <a:r>
              <a:rPr lang="sv-SE" dirty="0"/>
              <a:t>är en parallellogram där alla sidor är lika långa. 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A36201E3-E872-D54C-BCB3-416729043DBC}"/>
              </a:ext>
            </a:extLst>
          </p:cNvPr>
          <p:cNvSpPr txBox="1"/>
          <p:nvPr/>
        </p:nvSpPr>
        <p:spPr>
          <a:xfrm>
            <a:off x="827539" y="4420115"/>
            <a:ext cx="4969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En </a:t>
            </a:r>
            <a:r>
              <a:rPr lang="sv-SE" i="1" dirty="0">
                <a:solidFill>
                  <a:srgbClr val="C00000"/>
                </a:solidFill>
              </a:rPr>
              <a:t>rektangel</a:t>
            </a:r>
            <a:r>
              <a:rPr lang="sv-SE" i="1" dirty="0"/>
              <a:t> </a:t>
            </a:r>
            <a:r>
              <a:rPr lang="sv-SE" dirty="0"/>
              <a:t>är en parallellogram med räta vinklar. En rät vinkel markeras med en </a:t>
            </a:r>
            <a:r>
              <a:rPr lang="sv-SE" i="1" dirty="0">
                <a:solidFill>
                  <a:srgbClr val="C00000"/>
                </a:solidFill>
              </a:rPr>
              <a:t>hake</a:t>
            </a:r>
            <a:r>
              <a:rPr lang="sv-SE" dirty="0"/>
              <a:t>. 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3E4E55D4-D537-4548-B743-0E9B32BD8224}"/>
              </a:ext>
            </a:extLst>
          </p:cNvPr>
          <p:cNvSpPr txBox="1"/>
          <p:nvPr/>
        </p:nvSpPr>
        <p:spPr>
          <a:xfrm>
            <a:off x="827539" y="5290752"/>
            <a:ext cx="8269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En </a:t>
            </a:r>
            <a:r>
              <a:rPr lang="sv-SE" i="1" dirty="0">
                <a:solidFill>
                  <a:srgbClr val="C00000"/>
                </a:solidFill>
              </a:rPr>
              <a:t>kvadrat</a:t>
            </a:r>
            <a:r>
              <a:rPr lang="sv-SE" i="1" dirty="0"/>
              <a:t> </a:t>
            </a:r>
            <a:r>
              <a:rPr lang="sv-SE" dirty="0"/>
              <a:t>är en parallellogram där alla sidor är lika långa. Alla vinklarna är räta. 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E09FBC41-0381-784A-901E-7757DCD158F3}"/>
              </a:ext>
            </a:extLst>
          </p:cNvPr>
          <p:cNvSpPr txBox="1"/>
          <p:nvPr/>
        </p:nvSpPr>
        <p:spPr>
          <a:xfrm>
            <a:off x="827539" y="5989977"/>
            <a:ext cx="8269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En</a:t>
            </a:r>
            <a:r>
              <a:rPr lang="sv-SE" dirty="0">
                <a:solidFill>
                  <a:srgbClr val="C00000"/>
                </a:solidFill>
              </a:rPr>
              <a:t> </a:t>
            </a:r>
            <a:r>
              <a:rPr lang="sv-SE" i="1" dirty="0">
                <a:solidFill>
                  <a:srgbClr val="C00000"/>
                </a:solidFill>
              </a:rPr>
              <a:t>triangel </a:t>
            </a:r>
            <a:r>
              <a:rPr lang="sv-SE" dirty="0"/>
              <a:t>har tre sidor. </a:t>
            </a:r>
          </a:p>
        </p:txBody>
      </p:sp>
      <p:pic>
        <p:nvPicPr>
          <p:cNvPr id="20" name="Bildobjekt 19">
            <a:extLst>
              <a:ext uri="{FF2B5EF4-FFF2-40B4-BE49-F238E27FC236}">
                <a16:creationId xmlns:a16="http://schemas.microsoft.com/office/drawing/2014/main" id="{EB6C6C01-3559-EA4F-BC56-A284AE951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2911" y="164228"/>
            <a:ext cx="1161498" cy="38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7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DF773873-0CBB-0A49-953E-6A9F4ADE32B3}"/>
              </a:ext>
            </a:extLst>
          </p:cNvPr>
          <p:cNvSpPr txBox="1"/>
          <p:nvPr/>
        </p:nvSpPr>
        <p:spPr>
          <a:xfrm>
            <a:off x="2770086" y="173115"/>
            <a:ext cx="400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rgbClr val="800000"/>
                </a:solidFill>
              </a:rPr>
              <a:t>Samband mellan månghörningar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287514F3-189A-1645-A6A8-B307CEF462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55" t="5446"/>
          <a:stretch/>
        </p:blipFill>
        <p:spPr>
          <a:xfrm>
            <a:off x="1514033" y="925274"/>
            <a:ext cx="5775409" cy="5759611"/>
          </a:xfrm>
          <a:prstGeom prst="ellipse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C6DE06FE-8D17-BF4E-A735-0F0CE4042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101" y="1279994"/>
            <a:ext cx="1863727" cy="530945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90886E40-B764-264A-9654-6A921416D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302" y="1500258"/>
            <a:ext cx="1090555" cy="885755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F8D155CF-64CF-CB49-9A90-1D4EE0276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353" y="1810939"/>
            <a:ext cx="1090813" cy="532211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C8D13580-6DD2-9A4C-8427-848EE5812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982516" y="1432394"/>
            <a:ext cx="788986" cy="910756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8942180C-916F-CC48-A726-13076D0F7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381" y="3136813"/>
            <a:ext cx="1189420" cy="2021664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40E451E5-C380-5844-84ED-08B88BA91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2508" y="3271678"/>
            <a:ext cx="1147176" cy="1949861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8051B5C7-0AFE-F74E-813E-690271D6B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7236" y="3282466"/>
            <a:ext cx="992604" cy="1816994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EE38C9A5-012F-0E47-9437-EF87A025C8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2750" y="3502929"/>
            <a:ext cx="249898" cy="45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2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F53DBC91-AC18-7A41-8941-030617AE215A}"/>
              </a:ext>
            </a:extLst>
          </p:cNvPr>
          <p:cNvSpPr/>
          <p:nvPr/>
        </p:nvSpPr>
        <p:spPr>
          <a:xfrm>
            <a:off x="3222721" y="-2380753"/>
            <a:ext cx="24596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/>
              <a:t>Omkrets och area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58DA70B4-8F5F-314B-9399-A3D7C84944A4}"/>
              </a:ext>
            </a:extLst>
          </p:cNvPr>
          <p:cNvSpPr/>
          <p:nvPr/>
        </p:nvSpPr>
        <p:spPr>
          <a:xfrm>
            <a:off x="4143953" y="211547"/>
            <a:ext cx="10969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Omkrets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F96A7574-FBFA-9443-8572-62A0200F2F5D}"/>
              </a:ext>
            </a:extLst>
          </p:cNvPr>
          <p:cNvSpPr/>
          <p:nvPr/>
        </p:nvSpPr>
        <p:spPr>
          <a:xfrm>
            <a:off x="2068990" y="702810"/>
            <a:ext cx="5584358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dirty="0"/>
              <a:t>Med </a:t>
            </a:r>
            <a:r>
              <a:rPr lang="sv-SE" i="1" dirty="0">
                <a:solidFill>
                  <a:srgbClr val="C00000"/>
                </a:solidFill>
              </a:rPr>
              <a:t>omkrets</a:t>
            </a:r>
            <a:r>
              <a:rPr lang="sv-SE" dirty="0"/>
              <a:t> menas hur långt det är </a:t>
            </a:r>
            <a:r>
              <a:rPr lang="sv-SE" dirty="0">
                <a:solidFill>
                  <a:srgbClr val="C00000"/>
                </a:solidFill>
              </a:rPr>
              <a:t>runt om </a:t>
            </a:r>
            <a:r>
              <a:rPr lang="sv-SE" dirty="0"/>
              <a:t>ett område.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D9C13F75-4A3C-CC47-9EB4-6C608F283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790" y="1991503"/>
            <a:ext cx="2589163" cy="1312029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8EF5EE6F-01E8-8544-942D-0B2878A6AFF9}"/>
              </a:ext>
            </a:extLst>
          </p:cNvPr>
          <p:cNvSpPr/>
          <p:nvPr/>
        </p:nvSpPr>
        <p:spPr>
          <a:xfrm>
            <a:off x="4474347" y="2507784"/>
            <a:ext cx="2500904" cy="400110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2000" dirty="0"/>
              <a:t>O = </a:t>
            </a:r>
            <a:r>
              <a:rPr lang="sv-SE" sz="2000" i="1" dirty="0"/>
              <a:t>a</a:t>
            </a:r>
            <a:r>
              <a:rPr lang="sv-SE" sz="2000" dirty="0"/>
              <a:t> + </a:t>
            </a:r>
            <a:r>
              <a:rPr lang="sv-SE" sz="2000" i="1" dirty="0"/>
              <a:t>b</a:t>
            </a:r>
            <a:r>
              <a:rPr lang="sv-SE" sz="2000" dirty="0"/>
              <a:t> + </a:t>
            </a:r>
            <a:r>
              <a:rPr lang="sv-SE" sz="2000" i="1" dirty="0"/>
              <a:t>c</a:t>
            </a:r>
            <a:r>
              <a:rPr lang="sv-SE" sz="2000" dirty="0"/>
              <a:t> + </a:t>
            </a:r>
            <a:r>
              <a:rPr lang="sv-SE" sz="2000" i="1" dirty="0"/>
              <a:t>d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76615E51-D721-654A-9896-8DB149C1B1DF}"/>
              </a:ext>
            </a:extLst>
          </p:cNvPr>
          <p:cNvSpPr/>
          <p:nvPr/>
        </p:nvSpPr>
        <p:spPr>
          <a:xfrm>
            <a:off x="2056983" y="1054028"/>
            <a:ext cx="558435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dirty="0"/>
              <a:t>Är området en månghörning så adderas sidornas längder. Omkrets tecknas ofta med bokstaven</a:t>
            </a:r>
            <a:r>
              <a:rPr lang="sv-SE" dirty="0">
                <a:solidFill>
                  <a:srgbClr val="C00000"/>
                </a:solidFill>
              </a:rPr>
              <a:t> </a:t>
            </a:r>
            <a:r>
              <a:rPr lang="sv-SE" i="1" dirty="0">
                <a:solidFill>
                  <a:srgbClr val="C00000"/>
                </a:solidFill>
              </a:rPr>
              <a:t>O</a:t>
            </a:r>
            <a:r>
              <a:rPr lang="sv-SE" dirty="0"/>
              <a:t>. 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3908FDF8-623C-EACE-C9B1-245916DE3C58}"/>
              </a:ext>
            </a:extLst>
          </p:cNvPr>
          <p:cNvSpPr/>
          <p:nvPr/>
        </p:nvSpPr>
        <p:spPr>
          <a:xfrm>
            <a:off x="4315073" y="3492005"/>
            <a:ext cx="8885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rgbClr val="800000"/>
                </a:solidFill>
              </a:rPr>
              <a:t>Area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D112DE7F-9A14-BE90-2B07-723BFC532461}"/>
              </a:ext>
            </a:extLst>
          </p:cNvPr>
          <p:cNvSpPr txBox="1"/>
          <p:nvPr/>
        </p:nvSpPr>
        <p:spPr>
          <a:xfrm>
            <a:off x="2978966" y="3944942"/>
            <a:ext cx="4378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>
                <a:solidFill>
                  <a:srgbClr val="C00000"/>
                </a:solidFill>
              </a:rPr>
              <a:t>Area</a:t>
            </a:r>
            <a:r>
              <a:rPr lang="sv-SE" i="1" dirty="0"/>
              <a:t> </a:t>
            </a:r>
            <a:r>
              <a:rPr lang="sv-SE" dirty="0"/>
              <a:t>är ett mått på hur stor en yta är. 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2739B7B8-3178-C6F6-971B-C7DC405C7976}"/>
              </a:ext>
            </a:extLst>
          </p:cNvPr>
          <p:cNvSpPr txBox="1"/>
          <p:nvPr/>
        </p:nvSpPr>
        <p:spPr>
          <a:xfrm>
            <a:off x="2293020" y="4368177"/>
            <a:ext cx="5312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Area kan till exempel mätas i </a:t>
            </a:r>
            <a:r>
              <a:rPr lang="sv-SE" dirty="0">
                <a:solidFill>
                  <a:srgbClr val="C00000"/>
                </a:solidFill>
              </a:rPr>
              <a:t>kvadratcentimeter</a:t>
            </a:r>
            <a:r>
              <a:rPr lang="sv-SE" dirty="0"/>
              <a:t> (</a:t>
            </a:r>
            <a:r>
              <a:rPr lang="sv-SE" dirty="0">
                <a:solidFill>
                  <a:srgbClr val="C00000"/>
                </a:solidFill>
              </a:rPr>
              <a:t>cm</a:t>
            </a:r>
            <a:r>
              <a:rPr lang="sv-SE" baseline="30000" dirty="0">
                <a:solidFill>
                  <a:srgbClr val="C00000"/>
                </a:solidFill>
              </a:rPr>
              <a:t>2</a:t>
            </a:r>
            <a:r>
              <a:rPr lang="sv-SE" dirty="0"/>
              <a:t>). 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53420D80-2293-6AEE-7DF8-F1868FB0B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136" y="4975002"/>
            <a:ext cx="2766916" cy="1607674"/>
          </a:xfrm>
          <a:prstGeom prst="rect">
            <a:avLst/>
          </a:prstGeom>
        </p:spPr>
      </p:pic>
      <p:sp>
        <p:nvSpPr>
          <p:cNvPr id="16" name="textruta 15">
            <a:extLst>
              <a:ext uri="{FF2B5EF4-FFF2-40B4-BE49-F238E27FC236}">
                <a16:creationId xmlns:a16="http://schemas.microsoft.com/office/drawing/2014/main" id="{72BFBAF7-A06C-8ABE-7E12-E09DAB38B829}"/>
              </a:ext>
            </a:extLst>
          </p:cNvPr>
          <p:cNvSpPr txBox="1"/>
          <p:nvPr/>
        </p:nvSpPr>
        <p:spPr>
          <a:xfrm>
            <a:off x="4315073" y="4949373"/>
            <a:ext cx="2127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1 cm</a:t>
            </a:r>
            <a:r>
              <a:rPr lang="sv-SE" baseline="30000" dirty="0"/>
              <a:t>2</a:t>
            </a:r>
            <a:r>
              <a:rPr lang="sv-SE" dirty="0"/>
              <a:t> är så här stor: </a:t>
            </a:r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B829F7CB-393E-633A-6D90-C0BEFC371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570" y="4917212"/>
            <a:ext cx="747930" cy="571532"/>
          </a:xfrm>
          <a:prstGeom prst="rect">
            <a:avLst/>
          </a:prstGeom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85EDA5CB-F796-2F8A-FB05-A6EFF1C78796}"/>
              </a:ext>
            </a:extLst>
          </p:cNvPr>
          <p:cNvSpPr txBox="1"/>
          <p:nvPr/>
        </p:nvSpPr>
        <p:spPr>
          <a:xfrm>
            <a:off x="4315073" y="5554770"/>
            <a:ext cx="4249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Om vi räknar rutor så kan vi se att figuren i rutnätet har en area på ungefär 15 cm</a:t>
            </a:r>
            <a:r>
              <a:rPr lang="sv-SE" baseline="30000" dirty="0"/>
              <a:t>2</a:t>
            </a:r>
            <a:r>
              <a:rPr lang="sv-SE" dirty="0"/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177161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8" grpId="0" animBg="1"/>
      <p:bldP spid="9" grpId="0"/>
      <p:bldP spid="12" grpId="0"/>
      <p:bldP spid="13" grpId="0"/>
      <p:bldP spid="14" grpId="0"/>
      <p:bldP spid="1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1A442C6-6EC2-2048-9E62-3EB776A2D7FE}"/>
              </a:ext>
            </a:extLst>
          </p:cNvPr>
          <p:cNvSpPr/>
          <p:nvPr/>
        </p:nvSpPr>
        <p:spPr>
          <a:xfrm>
            <a:off x="3126100" y="276233"/>
            <a:ext cx="31500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Arean av parallellogrammer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007BB64B-E037-0245-86DD-C5E89648F1C9}"/>
              </a:ext>
            </a:extLst>
          </p:cNvPr>
          <p:cNvSpPr txBox="1"/>
          <p:nvPr/>
        </p:nvSpPr>
        <p:spPr>
          <a:xfrm>
            <a:off x="989348" y="1584644"/>
            <a:ext cx="400085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Bilden visar en </a:t>
            </a:r>
            <a:r>
              <a:rPr lang="sv-SE" i="1" dirty="0">
                <a:solidFill>
                  <a:srgbClr val="C00000"/>
                </a:solidFill>
              </a:rPr>
              <a:t>parallellogram</a:t>
            </a:r>
            <a:r>
              <a:rPr lang="sv-SE" dirty="0"/>
              <a:t>. </a:t>
            </a:r>
          </a:p>
          <a:p>
            <a:endParaRPr lang="sv-SE" sz="900" dirty="0"/>
          </a:p>
          <a:p>
            <a:r>
              <a:rPr lang="sv-SE" dirty="0"/>
              <a:t>Höjden (</a:t>
            </a:r>
            <a:r>
              <a:rPr lang="sv-SE" i="1" dirty="0">
                <a:solidFill>
                  <a:srgbClr val="C00000"/>
                </a:solidFill>
              </a:rPr>
              <a:t>h</a:t>
            </a:r>
            <a:r>
              <a:rPr lang="sv-SE" dirty="0"/>
              <a:t>) i en parallellogram är det </a:t>
            </a:r>
            <a:r>
              <a:rPr lang="sv-SE" i="1" dirty="0">
                <a:solidFill>
                  <a:srgbClr val="C00000"/>
                </a:solidFill>
              </a:rPr>
              <a:t>vinkelräta avståndet</a:t>
            </a:r>
            <a:r>
              <a:rPr lang="sv-SE" i="1" dirty="0"/>
              <a:t> </a:t>
            </a:r>
            <a:r>
              <a:rPr lang="sv-SE" dirty="0"/>
              <a:t>från en sida,</a:t>
            </a:r>
          </a:p>
          <a:p>
            <a:r>
              <a:rPr lang="sv-SE" dirty="0"/>
              <a:t>basen (</a:t>
            </a:r>
            <a:r>
              <a:rPr lang="sv-SE" i="1" dirty="0">
                <a:solidFill>
                  <a:srgbClr val="C00000"/>
                </a:solidFill>
              </a:rPr>
              <a:t>b</a:t>
            </a:r>
            <a:r>
              <a:rPr lang="sv-SE" dirty="0"/>
              <a:t>), till motstående sida.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0D3028A-2092-3640-99D7-7C3F30732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202" y="1194131"/>
            <a:ext cx="3634406" cy="1948765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725E4B0D-5E3A-BD4A-9119-C5DD7B7A8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6176297" y="2825396"/>
            <a:ext cx="515226" cy="31750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84D451CC-B816-B949-A06F-2044FAF27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845221" y="2009763"/>
            <a:ext cx="515226" cy="317500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EF6462AA-9C7A-AD4C-9138-F573503714F8}"/>
              </a:ext>
            </a:extLst>
          </p:cNvPr>
          <p:cNvSpPr txBox="1"/>
          <p:nvPr/>
        </p:nvSpPr>
        <p:spPr>
          <a:xfrm>
            <a:off x="1018159" y="3232042"/>
            <a:ext cx="7107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Om vi klipper ut den lila triangeln och flyttar den på det sätt som vi visar nedan får vi en rektangel med samma area som parallellogrammen.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8D7AC202-EFC8-2441-9F57-EE5E9395BE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22829" b="20211"/>
          <a:stretch/>
        </p:blipFill>
        <p:spPr>
          <a:xfrm>
            <a:off x="4031235" y="4513839"/>
            <a:ext cx="1339761" cy="797496"/>
          </a:xfrm>
          <a:prstGeom prst="rect">
            <a:avLst/>
          </a:prstGeom>
        </p:spPr>
      </p:pic>
      <p:sp>
        <p:nvSpPr>
          <p:cNvPr id="11" name="Triangel 10">
            <a:extLst>
              <a:ext uri="{FF2B5EF4-FFF2-40B4-BE49-F238E27FC236}">
                <a16:creationId xmlns:a16="http://schemas.microsoft.com/office/drawing/2014/main" id="{DA1A2178-0F66-6B4F-AB89-38FA8080D5A9}"/>
              </a:ext>
            </a:extLst>
          </p:cNvPr>
          <p:cNvSpPr/>
          <p:nvPr/>
        </p:nvSpPr>
        <p:spPr>
          <a:xfrm>
            <a:off x="3687767" y="4538371"/>
            <a:ext cx="343468" cy="750739"/>
          </a:xfrm>
          <a:prstGeom prst="triangle">
            <a:avLst>
              <a:gd name="adj" fmla="val 100000"/>
            </a:avLst>
          </a:prstGeom>
          <a:solidFill>
            <a:schemeClr val="accent4">
              <a:lumMod val="60000"/>
              <a:lumOff val="4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0092D429-A382-864A-B9B9-FDBA26DC002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78203" y="4491614"/>
            <a:ext cx="1587593" cy="1072876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709A0469-1077-ED4A-8B7E-9767CCBCAB8E}"/>
              </a:ext>
            </a:extLst>
          </p:cNvPr>
          <p:cNvSpPr txBox="1"/>
          <p:nvPr/>
        </p:nvSpPr>
        <p:spPr>
          <a:xfrm>
            <a:off x="1741328" y="4658720"/>
            <a:ext cx="152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Parallellogram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ECAF940B-0C38-B84A-B18D-E694F24D64FB}"/>
              </a:ext>
            </a:extLst>
          </p:cNvPr>
          <p:cNvSpPr txBox="1"/>
          <p:nvPr/>
        </p:nvSpPr>
        <p:spPr>
          <a:xfrm>
            <a:off x="2123349" y="4658720"/>
            <a:ext cx="152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Rektangel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7EFFA535-1383-A44E-9927-BC500CB07605}"/>
              </a:ext>
            </a:extLst>
          </p:cNvPr>
          <p:cNvSpPr txBox="1"/>
          <p:nvPr/>
        </p:nvSpPr>
        <p:spPr>
          <a:xfrm>
            <a:off x="5773266" y="4388620"/>
            <a:ext cx="3258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Arean (</a:t>
            </a:r>
            <a:r>
              <a:rPr lang="sv-SE" i="1" dirty="0"/>
              <a:t>A</a:t>
            </a:r>
            <a:r>
              <a:rPr lang="sv-SE" dirty="0"/>
              <a:t>) av en parallellogram räknas alltså ut på samma sätt som arean av en rektangel. 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47D7B4CC-5265-A14E-A033-61E1DE2A13E0}"/>
              </a:ext>
            </a:extLst>
          </p:cNvPr>
          <p:cNvSpPr txBox="1"/>
          <p:nvPr/>
        </p:nvSpPr>
        <p:spPr>
          <a:xfrm>
            <a:off x="2505497" y="5577469"/>
            <a:ext cx="46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rgbClr val="C00000"/>
                </a:solidFill>
              </a:rPr>
              <a:t>Arean</a:t>
            </a:r>
            <a:r>
              <a:rPr lang="sv-SE" dirty="0"/>
              <a:t> är lika med </a:t>
            </a:r>
            <a:r>
              <a:rPr lang="sv-SE" dirty="0">
                <a:solidFill>
                  <a:srgbClr val="C00000"/>
                </a:solidFill>
              </a:rPr>
              <a:t>basen</a:t>
            </a:r>
            <a:r>
              <a:rPr lang="sv-SE" dirty="0"/>
              <a:t> (</a:t>
            </a:r>
            <a:r>
              <a:rPr lang="sv-SE" i="1" dirty="0"/>
              <a:t>b</a:t>
            </a:r>
            <a:r>
              <a:rPr lang="sv-SE" dirty="0"/>
              <a:t>) </a:t>
            </a:r>
            <a:r>
              <a:rPr lang="sv-SE" dirty="0">
                <a:solidFill>
                  <a:srgbClr val="C00000"/>
                </a:solidFill>
              </a:rPr>
              <a:t>gånger höjden </a:t>
            </a:r>
            <a:r>
              <a:rPr lang="sv-SE" dirty="0"/>
              <a:t>(</a:t>
            </a:r>
            <a:r>
              <a:rPr lang="sv-SE" i="1" dirty="0"/>
              <a:t>h</a:t>
            </a:r>
            <a:r>
              <a:rPr lang="sv-SE" dirty="0"/>
              <a:t>). </a:t>
            </a:r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83D25D39-7331-0242-A3EF-CC598AFE7E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7493" y="6113907"/>
            <a:ext cx="1311790" cy="59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1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0023 L 0.03767 0.04004 C 0.04566 0.04907 0.05746 0.05393 0.06996 0.05393 C 0.08403 0.05393 0.09531 0.04907 0.1033 0.04004 L 0.14114 0.00023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9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11" grpId="0" animBg="1"/>
      <p:bldP spid="11" grpId="1" animBg="1"/>
      <p:bldP spid="11" grpId="2" animBg="1"/>
      <p:bldP spid="13" grpId="0"/>
      <p:bldP spid="13" grpId="1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ktangel 28">
            <a:extLst>
              <a:ext uri="{FF2B5EF4-FFF2-40B4-BE49-F238E27FC236}">
                <a16:creationId xmlns:a16="http://schemas.microsoft.com/office/drawing/2014/main" id="{FB7D9D51-96AB-264E-8614-5813199E770C}"/>
              </a:ext>
            </a:extLst>
          </p:cNvPr>
          <p:cNvSpPr/>
          <p:nvPr/>
        </p:nvSpPr>
        <p:spPr>
          <a:xfrm>
            <a:off x="3090588" y="247217"/>
            <a:ext cx="2665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</a:rPr>
              <a:t>Area av m</a:t>
            </a:r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ånghörningar</a:t>
            </a:r>
          </a:p>
        </p:txBody>
      </p:sp>
      <p:sp>
        <p:nvSpPr>
          <p:cNvPr id="30" name="textruta 29">
            <a:extLst>
              <a:ext uri="{FF2B5EF4-FFF2-40B4-BE49-F238E27FC236}">
                <a16:creationId xmlns:a16="http://schemas.microsoft.com/office/drawing/2014/main" id="{DEF47F74-3CC3-9946-B775-C33E35871696}"/>
              </a:ext>
            </a:extLst>
          </p:cNvPr>
          <p:cNvSpPr txBox="1"/>
          <p:nvPr/>
        </p:nvSpPr>
        <p:spPr>
          <a:xfrm>
            <a:off x="2049228" y="829348"/>
            <a:ext cx="400085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En figur med tre eller flera sidor kallas för månghörning eller polygon.</a:t>
            </a:r>
          </a:p>
          <a:p>
            <a:endParaRPr lang="sv-SE" sz="900" dirty="0"/>
          </a:p>
          <a:p>
            <a:r>
              <a:rPr lang="sv-SE" dirty="0"/>
              <a:t>Höjden (</a:t>
            </a:r>
            <a:r>
              <a:rPr lang="sv-SE" i="1" dirty="0">
                <a:solidFill>
                  <a:srgbClr val="C00000"/>
                </a:solidFill>
              </a:rPr>
              <a:t>h</a:t>
            </a:r>
            <a:r>
              <a:rPr lang="sv-SE" dirty="0"/>
              <a:t>) i en parallellogram är det </a:t>
            </a:r>
            <a:r>
              <a:rPr lang="sv-SE" i="1" dirty="0"/>
              <a:t>vinkelräta avståndet </a:t>
            </a:r>
            <a:r>
              <a:rPr lang="sv-SE" dirty="0"/>
              <a:t>från en sida,</a:t>
            </a:r>
          </a:p>
          <a:p>
            <a:r>
              <a:rPr lang="sv-SE" dirty="0"/>
              <a:t>basen (</a:t>
            </a:r>
            <a:r>
              <a:rPr lang="sv-SE" i="1" dirty="0">
                <a:solidFill>
                  <a:srgbClr val="C00000"/>
                </a:solidFill>
              </a:rPr>
              <a:t>b</a:t>
            </a:r>
            <a:r>
              <a:rPr lang="sv-SE" dirty="0"/>
              <a:t>), till motstående sida.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435BEC7C-555D-2543-AD02-8EE408D29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205" y="835656"/>
            <a:ext cx="1414511" cy="1710572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CB03ECDF-D2FF-EA4F-9ABF-A5EFF78A3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31" y="2840266"/>
            <a:ext cx="8303741" cy="2084578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3BEDBAFA-6234-834E-B55A-294061F88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438" y="2942815"/>
            <a:ext cx="952500" cy="390044"/>
          </a:xfrm>
          <a:prstGeom prst="rect">
            <a:avLst/>
          </a:prstGeom>
        </p:spPr>
      </p:pic>
      <p:sp>
        <p:nvSpPr>
          <p:cNvPr id="31" name="textruta 30">
            <a:extLst>
              <a:ext uri="{FF2B5EF4-FFF2-40B4-BE49-F238E27FC236}">
                <a16:creationId xmlns:a16="http://schemas.microsoft.com/office/drawing/2014/main" id="{8CC416A5-EAA9-DF4A-AB61-5E64EBB68347}"/>
              </a:ext>
            </a:extLst>
          </p:cNvPr>
          <p:cNvSpPr txBox="1"/>
          <p:nvPr/>
        </p:nvSpPr>
        <p:spPr>
          <a:xfrm>
            <a:off x="794759" y="2974188"/>
            <a:ext cx="11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Rektangel</a:t>
            </a:r>
          </a:p>
        </p:txBody>
      </p:sp>
      <p:pic>
        <p:nvPicPr>
          <p:cNvPr id="32" name="Bildobjekt 31">
            <a:extLst>
              <a:ext uri="{FF2B5EF4-FFF2-40B4-BE49-F238E27FC236}">
                <a16:creationId xmlns:a16="http://schemas.microsoft.com/office/drawing/2014/main" id="{E98A4534-8842-1D47-BC7A-A936335E1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152" y="4533042"/>
            <a:ext cx="1185820" cy="390044"/>
          </a:xfrm>
          <a:prstGeom prst="rect">
            <a:avLst/>
          </a:prstGeom>
        </p:spPr>
      </p:pic>
      <p:pic>
        <p:nvPicPr>
          <p:cNvPr id="33" name="Bildobjekt 32">
            <a:extLst>
              <a:ext uri="{FF2B5EF4-FFF2-40B4-BE49-F238E27FC236}">
                <a16:creationId xmlns:a16="http://schemas.microsoft.com/office/drawing/2014/main" id="{6D757CF8-9A0C-3147-947E-602666954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4236" y="2910795"/>
            <a:ext cx="830048" cy="390044"/>
          </a:xfrm>
          <a:prstGeom prst="rect">
            <a:avLst/>
          </a:prstGeom>
        </p:spPr>
      </p:pic>
      <p:pic>
        <p:nvPicPr>
          <p:cNvPr id="34" name="Bildobjekt 33">
            <a:extLst>
              <a:ext uri="{FF2B5EF4-FFF2-40B4-BE49-F238E27FC236}">
                <a16:creationId xmlns:a16="http://schemas.microsoft.com/office/drawing/2014/main" id="{90E2D292-B799-4145-BC61-BE0920BA0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582" y="2910795"/>
            <a:ext cx="1294672" cy="390044"/>
          </a:xfrm>
          <a:prstGeom prst="rect">
            <a:avLst/>
          </a:prstGeom>
        </p:spPr>
      </p:pic>
      <p:pic>
        <p:nvPicPr>
          <p:cNvPr id="35" name="Bildobjekt 34">
            <a:extLst>
              <a:ext uri="{FF2B5EF4-FFF2-40B4-BE49-F238E27FC236}">
                <a16:creationId xmlns:a16="http://schemas.microsoft.com/office/drawing/2014/main" id="{618BA0F4-2773-3E4B-A68A-3B96BD902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3089" y="2910795"/>
            <a:ext cx="952500" cy="390044"/>
          </a:xfrm>
          <a:prstGeom prst="rect">
            <a:avLst/>
          </a:prstGeom>
        </p:spPr>
      </p:pic>
      <p:pic>
        <p:nvPicPr>
          <p:cNvPr id="36" name="Bildobjekt 35">
            <a:extLst>
              <a:ext uri="{FF2B5EF4-FFF2-40B4-BE49-F238E27FC236}">
                <a16:creationId xmlns:a16="http://schemas.microsoft.com/office/drawing/2014/main" id="{A24F56F1-4B62-DF44-9AEF-A9C855BEB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350" y="4503083"/>
            <a:ext cx="1185820" cy="390044"/>
          </a:xfrm>
          <a:prstGeom prst="rect">
            <a:avLst/>
          </a:prstGeom>
        </p:spPr>
      </p:pic>
      <p:pic>
        <p:nvPicPr>
          <p:cNvPr id="37" name="Bildobjekt 36">
            <a:extLst>
              <a:ext uri="{FF2B5EF4-FFF2-40B4-BE49-F238E27FC236}">
                <a16:creationId xmlns:a16="http://schemas.microsoft.com/office/drawing/2014/main" id="{3CDC7752-7A56-0948-8FB2-EC39CE973A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652" y="4492178"/>
            <a:ext cx="1185820" cy="390044"/>
          </a:xfrm>
          <a:prstGeom prst="rect">
            <a:avLst/>
          </a:prstGeom>
        </p:spPr>
      </p:pic>
      <p:pic>
        <p:nvPicPr>
          <p:cNvPr id="38" name="Bildobjekt 37">
            <a:extLst>
              <a:ext uri="{FF2B5EF4-FFF2-40B4-BE49-F238E27FC236}">
                <a16:creationId xmlns:a16="http://schemas.microsoft.com/office/drawing/2014/main" id="{8A4616D6-65CC-EC4E-87CF-182A1EA85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9742" y="4449556"/>
            <a:ext cx="1185820" cy="390044"/>
          </a:xfrm>
          <a:prstGeom prst="rect">
            <a:avLst/>
          </a:prstGeom>
        </p:spPr>
      </p:pic>
      <p:sp>
        <p:nvSpPr>
          <p:cNvPr id="39" name="textruta 38">
            <a:extLst>
              <a:ext uri="{FF2B5EF4-FFF2-40B4-BE49-F238E27FC236}">
                <a16:creationId xmlns:a16="http://schemas.microsoft.com/office/drawing/2014/main" id="{0F1F8E2E-9E9C-B84B-B23D-E5440CF77974}"/>
              </a:ext>
            </a:extLst>
          </p:cNvPr>
          <p:cNvSpPr txBox="1"/>
          <p:nvPr/>
        </p:nvSpPr>
        <p:spPr>
          <a:xfrm>
            <a:off x="2917492" y="2960599"/>
            <a:ext cx="1009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Kvadrat</a:t>
            </a:r>
          </a:p>
        </p:txBody>
      </p:sp>
      <p:sp>
        <p:nvSpPr>
          <p:cNvPr id="40" name="textruta 39">
            <a:extLst>
              <a:ext uri="{FF2B5EF4-FFF2-40B4-BE49-F238E27FC236}">
                <a16:creationId xmlns:a16="http://schemas.microsoft.com/office/drawing/2014/main" id="{3F097BAE-E8AF-1348-A1FA-9352FA5F5960}"/>
              </a:ext>
            </a:extLst>
          </p:cNvPr>
          <p:cNvSpPr txBox="1"/>
          <p:nvPr/>
        </p:nvSpPr>
        <p:spPr>
          <a:xfrm>
            <a:off x="5110415" y="2963527"/>
            <a:ext cx="1511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Parallellogram</a:t>
            </a:r>
          </a:p>
        </p:txBody>
      </p:sp>
      <p:sp>
        <p:nvSpPr>
          <p:cNvPr id="41" name="textruta 40">
            <a:extLst>
              <a:ext uri="{FF2B5EF4-FFF2-40B4-BE49-F238E27FC236}">
                <a16:creationId xmlns:a16="http://schemas.microsoft.com/office/drawing/2014/main" id="{0DD4A6E1-A2DC-184C-B4AA-FD0B9CDAF66D}"/>
              </a:ext>
            </a:extLst>
          </p:cNvPr>
          <p:cNvSpPr txBox="1"/>
          <p:nvPr/>
        </p:nvSpPr>
        <p:spPr>
          <a:xfrm>
            <a:off x="7603773" y="2963527"/>
            <a:ext cx="11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Romb</a:t>
            </a:r>
          </a:p>
        </p:txBody>
      </p:sp>
      <p:sp>
        <p:nvSpPr>
          <p:cNvPr id="42" name="textruta 41">
            <a:extLst>
              <a:ext uri="{FF2B5EF4-FFF2-40B4-BE49-F238E27FC236}">
                <a16:creationId xmlns:a16="http://schemas.microsoft.com/office/drawing/2014/main" id="{672E9460-52B9-FC45-9966-C0DF82751029}"/>
              </a:ext>
            </a:extLst>
          </p:cNvPr>
          <p:cNvSpPr txBox="1"/>
          <p:nvPr/>
        </p:nvSpPr>
        <p:spPr>
          <a:xfrm>
            <a:off x="702232" y="4529449"/>
            <a:ext cx="11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>
                <a:solidFill>
                  <a:srgbClr val="C00000"/>
                </a:solidFill>
              </a:rPr>
              <a:t>A</a:t>
            </a:r>
            <a:r>
              <a:rPr lang="sv-SE" dirty="0">
                <a:solidFill>
                  <a:srgbClr val="C00000"/>
                </a:solidFill>
              </a:rPr>
              <a:t> = </a:t>
            </a:r>
            <a:r>
              <a:rPr lang="sv-SE" i="1" dirty="0">
                <a:solidFill>
                  <a:srgbClr val="C00000"/>
                </a:solidFill>
              </a:rPr>
              <a:t>b · h</a:t>
            </a:r>
          </a:p>
        </p:txBody>
      </p:sp>
      <p:sp>
        <p:nvSpPr>
          <p:cNvPr id="43" name="textruta 42">
            <a:extLst>
              <a:ext uri="{FF2B5EF4-FFF2-40B4-BE49-F238E27FC236}">
                <a16:creationId xmlns:a16="http://schemas.microsoft.com/office/drawing/2014/main" id="{BAD522AB-EC2E-4B43-A7C3-2E64C54EEB56}"/>
              </a:ext>
            </a:extLst>
          </p:cNvPr>
          <p:cNvSpPr txBox="1"/>
          <p:nvPr/>
        </p:nvSpPr>
        <p:spPr>
          <a:xfrm>
            <a:off x="5196591" y="4470268"/>
            <a:ext cx="11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>
                <a:solidFill>
                  <a:srgbClr val="C00000"/>
                </a:solidFill>
              </a:rPr>
              <a:t>A</a:t>
            </a:r>
            <a:r>
              <a:rPr lang="sv-SE" dirty="0">
                <a:solidFill>
                  <a:srgbClr val="C00000"/>
                </a:solidFill>
              </a:rPr>
              <a:t> = </a:t>
            </a:r>
            <a:r>
              <a:rPr lang="sv-SE" i="1" dirty="0">
                <a:solidFill>
                  <a:srgbClr val="C00000"/>
                </a:solidFill>
              </a:rPr>
              <a:t>b · h</a:t>
            </a:r>
          </a:p>
        </p:txBody>
      </p:sp>
      <p:sp>
        <p:nvSpPr>
          <p:cNvPr id="44" name="textruta 43">
            <a:extLst>
              <a:ext uri="{FF2B5EF4-FFF2-40B4-BE49-F238E27FC236}">
                <a16:creationId xmlns:a16="http://schemas.microsoft.com/office/drawing/2014/main" id="{2A1DE2CC-A29F-3242-9DA2-588FB06079D2}"/>
              </a:ext>
            </a:extLst>
          </p:cNvPr>
          <p:cNvSpPr txBox="1"/>
          <p:nvPr/>
        </p:nvSpPr>
        <p:spPr>
          <a:xfrm>
            <a:off x="7262902" y="4499412"/>
            <a:ext cx="11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>
                <a:solidFill>
                  <a:srgbClr val="C00000"/>
                </a:solidFill>
              </a:rPr>
              <a:t>A</a:t>
            </a:r>
            <a:r>
              <a:rPr lang="sv-SE" dirty="0">
                <a:solidFill>
                  <a:srgbClr val="C00000"/>
                </a:solidFill>
              </a:rPr>
              <a:t> = </a:t>
            </a:r>
            <a:r>
              <a:rPr lang="sv-SE" i="1" dirty="0">
                <a:solidFill>
                  <a:srgbClr val="C00000"/>
                </a:solidFill>
              </a:rPr>
              <a:t>b · h</a:t>
            </a:r>
          </a:p>
        </p:txBody>
      </p:sp>
      <p:sp>
        <p:nvSpPr>
          <p:cNvPr id="45" name="textruta 44">
            <a:extLst>
              <a:ext uri="{FF2B5EF4-FFF2-40B4-BE49-F238E27FC236}">
                <a16:creationId xmlns:a16="http://schemas.microsoft.com/office/drawing/2014/main" id="{32C6F6AA-F0ED-344A-B448-8F09F69C8BFF}"/>
              </a:ext>
            </a:extLst>
          </p:cNvPr>
          <p:cNvSpPr txBox="1"/>
          <p:nvPr/>
        </p:nvSpPr>
        <p:spPr>
          <a:xfrm>
            <a:off x="2930156" y="4513439"/>
            <a:ext cx="11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>
                <a:solidFill>
                  <a:srgbClr val="C00000"/>
                </a:solidFill>
              </a:rPr>
              <a:t>A</a:t>
            </a:r>
            <a:r>
              <a:rPr lang="sv-SE" dirty="0">
                <a:solidFill>
                  <a:srgbClr val="C00000"/>
                </a:solidFill>
              </a:rPr>
              <a:t> = </a:t>
            </a:r>
            <a:r>
              <a:rPr lang="sv-SE" i="1" dirty="0">
                <a:solidFill>
                  <a:srgbClr val="C00000"/>
                </a:solidFill>
              </a:rPr>
              <a:t>s · s</a:t>
            </a:r>
          </a:p>
        </p:txBody>
      </p:sp>
      <p:pic>
        <p:nvPicPr>
          <p:cNvPr id="49" name="Bildobjekt 48">
            <a:extLst>
              <a:ext uri="{FF2B5EF4-FFF2-40B4-BE49-F238E27FC236}">
                <a16:creationId xmlns:a16="http://schemas.microsoft.com/office/drawing/2014/main" id="{0B85EF1A-1B51-3043-8255-2BF899919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30" y="3343519"/>
            <a:ext cx="2086261" cy="1185929"/>
          </a:xfrm>
          <a:prstGeom prst="rect">
            <a:avLst/>
          </a:prstGeom>
        </p:spPr>
      </p:pic>
      <p:pic>
        <p:nvPicPr>
          <p:cNvPr id="50" name="Bildobjekt 49">
            <a:extLst>
              <a:ext uri="{FF2B5EF4-FFF2-40B4-BE49-F238E27FC236}">
                <a16:creationId xmlns:a16="http://schemas.microsoft.com/office/drawing/2014/main" id="{2A7F45CA-9908-C04D-AF03-EE8D1355D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223" y="3287301"/>
            <a:ext cx="1319366" cy="1185928"/>
          </a:xfrm>
          <a:prstGeom prst="rect">
            <a:avLst/>
          </a:prstGeom>
        </p:spPr>
      </p:pic>
      <p:pic>
        <p:nvPicPr>
          <p:cNvPr id="51" name="Bildobjekt 50">
            <a:extLst>
              <a:ext uri="{FF2B5EF4-FFF2-40B4-BE49-F238E27FC236}">
                <a16:creationId xmlns:a16="http://schemas.microsoft.com/office/drawing/2014/main" id="{0339F29B-31AE-864E-9CFA-B6FA6EB9C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209" y="3311194"/>
            <a:ext cx="1119499" cy="1180983"/>
          </a:xfrm>
          <a:prstGeom prst="rect">
            <a:avLst/>
          </a:prstGeom>
        </p:spPr>
      </p:pic>
      <p:pic>
        <p:nvPicPr>
          <p:cNvPr id="52" name="Bildobjekt 51">
            <a:extLst>
              <a:ext uri="{FF2B5EF4-FFF2-40B4-BE49-F238E27FC236}">
                <a16:creationId xmlns:a16="http://schemas.microsoft.com/office/drawing/2014/main" id="{16C7D22F-CCCA-6040-BF81-7F5CA929B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92" y="3273384"/>
            <a:ext cx="2399438" cy="1185929"/>
          </a:xfrm>
          <a:prstGeom prst="rect">
            <a:avLst/>
          </a:prstGeom>
        </p:spPr>
      </p:pic>
      <p:sp>
        <p:nvSpPr>
          <p:cNvPr id="59" name="textruta 58">
            <a:extLst>
              <a:ext uri="{FF2B5EF4-FFF2-40B4-BE49-F238E27FC236}">
                <a16:creationId xmlns:a16="http://schemas.microsoft.com/office/drawing/2014/main" id="{B701B7CB-3F46-E249-BCF6-95F8DAFF9378}"/>
              </a:ext>
            </a:extLst>
          </p:cNvPr>
          <p:cNvSpPr txBox="1"/>
          <p:nvPr/>
        </p:nvSpPr>
        <p:spPr>
          <a:xfrm>
            <a:off x="3597532" y="5214718"/>
            <a:ext cx="1009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Triangel</a:t>
            </a:r>
          </a:p>
        </p:txBody>
      </p:sp>
      <p:grpSp>
        <p:nvGrpSpPr>
          <p:cNvPr id="60" name="Grupp 59">
            <a:extLst>
              <a:ext uri="{FF2B5EF4-FFF2-40B4-BE49-F238E27FC236}">
                <a16:creationId xmlns:a16="http://schemas.microsoft.com/office/drawing/2014/main" id="{3908A94C-55C3-BE4D-874A-7EB603F88E01}"/>
              </a:ext>
            </a:extLst>
          </p:cNvPr>
          <p:cNvGrpSpPr/>
          <p:nvPr/>
        </p:nvGrpSpPr>
        <p:grpSpPr>
          <a:xfrm>
            <a:off x="3479771" y="5688997"/>
            <a:ext cx="1222861" cy="705540"/>
            <a:chOff x="627611" y="4109934"/>
            <a:chExt cx="1222861" cy="705540"/>
          </a:xfrm>
        </p:grpSpPr>
        <p:grpSp>
          <p:nvGrpSpPr>
            <p:cNvPr id="61" name="Grupp 60">
              <a:extLst>
                <a:ext uri="{FF2B5EF4-FFF2-40B4-BE49-F238E27FC236}">
                  <a16:creationId xmlns:a16="http://schemas.microsoft.com/office/drawing/2014/main" id="{82842116-0333-9944-95C8-6C1022548687}"/>
                </a:ext>
              </a:extLst>
            </p:cNvPr>
            <p:cNvGrpSpPr/>
            <p:nvPr/>
          </p:nvGrpSpPr>
          <p:grpSpPr>
            <a:xfrm>
              <a:off x="1036442" y="4109934"/>
              <a:ext cx="814030" cy="705540"/>
              <a:chOff x="4148457" y="3093873"/>
              <a:chExt cx="814030" cy="705540"/>
            </a:xfrm>
          </p:grpSpPr>
          <p:sp>
            <p:nvSpPr>
              <p:cNvPr id="63" name="Rektangel 62">
                <a:extLst>
                  <a:ext uri="{FF2B5EF4-FFF2-40B4-BE49-F238E27FC236}">
                    <a16:creationId xmlns:a16="http://schemas.microsoft.com/office/drawing/2014/main" id="{3290442F-169E-9B45-8C81-BF51788A1017}"/>
                  </a:ext>
                </a:extLst>
              </p:cNvPr>
              <p:cNvSpPr/>
              <p:nvPr/>
            </p:nvSpPr>
            <p:spPr>
              <a:xfrm>
                <a:off x="4148457" y="3093873"/>
                <a:ext cx="81403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sz="2000" i="1" dirty="0">
                    <a:solidFill>
                      <a:srgbClr val="C00000"/>
                    </a:solidFill>
                  </a:rPr>
                  <a:t>b · h</a:t>
                </a:r>
                <a:endParaRPr lang="sv-SE" sz="20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64" name="Rektangel 63">
                <a:extLst>
                  <a:ext uri="{FF2B5EF4-FFF2-40B4-BE49-F238E27FC236}">
                    <a16:creationId xmlns:a16="http://schemas.microsoft.com/office/drawing/2014/main" id="{21FF981A-2160-F94C-AF0C-3D975DE3D2C9}"/>
                  </a:ext>
                </a:extLst>
              </p:cNvPr>
              <p:cNvSpPr/>
              <p:nvPr/>
            </p:nvSpPr>
            <p:spPr>
              <a:xfrm>
                <a:off x="4262579" y="3399303"/>
                <a:ext cx="37042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sz="2000" dirty="0">
                    <a:solidFill>
                      <a:srgbClr val="C00000"/>
                    </a:solidFill>
                  </a:rPr>
                  <a:t>2</a:t>
                </a:r>
              </a:p>
            </p:txBody>
          </p:sp>
          <p:cxnSp>
            <p:nvCxnSpPr>
              <p:cNvPr id="65" name="Rak 64">
                <a:extLst>
                  <a:ext uri="{FF2B5EF4-FFF2-40B4-BE49-F238E27FC236}">
                    <a16:creationId xmlns:a16="http://schemas.microsoft.com/office/drawing/2014/main" id="{46A1A182-86C7-5D4B-8FF8-AF8F4B6920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32914" y="3442424"/>
                <a:ext cx="427590" cy="0"/>
              </a:xfrm>
              <a:prstGeom prst="line">
                <a:avLst/>
              </a:pr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62" name="textruta 61">
              <a:extLst>
                <a:ext uri="{FF2B5EF4-FFF2-40B4-BE49-F238E27FC236}">
                  <a16:creationId xmlns:a16="http://schemas.microsoft.com/office/drawing/2014/main" id="{D8521CC5-55F8-4545-AFB5-CD73F511AEFC}"/>
                </a:ext>
              </a:extLst>
            </p:cNvPr>
            <p:cNvSpPr txBox="1"/>
            <p:nvPr/>
          </p:nvSpPr>
          <p:spPr>
            <a:xfrm>
              <a:off x="627611" y="4240739"/>
              <a:ext cx="542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i="1" dirty="0">
                  <a:solidFill>
                    <a:srgbClr val="C00000"/>
                  </a:solidFill>
                </a:rPr>
                <a:t>A</a:t>
              </a:r>
              <a:r>
                <a:rPr lang="sv-SE" dirty="0">
                  <a:solidFill>
                    <a:srgbClr val="C00000"/>
                  </a:solidFill>
                </a:rPr>
                <a:t> =</a:t>
              </a:r>
              <a:endParaRPr lang="sv-SE" i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" name="Grupp 5">
            <a:extLst>
              <a:ext uri="{FF2B5EF4-FFF2-40B4-BE49-F238E27FC236}">
                <a16:creationId xmlns:a16="http://schemas.microsoft.com/office/drawing/2014/main" id="{18B0FE2B-91E7-C54E-8D74-2F8A5802D5E9}"/>
              </a:ext>
            </a:extLst>
          </p:cNvPr>
          <p:cNvGrpSpPr/>
          <p:nvPr/>
        </p:nvGrpSpPr>
        <p:grpSpPr>
          <a:xfrm>
            <a:off x="874853" y="5196521"/>
            <a:ext cx="7765857" cy="1664323"/>
            <a:chOff x="874853" y="5196521"/>
            <a:chExt cx="7765857" cy="1664323"/>
          </a:xfrm>
        </p:grpSpPr>
        <p:grpSp>
          <p:nvGrpSpPr>
            <p:cNvPr id="5" name="Grupp 4">
              <a:extLst>
                <a:ext uri="{FF2B5EF4-FFF2-40B4-BE49-F238E27FC236}">
                  <a16:creationId xmlns:a16="http://schemas.microsoft.com/office/drawing/2014/main" id="{ECB31B66-1418-A74F-B33C-B2DF446301A7}"/>
                </a:ext>
              </a:extLst>
            </p:cNvPr>
            <p:cNvGrpSpPr/>
            <p:nvPr/>
          </p:nvGrpSpPr>
          <p:grpSpPr>
            <a:xfrm>
              <a:off x="874853" y="5196521"/>
              <a:ext cx="7394293" cy="1664323"/>
              <a:chOff x="1176755" y="5139135"/>
              <a:chExt cx="7394293" cy="1664323"/>
            </a:xfrm>
          </p:grpSpPr>
          <p:pic>
            <p:nvPicPr>
              <p:cNvPr id="2" name="Bildobjekt 1">
                <a:extLst>
                  <a:ext uri="{FF2B5EF4-FFF2-40B4-BE49-F238E27FC236}">
                    <a16:creationId xmlns:a16="http://schemas.microsoft.com/office/drawing/2014/main" id="{4E917CAF-B889-6941-BC36-CEA2FC1BB6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76755" y="5406458"/>
                <a:ext cx="2641600" cy="1397000"/>
              </a:xfrm>
              <a:prstGeom prst="rect">
                <a:avLst/>
              </a:prstGeom>
            </p:spPr>
          </p:pic>
          <p:pic>
            <p:nvPicPr>
              <p:cNvPr id="3" name="Bildobjekt 2">
                <a:extLst>
                  <a:ext uri="{FF2B5EF4-FFF2-40B4-BE49-F238E27FC236}">
                    <a16:creationId xmlns:a16="http://schemas.microsoft.com/office/drawing/2014/main" id="{A8253FA3-8A9B-244E-B661-54493A3AA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-1" t="-1643" r="-1790" b="-1"/>
              <a:stretch/>
            </p:blipFill>
            <p:spPr>
              <a:xfrm>
                <a:off x="5649463" y="5460816"/>
                <a:ext cx="2921585" cy="1161784"/>
              </a:xfrm>
              <a:prstGeom prst="rect">
                <a:avLst/>
              </a:prstGeom>
            </p:spPr>
          </p:pic>
          <p:pic>
            <p:nvPicPr>
              <p:cNvPr id="4" name="Bildobjekt 3">
                <a:extLst>
                  <a:ext uri="{FF2B5EF4-FFF2-40B4-BE49-F238E27FC236}">
                    <a16:creationId xmlns:a16="http://schemas.microsoft.com/office/drawing/2014/main" id="{981D397E-0301-3A4F-A3A9-4EA1E5663C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81863" y="5139135"/>
                <a:ext cx="1054100" cy="615119"/>
              </a:xfrm>
              <a:prstGeom prst="rect">
                <a:avLst/>
              </a:prstGeom>
            </p:spPr>
          </p:pic>
          <p:pic>
            <p:nvPicPr>
              <p:cNvPr id="57" name="Bildobjekt 56">
                <a:extLst>
                  <a:ext uri="{FF2B5EF4-FFF2-40B4-BE49-F238E27FC236}">
                    <a16:creationId xmlns:a16="http://schemas.microsoft.com/office/drawing/2014/main" id="{EEFEAB86-199E-5A48-8B70-564DBC7C60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61462" y="5426422"/>
                <a:ext cx="1054100" cy="615119"/>
              </a:xfrm>
              <a:prstGeom prst="rect">
                <a:avLst/>
              </a:prstGeom>
            </p:spPr>
          </p:pic>
          <p:pic>
            <p:nvPicPr>
              <p:cNvPr id="58" name="Bildobjekt 57">
                <a:extLst>
                  <a:ext uri="{FF2B5EF4-FFF2-40B4-BE49-F238E27FC236}">
                    <a16:creationId xmlns:a16="http://schemas.microsoft.com/office/drawing/2014/main" id="{DA7318FF-7834-8E43-BAD7-3B967AF054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1095" y="5224926"/>
                <a:ext cx="1054100" cy="615119"/>
              </a:xfrm>
              <a:prstGeom prst="rect">
                <a:avLst/>
              </a:prstGeom>
            </p:spPr>
          </p:pic>
        </p:grpSp>
        <p:pic>
          <p:nvPicPr>
            <p:cNvPr id="67" name="Bildobjekt 66">
              <a:extLst>
                <a:ext uri="{FF2B5EF4-FFF2-40B4-BE49-F238E27FC236}">
                  <a16:creationId xmlns:a16="http://schemas.microsoft.com/office/drawing/2014/main" id="{8A49A2E2-82E6-994C-974C-D79BA4B91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86610" y="5491548"/>
              <a:ext cx="1054100" cy="615119"/>
            </a:xfrm>
            <a:prstGeom prst="rect">
              <a:avLst/>
            </a:prstGeom>
          </p:spPr>
        </p:pic>
      </p:grpSp>
      <p:sp>
        <p:nvSpPr>
          <p:cNvPr id="66" name="Rektangel 65">
            <a:extLst>
              <a:ext uri="{FF2B5EF4-FFF2-40B4-BE49-F238E27FC236}">
                <a16:creationId xmlns:a16="http://schemas.microsoft.com/office/drawing/2014/main" id="{168C8856-D856-DA4F-8046-A15F36106CF0}"/>
              </a:ext>
            </a:extLst>
          </p:cNvPr>
          <p:cNvSpPr/>
          <p:nvPr/>
        </p:nvSpPr>
        <p:spPr>
          <a:xfrm>
            <a:off x="7309456" y="5211006"/>
            <a:ext cx="1610751" cy="9606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400" dirty="0"/>
              <a:t>I den här triangeln går höjden mot den nedersta sidan utanför triangeln. </a:t>
            </a:r>
          </a:p>
        </p:txBody>
      </p:sp>
    </p:spTree>
    <p:extLst>
      <p:ext uri="{BB962C8B-B14F-4D97-AF65-F5344CB8AC3E}">
        <p14:creationId xmlns:p14="http://schemas.microsoft.com/office/powerpoint/2010/main" val="300268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59" grpId="0"/>
      <p:bldP spid="6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4F2CB586-B359-374C-A60B-997F56ACC18A}"/>
              </a:ext>
            </a:extLst>
          </p:cNvPr>
          <p:cNvSpPr/>
          <p:nvPr/>
        </p:nvSpPr>
        <p:spPr>
          <a:xfrm>
            <a:off x="3798382" y="688648"/>
            <a:ext cx="21208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rgbClr val="9E2903"/>
                </a:solidFill>
                <a:latin typeface="+mn-lt"/>
              </a:rPr>
              <a:t>Trianglars area</a:t>
            </a:r>
            <a:endParaRPr lang="sv-SE" sz="2000" b="1" dirty="0">
              <a:solidFill>
                <a:srgbClr val="9E2903"/>
              </a:solidFill>
              <a:effectLst/>
              <a:latin typeface="+mn-lt"/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4DCB6511-F178-9A4D-91D2-3938C4FAF4D5}"/>
              </a:ext>
            </a:extLst>
          </p:cNvPr>
          <p:cNvSpPr/>
          <p:nvPr/>
        </p:nvSpPr>
        <p:spPr>
          <a:xfrm>
            <a:off x="3043823" y="1433747"/>
            <a:ext cx="36299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En triangel är en </a:t>
            </a:r>
            <a:r>
              <a:rPr lang="sv-SE" dirty="0">
                <a:solidFill>
                  <a:srgbClr val="C00000"/>
                </a:solidFill>
              </a:rPr>
              <a:t>halv parallellogram</a:t>
            </a:r>
            <a:r>
              <a:rPr lang="sv-SE" dirty="0"/>
              <a:t>. 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4287DAA-F8E8-1546-A373-039993A68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121" y="3429000"/>
            <a:ext cx="4725277" cy="2458363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97BB40AE-1AA3-044E-B47F-189AD59E1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680" y="3473894"/>
            <a:ext cx="1188041" cy="514396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0C5ED41F-490A-A447-B092-947C2078C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215" y="3874468"/>
            <a:ext cx="3844764" cy="1497071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42C603E6-8451-C342-80EC-C32D8934E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278" y="5372967"/>
            <a:ext cx="1188041" cy="443170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BE909D4D-128A-5541-AB64-3FA577952FE4}"/>
              </a:ext>
            </a:extLst>
          </p:cNvPr>
          <p:cNvSpPr txBox="1"/>
          <p:nvPr/>
        </p:nvSpPr>
        <p:spPr>
          <a:xfrm>
            <a:off x="2699377" y="3546426"/>
            <a:ext cx="1009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Triangel</a:t>
            </a:r>
          </a:p>
        </p:txBody>
      </p:sp>
      <p:grpSp>
        <p:nvGrpSpPr>
          <p:cNvPr id="14" name="Grupp 13">
            <a:extLst>
              <a:ext uri="{FF2B5EF4-FFF2-40B4-BE49-F238E27FC236}">
                <a16:creationId xmlns:a16="http://schemas.microsoft.com/office/drawing/2014/main" id="{CF30485A-BB86-474B-B674-976F0DD7213D}"/>
              </a:ext>
            </a:extLst>
          </p:cNvPr>
          <p:cNvGrpSpPr/>
          <p:nvPr/>
        </p:nvGrpSpPr>
        <p:grpSpPr>
          <a:xfrm>
            <a:off x="2781215" y="5131861"/>
            <a:ext cx="1222861" cy="705540"/>
            <a:chOff x="627611" y="4109934"/>
            <a:chExt cx="1222861" cy="705540"/>
          </a:xfrm>
        </p:grpSpPr>
        <p:grpSp>
          <p:nvGrpSpPr>
            <p:cNvPr id="9" name="Grupp 8">
              <a:extLst>
                <a:ext uri="{FF2B5EF4-FFF2-40B4-BE49-F238E27FC236}">
                  <a16:creationId xmlns:a16="http://schemas.microsoft.com/office/drawing/2014/main" id="{8024FB25-4BF1-E54F-8089-2912A816785E}"/>
                </a:ext>
              </a:extLst>
            </p:cNvPr>
            <p:cNvGrpSpPr/>
            <p:nvPr/>
          </p:nvGrpSpPr>
          <p:grpSpPr>
            <a:xfrm>
              <a:off x="1036442" y="4109934"/>
              <a:ext cx="814030" cy="705540"/>
              <a:chOff x="4148457" y="3093873"/>
              <a:chExt cx="814030" cy="705540"/>
            </a:xfrm>
          </p:grpSpPr>
          <p:sp>
            <p:nvSpPr>
              <p:cNvPr id="10" name="Rektangel 9">
                <a:extLst>
                  <a:ext uri="{FF2B5EF4-FFF2-40B4-BE49-F238E27FC236}">
                    <a16:creationId xmlns:a16="http://schemas.microsoft.com/office/drawing/2014/main" id="{F3F7605C-E09C-F042-87DB-DF324ACE2E4E}"/>
                  </a:ext>
                </a:extLst>
              </p:cNvPr>
              <p:cNvSpPr/>
              <p:nvPr/>
            </p:nvSpPr>
            <p:spPr>
              <a:xfrm>
                <a:off x="4148457" y="3093873"/>
                <a:ext cx="81403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sz="2000" i="1" dirty="0">
                    <a:solidFill>
                      <a:srgbClr val="C00000"/>
                    </a:solidFill>
                  </a:rPr>
                  <a:t>b · h</a:t>
                </a:r>
                <a:endParaRPr lang="sv-SE" sz="20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1" name="Rektangel 10">
                <a:extLst>
                  <a:ext uri="{FF2B5EF4-FFF2-40B4-BE49-F238E27FC236}">
                    <a16:creationId xmlns:a16="http://schemas.microsoft.com/office/drawing/2014/main" id="{EACC9F80-D0A2-FA46-8601-47ECC6D8E41D}"/>
                  </a:ext>
                </a:extLst>
              </p:cNvPr>
              <p:cNvSpPr/>
              <p:nvPr/>
            </p:nvSpPr>
            <p:spPr>
              <a:xfrm>
                <a:off x="4262579" y="3399303"/>
                <a:ext cx="37042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sz="2000" dirty="0">
                    <a:solidFill>
                      <a:srgbClr val="C00000"/>
                    </a:solidFill>
                  </a:rPr>
                  <a:t>2</a:t>
                </a:r>
              </a:p>
            </p:txBody>
          </p:sp>
          <p:cxnSp>
            <p:nvCxnSpPr>
              <p:cNvPr id="12" name="Rak 11">
                <a:extLst>
                  <a:ext uri="{FF2B5EF4-FFF2-40B4-BE49-F238E27FC236}">
                    <a16:creationId xmlns:a16="http://schemas.microsoft.com/office/drawing/2014/main" id="{F692DB86-F3E6-5248-BD2C-2D1065D939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32914" y="3442424"/>
                <a:ext cx="427590" cy="0"/>
              </a:xfrm>
              <a:prstGeom prst="line">
                <a:avLst/>
              </a:pr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13" name="textruta 12">
              <a:extLst>
                <a:ext uri="{FF2B5EF4-FFF2-40B4-BE49-F238E27FC236}">
                  <a16:creationId xmlns:a16="http://schemas.microsoft.com/office/drawing/2014/main" id="{1348B356-47D8-8B47-B5E1-8412657DABAB}"/>
                </a:ext>
              </a:extLst>
            </p:cNvPr>
            <p:cNvSpPr txBox="1"/>
            <p:nvPr/>
          </p:nvSpPr>
          <p:spPr>
            <a:xfrm>
              <a:off x="627611" y="4240739"/>
              <a:ext cx="542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i="1" dirty="0">
                  <a:solidFill>
                    <a:srgbClr val="C00000"/>
                  </a:solidFill>
                </a:rPr>
                <a:t>A</a:t>
              </a:r>
              <a:r>
                <a:rPr lang="sv-SE" dirty="0">
                  <a:solidFill>
                    <a:srgbClr val="C00000"/>
                  </a:solidFill>
                </a:rPr>
                <a:t> =</a:t>
              </a:r>
              <a:endParaRPr lang="sv-SE" i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5" name="Rektangel 14">
            <a:extLst>
              <a:ext uri="{FF2B5EF4-FFF2-40B4-BE49-F238E27FC236}">
                <a16:creationId xmlns:a16="http://schemas.microsoft.com/office/drawing/2014/main" id="{1C901AC3-864B-344F-9549-7D2A1EDDBF57}"/>
              </a:ext>
            </a:extLst>
          </p:cNvPr>
          <p:cNvSpPr/>
          <p:nvPr/>
        </p:nvSpPr>
        <p:spPr>
          <a:xfrm>
            <a:off x="3043823" y="2066452"/>
            <a:ext cx="38480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Därför räknar man ut en triangels area</a:t>
            </a:r>
          </a:p>
          <a:p>
            <a:r>
              <a:rPr lang="sv-SE" dirty="0"/>
              <a:t>genom att beräkna parallellogrammens area och sedan </a:t>
            </a:r>
            <a:r>
              <a:rPr lang="sv-SE" dirty="0">
                <a:solidFill>
                  <a:srgbClr val="C00000"/>
                </a:solidFill>
              </a:rPr>
              <a:t>dividera med 2</a:t>
            </a:r>
            <a:r>
              <a:rPr lang="sv-S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784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ktangel 77">
            <a:extLst>
              <a:ext uri="{FF2B5EF4-FFF2-40B4-BE49-F238E27FC236}">
                <a16:creationId xmlns:a16="http://schemas.microsoft.com/office/drawing/2014/main" id="{7EA24128-B238-E742-A0F3-F8E2F13D9473}"/>
              </a:ext>
            </a:extLst>
          </p:cNvPr>
          <p:cNvSpPr/>
          <p:nvPr/>
        </p:nvSpPr>
        <p:spPr>
          <a:xfrm>
            <a:off x="635068" y="337145"/>
            <a:ext cx="2951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En triangels höjd kan dras från vilket hörn som helst. </a:t>
            </a: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6EA2A688-A2DF-F743-AE79-2EAE992A5672}"/>
              </a:ext>
            </a:extLst>
          </p:cNvPr>
          <p:cNvSpPr/>
          <p:nvPr/>
        </p:nvSpPr>
        <p:spPr>
          <a:xfrm>
            <a:off x="635068" y="1181151"/>
            <a:ext cx="2951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Den dras vinkelrätt mot motstående sida. </a:t>
            </a:r>
          </a:p>
        </p:txBody>
      </p:sp>
      <p:sp>
        <p:nvSpPr>
          <p:cNvPr id="80" name="Rektangel 79">
            <a:extLst>
              <a:ext uri="{FF2B5EF4-FFF2-40B4-BE49-F238E27FC236}">
                <a16:creationId xmlns:a16="http://schemas.microsoft.com/office/drawing/2014/main" id="{0599D904-C727-8045-BE72-6FB5AA832DBC}"/>
              </a:ext>
            </a:extLst>
          </p:cNvPr>
          <p:cNvSpPr/>
          <p:nvPr/>
        </p:nvSpPr>
        <p:spPr>
          <a:xfrm>
            <a:off x="623609" y="1912820"/>
            <a:ext cx="2951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Den sidan kallas då bas.</a:t>
            </a:r>
          </a:p>
        </p:txBody>
      </p:sp>
      <p:grpSp>
        <p:nvGrpSpPr>
          <p:cNvPr id="106" name="Grupp 105">
            <a:extLst>
              <a:ext uri="{FF2B5EF4-FFF2-40B4-BE49-F238E27FC236}">
                <a16:creationId xmlns:a16="http://schemas.microsoft.com/office/drawing/2014/main" id="{27CCDC47-8A08-154B-83C3-0787EE39BCE6}"/>
              </a:ext>
            </a:extLst>
          </p:cNvPr>
          <p:cNvGrpSpPr/>
          <p:nvPr/>
        </p:nvGrpSpPr>
        <p:grpSpPr>
          <a:xfrm>
            <a:off x="5638061" y="2768458"/>
            <a:ext cx="2825191" cy="2318105"/>
            <a:chOff x="3748261" y="4259537"/>
            <a:chExt cx="2825191" cy="2318105"/>
          </a:xfrm>
        </p:grpSpPr>
        <p:pic>
          <p:nvPicPr>
            <p:cNvPr id="81" name="Bildobjekt 80">
              <a:extLst>
                <a:ext uri="{FF2B5EF4-FFF2-40B4-BE49-F238E27FC236}">
                  <a16:creationId xmlns:a16="http://schemas.microsoft.com/office/drawing/2014/main" id="{60D3D17C-D91D-B64F-ADB5-65A85D39E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8060" y1="40473" x2="45085" y2="27604"/>
                          <a14:foregroundMark x1="23843" y1="66520" x2="34984" y2="46110"/>
                          <a14:foregroundMark x1="56397" y1="54763" x2="57906" y2="59896"/>
                          <a14:foregroundMark x1="52138" y1="40270" x2="55037" y2="50134"/>
                          <a14:foregroundMark x1="50712" y1="35417" x2="50865" y2="35938"/>
                          <a14:foregroundMark x1="48033" y1="26302" x2="48875" y2="29167"/>
                          <a14:foregroundMark x1="60925" y1="51097" x2="64227" y2="63974"/>
                          <a14:foregroundMark x1="58974" y1="43490" x2="59756" y2="46540"/>
                          <a14:foregroundMark x1="74422" y1="84225" x2="75855" y2="86719"/>
                          <a14:foregroundMark x1="50427" y1="84896" x2="55342" y2="84896"/>
                          <a14:foregroundMark x1="34188" y1="56250" x2="35897" y2="52865"/>
                          <a14:foregroundMark x1="35897" y1="52865" x2="37393" y2="49740"/>
                          <a14:foregroundMark x1="62626" y1="46372" x2="63186" y2="46011"/>
                          <a14:foregroundMark x1="59829" y1="48177" x2="61628" y2="47017"/>
                          <a14:foregroundMark x1="57265" y1="41667" x2="58120" y2="40104"/>
                          <a14:foregroundMark x1="58120" y1="40104" x2="60256" y2="38802"/>
                          <a14:foregroundMark x1="57692" y1="40104" x2="57051" y2="40885"/>
                          <a14:foregroundMark x1="60043" y1="48698" x2="60043" y2="48698"/>
                          <a14:foregroundMark x1="30342" y1="54948" x2="33333" y2="56771"/>
                          <a14:foregroundMark x1="33761" y1="56510" x2="35470" y2="54427"/>
                          <a14:foregroundMark x1="35470" y1="54427" x2="36325" y2="52344"/>
                          <a14:foregroundMark x1="36325" y1="52344" x2="36752" y2="51563"/>
                          <a14:foregroundMark x1="36111" y1="52344" x2="34188" y2="57031"/>
                          <a14:backgroundMark x1="48504" y1="35938" x2="48504" y2="41667"/>
                          <a14:backgroundMark x1="48504" y1="31250" x2="48504" y2="34635"/>
                          <a14:backgroundMark x1="49145" y1="29167" x2="49145" y2="35417"/>
                          <a14:backgroundMark x1="48718" y1="22917" x2="48718" y2="26302"/>
                          <a14:backgroundMark x1="48932" y1="45313" x2="48932" y2="51823"/>
                          <a14:backgroundMark x1="48932" y1="53646" x2="48932" y2="59115"/>
                          <a14:backgroundMark x1="48504" y1="62240" x2="48504" y2="66667"/>
                          <a14:backgroundMark x1="49145" y1="62240" x2="49145" y2="65365"/>
                          <a14:backgroundMark x1="48932" y1="69010" x2="48932" y2="74219"/>
                          <a14:backgroundMark x1="48504" y1="77865" x2="48504" y2="82031"/>
                          <a14:backgroundMark x1="48504" y1="80990" x2="48932" y2="76563"/>
                          <a14:backgroundMark x1="44658" y1="61458" x2="47863" y2="58854"/>
                          <a14:backgroundMark x1="42094" y1="63802" x2="39530" y2="65625"/>
                          <a14:backgroundMark x1="36111" y1="67969" x2="33974" y2="70573"/>
                          <a14:backgroundMark x1="59615" y1="65104" x2="66667" y2="71875"/>
                          <a14:backgroundMark x1="64530" y1="72135" x2="79060" y2="82552"/>
                          <a14:backgroundMark x1="55342" y1="64583" x2="50214" y2="58073"/>
                          <a14:backgroundMark x1="51068" y1="55990" x2="59177" y2="49813"/>
                          <a14:backgroundMark x1="62972" y1="47062" x2="63462" y2="46875"/>
                          <a14:backgroundMark x1="40812" y1="52344" x2="42735" y2="52865"/>
                          <a14:backgroundMark x1="27350" y1="75260" x2="33333" y2="72917"/>
                          <a14:backgroundMark x1="14103" y1="87240" x2="21368" y2="82813"/>
                          <a14:backgroundMark x1="20726" y1="81510" x2="17094" y2="83073"/>
                          <a14:backgroundMark x1="12393" y1="87760" x2="12179" y2="88281"/>
                          <a14:backgroundMark x1="48504" y1="16927" x2="48504" y2="19010"/>
                          <a14:backgroundMark x1="62607" y1="46354" x2="62179" y2="46875"/>
                          <a14:backgroundMark x1="62179" y1="46615" x2="61752" y2="47135"/>
                          <a14:backgroundMark x1="63675" y1="45833" x2="63248" y2="46094"/>
                          <a14:backgroundMark x1="61111" y1="48438" x2="61111" y2="48438"/>
                          <a14:backgroundMark x1="60684" y1="48177" x2="60684" y2="48177"/>
                          <a14:backgroundMark x1="36111" y1="35417" x2="40171" y2="32292"/>
                          <a14:backgroundMark x1="38248" y1="32031" x2="48504" y2="15365"/>
                          <a14:backgroundMark x1="48504" y1="15365" x2="54060" y2="24740"/>
                          <a14:backgroundMark x1="55556" y1="26823" x2="57692" y2="32292"/>
                          <a14:backgroundMark x1="58761" y1="30469" x2="58974" y2="33073"/>
                          <a14:backgroundMark x1="58974" y1="33073" x2="60256" y2="35156"/>
                          <a14:backgroundMark x1="33974" y1="40885" x2="38248" y2="34375"/>
                          <a14:backgroundMark x1="35256" y1="38281" x2="11325" y2="77344"/>
                          <a14:backgroundMark x1="11325" y1="77344" x2="22009" y2="65104"/>
                          <a14:backgroundMark x1="20940" y1="64583" x2="12607" y2="81250"/>
                          <a14:backgroundMark x1="14316" y1="79427" x2="6624" y2="89583"/>
                          <a14:backgroundMark x1="8547" y1="89063" x2="5983" y2="95052"/>
                          <a14:backgroundMark x1="10684" y1="92969" x2="31838" y2="94531"/>
                          <a14:backgroundMark x1="26068" y1="93229" x2="44017" y2="93750"/>
                          <a14:backgroundMark x1="41239" y1="93490" x2="47863" y2="94010"/>
                          <a14:backgroundMark x1="64744" y1="93490" x2="90171" y2="93750"/>
                          <a14:backgroundMark x1="91667" y1="93490" x2="79274" y2="93750"/>
                          <a14:backgroundMark x1="91239" y1="92448" x2="85897" y2="80208"/>
                          <a14:backgroundMark x1="83547" y1="75000" x2="74359" y2="56250"/>
                          <a14:backgroundMark x1="74359" y1="56250" x2="76068" y2="69010"/>
                          <a14:backgroundMark x1="72650" y1="57813" x2="66453" y2="46094"/>
                          <a14:backgroundMark x1="34188" y1="41927" x2="33120" y2="40885"/>
                          <a14:backgroundMark x1="64530" y1="92969" x2="64103" y2="93750"/>
                          <a14:backgroundMark x1="64103" y1="93490" x2="62393" y2="93750"/>
                          <a14:backgroundMark x1="62393" y1="93490" x2="60256" y2="93490"/>
                          <a14:backgroundMark x1="60256" y1="93490" x2="57692" y2="93490"/>
                          <a14:backgroundMark x1="57692" y1="93490" x2="56838" y2="93490"/>
                          <a14:backgroundMark x1="21368" y1="63802" x2="23077" y2="60938"/>
                          <a14:backgroundMark x1="23077" y1="60677" x2="25855" y2="57552"/>
                          <a14:backgroundMark x1="25855" y1="57292" x2="26709" y2="5520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48261" y="4259537"/>
              <a:ext cx="2825191" cy="2318105"/>
            </a:xfrm>
            <a:prstGeom prst="rect">
              <a:avLst/>
            </a:prstGeom>
          </p:spPr>
        </p:pic>
        <p:cxnSp>
          <p:nvCxnSpPr>
            <p:cNvPr id="85" name="Rak 84">
              <a:extLst>
                <a:ext uri="{FF2B5EF4-FFF2-40B4-BE49-F238E27FC236}">
                  <a16:creationId xmlns:a16="http://schemas.microsoft.com/office/drawing/2014/main" id="{C3A80AC8-5430-154E-A094-CF218ABF030A}"/>
                </a:ext>
              </a:extLst>
            </p:cNvPr>
            <p:cNvCxnSpPr>
              <a:cxnSpLocks/>
            </p:cNvCxnSpPr>
            <p:nvPr/>
          </p:nvCxnSpPr>
          <p:spPr>
            <a:xfrm>
              <a:off x="3920639" y="6412252"/>
              <a:ext cx="2424177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7" name="Rak 86">
              <a:extLst>
                <a:ext uri="{FF2B5EF4-FFF2-40B4-BE49-F238E27FC236}">
                  <a16:creationId xmlns:a16="http://schemas.microsoft.com/office/drawing/2014/main" id="{BFFEBFCC-3E88-8C4A-A129-7F481E4B0189}"/>
                </a:ext>
              </a:extLst>
            </p:cNvPr>
            <p:cNvCxnSpPr>
              <a:cxnSpLocks/>
            </p:cNvCxnSpPr>
            <p:nvPr/>
          </p:nvCxnSpPr>
          <p:spPr>
            <a:xfrm>
              <a:off x="5132727" y="4596028"/>
              <a:ext cx="0" cy="1816224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0" name="Rak 89">
              <a:extLst>
                <a:ext uri="{FF2B5EF4-FFF2-40B4-BE49-F238E27FC236}">
                  <a16:creationId xmlns:a16="http://schemas.microsoft.com/office/drawing/2014/main" id="{7A97BD7D-A94C-F046-A6A8-5D974C783C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0639" y="4596027"/>
              <a:ext cx="1212088" cy="1816226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6" name="Rak 95">
              <a:extLst>
                <a:ext uri="{FF2B5EF4-FFF2-40B4-BE49-F238E27FC236}">
                  <a16:creationId xmlns:a16="http://schemas.microsoft.com/office/drawing/2014/main" id="{387AF3F4-4EB8-6C44-A3C3-434BC7D0DC91}"/>
                </a:ext>
              </a:extLst>
            </p:cNvPr>
            <p:cNvCxnSpPr>
              <a:cxnSpLocks/>
            </p:cNvCxnSpPr>
            <p:nvPr/>
          </p:nvCxnSpPr>
          <p:spPr>
            <a:xfrm>
              <a:off x="4665306" y="5303914"/>
              <a:ext cx="1679510" cy="1108338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0" name="Rak 99">
              <a:extLst>
                <a:ext uri="{FF2B5EF4-FFF2-40B4-BE49-F238E27FC236}">
                  <a16:creationId xmlns:a16="http://schemas.microsoft.com/office/drawing/2014/main" id="{75F53965-9770-9A4D-95D2-EB2761750E4B}"/>
                </a:ext>
              </a:extLst>
            </p:cNvPr>
            <p:cNvCxnSpPr>
              <a:cxnSpLocks/>
            </p:cNvCxnSpPr>
            <p:nvPr/>
          </p:nvCxnSpPr>
          <p:spPr>
            <a:xfrm>
              <a:off x="5132727" y="4567870"/>
              <a:ext cx="1212089" cy="1844382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3" name="Rak 102">
              <a:extLst>
                <a:ext uri="{FF2B5EF4-FFF2-40B4-BE49-F238E27FC236}">
                  <a16:creationId xmlns:a16="http://schemas.microsoft.com/office/drawing/2014/main" id="{B9D468A8-9EBA-8D47-A60F-5A143C974B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1315" y="5296249"/>
              <a:ext cx="1659067" cy="1108339"/>
            </a:xfrm>
            <a:prstGeom prst="line">
              <a:avLst/>
            </a:prstGeom>
            <a:ln w="12700">
              <a:solidFill>
                <a:srgbClr val="00B050"/>
              </a:solidFill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08" name="Grupp 107">
            <a:extLst>
              <a:ext uri="{FF2B5EF4-FFF2-40B4-BE49-F238E27FC236}">
                <a16:creationId xmlns:a16="http://schemas.microsoft.com/office/drawing/2014/main" id="{82BEB0D5-AE1B-6C4B-B121-32E0AAFBF612}"/>
              </a:ext>
            </a:extLst>
          </p:cNvPr>
          <p:cNvGrpSpPr/>
          <p:nvPr/>
        </p:nvGrpSpPr>
        <p:grpSpPr>
          <a:xfrm rot="7393523">
            <a:off x="452579" y="3329188"/>
            <a:ext cx="2825191" cy="2318105"/>
            <a:chOff x="3748261" y="4259537"/>
            <a:chExt cx="2825191" cy="2318105"/>
          </a:xfrm>
        </p:grpSpPr>
        <p:pic>
          <p:nvPicPr>
            <p:cNvPr id="109" name="Bildobjekt 108">
              <a:extLst>
                <a:ext uri="{FF2B5EF4-FFF2-40B4-BE49-F238E27FC236}">
                  <a16:creationId xmlns:a16="http://schemas.microsoft.com/office/drawing/2014/main" id="{E5455E5C-9405-5B40-AB59-986F9FBD8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8060" y1="40473" x2="45085" y2="27604"/>
                          <a14:foregroundMark x1="23843" y1="66520" x2="34984" y2="46110"/>
                          <a14:foregroundMark x1="56397" y1="54763" x2="57906" y2="59896"/>
                          <a14:foregroundMark x1="52138" y1="40270" x2="55037" y2="50134"/>
                          <a14:foregroundMark x1="50712" y1="35417" x2="50865" y2="35938"/>
                          <a14:foregroundMark x1="48033" y1="26302" x2="48875" y2="29167"/>
                          <a14:foregroundMark x1="60925" y1="51097" x2="64227" y2="63974"/>
                          <a14:foregroundMark x1="58974" y1="43490" x2="59756" y2="46540"/>
                          <a14:foregroundMark x1="74422" y1="84225" x2="75855" y2="86719"/>
                          <a14:foregroundMark x1="50427" y1="84896" x2="55342" y2="84896"/>
                          <a14:foregroundMark x1="34188" y1="56250" x2="35897" y2="52865"/>
                          <a14:foregroundMark x1="35897" y1="52865" x2="37393" y2="49740"/>
                          <a14:foregroundMark x1="62626" y1="46372" x2="63186" y2="46011"/>
                          <a14:foregroundMark x1="59829" y1="48177" x2="61628" y2="47017"/>
                          <a14:foregroundMark x1="57265" y1="41667" x2="58120" y2="40104"/>
                          <a14:foregroundMark x1="58120" y1="40104" x2="60256" y2="38802"/>
                          <a14:foregroundMark x1="57692" y1="40104" x2="57051" y2="40885"/>
                          <a14:foregroundMark x1="60043" y1="48698" x2="60043" y2="48698"/>
                          <a14:foregroundMark x1="30342" y1="54948" x2="33333" y2="56771"/>
                          <a14:foregroundMark x1="33761" y1="56510" x2="35470" y2="54427"/>
                          <a14:foregroundMark x1="35470" y1="54427" x2="36325" y2="52344"/>
                          <a14:foregroundMark x1="36325" y1="52344" x2="36752" y2="51563"/>
                          <a14:foregroundMark x1="36111" y1="52344" x2="34188" y2="57031"/>
                          <a14:backgroundMark x1="48504" y1="35938" x2="48504" y2="41667"/>
                          <a14:backgroundMark x1="48504" y1="31250" x2="48504" y2="34635"/>
                          <a14:backgroundMark x1="49145" y1="29167" x2="49145" y2="35417"/>
                          <a14:backgroundMark x1="48718" y1="22917" x2="48718" y2="26302"/>
                          <a14:backgroundMark x1="48932" y1="45313" x2="48932" y2="51823"/>
                          <a14:backgroundMark x1="48932" y1="53646" x2="48932" y2="59115"/>
                          <a14:backgroundMark x1="48504" y1="62240" x2="48504" y2="66667"/>
                          <a14:backgroundMark x1="49145" y1="62240" x2="49145" y2="65365"/>
                          <a14:backgroundMark x1="48932" y1="69010" x2="48932" y2="74219"/>
                          <a14:backgroundMark x1="48504" y1="77865" x2="48504" y2="82031"/>
                          <a14:backgroundMark x1="48504" y1="80990" x2="48932" y2="76563"/>
                          <a14:backgroundMark x1="44658" y1="61458" x2="47863" y2="58854"/>
                          <a14:backgroundMark x1="42094" y1="63802" x2="39530" y2="65625"/>
                          <a14:backgroundMark x1="36111" y1="67969" x2="33974" y2="70573"/>
                          <a14:backgroundMark x1="59615" y1="65104" x2="66667" y2="71875"/>
                          <a14:backgroundMark x1="64530" y1="72135" x2="79060" y2="82552"/>
                          <a14:backgroundMark x1="55342" y1="64583" x2="50214" y2="58073"/>
                          <a14:backgroundMark x1="51068" y1="55990" x2="59177" y2="49813"/>
                          <a14:backgroundMark x1="62972" y1="47062" x2="63462" y2="46875"/>
                          <a14:backgroundMark x1="40812" y1="52344" x2="42735" y2="52865"/>
                          <a14:backgroundMark x1="27350" y1="75260" x2="33333" y2="72917"/>
                          <a14:backgroundMark x1="14103" y1="87240" x2="21368" y2="82813"/>
                          <a14:backgroundMark x1="20726" y1="81510" x2="17094" y2="83073"/>
                          <a14:backgroundMark x1="12393" y1="87760" x2="12179" y2="88281"/>
                          <a14:backgroundMark x1="48504" y1="16927" x2="48504" y2="19010"/>
                          <a14:backgroundMark x1="62607" y1="46354" x2="62179" y2="46875"/>
                          <a14:backgroundMark x1="62179" y1="46615" x2="61752" y2="47135"/>
                          <a14:backgroundMark x1="63675" y1="45833" x2="63248" y2="46094"/>
                          <a14:backgroundMark x1="61111" y1="48438" x2="61111" y2="48438"/>
                          <a14:backgroundMark x1="60684" y1="48177" x2="60684" y2="48177"/>
                          <a14:backgroundMark x1="36111" y1="35417" x2="40171" y2="32292"/>
                          <a14:backgroundMark x1="38248" y1="32031" x2="48504" y2="15365"/>
                          <a14:backgroundMark x1="48504" y1="15365" x2="54060" y2="24740"/>
                          <a14:backgroundMark x1="55556" y1="26823" x2="57692" y2="32292"/>
                          <a14:backgroundMark x1="58761" y1="30469" x2="58974" y2="33073"/>
                          <a14:backgroundMark x1="58974" y1="33073" x2="60256" y2="35156"/>
                          <a14:backgroundMark x1="33974" y1="40885" x2="38248" y2="34375"/>
                          <a14:backgroundMark x1="35256" y1="38281" x2="11325" y2="77344"/>
                          <a14:backgroundMark x1="11325" y1="77344" x2="22009" y2="65104"/>
                          <a14:backgroundMark x1="20940" y1="64583" x2="12607" y2="81250"/>
                          <a14:backgroundMark x1="14316" y1="79427" x2="6624" y2="89583"/>
                          <a14:backgroundMark x1="8547" y1="89063" x2="5983" y2="95052"/>
                          <a14:backgroundMark x1="10684" y1="92969" x2="31838" y2="94531"/>
                          <a14:backgroundMark x1="26068" y1="93229" x2="44017" y2="93750"/>
                          <a14:backgroundMark x1="41239" y1="93490" x2="47863" y2="94010"/>
                          <a14:backgroundMark x1="64744" y1="93490" x2="90171" y2="93750"/>
                          <a14:backgroundMark x1="91667" y1="93490" x2="79274" y2="93750"/>
                          <a14:backgroundMark x1="91239" y1="92448" x2="85897" y2="80208"/>
                          <a14:backgroundMark x1="83547" y1="75000" x2="74359" y2="56250"/>
                          <a14:backgroundMark x1="74359" y1="56250" x2="76068" y2="69010"/>
                          <a14:backgroundMark x1="72650" y1="57813" x2="66453" y2="46094"/>
                          <a14:backgroundMark x1="34188" y1="41927" x2="33120" y2="40885"/>
                          <a14:backgroundMark x1="64530" y1="92969" x2="64103" y2="93750"/>
                          <a14:backgroundMark x1="64103" y1="93490" x2="62393" y2="93750"/>
                          <a14:backgroundMark x1="62393" y1="93490" x2="60256" y2="93490"/>
                          <a14:backgroundMark x1="60256" y1="93490" x2="57692" y2="93490"/>
                          <a14:backgroundMark x1="57692" y1="93490" x2="56838" y2="93490"/>
                          <a14:backgroundMark x1="21368" y1="63802" x2="23077" y2="60938"/>
                          <a14:backgroundMark x1="23077" y1="60677" x2="25855" y2="57552"/>
                          <a14:backgroundMark x1="25855" y1="57292" x2="26709" y2="5520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48261" y="4259537"/>
              <a:ext cx="2825191" cy="2318105"/>
            </a:xfrm>
            <a:prstGeom prst="rect">
              <a:avLst/>
            </a:prstGeom>
          </p:spPr>
        </p:pic>
        <p:cxnSp>
          <p:nvCxnSpPr>
            <p:cNvPr id="110" name="Rak 109">
              <a:extLst>
                <a:ext uri="{FF2B5EF4-FFF2-40B4-BE49-F238E27FC236}">
                  <a16:creationId xmlns:a16="http://schemas.microsoft.com/office/drawing/2014/main" id="{674D1146-416D-AC4E-93DD-AFB0C15F6EB1}"/>
                </a:ext>
              </a:extLst>
            </p:cNvPr>
            <p:cNvCxnSpPr>
              <a:cxnSpLocks/>
            </p:cNvCxnSpPr>
            <p:nvPr/>
          </p:nvCxnSpPr>
          <p:spPr>
            <a:xfrm>
              <a:off x="3920639" y="6412252"/>
              <a:ext cx="2424177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1" name="Rak 110">
              <a:extLst>
                <a:ext uri="{FF2B5EF4-FFF2-40B4-BE49-F238E27FC236}">
                  <a16:creationId xmlns:a16="http://schemas.microsoft.com/office/drawing/2014/main" id="{BAABC7F2-8A04-1547-B834-83A57A136835}"/>
                </a:ext>
              </a:extLst>
            </p:cNvPr>
            <p:cNvCxnSpPr>
              <a:cxnSpLocks/>
            </p:cNvCxnSpPr>
            <p:nvPr/>
          </p:nvCxnSpPr>
          <p:spPr>
            <a:xfrm>
              <a:off x="5132727" y="4596028"/>
              <a:ext cx="0" cy="1816224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2" name="Rak 111">
              <a:extLst>
                <a:ext uri="{FF2B5EF4-FFF2-40B4-BE49-F238E27FC236}">
                  <a16:creationId xmlns:a16="http://schemas.microsoft.com/office/drawing/2014/main" id="{2BE49ADD-1B3E-BB49-961B-FB33B6F67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0639" y="4596027"/>
              <a:ext cx="1212088" cy="1816226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3" name="Rak 112">
              <a:extLst>
                <a:ext uri="{FF2B5EF4-FFF2-40B4-BE49-F238E27FC236}">
                  <a16:creationId xmlns:a16="http://schemas.microsoft.com/office/drawing/2014/main" id="{E03F56B8-8E5E-6341-BCAE-640C116F72CE}"/>
                </a:ext>
              </a:extLst>
            </p:cNvPr>
            <p:cNvCxnSpPr>
              <a:cxnSpLocks/>
            </p:cNvCxnSpPr>
            <p:nvPr/>
          </p:nvCxnSpPr>
          <p:spPr>
            <a:xfrm>
              <a:off x="4665306" y="5303914"/>
              <a:ext cx="1679510" cy="1108338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4" name="Rak 113">
              <a:extLst>
                <a:ext uri="{FF2B5EF4-FFF2-40B4-BE49-F238E27FC236}">
                  <a16:creationId xmlns:a16="http://schemas.microsoft.com/office/drawing/2014/main" id="{AD8BBBFA-87D6-3C4D-A257-B7389E2F88B1}"/>
                </a:ext>
              </a:extLst>
            </p:cNvPr>
            <p:cNvCxnSpPr>
              <a:cxnSpLocks/>
            </p:cNvCxnSpPr>
            <p:nvPr/>
          </p:nvCxnSpPr>
          <p:spPr>
            <a:xfrm>
              <a:off x="5132727" y="4567870"/>
              <a:ext cx="1212089" cy="1844382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5" name="Rak 114">
              <a:extLst>
                <a:ext uri="{FF2B5EF4-FFF2-40B4-BE49-F238E27FC236}">
                  <a16:creationId xmlns:a16="http://schemas.microsoft.com/office/drawing/2014/main" id="{E7F2F559-73BE-9C4B-A799-34BD84B9F2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1315" y="5296249"/>
              <a:ext cx="1659067" cy="1108339"/>
            </a:xfrm>
            <a:prstGeom prst="line">
              <a:avLst/>
            </a:prstGeom>
            <a:ln w="12700">
              <a:solidFill>
                <a:srgbClr val="00B050"/>
              </a:solidFill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16" name="Grupp 115">
            <a:extLst>
              <a:ext uri="{FF2B5EF4-FFF2-40B4-BE49-F238E27FC236}">
                <a16:creationId xmlns:a16="http://schemas.microsoft.com/office/drawing/2014/main" id="{62B34F67-1176-3342-BF93-EA71D134C0BB}"/>
              </a:ext>
            </a:extLst>
          </p:cNvPr>
          <p:cNvGrpSpPr/>
          <p:nvPr/>
        </p:nvGrpSpPr>
        <p:grpSpPr>
          <a:xfrm rot="14189773">
            <a:off x="2400456" y="3293498"/>
            <a:ext cx="2825191" cy="2318105"/>
            <a:chOff x="3748261" y="4259537"/>
            <a:chExt cx="2825191" cy="2318105"/>
          </a:xfrm>
        </p:grpSpPr>
        <p:pic>
          <p:nvPicPr>
            <p:cNvPr id="117" name="Bildobjekt 116">
              <a:extLst>
                <a:ext uri="{FF2B5EF4-FFF2-40B4-BE49-F238E27FC236}">
                  <a16:creationId xmlns:a16="http://schemas.microsoft.com/office/drawing/2014/main" id="{770877DC-2361-1644-AB4C-4EF6CFF4E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8060" y1="40473" x2="45085" y2="27604"/>
                          <a14:foregroundMark x1="23843" y1="66520" x2="34984" y2="46110"/>
                          <a14:foregroundMark x1="56397" y1="54763" x2="57906" y2="59896"/>
                          <a14:foregroundMark x1="52138" y1="40270" x2="55037" y2="50134"/>
                          <a14:foregroundMark x1="50712" y1="35417" x2="50865" y2="35938"/>
                          <a14:foregroundMark x1="48033" y1="26302" x2="48875" y2="29167"/>
                          <a14:foregroundMark x1="60925" y1="51097" x2="64227" y2="63974"/>
                          <a14:foregroundMark x1="58974" y1="43490" x2="59756" y2="46540"/>
                          <a14:foregroundMark x1="74422" y1="84225" x2="75855" y2="86719"/>
                          <a14:foregroundMark x1="50427" y1="84896" x2="55342" y2="84896"/>
                          <a14:foregroundMark x1="34188" y1="56250" x2="35897" y2="52865"/>
                          <a14:foregroundMark x1="35897" y1="52865" x2="37393" y2="49740"/>
                          <a14:foregroundMark x1="62626" y1="46372" x2="63186" y2="46011"/>
                          <a14:foregroundMark x1="59829" y1="48177" x2="61628" y2="47017"/>
                          <a14:foregroundMark x1="57265" y1="41667" x2="58120" y2="40104"/>
                          <a14:foregroundMark x1="58120" y1="40104" x2="60256" y2="38802"/>
                          <a14:foregroundMark x1="57692" y1="40104" x2="57051" y2="40885"/>
                          <a14:foregroundMark x1="60043" y1="48698" x2="60043" y2="48698"/>
                          <a14:foregroundMark x1="30342" y1="54948" x2="33333" y2="56771"/>
                          <a14:foregroundMark x1="33761" y1="56510" x2="35470" y2="54427"/>
                          <a14:foregroundMark x1="35470" y1="54427" x2="36325" y2="52344"/>
                          <a14:foregroundMark x1="36325" y1="52344" x2="36752" y2="51563"/>
                          <a14:foregroundMark x1="36111" y1="52344" x2="34188" y2="57031"/>
                          <a14:backgroundMark x1="48504" y1="35938" x2="48504" y2="41667"/>
                          <a14:backgroundMark x1="48504" y1="31250" x2="48504" y2="34635"/>
                          <a14:backgroundMark x1="49145" y1="29167" x2="49145" y2="35417"/>
                          <a14:backgroundMark x1="48718" y1="22917" x2="48718" y2="26302"/>
                          <a14:backgroundMark x1="48932" y1="45313" x2="48932" y2="51823"/>
                          <a14:backgroundMark x1="48932" y1="53646" x2="48932" y2="59115"/>
                          <a14:backgroundMark x1="48504" y1="62240" x2="48504" y2="66667"/>
                          <a14:backgroundMark x1="49145" y1="62240" x2="49145" y2="65365"/>
                          <a14:backgroundMark x1="48932" y1="69010" x2="48932" y2="74219"/>
                          <a14:backgroundMark x1="48504" y1="77865" x2="48504" y2="82031"/>
                          <a14:backgroundMark x1="48504" y1="80990" x2="48932" y2="76563"/>
                          <a14:backgroundMark x1="44658" y1="61458" x2="47863" y2="58854"/>
                          <a14:backgroundMark x1="42094" y1="63802" x2="39530" y2="65625"/>
                          <a14:backgroundMark x1="36111" y1="67969" x2="33974" y2="70573"/>
                          <a14:backgroundMark x1="59615" y1="65104" x2="66667" y2="71875"/>
                          <a14:backgroundMark x1="64530" y1="72135" x2="79060" y2="82552"/>
                          <a14:backgroundMark x1="55342" y1="64583" x2="50214" y2="58073"/>
                          <a14:backgroundMark x1="51068" y1="55990" x2="59177" y2="49813"/>
                          <a14:backgroundMark x1="62972" y1="47062" x2="63462" y2="46875"/>
                          <a14:backgroundMark x1="40812" y1="52344" x2="42735" y2="52865"/>
                          <a14:backgroundMark x1="27350" y1="75260" x2="33333" y2="72917"/>
                          <a14:backgroundMark x1="14103" y1="87240" x2="21368" y2="82813"/>
                          <a14:backgroundMark x1="20726" y1="81510" x2="17094" y2="83073"/>
                          <a14:backgroundMark x1="12393" y1="87760" x2="12179" y2="88281"/>
                          <a14:backgroundMark x1="48504" y1="16927" x2="48504" y2="19010"/>
                          <a14:backgroundMark x1="62607" y1="46354" x2="62179" y2="46875"/>
                          <a14:backgroundMark x1="62179" y1="46615" x2="61752" y2="47135"/>
                          <a14:backgroundMark x1="63675" y1="45833" x2="63248" y2="46094"/>
                          <a14:backgroundMark x1="61111" y1="48438" x2="61111" y2="48438"/>
                          <a14:backgroundMark x1="60684" y1="48177" x2="60684" y2="48177"/>
                          <a14:backgroundMark x1="36111" y1="35417" x2="40171" y2="32292"/>
                          <a14:backgroundMark x1="38248" y1="32031" x2="48504" y2="15365"/>
                          <a14:backgroundMark x1="48504" y1="15365" x2="54060" y2="24740"/>
                          <a14:backgroundMark x1="55556" y1="26823" x2="57692" y2="32292"/>
                          <a14:backgroundMark x1="58761" y1="30469" x2="58974" y2="33073"/>
                          <a14:backgroundMark x1="58974" y1="33073" x2="60256" y2="35156"/>
                          <a14:backgroundMark x1="33974" y1="40885" x2="38248" y2="34375"/>
                          <a14:backgroundMark x1="35256" y1="38281" x2="11325" y2="77344"/>
                          <a14:backgroundMark x1="11325" y1="77344" x2="22009" y2="65104"/>
                          <a14:backgroundMark x1="20940" y1="64583" x2="12607" y2="81250"/>
                          <a14:backgroundMark x1="14316" y1="79427" x2="6624" y2="89583"/>
                          <a14:backgroundMark x1="8547" y1="89063" x2="5983" y2="95052"/>
                          <a14:backgroundMark x1="10684" y1="92969" x2="31838" y2="94531"/>
                          <a14:backgroundMark x1="26068" y1="93229" x2="44017" y2="93750"/>
                          <a14:backgroundMark x1="41239" y1="93490" x2="47863" y2="94010"/>
                          <a14:backgroundMark x1="64744" y1="93490" x2="90171" y2="93750"/>
                          <a14:backgroundMark x1="91667" y1="93490" x2="79274" y2="93750"/>
                          <a14:backgroundMark x1="91239" y1="92448" x2="85897" y2="80208"/>
                          <a14:backgroundMark x1="83547" y1="75000" x2="74359" y2="56250"/>
                          <a14:backgroundMark x1="74359" y1="56250" x2="76068" y2="69010"/>
                          <a14:backgroundMark x1="72650" y1="57813" x2="66453" y2="46094"/>
                          <a14:backgroundMark x1="34188" y1="41927" x2="33120" y2="40885"/>
                          <a14:backgroundMark x1="64530" y1="92969" x2="64103" y2="93750"/>
                          <a14:backgroundMark x1="64103" y1="93490" x2="62393" y2="93750"/>
                          <a14:backgroundMark x1="62393" y1="93490" x2="60256" y2="93490"/>
                          <a14:backgroundMark x1="60256" y1="93490" x2="57692" y2="93490"/>
                          <a14:backgroundMark x1="57692" y1="93490" x2="56838" y2="93490"/>
                          <a14:backgroundMark x1="21368" y1="63802" x2="23077" y2="60938"/>
                          <a14:backgroundMark x1="23077" y1="60677" x2="25855" y2="57552"/>
                          <a14:backgroundMark x1="25855" y1="57292" x2="26709" y2="5520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48261" y="4259537"/>
              <a:ext cx="2825191" cy="2318105"/>
            </a:xfrm>
            <a:prstGeom prst="rect">
              <a:avLst/>
            </a:prstGeom>
          </p:spPr>
        </p:pic>
        <p:cxnSp>
          <p:nvCxnSpPr>
            <p:cNvPr id="118" name="Rak 117">
              <a:extLst>
                <a:ext uri="{FF2B5EF4-FFF2-40B4-BE49-F238E27FC236}">
                  <a16:creationId xmlns:a16="http://schemas.microsoft.com/office/drawing/2014/main" id="{85F6A3C4-744A-E64F-BEC3-D85F7BD89C21}"/>
                </a:ext>
              </a:extLst>
            </p:cNvPr>
            <p:cNvCxnSpPr>
              <a:cxnSpLocks/>
            </p:cNvCxnSpPr>
            <p:nvPr/>
          </p:nvCxnSpPr>
          <p:spPr>
            <a:xfrm>
              <a:off x="3920639" y="6412252"/>
              <a:ext cx="2424177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9" name="Rak 118">
              <a:extLst>
                <a:ext uri="{FF2B5EF4-FFF2-40B4-BE49-F238E27FC236}">
                  <a16:creationId xmlns:a16="http://schemas.microsoft.com/office/drawing/2014/main" id="{0A1D2358-36E2-A04D-AB89-F29D9AF12D63}"/>
                </a:ext>
              </a:extLst>
            </p:cNvPr>
            <p:cNvCxnSpPr>
              <a:cxnSpLocks/>
            </p:cNvCxnSpPr>
            <p:nvPr/>
          </p:nvCxnSpPr>
          <p:spPr>
            <a:xfrm>
              <a:off x="5132727" y="4596028"/>
              <a:ext cx="0" cy="1816224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0" name="Rak 119">
              <a:extLst>
                <a:ext uri="{FF2B5EF4-FFF2-40B4-BE49-F238E27FC236}">
                  <a16:creationId xmlns:a16="http://schemas.microsoft.com/office/drawing/2014/main" id="{4863BA2F-63E9-1F47-AAAC-385806CC14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0639" y="4596027"/>
              <a:ext cx="1212088" cy="1816226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1" name="Rak 120">
              <a:extLst>
                <a:ext uri="{FF2B5EF4-FFF2-40B4-BE49-F238E27FC236}">
                  <a16:creationId xmlns:a16="http://schemas.microsoft.com/office/drawing/2014/main" id="{B0258184-F011-EE48-9F3E-50380C761AC4}"/>
                </a:ext>
              </a:extLst>
            </p:cNvPr>
            <p:cNvCxnSpPr>
              <a:cxnSpLocks/>
            </p:cNvCxnSpPr>
            <p:nvPr/>
          </p:nvCxnSpPr>
          <p:spPr>
            <a:xfrm>
              <a:off x="4665306" y="5303914"/>
              <a:ext cx="1679510" cy="1108338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2" name="Rak 121">
              <a:extLst>
                <a:ext uri="{FF2B5EF4-FFF2-40B4-BE49-F238E27FC236}">
                  <a16:creationId xmlns:a16="http://schemas.microsoft.com/office/drawing/2014/main" id="{9684B021-7FF6-C847-9335-7774101DD392}"/>
                </a:ext>
              </a:extLst>
            </p:cNvPr>
            <p:cNvCxnSpPr>
              <a:cxnSpLocks/>
            </p:cNvCxnSpPr>
            <p:nvPr/>
          </p:nvCxnSpPr>
          <p:spPr>
            <a:xfrm>
              <a:off x="5132727" y="4567870"/>
              <a:ext cx="1212089" cy="1844382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3" name="Rak 122">
              <a:extLst>
                <a:ext uri="{FF2B5EF4-FFF2-40B4-BE49-F238E27FC236}">
                  <a16:creationId xmlns:a16="http://schemas.microsoft.com/office/drawing/2014/main" id="{22B4982C-38B1-A24E-92B3-FC8F43D71E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1315" y="5296249"/>
              <a:ext cx="1659067" cy="1108339"/>
            </a:xfrm>
            <a:prstGeom prst="line">
              <a:avLst/>
            </a:prstGeom>
            <a:ln w="12700">
              <a:solidFill>
                <a:srgbClr val="00B050"/>
              </a:solidFill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7" name="Rektangel 46">
            <a:extLst>
              <a:ext uri="{FF2B5EF4-FFF2-40B4-BE49-F238E27FC236}">
                <a16:creationId xmlns:a16="http://schemas.microsoft.com/office/drawing/2014/main" id="{17759A50-7FF0-F14D-8147-DA9C3DE5FD01}"/>
              </a:ext>
            </a:extLst>
          </p:cNvPr>
          <p:cNvSpPr/>
          <p:nvPr/>
        </p:nvSpPr>
        <p:spPr>
          <a:xfrm>
            <a:off x="2614293" y="5733325"/>
            <a:ext cx="395638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dirty="0"/>
              <a:t>Oavsett vilken bas och höjd du använder så blir triangelns area densamma.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B6B4A065-7C9E-1D46-8B0D-26402468E35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0249" y="106929"/>
            <a:ext cx="2770427" cy="233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0" grpId="0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1837291" y="497018"/>
            <a:ext cx="3966882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En gräsmatta är en rektangel </a:t>
            </a:r>
          </a:p>
          <a:p>
            <a:r>
              <a:rPr lang="sv-SE" dirty="0"/>
              <a:t>med sidorna 40 m och 25 m.</a:t>
            </a:r>
          </a:p>
          <a:p>
            <a:endParaRPr lang="sv-SE" sz="1100" dirty="0"/>
          </a:p>
          <a:p>
            <a:r>
              <a:rPr lang="sv-SE" dirty="0"/>
              <a:t>Beräkna gräsmattans omkrets och area.</a:t>
            </a:r>
          </a:p>
        </p:txBody>
      </p:sp>
      <p:sp>
        <p:nvSpPr>
          <p:cNvPr id="5" name="textruta 4"/>
          <p:cNvSpPr txBox="1"/>
          <p:nvPr/>
        </p:nvSpPr>
        <p:spPr>
          <a:xfrm>
            <a:off x="2027065" y="4086462"/>
            <a:ext cx="1691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Omkretsen : </a:t>
            </a:r>
          </a:p>
        </p:txBody>
      </p:sp>
      <p:grpSp>
        <p:nvGrpSpPr>
          <p:cNvPr id="11" name="Grupp 10"/>
          <p:cNvGrpSpPr/>
          <p:nvPr/>
        </p:nvGrpSpPr>
        <p:grpSpPr>
          <a:xfrm>
            <a:off x="2110801" y="2452208"/>
            <a:ext cx="2342180" cy="1350118"/>
            <a:chOff x="2905237" y="951103"/>
            <a:chExt cx="2342180" cy="1350118"/>
          </a:xfrm>
        </p:grpSpPr>
        <p:sp>
          <p:nvSpPr>
            <p:cNvPr id="6" name="Rektangel 5"/>
            <p:cNvSpPr/>
            <p:nvPr/>
          </p:nvSpPr>
          <p:spPr>
            <a:xfrm>
              <a:off x="2905237" y="1121401"/>
              <a:ext cx="1709931" cy="826042"/>
            </a:xfrm>
            <a:prstGeom prst="rect">
              <a:avLst/>
            </a:prstGeom>
            <a:ln w="158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" name="Rektangel 6"/>
            <p:cNvSpPr/>
            <p:nvPr/>
          </p:nvSpPr>
          <p:spPr>
            <a:xfrm>
              <a:off x="3602921" y="1931889"/>
              <a:ext cx="4554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>
                  <a:latin typeface="Bradley Hand Bold"/>
                  <a:cs typeface="Bradley Hand Bold"/>
                </a:rPr>
                <a:t>40</a:t>
              </a:r>
            </a:p>
          </p:txBody>
        </p:sp>
        <p:sp>
          <p:nvSpPr>
            <p:cNvPr id="8" name="Rektangel 7"/>
            <p:cNvSpPr/>
            <p:nvPr/>
          </p:nvSpPr>
          <p:spPr>
            <a:xfrm>
              <a:off x="4615168" y="1324832"/>
              <a:ext cx="4924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>
                  <a:latin typeface="Bradley Hand Bold"/>
                  <a:cs typeface="Bradley Hand Bold"/>
                </a:rPr>
                <a:t>25</a:t>
              </a:r>
            </a:p>
          </p:txBody>
        </p:sp>
        <p:sp>
          <p:nvSpPr>
            <p:cNvPr id="10" name="Rektangel 9"/>
            <p:cNvSpPr/>
            <p:nvPr/>
          </p:nvSpPr>
          <p:spPr>
            <a:xfrm>
              <a:off x="4661799" y="951103"/>
              <a:ext cx="585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>
                  <a:latin typeface="Bradley Hand Bold"/>
                  <a:cs typeface="Bradley Hand Bold"/>
                </a:rPr>
                <a:t>(m)</a:t>
              </a:r>
            </a:p>
          </p:txBody>
        </p:sp>
      </p:grpSp>
      <p:sp>
        <p:nvSpPr>
          <p:cNvPr id="12" name="Rektangel 11"/>
          <p:cNvSpPr/>
          <p:nvPr/>
        </p:nvSpPr>
        <p:spPr>
          <a:xfrm>
            <a:off x="3335696" y="4086462"/>
            <a:ext cx="23118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(2 </a:t>
            </a:r>
            <a:r>
              <a:rPr lang="is-IS" dirty="0">
                <a:latin typeface="Bradley Hand Bold"/>
                <a:cs typeface="Bradley Hand Bold"/>
              </a:rPr>
              <a:t>∙ </a:t>
            </a:r>
            <a:r>
              <a:rPr lang="sv-SE" dirty="0">
                <a:latin typeface="Bradley Hand Bold"/>
                <a:cs typeface="Bradley Hand Bold"/>
              </a:rPr>
              <a:t>40 </a:t>
            </a:r>
            <a:r>
              <a:rPr lang="sv-SE" dirty="0">
                <a:cs typeface="Bradley Hand Bold"/>
              </a:rPr>
              <a:t>+</a:t>
            </a:r>
            <a:r>
              <a:rPr lang="sv-SE" dirty="0">
                <a:latin typeface="Bradley Hand Bold"/>
                <a:cs typeface="Bradley Hand Bold"/>
              </a:rPr>
              <a:t> 2 </a:t>
            </a:r>
            <a:r>
              <a:rPr lang="is-IS" dirty="0">
                <a:latin typeface="Bradley Hand Bold"/>
                <a:cs typeface="Bradley Hand Bold"/>
              </a:rPr>
              <a:t>∙ 2</a:t>
            </a:r>
            <a:r>
              <a:rPr lang="sv-SE" dirty="0">
                <a:latin typeface="Bradley Hand Bold"/>
                <a:cs typeface="Bradley Hand Bold"/>
              </a:rPr>
              <a:t>5) m </a:t>
            </a:r>
            <a:r>
              <a:rPr lang="is-IS" dirty="0">
                <a:cs typeface="Bradley Hand Bold"/>
              </a:rPr>
              <a:t>=</a:t>
            </a:r>
            <a:r>
              <a:rPr lang="is-IS" dirty="0">
                <a:latin typeface="Bradley Hand Bold"/>
                <a:cs typeface="Bradley Hand Bold"/>
              </a:rPr>
              <a:t> </a:t>
            </a:r>
            <a:endParaRPr lang="sv-SE" dirty="0"/>
          </a:p>
        </p:txBody>
      </p:sp>
      <p:sp>
        <p:nvSpPr>
          <p:cNvPr id="13" name="Rektangel 12"/>
          <p:cNvSpPr/>
          <p:nvPr/>
        </p:nvSpPr>
        <p:spPr>
          <a:xfrm>
            <a:off x="5465807" y="4086462"/>
            <a:ext cx="1633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(80 </a:t>
            </a:r>
            <a:r>
              <a:rPr lang="sv-SE" dirty="0">
                <a:cs typeface="Bradley Hand Bold"/>
              </a:rPr>
              <a:t>+</a:t>
            </a:r>
            <a:r>
              <a:rPr lang="sv-SE" dirty="0">
                <a:latin typeface="Bradley Hand Bold"/>
                <a:cs typeface="Bradley Hand Bold"/>
              </a:rPr>
              <a:t> 50) m</a:t>
            </a:r>
            <a:r>
              <a:rPr lang="is-IS" dirty="0">
                <a:latin typeface="Bradley Hand Bold"/>
                <a:cs typeface="Bradley Hand Bold"/>
              </a:rPr>
              <a:t> </a:t>
            </a:r>
            <a:r>
              <a:rPr lang="is-IS" dirty="0">
                <a:cs typeface="Bradley Hand Bold"/>
              </a:rPr>
              <a:t>=</a:t>
            </a:r>
            <a:r>
              <a:rPr lang="is-IS" dirty="0">
                <a:latin typeface="Bradley Hand Bold"/>
                <a:cs typeface="Bradley Hand Bold"/>
              </a:rPr>
              <a:t> </a:t>
            </a:r>
            <a:endParaRPr lang="sv-SE" dirty="0"/>
          </a:p>
        </p:txBody>
      </p:sp>
      <p:sp>
        <p:nvSpPr>
          <p:cNvPr id="14" name="Rektangel 13"/>
          <p:cNvSpPr/>
          <p:nvPr/>
        </p:nvSpPr>
        <p:spPr>
          <a:xfrm>
            <a:off x="6956178" y="4086462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130 m</a:t>
            </a:r>
          </a:p>
        </p:txBody>
      </p:sp>
      <p:sp>
        <p:nvSpPr>
          <p:cNvPr id="36" name="textruta 35"/>
          <p:cNvSpPr txBox="1"/>
          <p:nvPr/>
        </p:nvSpPr>
        <p:spPr>
          <a:xfrm>
            <a:off x="1614285" y="6183275"/>
            <a:ext cx="6473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u="sng" dirty="0">
                <a:latin typeface="Bradley Hand Bold"/>
                <a:cs typeface="Bradley Hand Bold"/>
              </a:rPr>
              <a:t>Svar</a:t>
            </a:r>
            <a:r>
              <a:rPr lang="sv-SE" dirty="0">
                <a:latin typeface="Bradley Hand Bold"/>
                <a:cs typeface="Bradley Hand Bold"/>
              </a:rPr>
              <a:t>:  Gräsmattans omkrets är 130 m och arean är 1 000 m</a:t>
            </a:r>
            <a:r>
              <a:rPr lang="sv-SE" baseline="30000" dirty="0">
                <a:latin typeface="Bradley Hand Bold"/>
                <a:cs typeface="Bradley Hand Bold"/>
              </a:rPr>
              <a:t>2</a:t>
            </a:r>
            <a:r>
              <a:rPr lang="sv-SE" dirty="0">
                <a:latin typeface="Bradley Hand Bold"/>
                <a:cs typeface="Bradley Hand Bold"/>
              </a:rPr>
              <a:t>.</a:t>
            </a:r>
          </a:p>
        </p:txBody>
      </p:sp>
      <p:sp>
        <p:nvSpPr>
          <p:cNvPr id="38" name="Rektangel 37"/>
          <p:cNvSpPr/>
          <p:nvPr/>
        </p:nvSpPr>
        <p:spPr>
          <a:xfrm>
            <a:off x="4802539" y="2841634"/>
            <a:ext cx="1874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O </a:t>
            </a:r>
            <a:r>
              <a:rPr lang="sv-SE" dirty="0">
                <a:cs typeface="Bradley Hand Bold"/>
              </a:rPr>
              <a:t>=</a:t>
            </a:r>
            <a:r>
              <a:rPr lang="sv-SE" dirty="0">
                <a:latin typeface="Bradley Hand Bold"/>
                <a:cs typeface="Bradley Hand Bold"/>
              </a:rPr>
              <a:t> 2 </a:t>
            </a:r>
            <a:r>
              <a:rPr lang="fi-FI" dirty="0"/>
              <a:t>∙</a:t>
            </a:r>
            <a:r>
              <a:rPr lang="fi-FI" dirty="0">
                <a:latin typeface="Bradley Hand Bold"/>
                <a:cs typeface="Bradley Hand Bold"/>
              </a:rPr>
              <a:t> b </a:t>
            </a:r>
            <a:r>
              <a:rPr lang="fi-FI" dirty="0">
                <a:cs typeface="Bradley Hand Bold"/>
              </a:rPr>
              <a:t>+</a:t>
            </a:r>
            <a:r>
              <a:rPr lang="fi-FI" dirty="0">
                <a:latin typeface="Bradley Hand Bold"/>
                <a:cs typeface="Bradley Hand Bold"/>
              </a:rPr>
              <a:t> </a:t>
            </a:r>
            <a:r>
              <a:rPr lang="sv-SE" dirty="0">
                <a:latin typeface="Bradley Hand Bold"/>
                <a:cs typeface="Bradley Hand Bold"/>
              </a:rPr>
              <a:t>2 </a:t>
            </a:r>
            <a:r>
              <a:rPr lang="fi-FI" dirty="0"/>
              <a:t>∙</a:t>
            </a:r>
            <a:r>
              <a:rPr lang="fi-FI" dirty="0">
                <a:latin typeface="Bradley Hand Bold"/>
                <a:cs typeface="Bradley Hand Bold"/>
              </a:rPr>
              <a:t> h   </a:t>
            </a:r>
            <a:endParaRPr lang="sv-SE" dirty="0">
              <a:latin typeface="Bradley Hand Bold"/>
              <a:cs typeface="Bradley Hand Bold"/>
            </a:endParaRPr>
          </a:p>
        </p:txBody>
      </p:sp>
      <p:pic>
        <p:nvPicPr>
          <p:cNvPr id="1026" name="Picture 2" descr="Tips för enkel skötsel av gräsmattan | Wexthuset">
            <a:extLst>
              <a:ext uri="{FF2B5EF4-FFF2-40B4-BE49-F238E27FC236}">
                <a16:creationId xmlns:a16="http://schemas.microsoft.com/office/drawing/2014/main" id="{974D6835-FE91-3C40-9DC2-2F8DA93AB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646" y="528742"/>
            <a:ext cx="1825809" cy="136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ktangel 14">
            <a:extLst>
              <a:ext uri="{FF2B5EF4-FFF2-40B4-BE49-F238E27FC236}">
                <a16:creationId xmlns:a16="http://schemas.microsoft.com/office/drawing/2014/main" id="{064E8BE4-BEFB-824F-BE43-80823AD5047C}"/>
              </a:ext>
            </a:extLst>
          </p:cNvPr>
          <p:cNvSpPr/>
          <p:nvPr/>
        </p:nvSpPr>
        <p:spPr>
          <a:xfrm>
            <a:off x="550198" y="328687"/>
            <a:ext cx="10906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  <a:endParaRPr lang="sv-SE" sz="2400" b="1" dirty="0">
              <a:solidFill>
                <a:srgbClr val="8E2503"/>
              </a:solidFill>
              <a:effectLst/>
              <a:latin typeface="+mj-lt"/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8EA5A58F-06EE-7343-B641-B909935ED986}"/>
              </a:ext>
            </a:extLst>
          </p:cNvPr>
          <p:cNvSpPr/>
          <p:nvPr/>
        </p:nvSpPr>
        <p:spPr>
          <a:xfrm>
            <a:off x="3053803" y="4480862"/>
            <a:ext cx="2875636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200" dirty="0"/>
              <a:t>Om du sätter en parantes runt beräkningen så behöver du bara skriva enhet en gång.</a:t>
            </a:r>
            <a:endParaRPr lang="sv-SE" sz="600" dirty="0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EA59D625-017A-FE4D-9053-BCEA78EE500E}"/>
              </a:ext>
            </a:extLst>
          </p:cNvPr>
          <p:cNvSpPr/>
          <p:nvPr/>
        </p:nvSpPr>
        <p:spPr>
          <a:xfrm>
            <a:off x="6956178" y="3010603"/>
            <a:ext cx="1896280" cy="280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200" dirty="0"/>
              <a:t>Börja med att rita en figur.</a:t>
            </a:r>
            <a:endParaRPr lang="sv-SE" sz="600" dirty="0"/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F153BA9F-6E3A-371A-2006-045AC2393DB3}"/>
              </a:ext>
            </a:extLst>
          </p:cNvPr>
          <p:cNvSpPr txBox="1"/>
          <p:nvPr/>
        </p:nvSpPr>
        <p:spPr>
          <a:xfrm>
            <a:off x="2500047" y="5378235"/>
            <a:ext cx="1107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Arean : 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C29C0AB7-E05B-7BDA-A07B-D7C3A3CAA565}"/>
              </a:ext>
            </a:extLst>
          </p:cNvPr>
          <p:cNvSpPr/>
          <p:nvPr/>
        </p:nvSpPr>
        <p:spPr>
          <a:xfrm>
            <a:off x="3335696" y="5378235"/>
            <a:ext cx="1515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40 </a:t>
            </a:r>
            <a:r>
              <a:rPr lang="is-IS" dirty="0">
                <a:latin typeface="Bradley Hand Bold"/>
                <a:cs typeface="Bradley Hand Bold"/>
              </a:rPr>
              <a:t>∙ 2</a:t>
            </a:r>
            <a:r>
              <a:rPr lang="sv-SE" dirty="0">
                <a:latin typeface="Bradley Hand Bold"/>
                <a:cs typeface="Bradley Hand Bold"/>
              </a:rPr>
              <a:t>5 m</a:t>
            </a:r>
            <a:r>
              <a:rPr lang="sv-SE" baseline="30000" dirty="0">
                <a:latin typeface="Bradley Hand Bold"/>
                <a:cs typeface="Bradley Hand Bold"/>
              </a:rPr>
              <a:t>2</a:t>
            </a:r>
            <a:r>
              <a:rPr lang="sv-SE" dirty="0">
                <a:latin typeface="Bradley Hand Bold"/>
                <a:cs typeface="Bradley Hand Bold"/>
              </a:rPr>
              <a:t> </a:t>
            </a:r>
            <a:r>
              <a:rPr lang="is-IS" dirty="0">
                <a:cs typeface="Bradley Hand Bold"/>
              </a:rPr>
              <a:t>=</a:t>
            </a:r>
            <a:r>
              <a:rPr lang="is-IS" dirty="0">
                <a:latin typeface="Bradley Hand Bold"/>
                <a:cs typeface="Bradley Hand Bold"/>
              </a:rPr>
              <a:t> </a:t>
            </a:r>
            <a:endParaRPr lang="sv-SE" dirty="0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F8B0A197-40EA-2FAE-B0C8-9A97A7516806}"/>
              </a:ext>
            </a:extLst>
          </p:cNvPr>
          <p:cNvSpPr/>
          <p:nvPr/>
        </p:nvSpPr>
        <p:spPr>
          <a:xfrm>
            <a:off x="4765338" y="5379017"/>
            <a:ext cx="1164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1 000 m</a:t>
            </a:r>
            <a:r>
              <a:rPr lang="sv-SE" baseline="30000" dirty="0">
                <a:latin typeface="Bradley Hand Bold"/>
                <a:cs typeface="Bradley Hand Bold"/>
              </a:rPr>
              <a:t>2</a:t>
            </a:r>
            <a:r>
              <a:rPr lang="is-IS" dirty="0">
                <a:latin typeface="Bradley Hand Bold"/>
                <a:cs typeface="Bradley Hand Bold"/>
              </a:rPr>
              <a:t> </a:t>
            </a:r>
            <a:endParaRPr lang="sv-SE" dirty="0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AEF7B150-5A0C-FA06-29AF-893220257A65}"/>
              </a:ext>
            </a:extLst>
          </p:cNvPr>
          <p:cNvSpPr/>
          <p:nvPr/>
        </p:nvSpPr>
        <p:spPr>
          <a:xfrm>
            <a:off x="4802539" y="3164072"/>
            <a:ext cx="1176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A </a:t>
            </a:r>
            <a:r>
              <a:rPr lang="sv-SE" dirty="0">
                <a:cs typeface="Bradley Hand Bold"/>
              </a:rPr>
              <a:t>=</a:t>
            </a:r>
            <a:r>
              <a:rPr lang="sv-SE" dirty="0">
                <a:latin typeface="Bradley Hand Bold"/>
                <a:cs typeface="Bradley Hand Bold"/>
              </a:rPr>
              <a:t> </a:t>
            </a:r>
            <a:r>
              <a:rPr lang="fi-FI" dirty="0">
                <a:latin typeface="Bradley Hand Bold"/>
                <a:cs typeface="Bradley Hand Bold"/>
              </a:rPr>
              <a:t>b</a:t>
            </a:r>
            <a:r>
              <a:rPr lang="sv-SE" dirty="0">
                <a:latin typeface="Bradley Hand Bold"/>
                <a:cs typeface="Bradley Hand Bold"/>
              </a:rPr>
              <a:t> </a:t>
            </a:r>
            <a:r>
              <a:rPr lang="fi-FI" dirty="0"/>
              <a:t>∙</a:t>
            </a:r>
            <a:r>
              <a:rPr lang="fi-FI" dirty="0">
                <a:latin typeface="Bradley Hand Bold"/>
                <a:cs typeface="Bradley Hand Bold"/>
              </a:rPr>
              <a:t> h   </a:t>
            </a:r>
            <a:endParaRPr lang="sv-SE" dirty="0">
              <a:latin typeface="Bradley Hand Bold"/>
              <a:cs typeface="Bradley Hand Bold"/>
            </a:endParaRPr>
          </a:p>
        </p:txBody>
      </p:sp>
    </p:spTree>
    <p:extLst>
      <p:ext uri="{BB962C8B-B14F-4D97-AF65-F5344CB8AC3E}">
        <p14:creationId xmlns:p14="http://schemas.microsoft.com/office/powerpoint/2010/main" val="165565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2" grpId="0"/>
      <p:bldP spid="13" grpId="0"/>
      <p:bldP spid="14" grpId="0"/>
      <p:bldP spid="36" grpId="0"/>
      <p:bldP spid="38" grpId="0"/>
      <p:bldP spid="15" grpId="0"/>
      <p:bldP spid="17" grpId="0" animBg="1"/>
      <p:bldP spid="18" grpId="0" animBg="1"/>
      <p:bldP spid="19" grpId="0"/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4295</TotalTime>
  <Words>1412</Words>
  <Application>Microsoft Macintosh PowerPoint</Application>
  <PresentationFormat>Bildspel på skärmen (4:3)</PresentationFormat>
  <Paragraphs>221</Paragraphs>
  <Slides>19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19</vt:i4>
      </vt:variant>
    </vt:vector>
  </HeadingPairs>
  <TitlesOfParts>
    <vt:vector size="24" baseType="lpstr">
      <vt:lpstr>Arial</vt:lpstr>
      <vt:lpstr>Bradley Hand</vt:lpstr>
      <vt:lpstr>Bradley Hand Bold</vt:lpstr>
      <vt:lpstr>Calibri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Kristina Johnson Förvaltning 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Gemensamma Uppgifter (GU)</dc:title>
  <dc:creator>Kristina Johnson</dc:creator>
  <cp:lastModifiedBy>Kristina Johnson</cp:lastModifiedBy>
  <cp:revision>48</cp:revision>
  <dcterms:created xsi:type="dcterms:W3CDTF">2017-04-14T14:34:39Z</dcterms:created>
  <dcterms:modified xsi:type="dcterms:W3CDTF">2022-08-07T12:54:33Z</dcterms:modified>
</cp:coreProperties>
</file>