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37" r:id="rId3"/>
    <p:sldId id="257" r:id="rId4"/>
    <p:sldId id="258" r:id="rId5"/>
    <p:sldId id="371" r:id="rId6"/>
    <p:sldId id="259" r:id="rId7"/>
    <p:sldId id="340" r:id="rId8"/>
    <p:sldId id="341" r:id="rId9"/>
    <p:sldId id="339" r:id="rId10"/>
    <p:sldId id="373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4.3_Uppgift 55 - 56" id="{0AA37F6A-D1DA-4B43-B030-BCC43C7B9522}">
          <p14:sldIdLst>
            <p14:sldId id="256"/>
            <p14:sldId id="337"/>
            <p14:sldId id="257"/>
          </p14:sldIdLst>
        </p14:section>
        <p14:section name="Fördiagnos 4.3_Uppgift 57 - 58" id="{9452EFA1-69E7-6144-BF37-2500207B3533}">
          <p14:sldIdLst>
            <p14:sldId id="258"/>
            <p14:sldId id="371"/>
            <p14:sldId id="259"/>
          </p14:sldIdLst>
        </p14:section>
        <p14:section name="Fördiagnos 4.3_Uppgift 59" id="{6EF8D270-893D-4448-ABA6-560295D57F26}">
          <p14:sldIdLst>
            <p14:sldId id="340"/>
            <p14:sldId id="341"/>
            <p14:sldId id="339"/>
          </p14:sldIdLst>
        </p14:section>
        <p14:section name="Fördiagnos 4.3_Uppgift 60" id="{6EC11284-C012-804A-95D1-D02168D0ABDF}">
          <p14:sldIdLst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0" autoAdjust="0"/>
    <p:restoredTop sz="97600" autoAdjust="0"/>
  </p:normalViewPr>
  <p:slideViewPr>
    <p:cSldViewPr snapToGrid="0" snapToObjects="1">
      <p:cViewPr varScale="1">
        <p:scale>
          <a:sx n="128" d="100"/>
          <a:sy n="128" d="100"/>
        </p:scale>
        <p:origin x="20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48F7A-520B-564D-A983-6C0CFA1E2D80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D174-7789-3D4F-A91A-AA2DA37CA2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08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84DD8-3F8B-D848-9C98-A6609EC1BC0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3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78315" y="1577567"/>
            <a:ext cx="345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pariserhjulet vridit sig ett varv så har det vridit sig </a:t>
            </a:r>
            <a:r>
              <a:rPr lang="sv-SE" dirty="0">
                <a:solidFill>
                  <a:srgbClr val="C00000"/>
                </a:solidFill>
              </a:rPr>
              <a:t>360 grader</a:t>
            </a:r>
            <a:r>
              <a:rPr lang="sv-SE" dirty="0"/>
              <a:t>. </a:t>
            </a:r>
          </a:p>
        </p:txBody>
      </p:sp>
      <p:grpSp>
        <p:nvGrpSpPr>
          <p:cNvPr id="12" name="Grupp 11"/>
          <p:cNvGrpSpPr/>
          <p:nvPr/>
        </p:nvGrpSpPr>
        <p:grpSpPr>
          <a:xfrm>
            <a:off x="3592407" y="4477558"/>
            <a:ext cx="2491924" cy="815891"/>
            <a:chOff x="2427342" y="1502110"/>
            <a:chExt cx="2491924" cy="815891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7342" y="1571334"/>
              <a:ext cx="2491924" cy="699314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3254368" y="2010224"/>
              <a:ext cx="10061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Halvt varv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3970182" y="1502110"/>
              <a:ext cx="5806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180°</a:t>
              </a: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995361" y="4497595"/>
            <a:ext cx="1609899" cy="775818"/>
            <a:chOff x="376430" y="1534168"/>
            <a:chExt cx="1609899" cy="775818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0" y="1655999"/>
              <a:ext cx="1609899" cy="604657"/>
            </a:xfrm>
            <a:prstGeom prst="rect">
              <a:avLst/>
            </a:prstGeom>
          </p:spPr>
        </p:pic>
        <p:sp>
          <p:nvSpPr>
            <p:cNvPr id="13" name="textruta 12"/>
            <p:cNvSpPr txBox="1"/>
            <p:nvPr/>
          </p:nvSpPr>
          <p:spPr>
            <a:xfrm>
              <a:off x="926151" y="2002209"/>
              <a:ext cx="10061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Helt varv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926151" y="1534168"/>
              <a:ext cx="5806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360°</a:t>
              </a: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6749758" y="4050995"/>
            <a:ext cx="1088052" cy="1242454"/>
            <a:chOff x="6020496" y="1447795"/>
            <a:chExt cx="1088052" cy="1242454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0496" y="1447795"/>
              <a:ext cx="970244" cy="1088566"/>
            </a:xfrm>
            <a:prstGeom prst="rect">
              <a:avLst/>
            </a:prstGeom>
          </p:spPr>
        </p:pic>
        <p:sp>
          <p:nvSpPr>
            <p:cNvPr id="16" name="textruta 15"/>
            <p:cNvSpPr txBox="1"/>
            <p:nvPr/>
          </p:nvSpPr>
          <p:spPr>
            <a:xfrm>
              <a:off x="6315830" y="1914431"/>
              <a:ext cx="5806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90°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6102429" y="2382472"/>
              <a:ext cx="10061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Kvarts varv</a:t>
              </a: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04E7EA9-35AE-5745-A4CD-2BCB2C5459A2}"/>
              </a:ext>
            </a:extLst>
          </p:cNvPr>
          <p:cNvSpPr/>
          <p:nvPr/>
        </p:nvSpPr>
        <p:spPr>
          <a:xfrm>
            <a:off x="3336848" y="944616"/>
            <a:ext cx="2747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Vridningar mäts i grader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948ABA-B911-DA4F-81CC-9D8BF7168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37" y="1504990"/>
            <a:ext cx="2437250" cy="1858366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11ADF030-D20D-9D4D-A9B1-7E1A69523144}"/>
              </a:ext>
            </a:extLst>
          </p:cNvPr>
          <p:cNvSpPr/>
          <p:nvPr/>
        </p:nvSpPr>
        <p:spPr>
          <a:xfrm>
            <a:off x="2867743" y="2272073"/>
            <a:ext cx="207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skriver vi </a:t>
            </a:r>
            <a:r>
              <a:rPr lang="sv-SE" sz="2000" dirty="0">
                <a:solidFill>
                  <a:srgbClr val="C00000"/>
                </a:solidFill>
              </a:rPr>
              <a:t>360°</a:t>
            </a:r>
            <a:r>
              <a:rPr lang="sv-SE" dirty="0"/>
              <a:t>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DD1CBE2-9A94-AB47-AF5A-CB3828871598}"/>
              </a:ext>
            </a:extLst>
          </p:cNvPr>
          <p:cNvSpPr/>
          <p:nvPr/>
        </p:nvSpPr>
        <p:spPr>
          <a:xfrm>
            <a:off x="1808277" y="2883802"/>
            <a:ext cx="419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ett helt varv är 360° så är ett halvt varv 180° och ett fjärdedels varv 90°. 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F9ED5FA-8766-C50C-6330-213480EBB168}"/>
              </a:ext>
            </a:extLst>
          </p:cNvPr>
          <p:cNvSpPr/>
          <p:nvPr/>
        </p:nvSpPr>
        <p:spPr>
          <a:xfrm>
            <a:off x="4239947" y="428086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Vinklar</a:t>
            </a:r>
          </a:p>
        </p:txBody>
      </p:sp>
    </p:spTree>
    <p:extLst>
      <p:ext uri="{BB962C8B-B14F-4D97-AF65-F5344CB8AC3E}">
        <p14:creationId xmlns:p14="http://schemas.microsoft.com/office/powerpoint/2010/main" val="36885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7489D52-6489-2941-807F-1FCD88BEFCFD}"/>
              </a:ext>
            </a:extLst>
          </p:cNvPr>
          <p:cNvSpPr txBox="1"/>
          <p:nvPr/>
        </p:nvSpPr>
        <p:spPr>
          <a:xfrm>
            <a:off x="4130502" y="146085"/>
            <a:ext cx="13023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Symmetri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C00D9B9-D450-2E48-954E-3C4B6131020F}"/>
              </a:ext>
            </a:extLst>
          </p:cNvPr>
          <p:cNvSpPr txBox="1"/>
          <p:nvPr/>
        </p:nvSpPr>
        <p:spPr>
          <a:xfrm>
            <a:off x="131267" y="988051"/>
            <a:ext cx="25234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speglar en figur som nästan ser ut som ett  </a:t>
            </a:r>
            <a:r>
              <a:rPr lang="sv-SE" sz="2000" b="1" dirty="0"/>
              <a:t>V</a:t>
            </a:r>
            <a:r>
              <a:rPr lang="sv-SE" dirty="0"/>
              <a:t>. 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A261586-BABA-E74F-AC7E-2A0AC44DCFAD}"/>
              </a:ext>
            </a:extLst>
          </p:cNvPr>
          <p:cNvSpPr txBox="1"/>
          <p:nvPr/>
        </p:nvSpPr>
        <p:spPr>
          <a:xfrm>
            <a:off x="6137324" y="813995"/>
            <a:ext cx="2884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Vi ser då att spegelbilden tillsammans med den </a:t>
            </a:r>
            <a:r>
              <a:rPr lang="sv-SE" sz="1600" dirty="0" err="1"/>
              <a:t>ursprun-gliga</a:t>
            </a:r>
            <a:r>
              <a:rPr lang="sv-SE" sz="1600" dirty="0"/>
              <a:t> bilden bildar bokstaven </a:t>
            </a:r>
            <a:r>
              <a:rPr lang="sv-SE" b="1" dirty="0"/>
              <a:t>W</a:t>
            </a:r>
            <a:r>
              <a:rPr lang="sv-SE" sz="1600" dirty="0"/>
              <a:t>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177F44D-F377-AC4C-AB34-19884A631FE6}"/>
              </a:ext>
            </a:extLst>
          </p:cNvPr>
          <p:cNvSpPr txBox="1"/>
          <p:nvPr/>
        </p:nvSpPr>
        <p:spPr>
          <a:xfrm>
            <a:off x="2062123" y="2079688"/>
            <a:ext cx="543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Man säger då att bokstaven </a:t>
            </a:r>
            <a:r>
              <a:rPr lang="sv-SE" sz="2400" b="1" dirty="0"/>
              <a:t>W</a:t>
            </a:r>
            <a:r>
              <a:rPr lang="sv-SE" dirty="0"/>
              <a:t> är </a:t>
            </a:r>
            <a:r>
              <a:rPr lang="sv-SE" i="1" dirty="0">
                <a:solidFill>
                  <a:srgbClr val="C00000"/>
                </a:solidFill>
              </a:rPr>
              <a:t>symmetrisk</a:t>
            </a:r>
            <a:r>
              <a:rPr lang="sv-SE" i="1" dirty="0"/>
              <a:t> </a:t>
            </a:r>
            <a:r>
              <a:rPr lang="sv-SE" dirty="0"/>
              <a:t>och den linje som är vår speglingslinje kallas </a:t>
            </a:r>
            <a:r>
              <a:rPr lang="sv-SE" i="1" dirty="0">
                <a:solidFill>
                  <a:srgbClr val="C00000"/>
                </a:solidFill>
              </a:rPr>
              <a:t>symmetrilinje</a:t>
            </a:r>
            <a:r>
              <a:rPr lang="sv-SE" dirty="0"/>
              <a:t>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5B73381-523B-DE45-9044-C426AFBDF1CE}"/>
              </a:ext>
            </a:extLst>
          </p:cNvPr>
          <p:cNvSpPr txBox="1"/>
          <p:nvPr/>
        </p:nvSpPr>
        <p:spPr>
          <a:xfrm>
            <a:off x="968873" y="2933065"/>
            <a:ext cx="794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placerar en spegel på symmetrilinjen i en symmetrisk figur ser du i spegeln en bild som är identisk med det som speglas, förutom att den är spegelvänd.</a:t>
            </a:r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C96609D1-DBEA-7243-B865-41FDF393D65C}"/>
              </a:ext>
            </a:extLst>
          </p:cNvPr>
          <p:cNvGrpSpPr/>
          <p:nvPr/>
        </p:nvGrpSpPr>
        <p:grpSpPr>
          <a:xfrm>
            <a:off x="3590564" y="757319"/>
            <a:ext cx="1345320" cy="1321636"/>
            <a:chOff x="5114564" y="1439244"/>
            <a:chExt cx="1345320" cy="1321636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F7CDF82-68A6-5D43-A67F-5CA579AF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564" y="1469812"/>
              <a:ext cx="1139770" cy="1177404"/>
            </a:xfrm>
            <a:prstGeom prst="rect">
              <a:avLst/>
            </a:prstGeom>
          </p:spPr>
        </p:pic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6819B2FC-233C-6346-A82A-DC885CF06AD0}"/>
                </a:ext>
              </a:extLst>
            </p:cNvPr>
            <p:cNvGrpSpPr/>
            <p:nvPr/>
          </p:nvGrpSpPr>
          <p:grpSpPr>
            <a:xfrm>
              <a:off x="5982899" y="1439244"/>
              <a:ext cx="476985" cy="1321636"/>
              <a:chOff x="5362469" y="1415998"/>
              <a:chExt cx="476985" cy="1321636"/>
            </a:xfrm>
          </p:grpSpPr>
          <p:pic>
            <p:nvPicPr>
              <p:cNvPr id="5" name="Bildobjekt 4">
                <a:extLst>
                  <a:ext uri="{FF2B5EF4-FFF2-40B4-BE49-F238E27FC236}">
                    <a16:creationId xmlns:a16="http://schemas.microsoft.com/office/drawing/2014/main" id="{A6DFA91B-A095-7B49-A5A7-3F686408B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04757">
                <a:off x="5362469" y="1620034"/>
                <a:ext cx="476985" cy="11176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01EF3BE6-CA13-364F-A304-CB89CEE6B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801360" flipH="1">
                <a:off x="5518618" y="1316148"/>
                <a:ext cx="104092" cy="30379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D0365D5-43D5-3C4E-A8FE-49C66B4A9400}"/>
              </a:ext>
            </a:extLst>
          </p:cNvPr>
          <p:cNvGrpSpPr/>
          <p:nvPr/>
        </p:nvGrpSpPr>
        <p:grpSpPr>
          <a:xfrm>
            <a:off x="4697391" y="757635"/>
            <a:ext cx="1286152" cy="1321636"/>
            <a:chOff x="5173732" y="1439244"/>
            <a:chExt cx="1286152" cy="1321636"/>
          </a:xfrm>
        </p:grpSpPr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282E3766-E24B-D447-98C4-3A9AE320F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92"/>
            <a:stretch/>
          </p:blipFill>
          <p:spPr>
            <a:xfrm>
              <a:off x="5173732" y="1469812"/>
              <a:ext cx="1080601" cy="1177404"/>
            </a:xfrm>
            <a:prstGeom prst="rect">
              <a:avLst/>
            </a:prstGeom>
          </p:spPr>
        </p:pic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AF76CB57-D62B-CD47-9BFC-826FEFED75CE}"/>
                </a:ext>
              </a:extLst>
            </p:cNvPr>
            <p:cNvGrpSpPr/>
            <p:nvPr/>
          </p:nvGrpSpPr>
          <p:grpSpPr>
            <a:xfrm>
              <a:off x="5982899" y="1439244"/>
              <a:ext cx="476985" cy="1321636"/>
              <a:chOff x="5362469" y="1415998"/>
              <a:chExt cx="476985" cy="1321636"/>
            </a:xfrm>
          </p:grpSpPr>
          <p:pic>
            <p:nvPicPr>
              <p:cNvPr id="42" name="Bildobjekt 41">
                <a:extLst>
                  <a:ext uri="{FF2B5EF4-FFF2-40B4-BE49-F238E27FC236}">
                    <a16:creationId xmlns:a16="http://schemas.microsoft.com/office/drawing/2014/main" id="{BED40F9B-DDA5-BA41-8546-8E59D2AD7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04757">
                <a:off x="5362469" y="1620034"/>
                <a:ext cx="476985" cy="11176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Bildobjekt 42">
                <a:extLst>
                  <a:ext uri="{FF2B5EF4-FFF2-40B4-BE49-F238E27FC236}">
                    <a16:creationId xmlns:a16="http://schemas.microsoft.com/office/drawing/2014/main" id="{D65D2B43-D872-D743-BCF5-5889F8443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801360" flipH="1">
                <a:off x="5518618" y="1316148"/>
                <a:ext cx="104092" cy="30379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5784251D-5F7D-1342-9E62-042368BEE67A}"/>
              </a:ext>
            </a:extLst>
          </p:cNvPr>
          <p:cNvGrpSpPr/>
          <p:nvPr/>
        </p:nvGrpSpPr>
        <p:grpSpPr>
          <a:xfrm>
            <a:off x="4699297" y="589871"/>
            <a:ext cx="0" cy="1405503"/>
            <a:chOff x="6223297" y="1271790"/>
            <a:chExt cx="0" cy="1405503"/>
          </a:xfrm>
        </p:grpSpPr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C0E28B31-60FA-0C4F-A2E7-6EB6BB59D490}"/>
                </a:ext>
              </a:extLst>
            </p:cNvPr>
            <p:cNvCxnSpPr>
              <a:cxnSpLocks/>
            </p:cNvCxnSpPr>
            <p:nvPr/>
          </p:nvCxnSpPr>
          <p:spPr>
            <a:xfrm>
              <a:off x="6223297" y="1654943"/>
              <a:ext cx="0" cy="10223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FD6DEC10-10C7-EB43-B3B2-B20D4C72F6DE}"/>
                </a:ext>
              </a:extLst>
            </p:cNvPr>
            <p:cNvCxnSpPr>
              <a:cxnSpLocks/>
            </p:cNvCxnSpPr>
            <p:nvPr/>
          </p:nvCxnSpPr>
          <p:spPr>
            <a:xfrm>
              <a:off x="6223297" y="1271790"/>
              <a:ext cx="0" cy="27780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C223223A-8F60-5146-88F3-71DAC8931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86" y="3633283"/>
            <a:ext cx="8371911" cy="3078639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BCBEB551-85D6-F347-B7F6-8875ADF5A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436" y="4309531"/>
            <a:ext cx="1965013" cy="476945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AE7024FD-7A15-9B4E-A552-A09085382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484" y="5565050"/>
            <a:ext cx="2292381" cy="476945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DC33702D-C3A9-A04F-84E4-4D2E0F583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39" y="5248150"/>
            <a:ext cx="1166452" cy="1329361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D13CAE34-815D-2541-8080-38DA0D312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46" y="3862273"/>
            <a:ext cx="1080439" cy="1251465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18985928-3EC4-9740-B41A-B60F7A0CF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337" y="3795673"/>
            <a:ext cx="1215219" cy="1251465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5EE90A5D-D187-C84C-9A31-56A29F81B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621" y="5177789"/>
            <a:ext cx="1215219" cy="1251465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64D6D316-9F8C-5247-BF33-8462029BA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636" y="4301790"/>
            <a:ext cx="2409437" cy="476945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19A3DC13-CE2F-3A45-A977-4F1A55AF8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767" y="5586574"/>
            <a:ext cx="2409437" cy="476945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4B0591E8-E4B6-E142-A2A1-6D687EDA31EA}"/>
              </a:ext>
            </a:extLst>
          </p:cNvPr>
          <p:cNvSpPr txBox="1"/>
          <p:nvPr/>
        </p:nvSpPr>
        <p:spPr>
          <a:xfrm>
            <a:off x="2151765" y="4317170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Det här hjärtat har en symmetrilinje som är lodrät.  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3F6D440-D69F-F140-A512-8FA6D804B14B}"/>
              </a:ext>
            </a:extLst>
          </p:cNvPr>
          <p:cNvSpPr txBox="1"/>
          <p:nvPr/>
        </p:nvSpPr>
        <p:spPr>
          <a:xfrm>
            <a:off x="2195436" y="5518366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Helvetica" pitchFamily="2" charset="0"/>
              </a:rPr>
              <a:t>Bokstaven E har en vågrät symmetrilinje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21F90F2-532E-F54C-95CB-9BA8D68BE1F1}"/>
              </a:ext>
            </a:extLst>
          </p:cNvPr>
          <p:cNvSpPr txBox="1"/>
          <p:nvPr/>
        </p:nvSpPr>
        <p:spPr>
          <a:xfrm>
            <a:off x="6299975" y="4305346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Helvetica" pitchFamily="2" charset="0"/>
              </a:rPr>
              <a:t>Den här fyrklövern har fyra symmetrilinjer. 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95F9259-B2CB-7341-BB6D-494381990FBF}"/>
              </a:ext>
            </a:extLst>
          </p:cNvPr>
          <p:cNvSpPr txBox="1"/>
          <p:nvPr/>
        </p:nvSpPr>
        <p:spPr>
          <a:xfrm>
            <a:off x="6299975" y="5514496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Helvetica" pitchFamily="2" charset="0"/>
              </a:rPr>
              <a:t>Den här stjärnan har fem symmetrilinjer. </a:t>
            </a:r>
          </a:p>
        </p:txBody>
      </p:sp>
    </p:spTree>
    <p:extLst>
      <p:ext uri="{BB962C8B-B14F-4D97-AF65-F5344CB8AC3E}">
        <p14:creationId xmlns:p14="http://schemas.microsoft.com/office/powerpoint/2010/main" val="1092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/>
      <p:bldP spid="30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6B0FC58-C1AD-8446-9ACB-6353D1933498}"/>
              </a:ext>
            </a:extLst>
          </p:cNvPr>
          <p:cNvSpPr/>
          <p:nvPr/>
        </p:nvSpPr>
        <p:spPr>
          <a:xfrm>
            <a:off x="1533765" y="1497461"/>
            <a:ext cx="6735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vinkel ritas med två </a:t>
            </a:r>
            <a:r>
              <a:rPr lang="sv-SE" i="1" dirty="0">
                <a:solidFill>
                  <a:srgbClr val="C00000"/>
                </a:solidFill>
              </a:rPr>
              <a:t>strålar</a:t>
            </a:r>
            <a:r>
              <a:rPr lang="sv-SE" b="1" i="1" dirty="0">
                <a:solidFill>
                  <a:srgbClr val="800000"/>
                </a:solidFill>
              </a:rPr>
              <a:t> </a:t>
            </a:r>
            <a:r>
              <a:rPr lang="sv-SE" dirty="0"/>
              <a:t>som möts i en punkt – </a:t>
            </a:r>
            <a:r>
              <a:rPr lang="sv-SE" i="1" dirty="0">
                <a:solidFill>
                  <a:srgbClr val="C00000"/>
                </a:solidFill>
              </a:rPr>
              <a:t>vinkelspetsen</a:t>
            </a:r>
            <a:r>
              <a:rPr lang="sv-SE" dirty="0"/>
              <a:t>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44F2842-8C8E-664F-B01D-B8C0E01D8A8C}"/>
              </a:ext>
            </a:extLst>
          </p:cNvPr>
          <p:cNvSpPr/>
          <p:nvPr/>
        </p:nvSpPr>
        <p:spPr>
          <a:xfrm>
            <a:off x="3226250" y="1940165"/>
            <a:ext cx="2691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Strålarna kallas </a:t>
            </a:r>
            <a:r>
              <a:rPr lang="sv-SE" i="1" dirty="0">
                <a:solidFill>
                  <a:srgbClr val="C00000"/>
                </a:solidFill>
              </a:rPr>
              <a:t>vinkelben</a:t>
            </a:r>
            <a:r>
              <a:rPr lang="sv-SE" i="1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03EB2CC-DBE0-FF41-B7BB-9FE16A4982AB}"/>
              </a:ext>
            </a:extLst>
          </p:cNvPr>
          <p:cNvSpPr/>
          <p:nvPr/>
        </p:nvSpPr>
        <p:spPr>
          <a:xfrm>
            <a:off x="4174428" y="487956"/>
            <a:ext cx="846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Vinkel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3CAD4F1-F145-E74B-8C3A-E1B3ADDB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2518614"/>
            <a:ext cx="4572000" cy="284192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E58B234-895A-E046-A967-76050421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85" y="3337294"/>
            <a:ext cx="2054242" cy="165391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6D295C3-2FBF-F244-B006-7A89C263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65" y="4641987"/>
            <a:ext cx="1215008" cy="97822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38BAC05-C353-D04B-AA60-15BF18B3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97059">
            <a:off x="2791837" y="3453445"/>
            <a:ext cx="712698" cy="1198996"/>
          </a:xfrm>
          <a:prstGeom prst="rect">
            <a:avLst/>
          </a:prstGeom>
          <a:ln>
            <a:noFill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7FF769-50F4-A545-B318-4EF787AD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97059">
            <a:off x="2979695" y="4429742"/>
            <a:ext cx="178088" cy="529103"/>
          </a:xfrm>
          <a:prstGeom prst="rect">
            <a:avLst/>
          </a:prstGeom>
          <a:ln>
            <a:noFill/>
          </a:ln>
        </p:spPr>
      </p:pic>
      <p:cxnSp>
        <p:nvCxnSpPr>
          <p:cNvPr id="13" name="Rak 12">
            <a:extLst>
              <a:ext uri="{FF2B5EF4-FFF2-40B4-BE49-F238E27FC236}">
                <a16:creationId xmlns:a16="http://schemas.microsoft.com/office/drawing/2014/main" id="{819E257E-49D7-9646-85F6-B514FD7B1609}"/>
              </a:ext>
            </a:extLst>
          </p:cNvPr>
          <p:cNvCxnSpPr>
            <a:cxnSpLocks/>
          </p:cNvCxnSpPr>
          <p:nvPr/>
        </p:nvCxnSpPr>
        <p:spPr>
          <a:xfrm flipV="1">
            <a:off x="2616785" y="3006495"/>
            <a:ext cx="2355528" cy="1984712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8BC47E9F-52CD-C74C-85A1-C57033462165}"/>
              </a:ext>
            </a:extLst>
          </p:cNvPr>
          <p:cNvCxnSpPr>
            <a:cxnSpLocks/>
          </p:cNvCxnSpPr>
          <p:nvPr/>
        </p:nvCxnSpPr>
        <p:spPr>
          <a:xfrm>
            <a:off x="2616785" y="5004261"/>
            <a:ext cx="3050809" cy="479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75635189-AB0D-F34F-B486-FEC25803F3B9}"/>
              </a:ext>
            </a:extLst>
          </p:cNvPr>
          <p:cNvSpPr/>
          <p:nvPr/>
        </p:nvSpPr>
        <p:spPr>
          <a:xfrm>
            <a:off x="1376103" y="1103678"/>
            <a:ext cx="750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visa en vridning kan vi rita en </a:t>
            </a:r>
            <a:r>
              <a:rPr lang="sv-SE" i="1" dirty="0">
                <a:solidFill>
                  <a:srgbClr val="C00000"/>
                </a:solidFill>
              </a:rPr>
              <a:t>vinkel</a:t>
            </a:r>
            <a:r>
              <a:rPr lang="sv-SE" dirty="0"/>
              <a:t>. Vinkeln markeras med en </a:t>
            </a:r>
            <a:r>
              <a:rPr lang="sv-SE" i="1" dirty="0"/>
              <a:t>båge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53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063567" y="240035"/>
            <a:ext cx="1513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Olika vinklar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0139EBE-505F-8744-9CAB-2425599F837C}"/>
              </a:ext>
            </a:extLst>
          </p:cNvPr>
          <p:cNvSpPr/>
          <p:nvPr/>
        </p:nvSpPr>
        <p:spPr>
          <a:xfrm>
            <a:off x="1443788" y="961415"/>
            <a:ext cx="7257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vinkel som är 90° kallas för </a:t>
            </a:r>
            <a:r>
              <a:rPr lang="sv-SE" i="1" dirty="0">
                <a:solidFill>
                  <a:srgbClr val="C00000"/>
                </a:solidFill>
              </a:rPr>
              <a:t>rät</a:t>
            </a:r>
            <a:r>
              <a:rPr lang="sv-SE" dirty="0"/>
              <a:t>. En rät vinkel markeras den med en </a:t>
            </a:r>
            <a:r>
              <a:rPr lang="sv-SE" i="1" dirty="0">
                <a:solidFill>
                  <a:srgbClr val="C00000"/>
                </a:solidFill>
              </a:rPr>
              <a:t>hake</a:t>
            </a:r>
            <a:r>
              <a:rPr lang="sv-SE" dirty="0"/>
              <a:t>.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92663E4-4DC7-0346-B81B-50DF5FF97138}"/>
              </a:ext>
            </a:extLst>
          </p:cNvPr>
          <p:cNvSpPr/>
          <p:nvPr/>
        </p:nvSpPr>
        <p:spPr>
          <a:xfrm>
            <a:off x="2458450" y="1467351"/>
            <a:ext cx="522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vinkeln är </a:t>
            </a:r>
            <a:r>
              <a:rPr lang="sv-SE" dirty="0">
                <a:solidFill>
                  <a:srgbClr val="C00000"/>
                </a:solidFill>
              </a:rPr>
              <a:t>mindre än 90° </a:t>
            </a:r>
            <a:r>
              <a:rPr lang="sv-SE" dirty="0"/>
              <a:t>är det en </a:t>
            </a:r>
            <a:r>
              <a:rPr lang="sv-SE" i="1" dirty="0">
                <a:solidFill>
                  <a:srgbClr val="C00000"/>
                </a:solidFill>
              </a:rPr>
              <a:t>spetsig vinkel</a:t>
            </a:r>
            <a:r>
              <a:rPr lang="sv-SE" dirty="0"/>
              <a:t>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4C6F38A-432B-2649-A4AA-FF87C51D94EA}"/>
              </a:ext>
            </a:extLst>
          </p:cNvPr>
          <p:cNvSpPr/>
          <p:nvPr/>
        </p:nvSpPr>
        <p:spPr>
          <a:xfrm>
            <a:off x="2639371" y="1973287"/>
            <a:ext cx="471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Är vinkeln </a:t>
            </a:r>
            <a:r>
              <a:rPr lang="sv-SE" dirty="0">
                <a:solidFill>
                  <a:srgbClr val="C00000"/>
                </a:solidFill>
              </a:rPr>
              <a:t>större än 90° </a:t>
            </a:r>
            <a:r>
              <a:rPr lang="sv-SE" dirty="0"/>
              <a:t>är det en </a:t>
            </a:r>
            <a:r>
              <a:rPr lang="sv-SE" i="1" dirty="0">
                <a:solidFill>
                  <a:srgbClr val="C00000"/>
                </a:solidFill>
              </a:rPr>
              <a:t>trubbig vinkel</a:t>
            </a:r>
            <a:r>
              <a:rPr lang="sv-SE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77A7E74-37F2-EB4C-982A-2B31A170F8D5}"/>
              </a:ext>
            </a:extLst>
          </p:cNvPr>
          <p:cNvSpPr/>
          <p:nvPr/>
        </p:nvSpPr>
        <p:spPr>
          <a:xfrm>
            <a:off x="2469781" y="2471674"/>
            <a:ext cx="5047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Spetsiga och trubbig vinklar markeras med en </a:t>
            </a:r>
            <a:r>
              <a:rPr lang="sv-SE" dirty="0">
                <a:solidFill>
                  <a:srgbClr val="C00000"/>
                </a:solidFill>
              </a:rPr>
              <a:t>båge</a:t>
            </a:r>
            <a:r>
              <a:rPr lang="sv-SE" dirty="0"/>
              <a:t>.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CC27BEBD-F8A6-4246-8A33-0E7259B1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9" y="3245471"/>
            <a:ext cx="7686573" cy="183470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1BDC4C64-FD67-D046-8A24-436D6D5D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8" y="4668817"/>
            <a:ext cx="1672389" cy="300225"/>
          </a:xfrm>
          <a:prstGeom prst="rect">
            <a:avLst/>
          </a:prstGeom>
        </p:spPr>
      </p:pic>
      <p:grpSp>
        <p:nvGrpSpPr>
          <p:cNvPr id="31" name="Grupp 30">
            <a:extLst>
              <a:ext uri="{FF2B5EF4-FFF2-40B4-BE49-F238E27FC236}">
                <a16:creationId xmlns:a16="http://schemas.microsoft.com/office/drawing/2014/main" id="{CEBE8513-CC2C-5045-9B7B-23E7EDEE6646}"/>
              </a:ext>
            </a:extLst>
          </p:cNvPr>
          <p:cNvGrpSpPr/>
          <p:nvPr/>
        </p:nvGrpSpPr>
        <p:grpSpPr>
          <a:xfrm>
            <a:off x="1677758" y="4035642"/>
            <a:ext cx="1328967" cy="346312"/>
            <a:chOff x="1677758" y="4035642"/>
            <a:chExt cx="1328967" cy="346312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1C2A85B3-58EB-5E42-ABDF-15E8071B0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1568" y="4035642"/>
              <a:ext cx="885157" cy="331537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4B5F81E5-6A7A-0A46-B046-B7CB7567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95610">
              <a:off x="1677758" y="4231176"/>
              <a:ext cx="519848" cy="1507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5F345C6B-4CE8-DD4B-B1CD-AE7A352A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81" y="4641996"/>
            <a:ext cx="1672389" cy="300225"/>
          </a:xfrm>
          <a:prstGeom prst="rect">
            <a:avLst/>
          </a:prstGeom>
        </p:spPr>
      </p:pic>
      <p:grpSp>
        <p:nvGrpSpPr>
          <p:cNvPr id="33" name="Grupp 32">
            <a:extLst>
              <a:ext uri="{FF2B5EF4-FFF2-40B4-BE49-F238E27FC236}">
                <a16:creationId xmlns:a16="http://schemas.microsoft.com/office/drawing/2014/main" id="{B1B193D4-9A28-C849-9CAD-513BC1498E6D}"/>
              </a:ext>
            </a:extLst>
          </p:cNvPr>
          <p:cNvGrpSpPr/>
          <p:nvPr/>
        </p:nvGrpSpPr>
        <p:grpSpPr>
          <a:xfrm>
            <a:off x="4155891" y="4020867"/>
            <a:ext cx="1328967" cy="346312"/>
            <a:chOff x="1677758" y="4035642"/>
            <a:chExt cx="1328967" cy="346312"/>
          </a:xfrm>
        </p:grpSpPr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95355982-56D1-7147-8B2D-660034EF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1568" y="4035642"/>
              <a:ext cx="885157" cy="33153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13B0087C-194F-8642-846C-B1B1340C1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95610">
              <a:off x="1677758" y="4231176"/>
              <a:ext cx="519848" cy="1507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93EF67B7-E9D8-4041-AD14-E01490AA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978" y="4641996"/>
            <a:ext cx="1672389" cy="300225"/>
          </a:xfrm>
          <a:prstGeom prst="rect">
            <a:avLst/>
          </a:prstGeom>
        </p:spPr>
      </p:pic>
      <p:grpSp>
        <p:nvGrpSpPr>
          <p:cNvPr id="37" name="Grupp 36">
            <a:extLst>
              <a:ext uri="{FF2B5EF4-FFF2-40B4-BE49-F238E27FC236}">
                <a16:creationId xmlns:a16="http://schemas.microsoft.com/office/drawing/2014/main" id="{D20BC39B-7229-8845-B995-72375FACA4E0}"/>
              </a:ext>
            </a:extLst>
          </p:cNvPr>
          <p:cNvGrpSpPr/>
          <p:nvPr/>
        </p:nvGrpSpPr>
        <p:grpSpPr>
          <a:xfrm>
            <a:off x="6637435" y="3989667"/>
            <a:ext cx="1328967" cy="346312"/>
            <a:chOff x="1677758" y="4035642"/>
            <a:chExt cx="1328967" cy="346312"/>
          </a:xfrm>
        </p:grpSpPr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26FA45F3-9B92-A840-B6B3-8F8A331E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1568" y="4035642"/>
              <a:ext cx="885157" cy="331537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30F48725-0BD8-E245-9827-9F2822A0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95610">
              <a:off x="1677758" y="4231176"/>
              <a:ext cx="519848" cy="15077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30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7778" l="411" r="969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5708" y="2259763"/>
            <a:ext cx="4175749" cy="2315097"/>
          </a:xfrm>
          <a:prstGeom prst="rect">
            <a:avLst/>
          </a:prstGeom>
        </p:spPr>
      </p:pic>
      <p:sp>
        <p:nvSpPr>
          <p:cNvPr id="3" name="Rektangulär 2"/>
          <p:cNvSpPr/>
          <p:nvPr/>
        </p:nvSpPr>
        <p:spPr>
          <a:xfrm>
            <a:off x="7051706" y="4786029"/>
            <a:ext cx="1961970" cy="1307866"/>
          </a:xfrm>
          <a:prstGeom prst="wedgeRectCallout">
            <a:avLst>
              <a:gd name="adj1" fmla="val -108192"/>
              <a:gd name="adj2" fmla="val -867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Placera gradskivan så vinkelbenet går genom 0° och 180°. </a:t>
            </a:r>
          </a:p>
        </p:txBody>
      </p:sp>
      <p:sp>
        <p:nvSpPr>
          <p:cNvPr id="4" name="Rektangulär 3"/>
          <p:cNvSpPr/>
          <p:nvPr/>
        </p:nvSpPr>
        <p:spPr>
          <a:xfrm>
            <a:off x="653992" y="1594837"/>
            <a:ext cx="2691778" cy="961375"/>
          </a:xfrm>
          <a:prstGeom prst="wedgeRectCallout">
            <a:avLst>
              <a:gd name="adj1" fmla="val 109389"/>
              <a:gd name="adj2" fmla="val 1156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Läs av var den andra vinkelbenet skär.</a:t>
            </a:r>
          </a:p>
        </p:txBody>
      </p:sp>
      <p:sp>
        <p:nvSpPr>
          <p:cNvPr id="5" name="Rektangulär 4"/>
          <p:cNvSpPr/>
          <p:nvPr/>
        </p:nvSpPr>
        <p:spPr>
          <a:xfrm>
            <a:off x="6376780" y="1493857"/>
            <a:ext cx="2502219" cy="1156227"/>
          </a:xfrm>
          <a:prstGeom prst="wedgeRectCallout">
            <a:avLst>
              <a:gd name="adj1" fmla="val -99053"/>
              <a:gd name="adj2" fmla="val 830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Vridningen startar i </a:t>
            </a:r>
            <a:r>
              <a:rPr lang="sv-SE" b="1" dirty="0"/>
              <a:t>0°</a:t>
            </a:r>
            <a:r>
              <a:rPr lang="sv-SE" dirty="0"/>
              <a:t>. Denna vinkel är </a:t>
            </a:r>
            <a:r>
              <a:rPr lang="sv-SE" b="1" dirty="0"/>
              <a:t>60°.</a:t>
            </a:r>
          </a:p>
        </p:txBody>
      </p:sp>
      <p:sp>
        <p:nvSpPr>
          <p:cNvPr id="6" name="Rektangel 5"/>
          <p:cNvSpPr/>
          <p:nvPr/>
        </p:nvSpPr>
        <p:spPr>
          <a:xfrm>
            <a:off x="4014057" y="471477"/>
            <a:ext cx="1529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Mäta vinklar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4369594" y="2389188"/>
            <a:ext cx="1999128" cy="1885066"/>
            <a:chOff x="4369594" y="2389188"/>
            <a:chExt cx="1999128" cy="1885066"/>
          </a:xfrm>
        </p:grpSpPr>
        <p:sp>
          <p:nvSpPr>
            <p:cNvPr id="25" name="Frihandsfigur 24"/>
            <p:cNvSpPr/>
            <p:nvPr/>
          </p:nvSpPr>
          <p:spPr>
            <a:xfrm>
              <a:off x="4492625" y="4064000"/>
              <a:ext cx="122061" cy="210254"/>
            </a:xfrm>
            <a:custGeom>
              <a:avLst/>
              <a:gdLst>
                <a:gd name="connsiteX0" fmla="*/ 0 w 122061"/>
                <a:gd name="connsiteY0" fmla="*/ 0 h 196083"/>
                <a:gd name="connsiteX1" fmla="*/ 50800 w 122061"/>
                <a:gd name="connsiteY1" fmla="*/ 28575 h 196083"/>
                <a:gd name="connsiteX2" fmla="*/ 101600 w 122061"/>
                <a:gd name="connsiteY2" fmla="*/ 104775 h 196083"/>
                <a:gd name="connsiteX3" fmla="*/ 120650 w 122061"/>
                <a:gd name="connsiteY3" fmla="*/ 187325 h 196083"/>
                <a:gd name="connsiteX4" fmla="*/ 120650 w 122061"/>
                <a:gd name="connsiteY4" fmla="*/ 193675 h 196083"/>
                <a:gd name="connsiteX5" fmla="*/ 120650 w 122061"/>
                <a:gd name="connsiteY5" fmla="*/ 193675 h 1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61" h="196083">
                  <a:moveTo>
                    <a:pt x="0" y="0"/>
                  </a:moveTo>
                  <a:cubicBezTo>
                    <a:pt x="16933" y="5556"/>
                    <a:pt x="33867" y="11113"/>
                    <a:pt x="50800" y="28575"/>
                  </a:cubicBezTo>
                  <a:cubicBezTo>
                    <a:pt x="67733" y="46037"/>
                    <a:pt x="89958" y="78317"/>
                    <a:pt x="101600" y="104775"/>
                  </a:cubicBezTo>
                  <a:cubicBezTo>
                    <a:pt x="113242" y="131233"/>
                    <a:pt x="117475" y="172508"/>
                    <a:pt x="120650" y="187325"/>
                  </a:cubicBezTo>
                  <a:cubicBezTo>
                    <a:pt x="123825" y="202142"/>
                    <a:pt x="120650" y="193675"/>
                    <a:pt x="120650" y="193675"/>
                  </a:cubicBezTo>
                  <a:lnTo>
                    <a:pt x="120650" y="193675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4369594" y="2389188"/>
              <a:ext cx="1999128" cy="1885066"/>
              <a:chOff x="4369594" y="2389188"/>
              <a:chExt cx="1999128" cy="1885066"/>
            </a:xfrm>
          </p:grpSpPr>
          <p:cxnSp>
            <p:nvCxnSpPr>
              <p:cNvPr id="8" name="Rak 7"/>
              <p:cNvCxnSpPr/>
              <p:nvPr/>
            </p:nvCxnSpPr>
            <p:spPr>
              <a:xfrm flipH="1">
                <a:off x="4369594" y="2389188"/>
                <a:ext cx="1093778" cy="18850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ak 8"/>
              <p:cNvCxnSpPr/>
              <p:nvPr/>
            </p:nvCxnSpPr>
            <p:spPr>
              <a:xfrm flipH="1">
                <a:off x="4369594" y="4274254"/>
                <a:ext cx="199912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ktangel 22"/>
          <p:cNvSpPr/>
          <p:nvPr/>
        </p:nvSpPr>
        <p:spPr>
          <a:xfrm>
            <a:off x="3240943" y="933143"/>
            <a:ext cx="316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Vinklar mäts med en </a:t>
            </a:r>
            <a:r>
              <a:rPr lang="sv-SE" b="1" i="1" dirty="0">
                <a:solidFill>
                  <a:srgbClr val="800000"/>
                </a:solidFill>
              </a:rPr>
              <a:t>gradskiva</a:t>
            </a:r>
            <a:r>
              <a:rPr lang="sv-SE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ulär 2"/>
          <p:cNvSpPr/>
          <p:nvPr/>
        </p:nvSpPr>
        <p:spPr>
          <a:xfrm>
            <a:off x="5724839" y="4720559"/>
            <a:ext cx="1961970" cy="1307866"/>
          </a:xfrm>
          <a:prstGeom prst="wedgeRectCallout">
            <a:avLst>
              <a:gd name="adj1" fmla="val -108192"/>
              <a:gd name="adj2" fmla="val -867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Placera gradskivan så vinkelbenet går genom 0° och 180° </a:t>
            </a:r>
          </a:p>
        </p:txBody>
      </p:sp>
      <p:sp>
        <p:nvSpPr>
          <p:cNvPr id="4" name="Rektangulär 3"/>
          <p:cNvSpPr/>
          <p:nvPr/>
        </p:nvSpPr>
        <p:spPr>
          <a:xfrm>
            <a:off x="602174" y="1303544"/>
            <a:ext cx="2691778" cy="961375"/>
          </a:xfrm>
          <a:prstGeom prst="wedgeRectCallout">
            <a:avLst>
              <a:gd name="adj1" fmla="val 109389"/>
              <a:gd name="adj2" fmla="val 1156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Läs av var den andra vinkelbenet skär.</a:t>
            </a:r>
          </a:p>
        </p:txBody>
      </p:sp>
      <p:sp>
        <p:nvSpPr>
          <p:cNvPr id="5" name="Rektangulär 4"/>
          <p:cNvSpPr/>
          <p:nvPr/>
        </p:nvSpPr>
        <p:spPr>
          <a:xfrm>
            <a:off x="6164131" y="1091223"/>
            <a:ext cx="2779427" cy="1156227"/>
          </a:xfrm>
          <a:prstGeom prst="wedgeRectCallout">
            <a:avLst>
              <a:gd name="adj1" fmla="val -84848"/>
              <a:gd name="adj2" fmla="val 9363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Vi startar i 0 och använder den yttre graderingen. Denna vinkel är </a:t>
            </a:r>
            <a:r>
              <a:rPr lang="sv-SE" b="1" dirty="0">
                <a:solidFill>
                  <a:schemeClr val="tx1"/>
                </a:solidFill>
              </a:rPr>
              <a:t>110°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2531205" y="2386683"/>
            <a:ext cx="2654796" cy="1820653"/>
            <a:chOff x="2370466" y="2465245"/>
            <a:chExt cx="2654796" cy="1820653"/>
          </a:xfrm>
        </p:grpSpPr>
        <p:sp>
          <p:nvSpPr>
            <p:cNvPr id="25" name="Frihandsfigur 24"/>
            <p:cNvSpPr/>
            <p:nvPr/>
          </p:nvSpPr>
          <p:spPr>
            <a:xfrm rot="16740925">
              <a:off x="4274613" y="4159164"/>
              <a:ext cx="121018" cy="132450"/>
            </a:xfrm>
            <a:custGeom>
              <a:avLst/>
              <a:gdLst>
                <a:gd name="connsiteX0" fmla="*/ 0 w 122061"/>
                <a:gd name="connsiteY0" fmla="*/ 0 h 196083"/>
                <a:gd name="connsiteX1" fmla="*/ 50800 w 122061"/>
                <a:gd name="connsiteY1" fmla="*/ 28575 h 196083"/>
                <a:gd name="connsiteX2" fmla="*/ 101600 w 122061"/>
                <a:gd name="connsiteY2" fmla="*/ 104775 h 196083"/>
                <a:gd name="connsiteX3" fmla="*/ 120650 w 122061"/>
                <a:gd name="connsiteY3" fmla="*/ 187325 h 196083"/>
                <a:gd name="connsiteX4" fmla="*/ 120650 w 122061"/>
                <a:gd name="connsiteY4" fmla="*/ 193675 h 196083"/>
                <a:gd name="connsiteX5" fmla="*/ 120650 w 122061"/>
                <a:gd name="connsiteY5" fmla="*/ 193675 h 1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61" h="196083">
                  <a:moveTo>
                    <a:pt x="0" y="0"/>
                  </a:moveTo>
                  <a:cubicBezTo>
                    <a:pt x="16933" y="5556"/>
                    <a:pt x="33867" y="11113"/>
                    <a:pt x="50800" y="28575"/>
                  </a:cubicBezTo>
                  <a:cubicBezTo>
                    <a:pt x="67733" y="46037"/>
                    <a:pt x="89958" y="78317"/>
                    <a:pt x="101600" y="104775"/>
                  </a:cubicBezTo>
                  <a:cubicBezTo>
                    <a:pt x="113242" y="131233"/>
                    <a:pt x="117475" y="172508"/>
                    <a:pt x="120650" y="187325"/>
                  </a:cubicBezTo>
                  <a:cubicBezTo>
                    <a:pt x="123825" y="202142"/>
                    <a:pt x="120650" y="193675"/>
                    <a:pt x="120650" y="193675"/>
                  </a:cubicBezTo>
                  <a:lnTo>
                    <a:pt x="120650" y="19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2370466" y="2465245"/>
              <a:ext cx="2654796" cy="1809009"/>
              <a:chOff x="2370466" y="2465245"/>
              <a:chExt cx="2654796" cy="1809009"/>
            </a:xfrm>
          </p:grpSpPr>
          <p:cxnSp>
            <p:nvCxnSpPr>
              <p:cNvPr id="8" name="Rak 7"/>
              <p:cNvCxnSpPr>
                <a:cxnSpLocks/>
              </p:cNvCxnSpPr>
              <p:nvPr/>
            </p:nvCxnSpPr>
            <p:spPr>
              <a:xfrm flipH="1">
                <a:off x="4369595" y="2465245"/>
                <a:ext cx="655667" cy="18090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Rak 8"/>
              <p:cNvCxnSpPr/>
              <p:nvPr/>
            </p:nvCxnSpPr>
            <p:spPr>
              <a:xfrm flipH="1">
                <a:off x="2370466" y="4270551"/>
                <a:ext cx="199912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2" name="Picture 2" descr="Gradskiva">
            <a:extLst>
              <a:ext uri="{FF2B5EF4-FFF2-40B4-BE49-F238E27FC236}">
                <a16:creationId xmlns:a16="http://schemas.microsoft.com/office/drawing/2014/main" id="{6A54697D-3972-A747-9F91-44493345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35" y="2558191"/>
            <a:ext cx="3267596" cy="16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99EABF6-3EA3-8641-87EC-83BC9C163C60}"/>
              </a:ext>
            </a:extLst>
          </p:cNvPr>
          <p:cNvSpPr/>
          <p:nvPr/>
        </p:nvSpPr>
        <p:spPr>
          <a:xfrm>
            <a:off x="219655" y="318094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A4372F7-B16B-E74E-8AAD-4B27C304E153}"/>
              </a:ext>
            </a:extLst>
          </p:cNvPr>
          <p:cNvSpPr/>
          <p:nvPr/>
        </p:nvSpPr>
        <p:spPr>
          <a:xfrm>
            <a:off x="1919900" y="958986"/>
            <a:ext cx="332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vinkel </a:t>
            </a:r>
            <a:r>
              <a:rPr lang="sv-SE" i="1" dirty="0"/>
              <a:t>v</a:t>
            </a:r>
            <a:r>
              <a:rPr lang="sv-SE" dirty="0"/>
              <a:t>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786A09D-04E4-E345-8838-522814E9F5B8}"/>
              </a:ext>
            </a:extLst>
          </p:cNvPr>
          <p:cNvSpPr/>
          <p:nvPr/>
        </p:nvSpPr>
        <p:spPr>
          <a:xfrm>
            <a:off x="1422360" y="2579442"/>
            <a:ext cx="995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	v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48B5637-975F-CD40-8A5F-AB6140900CCC}"/>
              </a:ext>
            </a:extLst>
          </p:cNvPr>
          <p:cNvSpPr/>
          <p:nvPr/>
        </p:nvSpPr>
        <p:spPr>
          <a:xfrm>
            <a:off x="5006997" y="2513501"/>
            <a:ext cx="33458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 båda vinklarna </a:t>
            </a:r>
            <a:r>
              <a:rPr lang="sv-SE" sz="1400" i="1" dirty="0"/>
              <a:t>v </a:t>
            </a:r>
            <a:r>
              <a:rPr lang="sv-SE" sz="1400" dirty="0"/>
              <a:t>och 55° är tillsammans 90°, det vill säga en rät vinkel. 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B3BD227-9811-F543-AE37-C60497F0DB41}"/>
              </a:ext>
            </a:extLst>
          </p:cNvPr>
          <p:cNvSpPr/>
          <p:nvPr/>
        </p:nvSpPr>
        <p:spPr>
          <a:xfrm>
            <a:off x="2223616" y="2579442"/>
            <a:ext cx="1284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90</a:t>
            </a:r>
            <a:r>
              <a:rPr lang="sv-SE" baseline="30000" dirty="0">
                <a:latin typeface="Bradley Hand" pitchFamily="2" charset="77"/>
              </a:rPr>
              <a:t>∘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55</a:t>
            </a:r>
            <a:r>
              <a:rPr lang="sv-SE" baseline="30000" dirty="0">
                <a:latin typeface="Bradley Hand" pitchFamily="2" charset="77"/>
              </a:rPr>
              <a:t>∘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682C57-7B0D-0643-8319-9F9F767B3527}"/>
              </a:ext>
            </a:extLst>
          </p:cNvPr>
          <p:cNvSpPr/>
          <p:nvPr/>
        </p:nvSpPr>
        <p:spPr>
          <a:xfrm>
            <a:off x="2223616" y="3666034"/>
            <a:ext cx="180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180</a:t>
            </a:r>
            <a:r>
              <a:rPr lang="sv-SE" sz="2000" baseline="30000" dirty="0">
                <a:latin typeface="Bradley Hand" pitchFamily="2" charset="77"/>
              </a:rPr>
              <a:t> ∘</a:t>
            </a:r>
            <a:r>
              <a:rPr lang="sv-SE" sz="2000" dirty="0">
                <a:latin typeface="+mn-lt"/>
              </a:rPr>
              <a:t>– </a:t>
            </a:r>
            <a:r>
              <a:rPr lang="sv-SE" sz="2000" dirty="0">
                <a:latin typeface="Bradley Hand" pitchFamily="2" charset="77"/>
              </a:rPr>
              <a:t>125 </a:t>
            </a:r>
            <a:r>
              <a:rPr lang="sv-SE" sz="2000" baseline="30000" dirty="0">
                <a:latin typeface="Bradley Hand" pitchFamily="2" charset="77"/>
              </a:rPr>
              <a:t>∘</a:t>
            </a:r>
            <a:r>
              <a:rPr lang="sv-SE" sz="2000" dirty="0"/>
              <a:t>=</a:t>
            </a:r>
            <a:r>
              <a:rPr lang="sv-SE" sz="2000" dirty="0">
                <a:latin typeface="Bradley Hand" pitchFamily="2" charset="77"/>
              </a:rPr>
              <a:t> 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BD86BE9-CA9C-A343-975A-3CABF2C2FB09}"/>
              </a:ext>
            </a:extLst>
          </p:cNvPr>
          <p:cNvSpPr/>
          <p:nvPr/>
        </p:nvSpPr>
        <p:spPr>
          <a:xfrm>
            <a:off x="3810677" y="3666034"/>
            <a:ext cx="921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55 </a:t>
            </a:r>
            <a:r>
              <a:rPr lang="sv-SE" sz="2000" baseline="30000" dirty="0">
                <a:latin typeface="Bradley Hand" pitchFamily="2" charset="77"/>
              </a:rPr>
              <a:t>∘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7F77A47-1383-0F49-8400-BCBF6C4FAD46}"/>
              </a:ext>
            </a:extLst>
          </p:cNvPr>
          <p:cNvSpPr/>
          <p:nvPr/>
        </p:nvSpPr>
        <p:spPr>
          <a:xfrm>
            <a:off x="1422360" y="3681423"/>
            <a:ext cx="1014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	v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063D800-A21D-5542-930B-257F889ACC03}"/>
              </a:ext>
            </a:extLst>
          </p:cNvPr>
          <p:cNvSpPr/>
          <p:nvPr/>
        </p:nvSpPr>
        <p:spPr>
          <a:xfrm>
            <a:off x="5006997" y="3604479"/>
            <a:ext cx="34622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 båda vinklarna </a:t>
            </a:r>
            <a:r>
              <a:rPr lang="sv-SE" sz="1400" i="1" dirty="0"/>
              <a:t>v </a:t>
            </a:r>
            <a:r>
              <a:rPr lang="sv-SE" sz="1400" dirty="0"/>
              <a:t>och 125° är tillsammans 180°, det vill säga ett halvt varv. 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4BE0048-9036-000B-3841-2EF129C7A724}"/>
              </a:ext>
            </a:extLst>
          </p:cNvPr>
          <p:cNvGrpSpPr/>
          <p:nvPr/>
        </p:nvGrpSpPr>
        <p:grpSpPr>
          <a:xfrm>
            <a:off x="1929401" y="5133115"/>
            <a:ext cx="3070080" cy="646331"/>
            <a:chOff x="1929401" y="5133115"/>
            <a:chExt cx="3070080" cy="646331"/>
          </a:xfrm>
        </p:grpSpPr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C282B8E-16E0-B342-A593-96AFB11071D8}"/>
                </a:ext>
              </a:extLst>
            </p:cNvPr>
            <p:cNvSpPr txBox="1"/>
            <p:nvPr/>
          </p:nvSpPr>
          <p:spPr>
            <a:xfrm>
              <a:off x="1929401" y="5133115"/>
              <a:ext cx="83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9B4C131-21F7-3D48-9E13-1755FB487E21}"/>
                </a:ext>
              </a:extLst>
            </p:cNvPr>
            <p:cNvSpPr txBox="1"/>
            <p:nvPr/>
          </p:nvSpPr>
          <p:spPr>
            <a:xfrm>
              <a:off x="2621872" y="5133115"/>
              <a:ext cx="2377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Vinkel v är </a:t>
              </a:r>
              <a:r>
                <a:rPr lang="sv-SE" dirty="0">
                  <a:latin typeface="Bradley Hand" pitchFamily="2" charset="77"/>
                </a:rPr>
                <a:t>35 </a:t>
              </a:r>
              <a:r>
                <a:rPr lang="sv-SE" baseline="30000" dirty="0">
                  <a:latin typeface="Bradley Hand" pitchFamily="2" charset="77"/>
                </a:rPr>
                <a:t>∘</a:t>
              </a:r>
              <a:r>
                <a:rPr lang="sv-SE" dirty="0">
                  <a:latin typeface="Bradley Hand Bold"/>
                </a:rPr>
                <a:t> </a:t>
              </a:r>
            </a:p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</a:rPr>
                <a:t>Vinkel v är </a:t>
              </a:r>
              <a:r>
                <a:rPr lang="sv-SE" dirty="0">
                  <a:latin typeface="Bradley Hand" pitchFamily="2" charset="77"/>
                </a:rPr>
                <a:t>55 </a:t>
              </a:r>
              <a:r>
                <a:rPr lang="sv-SE" baseline="30000" dirty="0">
                  <a:latin typeface="Bradley Hand" pitchFamily="2" charset="77"/>
                </a:rPr>
                <a:t>∘</a:t>
              </a:r>
              <a:endParaRPr lang="sv-SE" dirty="0">
                <a:latin typeface="Bradley Hand" pitchFamily="2" charset="77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9324138A-0B40-F4F4-01B0-B2ACB6071CDB}"/>
              </a:ext>
            </a:extLst>
          </p:cNvPr>
          <p:cNvGrpSpPr/>
          <p:nvPr/>
        </p:nvGrpSpPr>
        <p:grpSpPr>
          <a:xfrm>
            <a:off x="4349599" y="342558"/>
            <a:ext cx="4022009" cy="1610174"/>
            <a:chOff x="4349599" y="342558"/>
            <a:chExt cx="4022009" cy="1610174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6D6ADD72-D209-AE91-E1E5-632D6EE211DA}"/>
                </a:ext>
              </a:extLst>
            </p:cNvPr>
            <p:cNvGrpSpPr/>
            <p:nvPr/>
          </p:nvGrpSpPr>
          <p:grpSpPr>
            <a:xfrm>
              <a:off x="4349599" y="342558"/>
              <a:ext cx="4022009" cy="1610174"/>
              <a:chOff x="4349599" y="342558"/>
              <a:chExt cx="4022009" cy="1610174"/>
            </a:xfrm>
          </p:grpSpPr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3CAC5C7B-FBAB-7E9D-8333-7CF57EA79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49599" y="342558"/>
                <a:ext cx="4022009" cy="1610174"/>
              </a:xfrm>
              <a:prstGeom prst="rect">
                <a:avLst/>
              </a:prstGeom>
            </p:spPr>
          </p:pic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41E7A31F-2FEE-7744-48DD-AD5D0C442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827" y="362602"/>
                <a:ext cx="394345" cy="520700"/>
              </a:xfrm>
              <a:prstGeom prst="rect">
                <a:avLst/>
              </a:prstGeom>
            </p:spPr>
          </p:pic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CB086219-F66B-892A-B32B-E7E5855C4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976" y="342558"/>
                <a:ext cx="394345" cy="520700"/>
              </a:xfrm>
              <a:prstGeom prst="rect">
                <a:avLst/>
              </a:prstGeom>
            </p:spPr>
          </p:pic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53AF4324-A887-1984-AC68-EEB981C4E626}"/>
                </a:ext>
              </a:extLst>
            </p:cNvPr>
            <p:cNvSpPr/>
            <p:nvPr/>
          </p:nvSpPr>
          <p:spPr>
            <a:xfrm>
              <a:off x="4411418" y="438286"/>
              <a:ext cx="432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D0CB078-32B7-6270-365E-2B35681D1BAC}"/>
                </a:ext>
              </a:extLst>
            </p:cNvPr>
            <p:cNvSpPr/>
            <p:nvPr/>
          </p:nvSpPr>
          <p:spPr>
            <a:xfrm>
              <a:off x="6175025" y="438286"/>
              <a:ext cx="432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22C65FDA-FB57-2C5A-68ED-3EFB0F4F9CF6}"/>
              </a:ext>
            </a:extLst>
          </p:cNvPr>
          <p:cNvSpPr txBox="1"/>
          <p:nvPr/>
        </p:nvSpPr>
        <p:spPr>
          <a:xfrm>
            <a:off x="3372556" y="2590445"/>
            <a:ext cx="536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35</a:t>
            </a:r>
            <a:r>
              <a:rPr lang="sv-SE" baseline="30000" dirty="0">
                <a:latin typeface="Bradley Hand" pitchFamily="2" charset="77"/>
              </a:rPr>
              <a:t>∘</a:t>
            </a:r>
            <a:endParaRPr lang="sv-S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26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/>
      <p:bldP spid="9" grpId="0"/>
      <p:bldP spid="10" grpId="0"/>
      <p:bldP spid="11" grpId="0"/>
      <p:bldP spid="12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5DCC006-191F-7042-8543-41A07EAD1EFD}"/>
              </a:ext>
            </a:extLst>
          </p:cNvPr>
          <p:cNvSpPr/>
          <p:nvPr/>
        </p:nvSpPr>
        <p:spPr>
          <a:xfrm>
            <a:off x="3322666" y="241595"/>
            <a:ext cx="2690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Trianglars vinkelsumma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6E3DD51-7E03-4244-87CE-FFC91EEF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508" y="760730"/>
            <a:ext cx="3405777" cy="192212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529375A-A8D7-2542-B643-6D4A2690486B}"/>
              </a:ext>
            </a:extLst>
          </p:cNvPr>
          <p:cNvSpPr/>
          <p:nvPr/>
        </p:nvSpPr>
        <p:spPr>
          <a:xfrm>
            <a:off x="1975929" y="3059668"/>
            <a:ext cx="5417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Vinklarna i den här triangeln är </a:t>
            </a:r>
            <a:r>
              <a:rPr lang="sv-SE" sz="2400" dirty="0">
                <a:solidFill>
                  <a:srgbClr val="C00000"/>
                </a:solidFill>
              </a:rPr>
              <a:t>30°</a:t>
            </a:r>
            <a:r>
              <a:rPr lang="sv-SE" dirty="0"/>
              <a:t>, </a:t>
            </a:r>
            <a:r>
              <a:rPr lang="sv-SE" sz="2400" dirty="0">
                <a:solidFill>
                  <a:srgbClr val="C00000"/>
                </a:solidFill>
              </a:rPr>
              <a:t>70°</a:t>
            </a:r>
            <a:r>
              <a:rPr lang="sv-SE" dirty="0"/>
              <a:t> och </a:t>
            </a:r>
            <a:r>
              <a:rPr lang="sv-SE" sz="2400" dirty="0">
                <a:solidFill>
                  <a:srgbClr val="C00000"/>
                </a:solidFill>
              </a:rPr>
              <a:t>80°</a:t>
            </a:r>
            <a:r>
              <a:rPr lang="sv-SE" dirty="0"/>
              <a:t>.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B40022D-9E9D-BC45-B292-7F1FDD89135E}"/>
              </a:ext>
            </a:extLst>
          </p:cNvPr>
          <p:cNvSpPr/>
          <p:nvPr/>
        </p:nvSpPr>
        <p:spPr>
          <a:xfrm>
            <a:off x="2472508" y="3927822"/>
            <a:ext cx="3767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adderar de tre vinklarna får vi: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A5F8AD6-77A4-3D44-80F1-C1F9AEFC9FE3}"/>
              </a:ext>
            </a:extLst>
          </p:cNvPr>
          <p:cNvSpPr/>
          <p:nvPr/>
        </p:nvSpPr>
        <p:spPr>
          <a:xfrm>
            <a:off x="2250116" y="5303223"/>
            <a:ext cx="445112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Vinkelsumman i trianglar är 180°.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14A9FE9-31F9-6C4F-B4FA-26425CD625BA}"/>
              </a:ext>
            </a:extLst>
          </p:cNvPr>
          <p:cNvSpPr/>
          <p:nvPr/>
        </p:nvSpPr>
        <p:spPr>
          <a:xfrm>
            <a:off x="2759794" y="4376030"/>
            <a:ext cx="2831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30°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+ 70° +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80° =</a:t>
            </a:r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91A604E-4626-9D46-B752-838440B565F8}"/>
              </a:ext>
            </a:extLst>
          </p:cNvPr>
          <p:cNvSpPr/>
          <p:nvPr/>
        </p:nvSpPr>
        <p:spPr>
          <a:xfrm>
            <a:off x="4897654" y="4345252"/>
            <a:ext cx="980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C00000"/>
                </a:solidFill>
              </a:rPr>
              <a:t>180°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8379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837353" y="2892255"/>
            <a:ext cx="154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35 °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37353" y="3321716"/>
            <a:ext cx="11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70°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282746" y="3810434"/>
            <a:ext cx="1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837353" y="4438265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043921" y="5234549"/>
            <a:ext cx="209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är 75 °.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6EFB9F-2B10-F649-9A37-C9AAA875CF46}"/>
              </a:ext>
            </a:extLst>
          </p:cNvPr>
          <p:cNvSpPr/>
          <p:nvPr/>
        </p:nvSpPr>
        <p:spPr>
          <a:xfrm>
            <a:off x="282589" y="30659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F2C7754-88D0-DE4F-A2FF-A2DFC567624B}"/>
              </a:ext>
            </a:extLst>
          </p:cNvPr>
          <p:cNvSpPr/>
          <p:nvPr/>
        </p:nvSpPr>
        <p:spPr>
          <a:xfrm>
            <a:off x="6389225" y="2860186"/>
            <a:ext cx="224953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Symbolen ^ betyder vinkel.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BD27397-03A2-8B44-A66A-977A2702BAD7}"/>
              </a:ext>
            </a:extLst>
          </p:cNvPr>
          <p:cNvSpPr/>
          <p:nvPr/>
        </p:nvSpPr>
        <p:spPr>
          <a:xfrm>
            <a:off x="5958348" y="4291594"/>
            <a:ext cx="262657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Triangelns vinkelsumma är 180°.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7C5DE75-69B8-7848-BA94-EF2550F2155C}"/>
              </a:ext>
            </a:extLst>
          </p:cNvPr>
          <p:cNvSpPr txBox="1"/>
          <p:nvPr/>
        </p:nvSpPr>
        <p:spPr>
          <a:xfrm>
            <a:off x="3412206" y="4437698"/>
            <a:ext cx="155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180°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105 °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1B345C37-F0F3-8041-9C58-7FD494D3A43C}"/>
              </a:ext>
            </a:extLst>
          </p:cNvPr>
          <p:cNvGrpSpPr/>
          <p:nvPr/>
        </p:nvGrpSpPr>
        <p:grpSpPr>
          <a:xfrm>
            <a:off x="1674538" y="379750"/>
            <a:ext cx="5330468" cy="1700241"/>
            <a:chOff x="1674538" y="379750"/>
            <a:chExt cx="5330468" cy="1700241"/>
          </a:xfrm>
        </p:grpSpPr>
        <p:sp>
          <p:nvSpPr>
            <p:cNvPr id="4" name="Rektangel 3"/>
            <p:cNvSpPr/>
            <p:nvPr/>
          </p:nvSpPr>
          <p:spPr>
            <a:xfrm>
              <a:off x="1674538" y="431469"/>
              <a:ext cx="22706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är vinkeln </a:t>
              </a:r>
              <a:r>
                <a:rPr lang="sv-SE" i="1" dirty="0"/>
                <a:t>B </a:t>
              </a:r>
              <a:r>
                <a:rPr lang="sv-SE" dirty="0"/>
                <a:t>i den här triangeln? </a:t>
              </a:r>
            </a:p>
          </p:txBody>
        </p: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E9696C26-C7D7-AD43-85BA-FFCA7698B40F}"/>
                </a:ext>
              </a:extLst>
            </p:cNvPr>
            <p:cNvGrpSpPr/>
            <p:nvPr/>
          </p:nvGrpSpPr>
          <p:grpSpPr>
            <a:xfrm>
              <a:off x="4246523" y="379750"/>
              <a:ext cx="2758483" cy="1700241"/>
              <a:chOff x="3006820" y="765165"/>
              <a:chExt cx="2758483" cy="1700241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933C57C3-7338-D243-B584-13863A3DC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06820" y="765165"/>
                <a:ext cx="2758483" cy="1700241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7F1BCF62-5140-0440-948F-3ED59C0F8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6820" y="895620"/>
                <a:ext cx="1156439" cy="795612"/>
              </a:xfrm>
              <a:prstGeom prst="rect">
                <a:avLst/>
              </a:prstGeom>
            </p:spPr>
          </p:pic>
        </p:grp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C40B9029-E0B7-C64F-A2A6-7E83C723EF0C}"/>
              </a:ext>
            </a:extLst>
          </p:cNvPr>
          <p:cNvSpPr txBox="1"/>
          <p:nvPr/>
        </p:nvSpPr>
        <p:spPr>
          <a:xfrm>
            <a:off x="3430973" y="3808158"/>
            <a:ext cx="143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35 °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70 °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4DBD7AA-E6CA-0442-8A75-507AE24F8E32}"/>
              </a:ext>
            </a:extLst>
          </p:cNvPr>
          <p:cNvSpPr txBox="1"/>
          <p:nvPr/>
        </p:nvSpPr>
        <p:spPr>
          <a:xfrm>
            <a:off x="4708333" y="3818219"/>
            <a:ext cx="7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105 ° 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BB50292-1F52-4944-B43C-C5ABB2E75794}"/>
              </a:ext>
            </a:extLst>
          </p:cNvPr>
          <p:cNvSpPr txBox="1"/>
          <p:nvPr/>
        </p:nvSpPr>
        <p:spPr>
          <a:xfrm>
            <a:off x="4824742" y="4445483"/>
            <a:ext cx="7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75 °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C0397C-99EE-B44F-9FA4-E3BEA801A63F}"/>
              </a:ext>
            </a:extLst>
          </p:cNvPr>
          <p:cNvSpPr/>
          <p:nvPr/>
        </p:nvSpPr>
        <p:spPr>
          <a:xfrm>
            <a:off x="5958348" y="4977823"/>
            <a:ext cx="292065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Storleken av vinkeln </a:t>
            </a:r>
            <a:r>
              <a:rPr lang="sv-SE" sz="1400" i="1" dirty="0"/>
              <a:t>B </a:t>
            </a:r>
            <a:r>
              <a:rPr lang="sv-SE" sz="1400" dirty="0"/>
              <a:t>kan också tecknas direkt med ett uttryck så här: 180° – 35° – 70° </a:t>
            </a:r>
          </a:p>
        </p:txBody>
      </p:sp>
    </p:spTree>
    <p:extLst>
      <p:ext uri="{BB962C8B-B14F-4D97-AF65-F5344CB8AC3E}">
        <p14:creationId xmlns:p14="http://schemas.microsoft.com/office/powerpoint/2010/main" val="6024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 animBg="1"/>
      <p:bldP spid="16" grpId="0" animBg="1"/>
      <p:bldP spid="17" grpId="0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1C8BB92-DD13-9A4F-8430-89D52BFED0F4}"/>
              </a:ext>
            </a:extLst>
          </p:cNvPr>
          <p:cNvGrpSpPr/>
          <p:nvPr/>
        </p:nvGrpSpPr>
        <p:grpSpPr>
          <a:xfrm>
            <a:off x="1674537" y="337370"/>
            <a:ext cx="6823419" cy="1875517"/>
            <a:chOff x="1674537" y="337370"/>
            <a:chExt cx="6823419" cy="1875517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1567" y="706702"/>
              <a:ext cx="3423150" cy="1506185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1674537" y="337370"/>
              <a:ext cx="68234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triangeln är två vinklar lika stora. Hur stora är vinklarna A och C?</a:t>
              </a:r>
            </a:p>
          </p:txBody>
        </p:sp>
      </p:grpSp>
      <p:sp>
        <p:nvSpPr>
          <p:cNvPr id="6" name="textruta 5"/>
          <p:cNvSpPr txBox="1"/>
          <p:nvPr/>
        </p:nvSpPr>
        <p:spPr>
          <a:xfrm>
            <a:off x="2837353" y="3044153"/>
            <a:ext cx="154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34 °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37353" y="3377422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837353" y="3751177"/>
            <a:ext cx="139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837353" y="4438265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668009" y="5322895"/>
            <a:ext cx="34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är 34° och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 är 112°.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6EFB9F-2B10-F649-9A37-C9AAA875CF46}"/>
              </a:ext>
            </a:extLst>
          </p:cNvPr>
          <p:cNvSpPr/>
          <p:nvPr/>
        </p:nvSpPr>
        <p:spPr>
          <a:xfrm>
            <a:off x="282589" y="30659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ECF5ED-C317-2B43-8BBF-67F21C16B9CB}"/>
              </a:ext>
            </a:extLst>
          </p:cNvPr>
          <p:cNvSpPr/>
          <p:nvPr/>
        </p:nvSpPr>
        <p:spPr>
          <a:xfrm>
            <a:off x="5959305" y="3141110"/>
            <a:ext cx="294074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är vinklarna B och C som är lika stora eftersom de är spetsiga och A är trubbig.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EF748F6-D4BC-0B44-B2C8-B832ED7E2002}"/>
              </a:ext>
            </a:extLst>
          </p:cNvPr>
          <p:cNvSpPr txBox="1"/>
          <p:nvPr/>
        </p:nvSpPr>
        <p:spPr>
          <a:xfrm>
            <a:off x="3376151" y="3371943"/>
            <a:ext cx="11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34°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BD27397-03A2-8B44-A66A-977A2702BAD7}"/>
              </a:ext>
            </a:extLst>
          </p:cNvPr>
          <p:cNvSpPr/>
          <p:nvPr/>
        </p:nvSpPr>
        <p:spPr>
          <a:xfrm>
            <a:off x="6650514" y="4437698"/>
            <a:ext cx="224953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Triangelns vinkelsumma är 180°.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7C5DE75-69B8-7848-BA94-EF2550F2155C}"/>
              </a:ext>
            </a:extLst>
          </p:cNvPr>
          <p:cNvSpPr txBox="1"/>
          <p:nvPr/>
        </p:nvSpPr>
        <p:spPr>
          <a:xfrm>
            <a:off x="3430973" y="4437698"/>
            <a:ext cx="153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180°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68 °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EC83118-34AD-1640-AD35-00706E8BE20E}"/>
              </a:ext>
            </a:extLst>
          </p:cNvPr>
          <p:cNvSpPr txBox="1"/>
          <p:nvPr/>
        </p:nvSpPr>
        <p:spPr>
          <a:xfrm>
            <a:off x="4021156" y="3751177"/>
            <a:ext cx="139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34 °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34 °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A2DDFF3-8204-3D42-9796-734938A41596}"/>
              </a:ext>
            </a:extLst>
          </p:cNvPr>
          <p:cNvSpPr txBox="1"/>
          <p:nvPr/>
        </p:nvSpPr>
        <p:spPr>
          <a:xfrm>
            <a:off x="5289631" y="3741275"/>
            <a:ext cx="5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68 °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8CE40AA-8220-CB4A-B378-C54A9760D150}"/>
              </a:ext>
            </a:extLst>
          </p:cNvPr>
          <p:cNvSpPr txBox="1"/>
          <p:nvPr/>
        </p:nvSpPr>
        <p:spPr>
          <a:xfrm>
            <a:off x="4743934" y="4437698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112° </a:t>
            </a:r>
          </a:p>
        </p:txBody>
      </p:sp>
    </p:spTree>
    <p:extLst>
      <p:ext uri="{BB962C8B-B14F-4D97-AF65-F5344CB8AC3E}">
        <p14:creationId xmlns:p14="http://schemas.microsoft.com/office/powerpoint/2010/main" val="9710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5" grpId="0"/>
      <p:bldP spid="16" grpId="0" animBg="1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</TotalTime>
  <Words>629</Words>
  <Application>Microsoft Macintosh PowerPoint</Application>
  <PresentationFormat>Bildspel på skärmen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ＭＳ ゴシック</vt:lpstr>
      <vt:lpstr>Arial</vt:lpstr>
      <vt:lpstr>Bradley Hand</vt:lpstr>
      <vt:lpstr>Bradley Hand Bold</vt:lpstr>
      <vt:lpstr>Calibri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26</cp:revision>
  <dcterms:created xsi:type="dcterms:W3CDTF">2017-04-14T14:34:39Z</dcterms:created>
  <dcterms:modified xsi:type="dcterms:W3CDTF">2022-08-07T13:22:12Z</dcterms:modified>
</cp:coreProperties>
</file>