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65" r:id="rId2"/>
    <p:sldId id="367" r:id="rId3"/>
    <p:sldId id="368" r:id="rId4"/>
    <p:sldId id="370" r:id="rId5"/>
    <p:sldId id="371" r:id="rId6"/>
    <p:sldId id="372" r:id="rId7"/>
    <p:sldId id="366" r:id="rId8"/>
    <p:sldId id="373" r:id="rId9"/>
    <p:sldId id="374" r:id="rId10"/>
    <p:sldId id="341" r:id="rId11"/>
    <p:sldId id="347" r:id="rId12"/>
    <p:sldId id="351" r:id="rId13"/>
    <p:sldId id="348" r:id="rId14"/>
    <p:sldId id="350" r:id="rId15"/>
    <p:sldId id="349" r:id="rId16"/>
    <p:sldId id="352" r:id="rId17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Fördiagnos 4.4_Uppgift 80 - 82" id="{2B1603A8-9F8D-0144-95D2-37FDA083D0B1}">
          <p14:sldIdLst>
            <p14:sldId id="365"/>
            <p14:sldId id="367"/>
            <p14:sldId id="368"/>
            <p14:sldId id="370"/>
            <p14:sldId id="371"/>
          </p14:sldIdLst>
        </p14:section>
        <p14:section name="Fördiagnos 4.4_Uppgift 83 - 85" id="{2F317B25-4F72-E648-84C0-264B09B4C1C3}">
          <p14:sldIdLst>
            <p14:sldId id="372"/>
            <p14:sldId id="366"/>
            <p14:sldId id="373"/>
            <p14:sldId id="374"/>
          </p14:sldIdLst>
        </p14:section>
        <p14:section name="Fördiagnos 4.4_Uppgift 86 - 87" id="{64CA6B68-BBFB-B744-8113-DFEE3EC32946}">
          <p14:sldIdLst>
            <p14:sldId id="341"/>
            <p14:sldId id="347"/>
            <p14:sldId id="351"/>
            <p14:sldId id="348"/>
            <p14:sldId id="350"/>
            <p14:sldId id="349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9594"/>
    <a:srgbClr val="C37583"/>
    <a:srgbClr val="8E2503"/>
    <a:srgbClr val="9E2903"/>
    <a:srgbClr val="721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6" autoAdjust="0"/>
    <p:restoredTop sz="99052" autoAdjust="0"/>
  </p:normalViewPr>
  <p:slideViewPr>
    <p:cSldViewPr snapToGrid="0" snapToObjects="1">
      <p:cViewPr>
        <p:scale>
          <a:sx n="122" d="100"/>
          <a:sy n="122" d="100"/>
        </p:scale>
        <p:origin x="86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6.tiff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dobjekt 44">
            <a:extLst>
              <a:ext uri="{FF2B5EF4-FFF2-40B4-BE49-F238E27FC236}">
                <a16:creationId xmlns:a16="http://schemas.microsoft.com/office/drawing/2014/main" id="{2A40DCF6-D78C-664A-9C51-A02A7904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43" y="4746436"/>
            <a:ext cx="4376154" cy="198953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4C1E3E2-1BF9-1F4E-BC36-0FB20AE0DBCF}"/>
              </a:ext>
            </a:extLst>
          </p:cNvPr>
          <p:cNvSpPr/>
          <p:nvPr/>
        </p:nvSpPr>
        <p:spPr>
          <a:xfrm>
            <a:off x="3513327" y="749469"/>
            <a:ext cx="256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Enhetsomvandlingar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B2F591A-42F0-704E-AD2D-AAE6173F2D65}"/>
              </a:ext>
            </a:extLst>
          </p:cNvPr>
          <p:cNvSpPr/>
          <p:nvPr/>
        </p:nvSpPr>
        <p:spPr>
          <a:xfrm>
            <a:off x="389009" y="1116795"/>
            <a:ext cx="787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Föremål, till exempel en sten, väger något. Vi säger att stenen har vikt. Ett annat ord för samma sak är massa. Vikt mäts oftast i </a:t>
            </a:r>
            <a:r>
              <a:rPr lang="sv-SE" i="1" dirty="0">
                <a:solidFill>
                  <a:srgbClr val="C00000"/>
                </a:solidFill>
              </a:rPr>
              <a:t>ton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kilogram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hektogram</a:t>
            </a:r>
            <a:r>
              <a:rPr lang="sv-SE" dirty="0"/>
              <a:t> och </a:t>
            </a:r>
            <a:r>
              <a:rPr lang="sv-SE" i="1" dirty="0">
                <a:solidFill>
                  <a:srgbClr val="C00000"/>
                </a:solidFill>
              </a:rPr>
              <a:t>gram</a:t>
            </a:r>
            <a:r>
              <a:rPr lang="sv-SE" dirty="0"/>
              <a:t>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FF376F69-20BF-2E46-90FB-E69114C9B294}"/>
              </a:ext>
            </a:extLst>
          </p:cNvPr>
          <p:cNvGrpSpPr/>
          <p:nvPr/>
        </p:nvGrpSpPr>
        <p:grpSpPr>
          <a:xfrm>
            <a:off x="1606237" y="2034540"/>
            <a:ext cx="5381704" cy="1969201"/>
            <a:chOff x="1410747" y="2242098"/>
            <a:chExt cx="5381704" cy="1969201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74C4E55-6F48-E34C-8818-A4CC5F826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9392"/>
            <a:stretch/>
          </p:blipFill>
          <p:spPr>
            <a:xfrm>
              <a:off x="1410747" y="2242098"/>
              <a:ext cx="1039106" cy="1969200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84090FEB-0A71-AE4D-8DC0-B09A83EB3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9392"/>
            <a:stretch/>
          </p:blipFill>
          <p:spPr>
            <a:xfrm>
              <a:off x="2532150" y="2242099"/>
              <a:ext cx="1174282" cy="196920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E6CF82D-ABF3-AD43-8ADA-570829C62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472" b="29392"/>
            <a:stretch/>
          </p:blipFill>
          <p:spPr>
            <a:xfrm>
              <a:off x="3788729" y="2242098"/>
              <a:ext cx="3003722" cy="1969200"/>
            </a:xfrm>
            <a:prstGeom prst="rect">
              <a:avLst/>
            </a:prstGeom>
          </p:spPr>
        </p:pic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1CA67C4-1A1F-1541-B37B-8C8CEFF4F253}"/>
              </a:ext>
            </a:extLst>
          </p:cNvPr>
          <p:cNvSpPr/>
          <p:nvPr/>
        </p:nvSpPr>
        <p:spPr>
          <a:xfrm>
            <a:off x="389069" y="4296317"/>
            <a:ext cx="22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59DD41C8-6ABC-E24C-BC17-ED694E22E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74" y="4994474"/>
            <a:ext cx="746334" cy="2921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246081F-9B8B-304C-A63D-00FA55619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136" y="4867762"/>
            <a:ext cx="943526" cy="52824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CD94506-CC16-E547-B661-53420FA3C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34" y="4994474"/>
            <a:ext cx="747730" cy="2921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2E78D980-2421-0149-8EFF-F6D275047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761" y="5605542"/>
            <a:ext cx="2295445" cy="2921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1BBA4568-85AD-A54F-A8D8-DF12BF480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432" y="5534959"/>
            <a:ext cx="1082773" cy="454348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49A76BB5-470E-F04C-9533-A5002478C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850" y="5595154"/>
            <a:ext cx="747731" cy="2921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A32564CD-FC62-8148-AA04-A4BC59595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108" y="6172937"/>
            <a:ext cx="1539357" cy="2921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1AC8B586-A55C-DA44-B397-F3DE6C543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74" y="6145680"/>
            <a:ext cx="746335" cy="29210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460698B3-A04D-6A41-87D9-D9433788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224" y="301393"/>
            <a:ext cx="228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000" b="1" dirty="0">
                <a:latin typeface="+mn-lt"/>
              </a:rPr>
              <a:t>Enheter för vikt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588761D6-B08C-B349-B3F2-F24B94A05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139" y="1846478"/>
            <a:ext cx="1451842" cy="876311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E0C91A1-B3B3-DA45-828D-EB73B1668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861" y="2626223"/>
            <a:ext cx="970926" cy="281348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2494B6BD-B71F-9B4D-9ED4-401D48FAA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8398" y="2686674"/>
            <a:ext cx="813178" cy="259274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3EC76E15-B8F0-E54D-8C2E-5125DC43E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1261" y="2421423"/>
            <a:ext cx="2634033" cy="703722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F6010880-B6C0-8546-9D69-FC4482723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9785" y="2457268"/>
            <a:ext cx="1563972" cy="323378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67121EE7-B565-2048-8F7E-B055FC148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7176" y="2730363"/>
            <a:ext cx="1347335" cy="346953"/>
          </a:xfrm>
          <a:prstGeom prst="rect">
            <a:avLst/>
          </a:prstGeom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C3949252-DDDB-644A-8B99-5FB3507944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6237" y="3425695"/>
            <a:ext cx="985394" cy="335805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F8EC2DC6-4A95-BB4E-90A1-2F1491C70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7652" y="3425695"/>
            <a:ext cx="939703" cy="348038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AB4AD48-EC6B-8E44-99D9-66BBD38D46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0050" y="3289769"/>
            <a:ext cx="2679883" cy="686924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6328E455-7296-6E41-B2AD-7E4C99FB8E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9056" y="3385063"/>
            <a:ext cx="1321935" cy="31749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0A423D8-3D90-1249-9665-41F741FB8B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8300" y="2421423"/>
            <a:ext cx="771319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BF84079-359D-DF4F-ACD6-33B6E09D2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1612" y="2431705"/>
            <a:ext cx="962140" cy="64633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3963B64-97E0-8742-B36F-A27BC359D8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983" y="2457268"/>
            <a:ext cx="2667590" cy="2742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7AC7A86-2781-AF4C-BBA9-937AEA46D9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3715" y="2801145"/>
            <a:ext cx="2156059" cy="29586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7BB6B4-474B-6C44-AB9B-B0AE4D9B8F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2068" y="3279405"/>
            <a:ext cx="985394" cy="64633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FABF606-810B-294F-A7DB-EDDF1AEB7B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7211" y="3261774"/>
            <a:ext cx="962140" cy="64633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EEFCAAB-E59B-914D-B262-10468EAFCA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983" y="3368423"/>
            <a:ext cx="2388791" cy="428376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5BB81CE7-97BF-5A4C-8A66-BF14E1F27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236" y="6157878"/>
            <a:ext cx="999969" cy="400109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9833709C-8CA8-B34B-8C5A-18846EA81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802" y="6235797"/>
            <a:ext cx="716793" cy="292100"/>
          </a:xfrm>
          <a:prstGeom prst="rect">
            <a:avLst/>
          </a:prstGeom>
        </p:spPr>
      </p:pic>
      <p:pic>
        <p:nvPicPr>
          <p:cNvPr id="48" name="Bildobjekt 47">
            <a:extLst>
              <a:ext uri="{FF2B5EF4-FFF2-40B4-BE49-F238E27FC236}">
                <a16:creationId xmlns:a16="http://schemas.microsoft.com/office/drawing/2014/main" id="{BF915021-B5EA-BA44-8D3A-470CE1AF76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5769" y="4107059"/>
            <a:ext cx="1762259" cy="539358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7EBF2ADC-6150-BD4D-95D8-770403823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452" y="4962986"/>
            <a:ext cx="155298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8B451A9-B2C9-B449-BFA4-77915E7AB904}"/>
              </a:ext>
            </a:extLst>
          </p:cNvPr>
          <p:cNvSpPr/>
          <p:nvPr/>
        </p:nvSpPr>
        <p:spPr>
          <a:xfrm>
            <a:off x="3894169" y="5055866"/>
            <a:ext cx="447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 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2F8BBF-FE5F-E648-AE63-DAD6CA19FC56}"/>
              </a:ext>
            </a:extLst>
          </p:cNvPr>
          <p:cNvSpPr/>
          <p:nvPr/>
        </p:nvSpPr>
        <p:spPr>
          <a:xfrm>
            <a:off x="2294528" y="1700137"/>
            <a:ext cx="4965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klocka som visar tiden </a:t>
            </a:r>
            <a:r>
              <a:rPr lang="sv-SE" dirty="0">
                <a:solidFill>
                  <a:srgbClr val="9E2903"/>
                </a:solidFill>
              </a:rPr>
              <a:t>med visare </a:t>
            </a:r>
            <a:r>
              <a:rPr lang="sv-SE" dirty="0"/>
              <a:t>kallas </a:t>
            </a:r>
            <a:r>
              <a:rPr lang="sv-SE" i="1" dirty="0">
                <a:solidFill>
                  <a:srgbClr val="9E2903"/>
                </a:solidFill>
              </a:rPr>
              <a:t>analog</a:t>
            </a:r>
            <a:r>
              <a:rPr lang="sv-SE" dirty="0"/>
              <a:t>.</a:t>
            </a:r>
          </a:p>
          <a:p>
            <a:r>
              <a:rPr lang="sv-SE" dirty="0"/>
              <a:t>Den visar vilket klockslag det är, men den visar inte</a:t>
            </a:r>
          </a:p>
          <a:p>
            <a:r>
              <a:rPr lang="sv-SE" dirty="0"/>
              <a:t>om det är dag eller natt.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B9F92F-7CA8-0549-A031-24FAFE40E08F}"/>
              </a:ext>
            </a:extLst>
          </p:cNvPr>
          <p:cNvSpPr/>
          <p:nvPr/>
        </p:nvSpPr>
        <p:spPr>
          <a:xfrm>
            <a:off x="2852126" y="1095014"/>
            <a:ext cx="3281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Klockor med eller utan visare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02F61BC-9F8D-4641-A2CE-C30228970144}"/>
              </a:ext>
            </a:extLst>
          </p:cNvPr>
          <p:cNvSpPr/>
          <p:nvPr/>
        </p:nvSpPr>
        <p:spPr>
          <a:xfrm>
            <a:off x="2294528" y="2976007"/>
            <a:ext cx="5709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klocka som visar tiden </a:t>
            </a:r>
            <a:r>
              <a:rPr lang="sv-SE" dirty="0">
                <a:solidFill>
                  <a:srgbClr val="9E2903"/>
                </a:solidFill>
              </a:rPr>
              <a:t>med siffror</a:t>
            </a:r>
            <a:r>
              <a:rPr lang="sv-SE" dirty="0"/>
              <a:t> kallas </a:t>
            </a:r>
            <a:r>
              <a:rPr lang="sv-SE" i="1" dirty="0">
                <a:solidFill>
                  <a:srgbClr val="9E2903"/>
                </a:solidFill>
              </a:rPr>
              <a:t>digital</a:t>
            </a:r>
            <a:r>
              <a:rPr lang="sv-SE" dirty="0"/>
              <a:t>.</a:t>
            </a:r>
          </a:p>
          <a:p>
            <a:r>
              <a:rPr lang="sv-SE" dirty="0"/>
              <a:t>Den visar hur lång tid det har gått av dygnet.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48D234D-1FA6-B448-B344-E035C7D6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" t="4584" r="4797" b="5969"/>
          <a:stretch/>
        </p:blipFill>
        <p:spPr>
          <a:xfrm>
            <a:off x="2477708" y="4279199"/>
            <a:ext cx="4293687" cy="1764869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03BDA0C2-ABE5-9A47-AC34-E257900F7026}"/>
              </a:ext>
            </a:extLst>
          </p:cNvPr>
          <p:cNvSpPr/>
          <p:nvPr/>
        </p:nvSpPr>
        <p:spPr>
          <a:xfrm>
            <a:off x="2652664" y="5974283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Analog klocka</a:t>
            </a:r>
            <a:r>
              <a:rPr lang="sv-SE" i="1" dirty="0"/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BE8B4FD-F3C7-494C-A16E-C0F38DAD4403}"/>
              </a:ext>
            </a:extLst>
          </p:cNvPr>
          <p:cNvSpPr/>
          <p:nvPr/>
        </p:nvSpPr>
        <p:spPr>
          <a:xfrm>
            <a:off x="4861633" y="5975210"/>
            <a:ext cx="160620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Digital klocka</a:t>
            </a:r>
            <a:r>
              <a:rPr lang="sv-SE" i="1" dirty="0"/>
              <a:t> 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3CD8A2E-3426-0282-CE51-7BC6AD3D8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194" y="313403"/>
            <a:ext cx="783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000" b="1" dirty="0">
                <a:latin typeface="+mn-lt"/>
              </a:rPr>
              <a:t>Tid</a:t>
            </a:r>
          </a:p>
        </p:txBody>
      </p:sp>
    </p:spTree>
    <p:extLst>
      <p:ext uri="{BB962C8B-B14F-4D97-AF65-F5344CB8AC3E}">
        <p14:creationId xmlns:p14="http://schemas.microsoft.com/office/powerpoint/2010/main" val="16079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8" grpId="0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F0B975B-E769-144D-A3D5-FCE9AD9D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33" y="984560"/>
            <a:ext cx="1667409" cy="201986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3287848" y="225220"/>
            <a:ext cx="242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år är 365 dygn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1420546" y="1017329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Jorden rör sig runt solen. Ett varv tar ett år.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1423765" y="1411140"/>
            <a:ext cx="3839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Under den tiden hinner jorden snurra lite drygt 365 varv runt sin egen axel.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1423765" y="2106429"/>
            <a:ext cx="3758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tid det tar för jorden att snurra ett varv runt sin axel kallas ett </a:t>
            </a:r>
            <a:r>
              <a:rPr lang="sv-SE" i="1" dirty="0">
                <a:solidFill>
                  <a:srgbClr val="C00000"/>
                </a:solidFill>
              </a:rPr>
              <a:t>dygn</a:t>
            </a:r>
            <a:r>
              <a:rPr lang="sv-SE" dirty="0"/>
              <a:t>.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9096A9F-4DBA-CB4A-AA0E-2C597DE5F709}"/>
              </a:ext>
            </a:extLst>
          </p:cNvPr>
          <p:cNvSpPr/>
          <p:nvPr/>
        </p:nvSpPr>
        <p:spPr>
          <a:xfrm>
            <a:off x="1420546" y="3321315"/>
            <a:ext cx="553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det tar lite mer än 365 dygn för jorden att  röra sig ett varv runt solen, lägger vi till ett dygn vart fjärde år.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12C8FAE-A8AD-DE4C-AB1D-244889E64C1E}"/>
              </a:ext>
            </a:extLst>
          </p:cNvPr>
          <p:cNvSpPr/>
          <p:nvPr/>
        </p:nvSpPr>
        <p:spPr>
          <a:xfrm>
            <a:off x="1420545" y="4016604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Dessa år kallas </a:t>
            </a:r>
            <a:r>
              <a:rPr lang="sv-SE" i="1" dirty="0">
                <a:solidFill>
                  <a:srgbClr val="9E2903"/>
                </a:solidFill>
              </a:rPr>
              <a:t>skottår</a:t>
            </a:r>
            <a:r>
              <a:rPr lang="sv-SE" dirty="0"/>
              <a:t> och är 366 dygn.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C17938D-5D50-4F40-8D34-BD777EA9FE3E}"/>
              </a:ext>
            </a:extLst>
          </p:cNvPr>
          <p:cNvSpPr/>
          <p:nvPr/>
        </p:nvSpPr>
        <p:spPr>
          <a:xfrm>
            <a:off x="1463072" y="5046824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år är </a:t>
            </a:r>
            <a:r>
              <a:rPr lang="sv-SE" dirty="0">
                <a:solidFill>
                  <a:srgbClr val="9E2903"/>
                </a:solidFill>
              </a:rPr>
              <a:t>12 </a:t>
            </a:r>
            <a:r>
              <a:rPr lang="sv-SE" i="1" dirty="0">
                <a:solidFill>
                  <a:srgbClr val="9E2903"/>
                </a:solidFill>
              </a:rPr>
              <a:t>månader</a:t>
            </a:r>
            <a:r>
              <a:rPr lang="sv-SE" dirty="0">
                <a:solidFill>
                  <a:srgbClr val="9E2903"/>
                </a:solidFill>
              </a:rPr>
              <a:t> </a:t>
            </a:r>
            <a:r>
              <a:rPr lang="sv-SE" dirty="0"/>
              <a:t>och ungefär </a:t>
            </a:r>
            <a:r>
              <a:rPr lang="sv-SE" dirty="0">
                <a:solidFill>
                  <a:srgbClr val="9E2903"/>
                </a:solidFill>
              </a:rPr>
              <a:t>52 </a:t>
            </a:r>
            <a:r>
              <a:rPr lang="sv-SE" i="1" dirty="0">
                <a:solidFill>
                  <a:srgbClr val="9E2903"/>
                </a:solidFill>
              </a:rPr>
              <a:t>veckor</a:t>
            </a:r>
            <a:r>
              <a:rPr lang="sv-SE" dirty="0"/>
              <a:t>.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EA5CAD6-EE1E-EA40-83C8-43720C12D972}"/>
              </a:ext>
            </a:extLst>
          </p:cNvPr>
          <p:cNvSpPr/>
          <p:nvPr/>
        </p:nvSpPr>
        <p:spPr>
          <a:xfrm>
            <a:off x="1463072" y="5532968"/>
            <a:ext cx="2032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vecka är </a:t>
            </a:r>
            <a:r>
              <a:rPr lang="sv-SE" dirty="0">
                <a:solidFill>
                  <a:srgbClr val="9E2903"/>
                </a:solidFill>
              </a:rPr>
              <a:t>7 dygn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1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2962027" y="748322"/>
            <a:ext cx="295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dygn är 24 timmar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3179892" y="1992395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dygn är indelat i </a:t>
            </a:r>
            <a:r>
              <a:rPr lang="sv-SE" dirty="0">
                <a:solidFill>
                  <a:srgbClr val="9E2903"/>
                </a:solidFill>
              </a:rPr>
              <a:t>24 </a:t>
            </a:r>
            <a:r>
              <a:rPr lang="sv-SE" i="1" dirty="0">
                <a:solidFill>
                  <a:srgbClr val="9E2903"/>
                </a:solidFill>
              </a:rPr>
              <a:t>timmar</a:t>
            </a:r>
            <a:r>
              <a:rPr lang="sv-SE" dirty="0"/>
              <a:t>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2542375" y="2516677"/>
            <a:ext cx="4608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timme är indelad </a:t>
            </a:r>
            <a:r>
              <a:rPr lang="sv-SE" i="1" dirty="0">
                <a:solidFill>
                  <a:srgbClr val="9E2903"/>
                </a:solidFill>
              </a:rPr>
              <a:t>minuter</a:t>
            </a:r>
            <a:r>
              <a:rPr lang="sv-SE" dirty="0"/>
              <a:t> och </a:t>
            </a:r>
            <a:r>
              <a:rPr lang="sv-SE" i="1" dirty="0">
                <a:solidFill>
                  <a:srgbClr val="9E2903"/>
                </a:solidFill>
              </a:rPr>
              <a:t>sekunder</a:t>
            </a:r>
            <a:r>
              <a:rPr lang="sv-SE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3179892" y="2998610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minuter </a:t>
            </a:r>
            <a:r>
              <a:rPr lang="sv-SE" dirty="0"/>
              <a:t>på en timme.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E3D4B53-AFE2-C847-9FBC-EBDC2E947FD7}"/>
              </a:ext>
            </a:extLst>
          </p:cNvPr>
          <p:cNvSpPr/>
          <p:nvPr/>
        </p:nvSpPr>
        <p:spPr>
          <a:xfrm>
            <a:off x="3179892" y="3479043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sekunder </a:t>
            </a:r>
            <a:r>
              <a:rPr lang="sv-SE" dirty="0"/>
              <a:t>på en minut.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87DB3D3-6121-F64F-8F9F-197B57A8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81" y="1747796"/>
            <a:ext cx="2754473" cy="244911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C8C75FC-81F6-A642-AFBE-7036728A10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159" y="1747796"/>
            <a:ext cx="3341735" cy="23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735331" y="516940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2176777" y="1030553"/>
            <a:ext cx="4790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Skriv två klockslag till varje bild. 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AB48D02-4B4B-F742-BC5A-1ED9A85B8FBD}"/>
              </a:ext>
            </a:extLst>
          </p:cNvPr>
          <p:cNvGrpSpPr/>
          <p:nvPr/>
        </p:nvGrpSpPr>
        <p:grpSpPr>
          <a:xfrm>
            <a:off x="735331" y="1680833"/>
            <a:ext cx="2412818" cy="1958724"/>
            <a:chOff x="636899" y="1515942"/>
            <a:chExt cx="2412818" cy="195872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207F8E1-916A-3E4A-BCD8-3F19A9F6940E}"/>
                </a:ext>
              </a:extLst>
            </p:cNvPr>
            <p:cNvSpPr/>
            <p:nvPr/>
          </p:nvSpPr>
          <p:spPr>
            <a:xfrm>
              <a:off x="636899" y="1689605"/>
              <a:ext cx="6333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>
                  <a:latin typeface="+mn-lt"/>
                </a:rPr>
                <a:t>a)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49AA236E-4990-CD4B-8790-1F8A28392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41" t="6732" r="6100" b="5939"/>
            <a:stretch/>
          </p:blipFill>
          <p:spPr>
            <a:xfrm>
              <a:off x="1090993" y="1515942"/>
              <a:ext cx="1958724" cy="1958724"/>
            </a:xfrm>
            <a:prstGeom prst="ellipse">
              <a:avLst/>
            </a:prstGeom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724A002B-673C-AB49-A8F7-0052117FB3F4}"/>
              </a:ext>
            </a:extLst>
          </p:cNvPr>
          <p:cNvSpPr/>
          <p:nvPr/>
        </p:nvSpPr>
        <p:spPr>
          <a:xfrm>
            <a:off x="628160" y="4371799"/>
            <a:ext cx="847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endParaRPr lang="sv-SE" sz="2000" dirty="0">
              <a:latin typeface="+mn-lt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1280641" y="4376948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05.15 eller 17.15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EA280CC1-1043-BB41-831A-1F0BBBC17E55}"/>
              </a:ext>
            </a:extLst>
          </p:cNvPr>
          <p:cNvGrpSpPr/>
          <p:nvPr/>
        </p:nvGrpSpPr>
        <p:grpSpPr>
          <a:xfrm>
            <a:off x="5167735" y="1792075"/>
            <a:ext cx="2384077" cy="1949157"/>
            <a:chOff x="3753135" y="1446174"/>
            <a:chExt cx="2384077" cy="1949157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EBD3670-45DA-0F41-B43E-39E25470436D}"/>
                </a:ext>
              </a:extLst>
            </p:cNvPr>
            <p:cNvSpPr/>
            <p:nvPr/>
          </p:nvSpPr>
          <p:spPr>
            <a:xfrm>
              <a:off x="3753135" y="1515942"/>
              <a:ext cx="4367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>
                  <a:latin typeface="+mn-lt"/>
                </a:rPr>
                <a:t>b) </a:t>
              </a: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18EC291F-B798-1047-B7EA-AB18F948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5" t="5274" r="4899" b="5165"/>
            <a:stretch/>
          </p:blipFill>
          <p:spPr>
            <a:xfrm>
              <a:off x="4178488" y="1446174"/>
              <a:ext cx="1958724" cy="1949157"/>
            </a:xfrm>
            <a:prstGeom prst="ellipse">
              <a:avLst/>
            </a:prstGeom>
          </p:spPr>
        </p:pic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AFD0AAE0-E8A7-3C41-A671-1C03A96D697E}"/>
              </a:ext>
            </a:extLst>
          </p:cNvPr>
          <p:cNvSpPr/>
          <p:nvPr/>
        </p:nvSpPr>
        <p:spPr>
          <a:xfrm>
            <a:off x="5386098" y="4382522"/>
            <a:ext cx="1033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endParaRPr lang="sv-SE" sz="2000" dirty="0">
              <a:latin typeface="+mn-lt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784832C-5510-5745-BD79-F752C28AB36D}"/>
              </a:ext>
            </a:extLst>
          </p:cNvPr>
          <p:cNvSpPr/>
          <p:nvPr/>
        </p:nvSpPr>
        <p:spPr>
          <a:xfrm>
            <a:off x="6063035" y="4382734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10.40 eller 22.40 </a:t>
            </a:r>
          </a:p>
        </p:txBody>
      </p:sp>
    </p:spTree>
    <p:extLst>
      <p:ext uri="{BB962C8B-B14F-4D97-AF65-F5344CB8AC3E}">
        <p14:creationId xmlns:p14="http://schemas.microsoft.com/office/powerpoint/2010/main" val="9035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29891" y="2504715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Hur mycket är klockan?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6392948" y="2509535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Klockan är 13.45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A86F761-EE75-3D4A-BC61-506E3DE87683}"/>
              </a:ext>
            </a:extLst>
          </p:cNvPr>
          <p:cNvSpPr/>
          <p:nvPr/>
        </p:nvSpPr>
        <p:spPr>
          <a:xfrm>
            <a:off x="129891" y="3374926"/>
            <a:ext cx="665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</a:t>
            </a:r>
            <a:r>
              <a:rPr lang="sv-SE" sz="2000" dirty="0"/>
              <a:t>Hur mycket är klockan om en halvtimme</a:t>
            </a:r>
            <a:r>
              <a:rPr lang="sv-SE" sz="2000" dirty="0">
                <a:latin typeface="+mn-lt"/>
              </a:rPr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A5D0D0A-67D1-C64E-B1A7-8FEAF4EC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60" y="79628"/>
            <a:ext cx="1972943" cy="208104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EDEC74-57F5-9B48-BC7C-69DCB2892EAD}"/>
              </a:ext>
            </a:extLst>
          </p:cNvPr>
          <p:cNvSpPr/>
          <p:nvPr/>
        </p:nvSpPr>
        <p:spPr>
          <a:xfrm>
            <a:off x="6374472" y="3401492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Klockan är 14.15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2A6B21D-762A-304B-B826-51F86C41AAC7}"/>
              </a:ext>
            </a:extLst>
          </p:cNvPr>
          <p:cNvSpPr/>
          <p:nvPr/>
        </p:nvSpPr>
        <p:spPr>
          <a:xfrm>
            <a:off x="633868" y="3840830"/>
            <a:ext cx="3854902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Om femton minuter är klockan 14.00. </a:t>
            </a:r>
          </a:p>
          <a:p>
            <a:r>
              <a:rPr lang="sv-SE" sz="1600" dirty="0"/>
              <a:t>Om ytterligare 15 minuter är klockan 14.15.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961F58E-09BB-8A45-A82E-B3071EE0038E}"/>
              </a:ext>
            </a:extLst>
          </p:cNvPr>
          <p:cNvSpPr/>
          <p:nvPr/>
        </p:nvSpPr>
        <p:spPr>
          <a:xfrm>
            <a:off x="163626" y="5003429"/>
            <a:ext cx="665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</a:t>
            </a:r>
            <a:r>
              <a:rPr lang="sv-SE" sz="2000" dirty="0"/>
              <a:t>Hur mycket var klockan för en kvart sedan</a:t>
            </a:r>
            <a:r>
              <a:rPr lang="sv-SE" sz="2000" dirty="0">
                <a:latin typeface="+mn-lt"/>
              </a:rPr>
              <a:t>?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F870BC0-EE6E-7F49-B947-A385B8CE7655}"/>
              </a:ext>
            </a:extLst>
          </p:cNvPr>
          <p:cNvSpPr/>
          <p:nvPr/>
        </p:nvSpPr>
        <p:spPr>
          <a:xfrm>
            <a:off x="6374473" y="5056562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Klockan var 14.15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24A36A7-2B3B-0845-B13E-4A4C5144EFB5}"/>
              </a:ext>
            </a:extLst>
          </p:cNvPr>
          <p:cNvSpPr/>
          <p:nvPr/>
        </p:nvSpPr>
        <p:spPr>
          <a:xfrm>
            <a:off x="633868" y="5627432"/>
            <a:ext cx="3314221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600" dirty="0"/>
              <a:t>En kvart är 15 minuter. </a:t>
            </a:r>
          </a:p>
          <a:p>
            <a:r>
              <a:rPr lang="sv-SE" sz="1600" dirty="0"/>
              <a:t>För 15 min sedan var klockan 13.30.  </a:t>
            </a:r>
          </a:p>
        </p:txBody>
      </p:sp>
    </p:spTree>
    <p:extLst>
      <p:ext uri="{BB962C8B-B14F-4D97-AF65-F5344CB8AC3E}">
        <p14:creationId xmlns:p14="http://schemas.microsoft.com/office/powerpoint/2010/main" val="8025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11" grpId="0"/>
      <p:bldP spid="13" grpId="0" animBg="1"/>
      <p:bldP spid="14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676130" y="156815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734573" y="864439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Hur lång tid har det gått mellan klockslagen? </a:t>
            </a:r>
          </a:p>
        </p:txBody>
      </p:sp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76BB04D0-6EB0-AD4D-BC69-5E3C2B1C3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22395"/>
              </p:ext>
            </p:extLst>
          </p:nvPr>
        </p:nvGraphicFramePr>
        <p:xfrm>
          <a:off x="1484163" y="2145179"/>
          <a:ext cx="3670412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320">
                  <a:extLst>
                    <a:ext uri="{9D8B030D-6E8A-4147-A177-3AD203B41FA5}">
                      <a16:colId xmlns:a16="http://schemas.microsoft.com/office/drawing/2014/main" val="3684661535"/>
                    </a:ext>
                  </a:extLst>
                </a:gridCol>
                <a:gridCol w="690281">
                  <a:extLst>
                    <a:ext uri="{9D8B030D-6E8A-4147-A177-3AD203B41FA5}">
                      <a16:colId xmlns:a16="http://schemas.microsoft.com/office/drawing/2014/main" val="1714510223"/>
                    </a:ext>
                  </a:extLst>
                </a:gridCol>
                <a:gridCol w="782811">
                  <a:extLst>
                    <a:ext uri="{9D8B030D-6E8A-4147-A177-3AD203B41FA5}">
                      <a16:colId xmlns:a16="http://schemas.microsoft.com/office/drawing/2014/main" val="342773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  </a:t>
                      </a:r>
                      <a:r>
                        <a:rPr lang="sv-SE" sz="2400" dirty="0"/>
                        <a:t>h</a:t>
                      </a:r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7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8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61762"/>
                  </a:ext>
                </a:extLst>
              </a:tr>
            </a:tbl>
          </a:graphicData>
        </a:graphic>
      </p:graphicFrame>
      <p:sp>
        <p:nvSpPr>
          <p:cNvPr id="22" name="Rektangel 21">
            <a:extLst>
              <a:ext uri="{FF2B5EF4-FFF2-40B4-BE49-F238E27FC236}">
                <a16:creationId xmlns:a16="http://schemas.microsoft.com/office/drawing/2014/main" id="{D0CECCEC-13E7-1F48-924F-7513B00E3026}"/>
              </a:ext>
            </a:extLst>
          </p:cNvPr>
          <p:cNvSpPr/>
          <p:nvPr/>
        </p:nvSpPr>
        <p:spPr>
          <a:xfrm>
            <a:off x="1719962" y="2580787"/>
            <a:ext cx="213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13.25 till 14.00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C877C42-A006-A941-B1F3-0F61997CE8DA}"/>
              </a:ext>
            </a:extLst>
          </p:cNvPr>
          <p:cNvSpPr/>
          <p:nvPr/>
        </p:nvSpPr>
        <p:spPr>
          <a:xfrm>
            <a:off x="4379452" y="2580787"/>
            <a:ext cx="711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35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FD34A93-97D1-BD48-8E32-9E667868873C}"/>
              </a:ext>
            </a:extLst>
          </p:cNvPr>
          <p:cNvSpPr/>
          <p:nvPr/>
        </p:nvSpPr>
        <p:spPr>
          <a:xfrm>
            <a:off x="1727152" y="2954128"/>
            <a:ext cx="213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14.00 till 16.00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F494096-24E4-834D-A74C-8FAB32136EAD}"/>
              </a:ext>
            </a:extLst>
          </p:cNvPr>
          <p:cNvSpPr/>
          <p:nvPr/>
        </p:nvSpPr>
        <p:spPr>
          <a:xfrm>
            <a:off x="3859204" y="2939072"/>
            <a:ext cx="444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2 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0654A78-14BE-B346-A89C-0E2C05E5AD46}"/>
              </a:ext>
            </a:extLst>
          </p:cNvPr>
          <p:cNvSpPr/>
          <p:nvPr/>
        </p:nvSpPr>
        <p:spPr>
          <a:xfrm>
            <a:off x="1727152" y="3317342"/>
            <a:ext cx="213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+mn-lt"/>
              </a:rPr>
              <a:t>16.00 till 16.50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2784025-5486-2047-A8B0-64AB44820BA9}"/>
              </a:ext>
            </a:extLst>
          </p:cNvPr>
          <p:cNvSpPr/>
          <p:nvPr/>
        </p:nvSpPr>
        <p:spPr>
          <a:xfrm>
            <a:off x="4361261" y="3288411"/>
            <a:ext cx="711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50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7ADC1DA0-06FE-8E41-835D-9A9089E47A05}"/>
              </a:ext>
            </a:extLst>
          </p:cNvPr>
          <p:cNvSpPr/>
          <p:nvPr/>
        </p:nvSpPr>
        <p:spPr>
          <a:xfrm>
            <a:off x="3885647" y="3661176"/>
            <a:ext cx="444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  <a:latin typeface="+mn-lt"/>
              </a:rPr>
              <a:t>2 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001F4AF-B25F-A048-A66E-8CB2FFD583C2}"/>
              </a:ext>
            </a:extLst>
          </p:cNvPr>
          <p:cNvSpPr/>
          <p:nvPr/>
        </p:nvSpPr>
        <p:spPr>
          <a:xfrm>
            <a:off x="4397718" y="3661176"/>
            <a:ext cx="711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  <a:latin typeface="+mn-lt"/>
              </a:rPr>
              <a:t>85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88340" y="4379679"/>
            <a:ext cx="1333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85 min =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2846024" y="4387014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 h 25 min 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02111" y="5174650"/>
            <a:ext cx="304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2 h + 1 h 25 min =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124CAFC-6FA6-E746-A882-105AEC12E760}"/>
              </a:ext>
            </a:extLst>
          </p:cNvPr>
          <p:cNvSpPr/>
          <p:nvPr/>
        </p:nvSpPr>
        <p:spPr>
          <a:xfrm>
            <a:off x="3644511" y="5174650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3 h 25 min 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964432" y="6117827"/>
            <a:ext cx="131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653945" y="6117827"/>
            <a:ext cx="4198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Det har gått 3 h 25 min.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0905124-FC5E-A345-B2CC-F056B45C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86" y="1152292"/>
            <a:ext cx="4507502" cy="24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31077 -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405796" y="441235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14492AB-4678-654F-8E94-B7E33CA5AD2B}"/>
              </a:ext>
            </a:extLst>
          </p:cNvPr>
          <p:cNvSpPr/>
          <p:nvPr/>
        </p:nvSpPr>
        <p:spPr>
          <a:xfrm>
            <a:off x="1217233" y="917473"/>
            <a:ext cx="5325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Ludvig och Sofia </a:t>
            </a:r>
            <a:r>
              <a:rPr lang="sv-SE" sz="2000" dirty="0"/>
              <a:t>ser ett avsnitt av en serie som är 50 minuter långt tillsammans med sin pappa. </a:t>
            </a:r>
          </a:p>
          <a:p>
            <a:endParaRPr lang="sv-SE" sz="2000" dirty="0"/>
          </a:p>
          <a:p>
            <a:r>
              <a:rPr lang="sv-SE" sz="2000" dirty="0"/>
              <a:t>Det börjar 18.30. När slutar avsnittet?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4C86E07-5F8C-174E-BB0B-B890F5F7DF54}"/>
              </a:ext>
            </a:extLst>
          </p:cNvPr>
          <p:cNvSpPr/>
          <p:nvPr/>
        </p:nvSpPr>
        <p:spPr>
          <a:xfrm>
            <a:off x="1939720" y="3513873"/>
            <a:ext cx="304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18.30 </a:t>
            </a:r>
            <a:r>
              <a:rPr lang="sv-SE" sz="2000" dirty="0">
                <a:latin typeface="+mn-lt"/>
              </a:rPr>
              <a:t>+</a:t>
            </a:r>
            <a:r>
              <a:rPr lang="sv-SE" sz="2000" dirty="0">
                <a:latin typeface="Bradley Hand" pitchFamily="2" charset="77"/>
              </a:rPr>
              <a:t> 30 min </a:t>
            </a:r>
            <a:r>
              <a:rPr lang="sv-SE" sz="2000" dirty="0">
                <a:latin typeface="+mn-lt"/>
              </a:rPr>
              <a:t>=</a:t>
            </a:r>
            <a:r>
              <a:rPr lang="sv-SE" sz="2000" dirty="0">
                <a:latin typeface="Bradley Hand" pitchFamily="2" charset="77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36CD3D3-7DB6-E049-AA55-80E515A6B221}"/>
              </a:ext>
            </a:extLst>
          </p:cNvPr>
          <p:cNvSpPr/>
          <p:nvPr/>
        </p:nvSpPr>
        <p:spPr>
          <a:xfrm>
            <a:off x="3880014" y="3513873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19.00 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0080198-9F60-E346-99E8-88961D6137BD}"/>
              </a:ext>
            </a:extLst>
          </p:cNvPr>
          <p:cNvSpPr/>
          <p:nvPr/>
        </p:nvSpPr>
        <p:spPr>
          <a:xfrm>
            <a:off x="1939720" y="4000153"/>
            <a:ext cx="304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19.00 </a:t>
            </a:r>
            <a:r>
              <a:rPr lang="sv-SE" sz="2000" dirty="0"/>
              <a:t>+</a:t>
            </a:r>
            <a:r>
              <a:rPr lang="sv-SE" sz="2000" dirty="0">
                <a:latin typeface="Bradley Hand" pitchFamily="2" charset="77"/>
              </a:rPr>
              <a:t> 20 min </a:t>
            </a:r>
            <a:r>
              <a:rPr lang="sv-SE" sz="2000" dirty="0"/>
              <a:t>= </a:t>
            </a:r>
            <a:r>
              <a:rPr lang="sv-SE" sz="2000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6AF6375-CB57-9F4B-8F7F-E0ACC798D163}"/>
              </a:ext>
            </a:extLst>
          </p:cNvPr>
          <p:cNvSpPr/>
          <p:nvPr/>
        </p:nvSpPr>
        <p:spPr>
          <a:xfrm>
            <a:off x="3893048" y="4007092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19.20 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3F731F-BF19-A642-99BB-0AFF0D2071E0}"/>
              </a:ext>
            </a:extLst>
          </p:cNvPr>
          <p:cNvSpPr/>
          <p:nvPr/>
        </p:nvSpPr>
        <p:spPr>
          <a:xfrm>
            <a:off x="1718357" y="5237996"/>
            <a:ext cx="888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endParaRPr lang="sv-SE" sz="2000" dirty="0">
              <a:latin typeface="+mn-lt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AFAF650-A683-7D44-BEED-F7F4E0E09F26}"/>
              </a:ext>
            </a:extLst>
          </p:cNvPr>
          <p:cNvSpPr/>
          <p:nvPr/>
        </p:nvSpPr>
        <p:spPr>
          <a:xfrm>
            <a:off x="2472656" y="5237996"/>
            <a:ext cx="4198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Avsnittet slutar 19.20.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EED94B4-6F91-0641-8935-DB0599A4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2795" y="823225"/>
            <a:ext cx="2272030" cy="15119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1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Skriv vikterna i kilogram.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808696" y="619338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1 kg 5 hg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120858" y="1614073"/>
            <a:ext cx="2019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27 hg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172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1 kg 5 hg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510806" y="2967422"/>
            <a:ext cx="167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1,5 kg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27 hg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065856" y="4199086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2,7 kg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101538" y="1622146"/>
            <a:ext cx="2478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4,6 ton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4,6 ton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223848" y="5517449"/>
            <a:ext cx="2190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4 600 kg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93655" y="2689926"/>
            <a:ext cx="1679439" cy="10002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1 hg = 0,1 kg</a:t>
            </a:r>
          </a:p>
          <a:p>
            <a:endParaRPr lang="sv-SE" sz="800" dirty="0"/>
          </a:p>
          <a:p>
            <a:r>
              <a:rPr lang="sv-SE" sz="1600" dirty="0"/>
              <a:t>5 hg = 0,5 kg</a:t>
            </a:r>
          </a:p>
          <a:p>
            <a:endParaRPr lang="sv-SE" sz="1100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79162" y="3246500"/>
            <a:ext cx="139002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160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BB172E0-3C6D-FD43-83C1-7027C8BEAEC6}"/>
              </a:ext>
            </a:extLst>
          </p:cNvPr>
          <p:cNvSpPr/>
          <p:nvPr/>
        </p:nvSpPr>
        <p:spPr>
          <a:xfrm>
            <a:off x="5184429" y="4117023"/>
            <a:ext cx="3001628" cy="815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10 hg = 1 kg</a:t>
            </a:r>
            <a:endParaRPr lang="sv-SE" sz="800" dirty="0"/>
          </a:p>
          <a:p>
            <a:r>
              <a:rPr lang="sv-SE" sz="1600" dirty="0"/>
              <a:t>20 hg = 2 kg och 7 hg = 0,7 kg.</a:t>
            </a:r>
          </a:p>
          <a:p>
            <a:endParaRPr lang="sv-SE" sz="800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275803" y="4524827"/>
            <a:ext cx="291025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1600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93654" y="5477252"/>
            <a:ext cx="3778223" cy="815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1 ton = 1 000 kg</a:t>
            </a:r>
            <a:endParaRPr lang="sv-SE" sz="800" dirty="0"/>
          </a:p>
          <a:p>
            <a:r>
              <a:rPr lang="sv-SE" sz="1600" dirty="0"/>
              <a:t>4 ton = 4 000 kg och 0,6 ton = 600 kg.</a:t>
            </a:r>
          </a:p>
          <a:p>
            <a:endParaRPr lang="sv-SE" sz="800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DB2A4C9-2245-804E-A31F-1286BBD4C411}"/>
              </a:ext>
            </a:extLst>
          </p:cNvPr>
          <p:cNvSpPr/>
          <p:nvPr/>
        </p:nvSpPr>
        <p:spPr>
          <a:xfrm>
            <a:off x="5275803" y="5885056"/>
            <a:ext cx="362266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1659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27" grpId="0" animBg="1"/>
      <p:bldP spid="27" grpId="1" animBg="1"/>
      <p:bldP spid="30" grpId="0" animBg="1"/>
      <p:bldP spid="40" grpId="0" animBg="1"/>
      <p:bldP spid="40" grpId="1" animBg="1"/>
      <p:bldP spid="34" grpId="0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622342"/>
            <a:ext cx="661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En godispåse innehåller 450 g. Zoe äter upp 2 hg. Hur mycket godis finns det sedan kvar i påsen? Svara i hektogram.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30762" y="47829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BF30E72-DAF4-6F45-9646-7FE2E2E1B14B}"/>
              </a:ext>
            </a:extLst>
          </p:cNvPr>
          <p:cNvSpPr/>
          <p:nvPr/>
        </p:nvSpPr>
        <p:spPr>
          <a:xfrm>
            <a:off x="1141996" y="2514068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450 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6832628-41A7-1F46-A5CA-5A1703EC028D}"/>
              </a:ext>
            </a:extLst>
          </p:cNvPr>
          <p:cNvSpPr/>
          <p:nvPr/>
        </p:nvSpPr>
        <p:spPr>
          <a:xfrm>
            <a:off x="2052804" y="2514027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4,5 hg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3540BC0-1364-B44F-910D-9FA1CDE06E80}"/>
              </a:ext>
            </a:extLst>
          </p:cNvPr>
          <p:cNvSpPr/>
          <p:nvPr/>
        </p:nvSpPr>
        <p:spPr>
          <a:xfrm>
            <a:off x="1141996" y="3374221"/>
            <a:ext cx="1203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Kvar : 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E7AB560-4CBF-A54E-B0CF-8A1A1BC1F670}"/>
              </a:ext>
            </a:extLst>
          </p:cNvPr>
          <p:cNvSpPr/>
          <p:nvPr/>
        </p:nvSpPr>
        <p:spPr>
          <a:xfrm>
            <a:off x="1879490" y="3374180"/>
            <a:ext cx="1904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(4,5 </a:t>
            </a:r>
            <a:r>
              <a:rPr lang="sv-SE" sz="2000" dirty="0">
                <a:latin typeface="+mn-lt"/>
              </a:rPr>
              <a:t>–</a:t>
            </a:r>
            <a:r>
              <a:rPr lang="sv-SE" sz="2000" dirty="0">
                <a:latin typeface="Bradley Hand" pitchFamily="2" charset="77"/>
              </a:rPr>
              <a:t> 2) hg </a:t>
            </a:r>
            <a:r>
              <a:rPr lang="sv-SE" sz="2000" dirty="0">
                <a:latin typeface="+mn-lt"/>
              </a:rPr>
              <a:t>=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1087461D-6E3C-0E42-94A7-9DBAA1BB693E}"/>
              </a:ext>
            </a:extLst>
          </p:cNvPr>
          <p:cNvSpPr/>
          <p:nvPr/>
        </p:nvSpPr>
        <p:spPr>
          <a:xfrm>
            <a:off x="3521926" y="3374180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2,5 hg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0C1EB7DD-0F93-7641-9404-C8C5B39EFF2B}"/>
              </a:ext>
            </a:extLst>
          </p:cNvPr>
          <p:cNvSpPr/>
          <p:nvPr/>
        </p:nvSpPr>
        <p:spPr>
          <a:xfrm>
            <a:off x="1251680" y="4941813"/>
            <a:ext cx="5065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</a:t>
            </a:r>
            <a:r>
              <a:rPr lang="sv-SE" sz="2000" dirty="0">
                <a:latin typeface="Bradley Hand" pitchFamily="2" charset="77"/>
              </a:rPr>
              <a:t>: Det finns 2,5 hg godis kvar i påsen.</a:t>
            </a:r>
          </a:p>
        </p:txBody>
      </p:sp>
      <p:pic>
        <p:nvPicPr>
          <p:cNvPr id="3078" name="Picture 6" descr="Godispåse barnkalas och alternativ till godispåse | Coola Kalas">
            <a:extLst>
              <a:ext uri="{FF2B5EF4-FFF2-40B4-BE49-F238E27FC236}">
                <a16:creationId xmlns:a16="http://schemas.microsoft.com/office/drawing/2014/main" id="{027019B4-54F3-3648-9846-0553FCDF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22820"/>
          <a:stretch/>
        </p:blipFill>
        <p:spPr bwMode="auto">
          <a:xfrm>
            <a:off x="6688507" y="569779"/>
            <a:ext cx="1419211" cy="13833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ktangel 55">
            <a:extLst>
              <a:ext uri="{FF2B5EF4-FFF2-40B4-BE49-F238E27FC236}">
                <a16:creationId xmlns:a16="http://schemas.microsoft.com/office/drawing/2014/main" id="{35BE1903-41FB-6E47-8F2E-F09FD02C1040}"/>
              </a:ext>
            </a:extLst>
          </p:cNvPr>
          <p:cNvSpPr/>
          <p:nvPr/>
        </p:nvSpPr>
        <p:spPr>
          <a:xfrm>
            <a:off x="5718673" y="2358088"/>
            <a:ext cx="1372523" cy="630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100 g = 1 hg</a:t>
            </a:r>
          </a:p>
          <a:p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15458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3" grpId="0"/>
      <p:bldP spid="44" grpId="0"/>
      <p:bldP spid="45" grpId="0"/>
      <p:bldP spid="46" grpId="0"/>
      <p:bldP spid="53" grpId="0"/>
      <p:bldP spid="54" grpId="0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Skriv vikterna i gram.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1 kg 200 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120858" y="1614073"/>
            <a:ext cx="2019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2,5 kg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611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1 kg 200 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647304" y="2967422"/>
            <a:ext cx="167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1 200 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2,5 kg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129768" y="4198774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2 500 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101538" y="1622146"/>
            <a:ext cx="2478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0,9 kg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0,9 kg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089458" y="5516185"/>
            <a:ext cx="2190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900 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35431" y="2878851"/>
            <a:ext cx="3501673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1 kg = 1 000 g.  Sedan har du 200 g till.</a:t>
            </a:r>
          </a:p>
          <a:p>
            <a:endParaRPr lang="sv-SE" sz="800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35431" y="4029809"/>
            <a:ext cx="2935143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2 kg = 2 000 g och 0,5 kg = 500 g</a:t>
            </a:r>
            <a:endParaRPr lang="sv-SE" sz="800" dirty="0"/>
          </a:p>
          <a:p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74457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133350" y="622342"/>
            <a:ext cx="5784850" cy="1298377"/>
          </a:xfrm>
          <a:prstGeom prst="ellipse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Kattungen Murre väger 4,4 hg. </a:t>
            </a:r>
          </a:p>
          <a:p>
            <a:r>
              <a:rPr lang="sv-SE" dirty="0"/>
              <a:t>Hans syster </a:t>
            </a:r>
            <a:r>
              <a:rPr lang="sv-SE" dirty="0" err="1"/>
              <a:t>Mizzi</a:t>
            </a:r>
            <a:r>
              <a:rPr lang="sv-SE" dirty="0"/>
              <a:t> väger 70 g mer</a:t>
            </a:r>
            <a:r>
              <a:rPr lang="sv-SE"/>
              <a:t>. </a:t>
            </a:r>
          </a:p>
          <a:p>
            <a:r>
              <a:rPr lang="sv-SE"/>
              <a:t>Hur </a:t>
            </a:r>
            <a:r>
              <a:rPr lang="sv-SE" dirty="0"/>
              <a:t>mycket väger hon? Svara i gram.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853682" y="338504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BF30E72-DAF4-6F45-9646-7FE2E2E1B14B}"/>
              </a:ext>
            </a:extLst>
          </p:cNvPr>
          <p:cNvSpPr/>
          <p:nvPr/>
        </p:nvSpPr>
        <p:spPr>
          <a:xfrm>
            <a:off x="1141996" y="2514068"/>
            <a:ext cx="218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4,4 hg </a:t>
            </a:r>
            <a:r>
              <a:rPr lang="sv-SE" dirty="0">
                <a:latin typeface="+mn-lt"/>
              </a:rPr>
              <a:t>=</a:t>
            </a:r>
            <a:endParaRPr lang="sv-SE" dirty="0">
              <a:latin typeface="Bradley Hand" pitchFamily="2" charset="77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6832628-41A7-1F46-A5CA-5A1703EC028D}"/>
              </a:ext>
            </a:extLst>
          </p:cNvPr>
          <p:cNvSpPr/>
          <p:nvPr/>
        </p:nvSpPr>
        <p:spPr>
          <a:xfrm>
            <a:off x="2196671" y="2515713"/>
            <a:ext cx="1270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440 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3540BC0-1364-B44F-910D-9FA1CDE06E80}"/>
              </a:ext>
            </a:extLst>
          </p:cNvPr>
          <p:cNvSpPr/>
          <p:nvPr/>
        </p:nvSpPr>
        <p:spPr>
          <a:xfrm>
            <a:off x="1141996" y="3374221"/>
            <a:ext cx="1904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latin typeface="Bradley Hand" pitchFamily="2" charset="77"/>
              </a:rPr>
              <a:t>Mizzi</a:t>
            </a:r>
            <a:r>
              <a:rPr lang="sv-SE" dirty="0">
                <a:latin typeface="Bradley Hand" pitchFamily="2" charset="77"/>
              </a:rPr>
              <a:t> väger : 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E7AB560-4CBF-A54E-B0CF-8A1A1BC1F670}"/>
              </a:ext>
            </a:extLst>
          </p:cNvPr>
          <p:cNvSpPr/>
          <p:nvPr/>
        </p:nvSpPr>
        <p:spPr>
          <a:xfrm>
            <a:off x="2619429" y="3374221"/>
            <a:ext cx="1904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(440 </a:t>
            </a:r>
            <a:r>
              <a:rPr lang="sv-SE" dirty="0">
                <a:latin typeface="+mn-lt"/>
              </a:rPr>
              <a:t>+ </a:t>
            </a:r>
            <a:r>
              <a:rPr lang="sv-SE" dirty="0">
                <a:latin typeface="Bradley Hand" pitchFamily="2" charset="77"/>
              </a:rPr>
              <a:t>70)g </a:t>
            </a:r>
            <a:r>
              <a:rPr lang="sv-SE" dirty="0">
                <a:latin typeface="+mn-lt"/>
              </a:rPr>
              <a:t>=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1087461D-6E3C-0E42-94A7-9DBAA1BB693E}"/>
              </a:ext>
            </a:extLst>
          </p:cNvPr>
          <p:cNvSpPr/>
          <p:nvPr/>
        </p:nvSpPr>
        <p:spPr>
          <a:xfrm>
            <a:off x="4241800" y="3374221"/>
            <a:ext cx="1270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510 g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0C1EB7DD-0F93-7641-9404-C8C5B39EFF2B}"/>
              </a:ext>
            </a:extLst>
          </p:cNvPr>
          <p:cNvSpPr/>
          <p:nvPr/>
        </p:nvSpPr>
        <p:spPr>
          <a:xfrm>
            <a:off x="1251680" y="4941813"/>
            <a:ext cx="299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: </a:t>
            </a:r>
            <a:r>
              <a:rPr lang="sv-SE" dirty="0" err="1">
                <a:latin typeface="Bradley Hand" pitchFamily="2" charset="77"/>
              </a:rPr>
              <a:t>Mizzi</a:t>
            </a:r>
            <a:r>
              <a:rPr lang="sv-SE" dirty="0">
                <a:latin typeface="Bradley Hand" pitchFamily="2" charset="77"/>
              </a:rPr>
              <a:t> väger 510 g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35BE1903-41FB-6E47-8F2E-F09FD02C1040}"/>
              </a:ext>
            </a:extLst>
          </p:cNvPr>
          <p:cNvSpPr/>
          <p:nvPr/>
        </p:nvSpPr>
        <p:spPr>
          <a:xfrm>
            <a:off x="5718673" y="2358088"/>
            <a:ext cx="133617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700" dirty="0"/>
          </a:p>
          <a:p>
            <a:r>
              <a:rPr lang="sv-SE" sz="1600" dirty="0"/>
              <a:t>1hg = 100 g</a:t>
            </a:r>
          </a:p>
          <a:p>
            <a:endParaRPr lang="sv-SE" sz="800" dirty="0"/>
          </a:p>
        </p:txBody>
      </p:sp>
      <p:pic>
        <p:nvPicPr>
          <p:cNvPr id="5122" name="Picture 2" descr="Kattungars utveckling - första tiden med katt | Bozita">
            <a:extLst>
              <a:ext uri="{FF2B5EF4-FFF2-40B4-BE49-F238E27FC236}">
                <a16:creationId xmlns:a16="http://schemas.microsoft.com/office/drawing/2014/main" id="{8EB079D8-64BB-3A44-9E31-45F173826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/>
          <a:stretch/>
        </p:blipFill>
        <p:spPr bwMode="auto">
          <a:xfrm>
            <a:off x="5424321" y="449766"/>
            <a:ext cx="1785573" cy="15832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3" grpId="0"/>
      <p:bldP spid="44" grpId="0"/>
      <p:bldP spid="45" grpId="0"/>
      <p:bldP spid="46" grpId="0"/>
      <p:bldP spid="53" grpId="0"/>
      <p:bldP spid="54" grpId="0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4C1E3E2-1BF9-1F4E-BC36-0FB20AE0DBCF}"/>
              </a:ext>
            </a:extLst>
          </p:cNvPr>
          <p:cNvSpPr/>
          <p:nvPr/>
        </p:nvSpPr>
        <p:spPr>
          <a:xfrm>
            <a:off x="3304999" y="822761"/>
            <a:ext cx="256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Enhetsomvandlingar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B2F591A-42F0-704E-AD2D-AAE6173F2D65}"/>
              </a:ext>
            </a:extLst>
          </p:cNvPr>
          <p:cNvSpPr/>
          <p:nvPr/>
        </p:nvSpPr>
        <p:spPr>
          <a:xfrm>
            <a:off x="1597616" y="1180652"/>
            <a:ext cx="6439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Volym</a:t>
            </a:r>
            <a:r>
              <a:rPr lang="sv-SE" dirty="0"/>
              <a:t> kan mätas i många olika enheter. Volymen av mjölk mäts ofta i </a:t>
            </a:r>
            <a:r>
              <a:rPr lang="sv-SE" i="1" dirty="0">
                <a:solidFill>
                  <a:srgbClr val="C00000"/>
                </a:solidFill>
              </a:rPr>
              <a:t>liter</a:t>
            </a:r>
            <a:r>
              <a:rPr lang="sv-SE" dirty="0"/>
              <a:t>, grädde i </a:t>
            </a:r>
            <a:r>
              <a:rPr lang="sv-SE" i="1" dirty="0">
                <a:solidFill>
                  <a:srgbClr val="C00000"/>
                </a:solidFill>
              </a:rPr>
              <a:t>deciliter</a:t>
            </a:r>
            <a:r>
              <a:rPr lang="sv-SE" dirty="0"/>
              <a:t>, läsk i </a:t>
            </a:r>
            <a:r>
              <a:rPr lang="sv-SE" i="1" dirty="0">
                <a:solidFill>
                  <a:srgbClr val="C00000"/>
                </a:solidFill>
              </a:rPr>
              <a:t>centiliter</a:t>
            </a:r>
            <a:r>
              <a:rPr lang="sv-SE" dirty="0"/>
              <a:t> och parfym i </a:t>
            </a:r>
            <a:r>
              <a:rPr lang="sv-SE" i="1" dirty="0">
                <a:solidFill>
                  <a:srgbClr val="C00000"/>
                </a:solidFill>
              </a:rPr>
              <a:t>milliliter</a:t>
            </a:r>
            <a:r>
              <a:rPr lang="sv-SE" dirty="0"/>
              <a:t>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FF376F69-20BF-2E46-90FB-E69114C9B294}"/>
              </a:ext>
            </a:extLst>
          </p:cNvPr>
          <p:cNvGrpSpPr/>
          <p:nvPr/>
        </p:nvGrpSpPr>
        <p:grpSpPr>
          <a:xfrm>
            <a:off x="1606237" y="2034540"/>
            <a:ext cx="5931526" cy="2788920"/>
            <a:chOff x="1410747" y="2242098"/>
            <a:chExt cx="5931526" cy="278892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74C4E55-6F48-E34C-8818-A4CC5F82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0747" y="2242098"/>
              <a:ext cx="1039106" cy="2788920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84090FEB-0A71-AE4D-8DC0-B09A83EB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150" y="2242098"/>
              <a:ext cx="1174282" cy="278892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E6CF82D-ABF3-AD43-8ADA-570829C62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8729" y="2242098"/>
              <a:ext cx="3553544" cy="2788920"/>
            </a:xfrm>
            <a:prstGeom prst="rect">
              <a:avLst/>
            </a:prstGeom>
          </p:spPr>
        </p:pic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60A423D8-3D90-1249-9665-41F741FB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941" y="2437454"/>
            <a:ext cx="771319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BF84079-359D-DF4F-ACD6-33B6E09D2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929" y="2433723"/>
            <a:ext cx="962140" cy="64633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7BB6B4-474B-6C44-AB9B-B0AE4D9B8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93" y="3227960"/>
            <a:ext cx="985394" cy="64633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FABF606-810B-294F-A7DB-EDDF1AEB7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929" y="3287611"/>
            <a:ext cx="962140" cy="64633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6E6B93F-AD69-5C46-AEAC-406192B84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121" y="4077933"/>
            <a:ext cx="771319" cy="64633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BC7200-5933-8946-8681-80FA97C74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976" y="4170867"/>
            <a:ext cx="771319" cy="64633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3963B64-97E0-8742-B36F-A27BC359D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2433723"/>
            <a:ext cx="3095882" cy="27425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DC4C793-C8B7-7C40-8810-9D4800DD1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3276868"/>
            <a:ext cx="3095882" cy="23979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8FB0AB06-C5A3-A147-81A9-C0FC81E1E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4032933"/>
            <a:ext cx="3095882" cy="2742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7AC7A86-2781-AF4C-BBA9-937AEA46D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2707980"/>
            <a:ext cx="3095882" cy="39918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EEFCAAB-E59B-914D-B262-10468EAFC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3516664"/>
            <a:ext cx="3095882" cy="42837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146A798D-0CDC-CE40-85F4-8FC2B1A9E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4336383"/>
            <a:ext cx="3095882" cy="480815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21CA67C4-1A1F-1541-B37B-8C8CEFF4F253}"/>
              </a:ext>
            </a:extLst>
          </p:cNvPr>
          <p:cNvSpPr/>
          <p:nvPr/>
        </p:nvSpPr>
        <p:spPr>
          <a:xfrm>
            <a:off x="441073" y="5816825"/>
            <a:ext cx="22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D204F0B8-8DC1-454A-9CD8-4FB5A2871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95" y="5365760"/>
            <a:ext cx="5230479" cy="149224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59DD41C8-6ABC-E24C-BC17-ED694E22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469" y="5571579"/>
            <a:ext cx="1244600" cy="2921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246081F-9B8B-304C-A63D-00FA55619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243" y="5545954"/>
            <a:ext cx="943526" cy="2921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CD94506-CC16-E547-B661-53420FA3C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769" y="5571579"/>
            <a:ext cx="1371098" cy="29210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D7302B11-247F-6C4D-AB84-C84F2529E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867" y="5571579"/>
            <a:ext cx="1229989" cy="2921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2E78D980-2421-0149-8EFF-F6D275047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343" y="5968335"/>
            <a:ext cx="1244600" cy="2921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1BBA4568-85AD-A54F-A8D8-DF12BF480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21" y="5916007"/>
            <a:ext cx="1082773" cy="292100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49A76BB5-470E-F04C-9533-A5002478C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007" y="5933174"/>
            <a:ext cx="863065" cy="2921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A32564CD-FC62-8148-AA04-A4BC59595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344" y="6275643"/>
            <a:ext cx="1244600" cy="2921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1AC8B586-A55C-DA44-B397-F3DE6C543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114" y="6272081"/>
            <a:ext cx="1244600" cy="29210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B338A82E-5F51-66FA-4820-8D9E10E9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798" y="249783"/>
            <a:ext cx="228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000" b="1" dirty="0">
                <a:latin typeface="+mn-lt"/>
              </a:rPr>
              <a:t>Enheter för volym</a:t>
            </a:r>
          </a:p>
        </p:txBody>
      </p:sp>
    </p:spTree>
    <p:extLst>
      <p:ext uri="{BB962C8B-B14F-4D97-AF65-F5344CB8AC3E}">
        <p14:creationId xmlns:p14="http://schemas.microsoft.com/office/powerpoint/2010/main" val="42165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1021176"/>
            <a:ext cx="673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Ett vanligt dricksglas rymmer 0,2 liter. Skriv volymen 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deciliter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916579" y="1638296"/>
            <a:ext cx="2019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centiliter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10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0,2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281308" y="2967421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 dl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182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0,2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281308" y="4201662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20 cl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077214" y="1630221"/>
            <a:ext cx="2478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milliliter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291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0,2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301372" y="5519988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200 ml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7DA8C471-E57E-3048-9F0A-76F6DCA3B1FD}"/>
              </a:ext>
            </a:extLst>
          </p:cNvPr>
          <p:cNvGrpSpPr/>
          <p:nvPr/>
        </p:nvGrpSpPr>
        <p:grpSpPr>
          <a:xfrm>
            <a:off x="5193655" y="2689926"/>
            <a:ext cx="2745238" cy="1000274"/>
            <a:chOff x="4936967" y="2742224"/>
            <a:chExt cx="2745238" cy="1000274"/>
          </a:xfrm>
          <a:solidFill>
            <a:schemeClr val="bg1"/>
          </a:solidFill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C1449B9-9231-D945-9EE8-5538FF57FBC4}"/>
                </a:ext>
              </a:extLst>
            </p:cNvPr>
            <p:cNvSpPr/>
            <p:nvPr/>
          </p:nvSpPr>
          <p:spPr>
            <a:xfrm>
              <a:off x="4936967" y="2742224"/>
              <a:ext cx="2745238" cy="10002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sv-SE" sz="700" dirty="0"/>
            </a:p>
            <a:p>
              <a:r>
                <a:rPr lang="sv-SE" sz="1600" dirty="0"/>
                <a:t>2 liter = 20 dl</a:t>
              </a:r>
            </a:p>
            <a:p>
              <a:endParaRPr lang="sv-SE" sz="800" dirty="0"/>
            </a:p>
            <a:p>
              <a:r>
                <a:rPr lang="sv-SE" sz="1600" dirty="0"/>
                <a:t>0,2 liter =        dl = 2 dl. </a:t>
              </a:r>
            </a:p>
            <a:p>
              <a:endParaRPr lang="sv-SE" sz="1100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2804C73-F536-BC49-9A5B-E06CBE589140}"/>
                </a:ext>
              </a:extLst>
            </p:cNvPr>
            <p:cNvSpPr/>
            <p:nvPr/>
          </p:nvSpPr>
          <p:spPr>
            <a:xfrm>
              <a:off x="5750530" y="3124274"/>
              <a:ext cx="42344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20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E030A99-B414-154B-A2B1-4B70A8475AFB}"/>
                </a:ext>
              </a:extLst>
            </p:cNvPr>
            <p:cNvSpPr/>
            <p:nvPr/>
          </p:nvSpPr>
          <p:spPr>
            <a:xfrm>
              <a:off x="5773548" y="3346551"/>
              <a:ext cx="42344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10</a:t>
              </a:r>
            </a:p>
          </p:txBody>
        </p:sp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559913FA-82AA-1F48-A762-2ADA92C6704B}"/>
                </a:ext>
              </a:extLst>
            </p:cNvPr>
            <p:cNvCxnSpPr>
              <a:cxnSpLocks/>
            </p:cNvCxnSpPr>
            <p:nvPr/>
          </p:nvCxnSpPr>
          <p:spPr>
            <a:xfrm>
              <a:off x="5846884" y="3412570"/>
              <a:ext cx="27677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Dricksglas Vintage 4-pack">
            <a:extLst>
              <a:ext uri="{FF2B5EF4-FFF2-40B4-BE49-F238E27FC236}">
                <a16:creationId xmlns:a16="http://schemas.microsoft.com/office/drawing/2014/main" id="{6969CFB4-D3BB-D242-96BD-6A7971B07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5" b="11686"/>
          <a:stretch/>
        </p:blipFill>
        <p:spPr bwMode="auto">
          <a:xfrm rot="507987">
            <a:off x="6748368" y="744218"/>
            <a:ext cx="1850696" cy="13902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82088" y="3161291"/>
            <a:ext cx="2610205" cy="4407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sz="1600" dirty="0"/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14DFCCD3-B2BE-AB43-83E6-361033A032A3}"/>
              </a:ext>
            </a:extLst>
          </p:cNvPr>
          <p:cNvGrpSpPr/>
          <p:nvPr/>
        </p:nvGrpSpPr>
        <p:grpSpPr>
          <a:xfrm>
            <a:off x="5184428" y="4117023"/>
            <a:ext cx="2754465" cy="1000274"/>
            <a:chOff x="4936966" y="2742224"/>
            <a:chExt cx="2754465" cy="1000274"/>
          </a:xfrm>
          <a:solidFill>
            <a:schemeClr val="bg1"/>
          </a:solidFill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CBB172E0-3C6D-FD43-83C1-7027C8BEAEC6}"/>
                </a:ext>
              </a:extLst>
            </p:cNvPr>
            <p:cNvSpPr/>
            <p:nvPr/>
          </p:nvSpPr>
          <p:spPr>
            <a:xfrm>
              <a:off x="4936966" y="2742224"/>
              <a:ext cx="2754465" cy="10002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sv-SE" sz="700" dirty="0"/>
            </a:p>
            <a:p>
              <a:r>
                <a:rPr lang="sv-SE" sz="1600" dirty="0"/>
                <a:t>2 liter = 200 cl</a:t>
              </a:r>
            </a:p>
            <a:p>
              <a:endParaRPr lang="sv-SE" sz="800" dirty="0"/>
            </a:p>
            <a:p>
              <a:r>
                <a:rPr lang="sv-SE" sz="1600" dirty="0"/>
                <a:t>0,2 liter =          cl = 20 cl </a:t>
              </a:r>
            </a:p>
            <a:p>
              <a:endParaRPr lang="sv-SE" sz="1100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EF49609E-7B4C-B245-A2F2-6805FC918AD8}"/>
                </a:ext>
              </a:extLst>
            </p:cNvPr>
            <p:cNvSpPr/>
            <p:nvPr/>
          </p:nvSpPr>
          <p:spPr>
            <a:xfrm>
              <a:off x="5782774" y="3098323"/>
              <a:ext cx="57089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/>
                <a:t>200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38BC6D00-0D2B-9648-99E8-6F18D4C1FE7F}"/>
                </a:ext>
              </a:extLst>
            </p:cNvPr>
            <p:cNvSpPr/>
            <p:nvPr/>
          </p:nvSpPr>
          <p:spPr>
            <a:xfrm>
              <a:off x="5858490" y="3326503"/>
              <a:ext cx="4327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/>
                <a:t>10</a:t>
              </a:r>
            </a:p>
          </p:txBody>
        </p:sp>
        <p:cxnSp>
          <p:nvCxnSpPr>
            <p:cNvPr id="33" name="Rak 32">
              <a:extLst>
                <a:ext uri="{FF2B5EF4-FFF2-40B4-BE49-F238E27FC236}">
                  <a16:creationId xmlns:a16="http://schemas.microsoft.com/office/drawing/2014/main" id="{2C355E62-3F1C-EF4F-86AD-5D874DC2C033}"/>
                </a:ext>
              </a:extLst>
            </p:cNvPr>
            <p:cNvCxnSpPr>
              <a:cxnSpLocks/>
            </p:cNvCxnSpPr>
            <p:nvPr/>
          </p:nvCxnSpPr>
          <p:spPr>
            <a:xfrm>
              <a:off x="5848624" y="3391145"/>
              <a:ext cx="373001" cy="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233595" y="4537803"/>
            <a:ext cx="2610205" cy="429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sz="1600" dirty="0"/>
          </a:p>
        </p:txBody>
      </p:sp>
      <p:grpSp>
        <p:nvGrpSpPr>
          <p:cNvPr id="47" name="Grupp 46">
            <a:extLst>
              <a:ext uri="{FF2B5EF4-FFF2-40B4-BE49-F238E27FC236}">
                <a16:creationId xmlns:a16="http://schemas.microsoft.com/office/drawing/2014/main" id="{BD2E76F6-7CCE-FB4A-BB67-95838E397A24}"/>
              </a:ext>
            </a:extLst>
          </p:cNvPr>
          <p:cNvGrpSpPr/>
          <p:nvPr/>
        </p:nvGrpSpPr>
        <p:grpSpPr>
          <a:xfrm>
            <a:off x="5184429" y="5468272"/>
            <a:ext cx="2754466" cy="1000274"/>
            <a:chOff x="4936967" y="2742224"/>
            <a:chExt cx="2754466" cy="1000274"/>
          </a:xfrm>
          <a:solidFill>
            <a:schemeClr val="bg1"/>
          </a:solidFill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4CE5A02-3F07-4A4A-A853-2E96AC778E1A}"/>
                </a:ext>
              </a:extLst>
            </p:cNvPr>
            <p:cNvSpPr/>
            <p:nvPr/>
          </p:nvSpPr>
          <p:spPr>
            <a:xfrm>
              <a:off x="4936967" y="2742224"/>
              <a:ext cx="2754466" cy="10002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sv-SE" sz="700" dirty="0"/>
            </a:p>
            <a:p>
              <a:r>
                <a:rPr lang="sv-SE" sz="1600" dirty="0"/>
                <a:t>2 liter = 2000 ml</a:t>
              </a:r>
            </a:p>
            <a:p>
              <a:endParaRPr lang="sv-SE" sz="800" dirty="0"/>
            </a:p>
            <a:p>
              <a:r>
                <a:rPr lang="sv-SE" sz="1600" dirty="0"/>
                <a:t>0,2 liter =              cl = 200 ml </a:t>
              </a:r>
            </a:p>
            <a:p>
              <a:endParaRPr lang="sv-SE" sz="1100" dirty="0"/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EFF53C4B-B6B2-6440-914D-3570F5A2D177}"/>
                </a:ext>
              </a:extLst>
            </p:cNvPr>
            <p:cNvSpPr/>
            <p:nvPr/>
          </p:nvSpPr>
          <p:spPr>
            <a:xfrm>
              <a:off x="5829460" y="3152907"/>
              <a:ext cx="7074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/>
                <a:t>2000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74742D45-516C-B440-9FF7-1EF13570BF30}"/>
                </a:ext>
              </a:extLst>
            </p:cNvPr>
            <p:cNvSpPr/>
            <p:nvPr/>
          </p:nvSpPr>
          <p:spPr>
            <a:xfrm>
              <a:off x="5971479" y="3326336"/>
              <a:ext cx="4327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/>
                <a:t>10</a:t>
              </a:r>
            </a:p>
          </p:txBody>
        </p:sp>
        <p:cxnSp>
          <p:nvCxnSpPr>
            <p:cNvPr id="51" name="Rak 50">
              <a:extLst>
                <a:ext uri="{FF2B5EF4-FFF2-40B4-BE49-F238E27FC236}">
                  <a16:creationId xmlns:a16="http://schemas.microsoft.com/office/drawing/2014/main" id="{F6C79903-6C89-C043-95A9-3F6A567A0EFD}"/>
                </a:ext>
              </a:extLst>
            </p:cNvPr>
            <p:cNvCxnSpPr>
              <a:cxnSpLocks/>
            </p:cNvCxnSpPr>
            <p:nvPr/>
          </p:nvCxnSpPr>
          <p:spPr>
            <a:xfrm>
              <a:off x="5906727" y="3415719"/>
              <a:ext cx="501921" cy="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ktangel 51">
            <a:extLst>
              <a:ext uri="{FF2B5EF4-FFF2-40B4-BE49-F238E27FC236}">
                <a16:creationId xmlns:a16="http://schemas.microsoft.com/office/drawing/2014/main" id="{AE95291C-2747-C24C-99A4-D55FA9E91CE3}"/>
              </a:ext>
            </a:extLst>
          </p:cNvPr>
          <p:cNvSpPr/>
          <p:nvPr/>
        </p:nvSpPr>
        <p:spPr>
          <a:xfrm>
            <a:off x="5233595" y="5878955"/>
            <a:ext cx="2619498" cy="481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1642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7" grpId="0" animBg="1"/>
      <p:bldP spid="27" grpId="1" animBg="1"/>
      <p:bldP spid="40" grpId="0" animBg="1"/>
      <p:bldP spid="40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Skriv volymerna i liter.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5 cl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916579" y="1638296"/>
            <a:ext cx="201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1 liter 5 dl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1372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5 cl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1808162" y="2967421"/>
            <a:ext cx="167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0,05 liter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1 liter 5 dl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572382" y="4200059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1,5 liter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077214" y="1630221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4 liter 75 cl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4 liter 75 cl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736888" y="5513958"/>
            <a:ext cx="1501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4,75 liter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93655" y="2689926"/>
            <a:ext cx="3548000" cy="10926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cl är 1 hundradels liter = 0,01 liter.</a:t>
            </a:r>
          </a:p>
          <a:p>
            <a:endParaRPr lang="sv-SE" sz="900" dirty="0"/>
          </a:p>
          <a:p>
            <a:r>
              <a:rPr lang="sv-SE" dirty="0"/>
              <a:t>5 cl är 5 hundradels liter= 0,05 liter.</a:t>
            </a:r>
          </a:p>
          <a:p>
            <a:endParaRPr lang="sv-SE" sz="1200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57360" y="3284701"/>
            <a:ext cx="3475069" cy="2885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BB172E0-3C6D-FD43-83C1-7027C8BEAEC6}"/>
              </a:ext>
            </a:extLst>
          </p:cNvPr>
          <p:cNvSpPr/>
          <p:nvPr/>
        </p:nvSpPr>
        <p:spPr>
          <a:xfrm>
            <a:off x="5184429" y="4117023"/>
            <a:ext cx="3548000" cy="10926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dl är 1 tiondels liter = 0,1 liter.</a:t>
            </a:r>
          </a:p>
          <a:p>
            <a:endParaRPr lang="sv-SE" sz="900" dirty="0"/>
          </a:p>
          <a:p>
            <a:r>
              <a:rPr lang="sv-SE" dirty="0"/>
              <a:t>5 dl är 5 tiondels liter = 0,5 liter.</a:t>
            </a:r>
          </a:p>
          <a:p>
            <a:endParaRPr lang="sv-SE" sz="1200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249441" y="4647221"/>
            <a:ext cx="3388950" cy="3712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93654" y="5477252"/>
            <a:ext cx="3778223" cy="10926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cl är 1 hundradels liter = 0,01 liter.</a:t>
            </a:r>
          </a:p>
          <a:p>
            <a:endParaRPr lang="sv-SE" sz="900" dirty="0"/>
          </a:p>
          <a:p>
            <a:r>
              <a:rPr lang="sv-SE" dirty="0"/>
              <a:t>75 cl är 75 hundradels liter = 0,75 liter.</a:t>
            </a:r>
          </a:p>
          <a:p>
            <a:endParaRPr lang="sv-SE" sz="1200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DB2A4C9-2245-804E-A31F-1286BBD4C411}"/>
              </a:ext>
            </a:extLst>
          </p:cNvPr>
          <p:cNvSpPr/>
          <p:nvPr/>
        </p:nvSpPr>
        <p:spPr>
          <a:xfrm>
            <a:off x="5239182" y="6023555"/>
            <a:ext cx="3722436" cy="3712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68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27" grpId="0" animBg="1"/>
      <p:bldP spid="27" grpId="1" animBg="1"/>
      <p:bldP spid="30" grpId="0" animBg="1"/>
      <p:bldP spid="40" grpId="0" animBg="1"/>
      <p:bldP spid="40" grpId="1" animBg="1"/>
      <p:bldP spid="34" grpId="0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622342"/>
            <a:ext cx="3204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En kastrull är fylld med två och en halv liter vatten.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30762" y="47829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3593054" y="538289"/>
            <a:ext cx="2712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</a:t>
            </a:r>
            <a:r>
              <a:rPr lang="sv-SE" sz="2000" dirty="0"/>
              <a:t>Skriv volymen i liter.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563871" y="977141"/>
            <a:ext cx="3052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</a:t>
            </a:r>
            <a:r>
              <a:rPr lang="sv-SE" sz="2000" dirty="0"/>
              <a:t>Skriv volymen i deciliter.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545121" y="2829345"/>
            <a:ext cx="374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Två och en halv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3366239" y="2829345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2,5 liter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545121" y="3453307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2,5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091199" y="3462304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25 dl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3581953" y="1406409"/>
            <a:ext cx="5550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</a:t>
            </a:r>
            <a:r>
              <a:rPr lang="sv-SE" sz="2000" dirty="0"/>
              <a:t>Hur mycket mer vatten kan man hälla i kastrullen om den rymmer 3 liter? Svara i centiliter. 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7DA8C471-E57E-3048-9F0A-76F6DCA3B1FD}"/>
              </a:ext>
            </a:extLst>
          </p:cNvPr>
          <p:cNvGrpSpPr/>
          <p:nvPr/>
        </p:nvGrpSpPr>
        <p:grpSpPr>
          <a:xfrm>
            <a:off x="5341698" y="2573983"/>
            <a:ext cx="3748099" cy="1131079"/>
            <a:chOff x="4936967" y="2742224"/>
            <a:chExt cx="3748099" cy="1131079"/>
          </a:xfrm>
          <a:solidFill>
            <a:schemeClr val="bg1"/>
          </a:solidFill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C1449B9-9231-D945-9EE8-5538FF57FBC4}"/>
                </a:ext>
              </a:extLst>
            </p:cNvPr>
            <p:cNvSpPr/>
            <p:nvPr/>
          </p:nvSpPr>
          <p:spPr>
            <a:xfrm>
              <a:off x="4936967" y="2742224"/>
              <a:ext cx="3748099" cy="113107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sv-SE" sz="900" dirty="0"/>
            </a:p>
            <a:p>
              <a:r>
                <a:rPr lang="sv-SE" dirty="0"/>
                <a:t>En halv liter =       liter = 0,5 liter.</a:t>
              </a:r>
            </a:p>
            <a:p>
              <a:endParaRPr lang="sv-SE" sz="1200" dirty="0"/>
            </a:p>
            <a:p>
              <a:r>
                <a:rPr lang="sv-SE" dirty="0"/>
                <a:t>Då är två och en halv liter = 2,5 liter.</a:t>
              </a:r>
            </a:p>
            <a:p>
              <a:endParaRPr lang="sv-SE" sz="1050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2804C73-F536-BC49-9A5B-E06CBE589140}"/>
                </a:ext>
              </a:extLst>
            </p:cNvPr>
            <p:cNvSpPr/>
            <p:nvPr/>
          </p:nvSpPr>
          <p:spPr>
            <a:xfrm>
              <a:off x="6344908" y="2763268"/>
              <a:ext cx="423447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E030A99-B414-154B-A2B1-4B70A8475AFB}"/>
                </a:ext>
              </a:extLst>
            </p:cNvPr>
            <p:cNvSpPr/>
            <p:nvPr/>
          </p:nvSpPr>
          <p:spPr>
            <a:xfrm>
              <a:off x="6346803" y="3007524"/>
              <a:ext cx="43274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sv-SE" dirty="0"/>
                <a:t>2</a:t>
              </a:r>
            </a:p>
          </p:txBody>
        </p:sp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559913FA-82AA-1F48-A762-2ADA92C6704B}"/>
                </a:ext>
              </a:extLst>
            </p:cNvPr>
            <p:cNvCxnSpPr>
              <a:cxnSpLocks/>
            </p:cNvCxnSpPr>
            <p:nvPr/>
          </p:nvCxnSpPr>
          <p:spPr>
            <a:xfrm>
              <a:off x="6392983" y="3071612"/>
              <a:ext cx="205720" cy="0"/>
            </a:xfrm>
            <a:prstGeom prst="line">
              <a:avLst/>
            </a:prstGeom>
            <a:grpFill/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399246" y="3155212"/>
            <a:ext cx="3430184" cy="5070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5A30F8B-C352-F04B-B924-4F54E6476A19}"/>
              </a:ext>
            </a:extLst>
          </p:cNvPr>
          <p:cNvSpPr/>
          <p:nvPr/>
        </p:nvSpPr>
        <p:spPr>
          <a:xfrm>
            <a:off x="5341699" y="3923774"/>
            <a:ext cx="3253662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2 liter = 20 dl och 0,5 liter = 5 dl.</a:t>
            </a:r>
            <a:endParaRPr lang="sv-SE" sz="1200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BF30E72-DAF4-6F45-9646-7FE2E2E1B14B}"/>
              </a:ext>
            </a:extLst>
          </p:cNvPr>
          <p:cNvSpPr/>
          <p:nvPr/>
        </p:nvSpPr>
        <p:spPr>
          <a:xfrm>
            <a:off x="545120" y="4151726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2,5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6832628-41A7-1F46-A5CA-5A1703EC028D}"/>
              </a:ext>
            </a:extLst>
          </p:cNvPr>
          <p:cNvSpPr/>
          <p:nvPr/>
        </p:nvSpPr>
        <p:spPr>
          <a:xfrm>
            <a:off x="2026424" y="4151726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250 cl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3540BC0-1364-B44F-910D-9FA1CDE06E80}"/>
              </a:ext>
            </a:extLst>
          </p:cNvPr>
          <p:cNvSpPr/>
          <p:nvPr/>
        </p:nvSpPr>
        <p:spPr>
          <a:xfrm>
            <a:off x="803329" y="4598100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Kan hälla i : 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E7AB560-4CBF-A54E-B0CF-8A1A1BC1F670}"/>
              </a:ext>
            </a:extLst>
          </p:cNvPr>
          <p:cNvSpPr/>
          <p:nvPr/>
        </p:nvSpPr>
        <p:spPr>
          <a:xfrm>
            <a:off x="2226147" y="4605965"/>
            <a:ext cx="2540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(300 </a:t>
            </a:r>
            <a:r>
              <a:rPr lang="sv-SE" sz="2000" dirty="0">
                <a:latin typeface="+mn-lt"/>
              </a:rPr>
              <a:t>–</a:t>
            </a:r>
            <a:r>
              <a:rPr lang="sv-SE" sz="2000" dirty="0">
                <a:latin typeface="Bradley Hand" pitchFamily="2" charset="77"/>
              </a:rPr>
              <a:t> 250) cl </a:t>
            </a:r>
            <a:r>
              <a:rPr lang="sv-SE" sz="2000" dirty="0">
                <a:latin typeface="+mn-lt"/>
              </a:rPr>
              <a:t>=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1087461D-6E3C-0E42-94A7-9DBAA1BB693E}"/>
              </a:ext>
            </a:extLst>
          </p:cNvPr>
          <p:cNvSpPr/>
          <p:nvPr/>
        </p:nvSpPr>
        <p:spPr>
          <a:xfrm>
            <a:off x="4131051" y="4598100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50 cl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0C1EB7DD-0F93-7641-9404-C8C5B39EFF2B}"/>
              </a:ext>
            </a:extLst>
          </p:cNvPr>
          <p:cNvSpPr/>
          <p:nvPr/>
        </p:nvSpPr>
        <p:spPr>
          <a:xfrm>
            <a:off x="547972" y="5387177"/>
            <a:ext cx="9200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</a:t>
            </a:r>
            <a:r>
              <a:rPr lang="sv-SE" sz="2000" dirty="0">
                <a:latin typeface="Bradley Hand" pitchFamily="2" charset="77"/>
              </a:rPr>
              <a:t>: 	a) 2,5 liter		b) 25 dl	</a:t>
            </a:r>
          </a:p>
          <a:p>
            <a:r>
              <a:rPr lang="sv-SE" sz="2000" dirty="0">
                <a:latin typeface="Bradley Hand" pitchFamily="2" charset="77"/>
              </a:rPr>
              <a:t>		c)Man kan hälla i 50 cl i kastrullen.</a:t>
            </a:r>
          </a:p>
        </p:txBody>
      </p:sp>
      <p:pic>
        <p:nvPicPr>
          <p:cNvPr id="3076" name="Picture 4" descr="6 tips – så rengör du en vidbränd kastrull | Allas">
            <a:extLst>
              <a:ext uri="{FF2B5EF4-FFF2-40B4-BE49-F238E27FC236}">
                <a16:creationId xmlns:a16="http://schemas.microsoft.com/office/drawing/2014/main" id="{D14A411E-864E-4345-8BF8-3F696577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-2116"/>
          <a:stretch/>
        </p:blipFill>
        <p:spPr bwMode="auto">
          <a:xfrm>
            <a:off x="781707" y="1474463"/>
            <a:ext cx="1568649" cy="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27" grpId="0" animBg="1"/>
      <p:bldP spid="27" grpId="1" animBg="1"/>
      <p:bldP spid="41" grpId="0" animBg="1"/>
      <p:bldP spid="43" grpId="0"/>
      <p:bldP spid="44" grpId="0"/>
      <p:bldP spid="45" grpId="0"/>
      <p:bldP spid="46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41759</TotalTime>
  <Words>1079</Words>
  <Application>Microsoft Macintosh PowerPoint</Application>
  <PresentationFormat>Bildspel på skärmen (4:3)</PresentationFormat>
  <Paragraphs>212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Bradley Hand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324</cp:revision>
  <dcterms:created xsi:type="dcterms:W3CDTF">2017-04-10T07:17:33Z</dcterms:created>
  <dcterms:modified xsi:type="dcterms:W3CDTF">2022-08-08T06:53:14Z</dcterms:modified>
</cp:coreProperties>
</file>