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4972"/>
    <a:srgbClr val="7A5D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24"/>
    <p:restoredTop sz="94669"/>
  </p:normalViewPr>
  <p:slideViewPr>
    <p:cSldViewPr snapToGrid="0" snapToObjects="1">
      <p:cViewPr varScale="1">
        <p:scale>
          <a:sx n="99" d="100"/>
          <a:sy n="99" d="100"/>
        </p:scale>
        <p:origin x="16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0005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112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89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66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950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780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434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19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569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240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979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C92EC-F075-D442-8C6A-A74458830A41}" type="datetimeFigureOut">
              <a:rPr lang="sv-SE" smtClean="0"/>
              <a:t>2024-09-22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B67DA-BF36-6C48-8269-9CC8F51F7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091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CC0E67B2-1675-9B43-8515-61A713BC3078}"/>
              </a:ext>
            </a:extLst>
          </p:cNvPr>
          <p:cNvSpPr txBox="1"/>
          <p:nvPr/>
        </p:nvSpPr>
        <p:spPr>
          <a:xfrm>
            <a:off x="3058640" y="423597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A04972"/>
                </a:solidFill>
              </a:rPr>
              <a:t>Fundera och resonera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1009484B-66BC-574E-8587-85C523FAE3F7}"/>
              </a:ext>
            </a:extLst>
          </p:cNvPr>
          <p:cNvSpPr txBox="1"/>
          <p:nvPr/>
        </p:nvSpPr>
        <p:spPr>
          <a:xfrm>
            <a:off x="2024775" y="1290196"/>
            <a:ext cx="5906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sv-SE" dirty="0"/>
              <a:t>Vilket av påståendena kan vara rätt? </a:t>
            </a:r>
          </a:p>
          <a:p>
            <a:pPr marL="342900" indent="-342900">
              <a:buAutoNum type="alphaLcParenR"/>
            </a:pPr>
            <a:r>
              <a:rPr lang="sv-SE" dirty="0"/>
              <a:t>Förklara varför det andra måste vara fel.  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E8C6E20D-FC81-6440-9D46-760C982F20A9}"/>
              </a:ext>
            </a:extLst>
          </p:cNvPr>
          <p:cNvSpPr txBox="1"/>
          <p:nvPr/>
        </p:nvSpPr>
        <p:spPr>
          <a:xfrm>
            <a:off x="1460595" y="1413306"/>
            <a:ext cx="429875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75A6EEB6-9795-1042-91B7-234CE7781192}"/>
              </a:ext>
            </a:extLst>
          </p:cNvPr>
          <p:cNvSpPr txBox="1"/>
          <p:nvPr/>
        </p:nvSpPr>
        <p:spPr>
          <a:xfrm>
            <a:off x="1460595" y="3465355"/>
            <a:ext cx="429875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64849C68-2A31-0444-C724-5C8E4C53B253}"/>
              </a:ext>
            </a:extLst>
          </p:cNvPr>
          <p:cNvSpPr txBox="1"/>
          <p:nvPr/>
        </p:nvSpPr>
        <p:spPr>
          <a:xfrm>
            <a:off x="2024775" y="2036432"/>
            <a:ext cx="5467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A: ”Jag håller med dig till 110 %.” </a:t>
            </a:r>
          </a:p>
          <a:p>
            <a:r>
              <a:rPr lang="sv-SE" dirty="0"/>
              <a:t>B: ”Priset på guld har stigit med 110 %.”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1742E09F-5971-DD02-B913-79B7D664B9B9}"/>
              </a:ext>
            </a:extLst>
          </p:cNvPr>
          <p:cNvSpPr txBox="1"/>
          <p:nvPr/>
        </p:nvSpPr>
        <p:spPr>
          <a:xfrm>
            <a:off x="2147234" y="3407773"/>
            <a:ext cx="6662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Vilket fel har Theo gjort när han ritade det här koordinatsystemet? </a:t>
            </a:r>
          </a:p>
        </p:txBody>
      </p:sp>
      <p:pic>
        <p:nvPicPr>
          <p:cNvPr id="18" name="Bildobjekt 17">
            <a:extLst>
              <a:ext uri="{FF2B5EF4-FFF2-40B4-BE49-F238E27FC236}">
                <a16:creationId xmlns:a16="http://schemas.microsoft.com/office/drawing/2014/main" id="{6655225A-B49C-309E-7E93-4056FD5F2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259" y="3865465"/>
            <a:ext cx="2032000" cy="235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98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8" grpId="0" animBg="1"/>
      <p:bldP spid="29" grpId="0" animBg="1"/>
      <p:bldP spid="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>
            <a:extLst>
              <a:ext uri="{FF2B5EF4-FFF2-40B4-BE49-F238E27FC236}">
                <a16:creationId xmlns:a16="http://schemas.microsoft.com/office/drawing/2014/main" id="{6430D7DF-6AF5-8BF0-7304-E1E9417E14BD}"/>
              </a:ext>
            </a:extLst>
          </p:cNvPr>
          <p:cNvSpPr txBox="1"/>
          <p:nvPr/>
        </p:nvSpPr>
        <p:spPr>
          <a:xfrm>
            <a:off x="2062875" y="846261"/>
            <a:ext cx="5467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Hur vet du om kostnaden är proportionell mot vikten? 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E20B35CE-0D29-5AFB-ED58-60F86EB10C53}"/>
              </a:ext>
            </a:extLst>
          </p:cNvPr>
          <p:cNvSpPr txBox="1"/>
          <p:nvPr/>
        </p:nvSpPr>
        <p:spPr>
          <a:xfrm>
            <a:off x="1498695" y="815483"/>
            <a:ext cx="429875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A08A45AE-5B71-E9AE-3A96-E26C36F91DF6}"/>
              </a:ext>
            </a:extLst>
          </p:cNvPr>
          <p:cNvSpPr txBox="1"/>
          <p:nvPr/>
        </p:nvSpPr>
        <p:spPr>
          <a:xfrm>
            <a:off x="2062875" y="2611648"/>
            <a:ext cx="590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Priset på en vara kan stiga med mer än 100 % men priset kan aldrig sjunka mer än 100 %. Förklara skillnaden. 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2FA2CA0F-82AA-466D-0A56-104FDADF4A89}"/>
              </a:ext>
            </a:extLst>
          </p:cNvPr>
          <p:cNvSpPr txBox="1"/>
          <p:nvPr/>
        </p:nvSpPr>
        <p:spPr>
          <a:xfrm>
            <a:off x="1498695" y="2706898"/>
            <a:ext cx="429875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4.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AC88F77-0533-78FF-0FDB-DB442E495AB0}"/>
              </a:ext>
            </a:extLst>
          </p:cNvPr>
          <p:cNvSpPr txBox="1"/>
          <p:nvPr/>
        </p:nvSpPr>
        <p:spPr>
          <a:xfrm>
            <a:off x="2062875" y="4654034"/>
            <a:ext cx="6291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På vilka olika sätt kan du räkna ut hur mycket 20 % av 50 kr är? 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B5FB08CA-9EF4-FFD2-1DF7-6FC117D041DB}"/>
              </a:ext>
            </a:extLst>
          </p:cNvPr>
          <p:cNvSpPr txBox="1"/>
          <p:nvPr/>
        </p:nvSpPr>
        <p:spPr>
          <a:xfrm>
            <a:off x="1498695" y="4654034"/>
            <a:ext cx="429875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26973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5" grpId="0" animBg="1"/>
      <p:bldP spid="6" grpId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ruta 7">
            <a:extLst>
              <a:ext uri="{FF2B5EF4-FFF2-40B4-BE49-F238E27FC236}">
                <a16:creationId xmlns:a16="http://schemas.microsoft.com/office/drawing/2014/main" id="{EF8A5814-CA03-753E-27DB-89EA3BD77802}"/>
              </a:ext>
            </a:extLst>
          </p:cNvPr>
          <p:cNvSpPr txBox="1"/>
          <p:nvPr/>
        </p:nvSpPr>
        <p:spPr>
          <a:xfrm>
            <a:off x="814889" y="2798729"/>
            <a:ext cx="429875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7.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726C95CB-4706-F6BC-EC8D-12F1B6BEEA5E}"/>
              </a:ext>
            </a:extLst>
          </p:cNvPr>
          <p:cNvSpPr txBox="1"/>
          <p:nvPr/>
        </p:nvSpPr>
        <p:spPr>
          <a:xfrm>
            <a:off x="1494014" y="2745191"/>
            <a:ext cx="6740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 klass 6A är det 15 % som åker skolbuss. Även i klass 6B är det 15 % som åker skolbuss. Är det då 15 % eller 30 % av alla elever i 6A och 6B som åker skolbuss? Förklara hur du tänker. 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FFAB19CB-54B1-FB39-F9E3-EDCA36A0492F}"/>
              </a:ext>
            </a:extLst>
          </p:cNvPr>
          <p:cNvSpPr txBox="1"/>
          <p:nvPr/>
        </p:nvSpPr>
        <p:spPr>
          <a:xfrm>
            <a:off x="1494014" y="4777865"/>
            <a:ext cx="590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burk med 2 liter målarfärg kostar 140 kr. En burk med 5 liter av samma färg kostar 320 kr. Är kostnaden proportionell mot volymen? Förklara hur du tänker. 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D9ACF21D-EDBE-A20F-F7BA-6D3C6E02C46E}"/>
              </a:ext>
            </a:extLst>
          </p:cNvPr>
          <p:cNvSpPr txBox="1"/>
          <p:nvPr/>
        </p:nvSpPr>
        <p:spPr>
          <a:xfrm>
            <a:off x="814889" y="4839420"/>
            <a:ext cx="429875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8.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6033B186-10A1-59CC-3B12-A4CD0F726222}"/>
              </a:ext>
            </a:extLst>
          </p:cNvPr>
          <p:cNvSpPr txBox="1"/>
          <p:nvPr/>
        </p:nvSpPr>
        <p:spPr>
          <a:xfrm>
            <a:off x="814889" y="774072"/>
            <a:ext cx="429875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6.</a:t>
            </a:r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CD5D6FCB-5A30-0974-CF49-1655D3A6DE21}"/>
              </a:ext>
            </a:extLst>
          </p:cNvPr>
          <p:cNvSpPr txBox="1"/>
          <p:nvPr/>
        </p:nvSpPr>
        <p:spPr>
          <a:xfrm>
            <a:off x="1379069" y="712517"/>
            <a:ext cx="60977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De båda punkterna (2, 0) och (0, –2) ligger på varsin koordinataxel. Hur vet du, utan att rita, vilken av punkterna som ligger på </a:t>
            </a:r>
            <a:r>
              <a:rPr lang="sv-SE" i="1" dirty="0"/>
              <a:t>x</a:t>
            </a:r>
            <a:r>
              <a:rPr lang="sv-SE" dirty="0"/>
              <a:t>-axeln och vilken som ligger på </a:t>
            </a:r>
            <a:r>
              <a:rPr lang="sv-SE" i="1" dirty="0"/>
              <a:t>y</a:t>
            </a:r>
            <a:r>
              <a:rPr lang="sv-SE" dirty="0"/>
              <a:t>-axeln? </a:t>
            </a:r>
          </a:p>
        </p:txBody>
      </p:sp>
    </p:spTree>
    <p:extLst>
      <p:ext uri="{BB962C8B-B14F-4D97-AF65-F5344CB8AC3E}">
        <p14:creationId xmlns:p14="http://schemas.microsoft.com/office/powerpoint/2010/main" val="2069213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/>
      <p:bldP spid="13" grpId="0"/>
      <p:bldP spid="14" grpId="0" animBg="1"/>
      <p:bldP spid="27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ruta 8">
            <a:extLst>
              <a:ext uri="{FF2B5EF4-FFF2-40B4-BE49-F238E27FC236}">
                <a16:creationId xmlns:a16="http://schemas.microsoft.com/office/drawing/2014/main" id="{F8B83B4D-2F47-9576-8A1E-14EEC384AC58}"/>
              </a:ext>
            </a:extLst>
          </p:cNvPr>
          <p:cNvSpPr txBox="1"/>
          <p:nvPr/>
        </p:nvSpPr>
        <p:spPr>
          <a:xfrm>
            <a:off x="806289" y="4234070"/>
            <a:ext cx="538061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10.</a:t>
            </a: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B8B8D5E9-431D-DFE8-9A37-22894556B437}"/>
              </a:ext>
            </a:extLst>
          </p:cNvPr>
          <p:cNvSpPr txBox="1"/>
          <p:nvPr/>
        </p:nvSpPr>
        <p:spPr>
          <a:xfrm>
            <a:off x="1546784" y="4143918"/>
            <a:ext cx="35912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Du startar i punkten A och går ett varv runt cirkeln i pilens riktning. Vid vilken av punkterna har du gått 45 % av varvet? Förklara hur du tänker. </a:t>
            </a:r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FABF2E91-DB0C-AA9D-B205-1A518A466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800" y="1203398"/>
            <a:ext cx="2590800" cy="2322786"/>
          </a:xfrm>
          <a:prstGeom prst="rect">
            <a:avLst/>
          </a:prstGeom>
        </p:spPr>
      </p:pic>
      <p:sp>
        <p:nvSpPr>
          <p:cNvPr id="23" name="textruta 22">
            <a:extLst>
              <a:ext uri="{FF2B5EF4-FFF2-40B4-BE49-F238E27FC236}">
                <a16:creationId xmlns:a16="http://schemas.microsoft.com/office/drawing/2014/main" id="{1CAFC4D5-40B3-79A2-2233-819C9EBE8276}"/>
              </a:ext>
            </a:extLst>
          </p:cNvPr>
          <p:cNvSpPr txBox="1"/>
          <p:nvPr/>
        </p:nvSpPr>
        <p:spPr>
          <a:xfrm>
            <a:off x="860383" y="272374"/>
            <a:ext cx="429875" cy="400110"/>
          </a:xfrm>
          <a:prstGeom prst="rect">
            <a:avLst/>
          </a:prstGeom>
          <a:solidFill>
            <a:srgbClr val="A04972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9.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33E70E20-CADD-5F26-00DD-C5A969FD5BA7}"/>
              </a:ext>
            </a:extLst>
          </p:cNvPr>
          <p:cNvSpPr txBox="1"/>
          <p:nvPr/>
        </p:nvSpPr>
        <p:spPr>
          <a:xfrm>
            <a:off x="1546784" y="210819"/>
            <a:ext cx="6410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Punkten A visar kostnaden för en påse päron. Vilken av punkterna visar kostnaden för en annan påse päron om kostnaden är proportionell mot vikten? Förklara hur du tänker. 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D4CC1E93-33FF-37F3-D265-C4080EBDB8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510" y="3803159"/>
            <a:ext cx="3181189" cy="282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2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</TotalTime>
  <Words>306</Words>
  <Application>Microsoft Macintosh PowerPoint</Application>
  <PresentationFormat>Bildspel på skärmen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Kristina Johnson</dc:creator>
  <cp:lastModifiedBy>Kristina Johnson</cp:lastModifiedBy>
  <cp:revision>6</cp:revision>
  <dcterms:created xsi:type="dcterms:W3CDTF">2022-04-10T09:43:42Z</dcterms:created>
  <dcterms:modified xsi:type="dcterms:W3CDTF">2024-09-22T07:27:39Z</dcterms:modified>
</cp:coreProperties>
</file>