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9" r:id="rId3"/>
    <p:sldId id="265" r:id="rId4"/>
    <p:sldId id="276" r:id="rId5"/>
    <p:sldId id="277" r:id="rId6"/>
    <p:sldId id="278" r:id="rId7"/>
    <p:sldId id="274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ördiagnos 5.1_Uppgift 1 - 2" id="{0DD4A15E-C416-2C45-940B-2C5FCD0A5F85}">
          <p14:sldIdLst>
            <p14:sldId id="264"/>
            <p14:sldId id="269"/>
            <p14:sldId id="265"/>
          </p14:sldIdLst>
        </p14:section>
        <p14:section name="Fördiagnos 5.1_Uppgift 3 - 4" id="{43AB8C84-C0A9-6148-945C-AA0E970C29FF}">
          <p14:sldIdLst>
            <p14:sldId id="276"/>
            <p14:sldId id="277"/>
            <p14:sldId id="278"/>
          </p14:sldIdLst>
        </p14:section>
        <p14:section name="Fördiagnos 5.1_Uppgift 5" id="{C37E1F35-615B-3248-8FA5-D33E3E918D70}">
          <p14:sldIdLst>
            <p14:sldId id="274"/>
            <p14:sldId id="279"/>
            <p14:sldId id="280"/>
          </p14:sldIdLst>
        </p14:section>
        <p14:section name="Fördiagnos 5.1_Uppgift 6" id="{2665495E-773D-B845-B56E-5D018BF1E9F4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630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46"/>
    <p:restoredTop sz="97496" autoAdjust="0"/>
  </p:normalViewPr>
  <p:slideViewPr>
    <p:cSldViewPr snapToGrid="0" snapToObjects="1">
      <p:cViewPr>
        <p:scale>
          <a:sx n="102" d="100"/>
          <a:sy n="102" d="100"/>
        </p:scale>
        <p:origin x="1256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2022-08-08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2022-08-08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2022-08-08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2022-08-08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2022-08-08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2022-08-08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2022-08-08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149306" y="247971"/>
            <a:ext cx="1252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Procent </a:t>
            </a:r>
          </a:p>
        </p:txBody>
      </p:sp>
      <p:sp>
        <p:nvSpPr>
          <p:cNvPr id="3" name="Rektangel 2"/>
          <p:cNvSpPr/>
          <p:nvPr/>
        </p:nvSpPr>
        <p:spPr>
          <a:xfrm>
            <a:off x="3336217" y="750405"/>
            <a:ext cx="2879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Procent</a:t>
            </a:r>
            <a:r>
              <a:rPr lang="sv-SE" dirty="0"/>
              <a:t> betyder </a:t>
            </a:r>
            <a:r>
              <a:rPr lang="sv-SE" b="1" i="1" dirty="0">
                <a:solidFill>
                  <a:srgbClr val="800000"/>
                </a:solidFill>
              </a:rPr>
              <a:t>hundradel.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190" y="2010607"/>
            <a:ext cx="2946400" cy="28448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101965" y="5596877"/>
            <a:ext cx="2712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45 rutor av 100</a:t>
            </a:r>
            <a:r>
              <a:rPr lang="sv-SE" dirty="0"/>
              <a:t> är </a:t>
            </a:r>
            <a:r>
              <a:rPr lang="sv-SE" b="1" dirty="0">
                <a:solidFill>
                  <a:srgbClr val="F3C630"/>
                </a:solidFill>
              </a:rPr>
              <a:t>gula</a:t>
            </a:r>
            <a:r>
              <a:rPr lang="sv-SE" dirty="0"/>
              <a:t>. </a:t>
            </a:r>
          </a:p>
          <a:p>
            <a:r>
              <a:rPr lang="sv-SE" b="1" dirty="0"/>
              <a:t>45 %</a:t>
            </a:r>
            <a:r>
              <a:rPr lang="sv-SE" dirty="0"/>
              <a:t> av kvadraten är </a:t>
            </a:r>
            <a:r>
              <a:rPr lang="sv-SE" b="1" dirty="0">
                <a:solidFill>
                  <a:srgbClr val="F3C630"/>
                </a:solidFill>
              </a:rPr>
              <a:t>gul</a:t>
            </a:r>
            <a:r>
              <a:rPr lang="sv-SE" dirty="0"/>
              <a:t>.</a:t>
            </a:r>
          </a:p>
        </p:txBody>
      </p:sp>
      <p:sp>
        <p:nvSpPr>
          <p:cNvPr id="7" name="Rektangel 6"/>
          <p:cNvSpPr/>
          <p:nvPr/>
        </p:nvSpPr>
        <p:spPr>
          <a:xfrm>
            <a:off x="4474430" y="5311526"/>
            <a:ext cx="4669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               Det hela är alltid 100 %.</a:t>
            </a:r>
          </a:p>
          <a:p>
            <a:endParaRPr lang="sv-SE" dirty="0"/>
          </a:p>
          <a:p>
            <a:r>
              <a:rPr lang="sv-SE" dirty="0"/>
              <a:t>I detta exempel är </a:t>
            </a:r>
            <a:r>
              <a:rPr lang="sv-SE" b="1" dirty="0">
                <a:solidFill>
                  <a:srgbClr val="800000"/>
                </a:solidFill>
              </a:rPr>
              <a:t>30 % + 25 % + 45 % = 100 %.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13367"/>
            <a:ext cx="3724943" cy="178387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101965" y="4035911"/>
            <a:ext cx="280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30 rutor av 100 </a:t>
            </a:r>
            <a:r>
              <a:rPr lang="sv-SE" dirty="0"/>
              <a:t>är </a:t>
            </a:r>
            <a:r>
              <a:rPr lang="sv-SE" b="1" dirty="0">
                <a:solidFill>
                  <a:srgbClr val="008000"/>
                </a:solidFill>
              </a:rPr>
              <a:t>gröna</a:t>
            </a:r>
            <a:r>
              <a:rPr lang="sv-SE" dirty="0"/>
              <a:t>. </a:t>
            </a:r>
          </a:p>
          <a:p>
            <a:r>
              <a:rPr lang="sv-SE" b="1" dirty="0"/>
              <a:t>30 %</a:t>
            </a:r>
            <a:r>
              <a:rPr lang="sv-SE" dirty="0"/>
              <a:t> av kvadraten är </a:t>
            </a:r>
            <a:r>
              <a:rPr lang="sv-SE" b="1" dirty="0">
                <a:solidFill>
                  <a:srgbClr val="008000"/>
                </a:solidFill>
              </a:rPr>
              <a:t>grön</a:t>
            </a:r>
            <a:r>
              <a:rPr lang="sv-SE" dirty="0"/>
              <a:t>.</a:t>
            </a:r>
          </a:p>
        </p:txBody>
      </p:sp>
      <p:sp>
        <p:nvSpPr>
          <p:cNvPr id="9" name="Rektangel 8"/>
          <p:cNvSpPr/>
          <p:nvPr/>
        </p:nvSpPr>
        <p:spPr>
          <a:xfrm>
            <a:off x="1101965" y="4836138"/>
            <a:ext cx="2550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25 rutor av 100 </a:t>
            </a:r>
            <a:r>
              <a:rPr lang="sv-SE" dirty="0"/>
              <a:t>är </a:t>
            </a:r>
            <a:r>
              <a:rPr lang="sv-SE" b="1" dirty="0">
                <a:solidFill>
                  <a:srgbClr val="0000FF"/>
                </a:solidFill>
              </a:rPr>
              <a:t>blåa</a:t>
            </a:r>
            <a:r>
              <a:rPr lang="sv-SE" dirty="0"/>
              <a:t>. </a:t>
            </a:r>
          </a:p>
          <a:p>
            <a:r>
              <a:rPr lang="sv-SE" b="1" dirty="0"/>
              <a:t>25 %</a:t>
            </a:r>
            <a:r>
              <a:rPr lang="sv-SE" dirty="0"/>
              <a:t> av kvadraten är </a:t>
            </a:r>
            <a:r>
              <a:rPr lang="sv-SE" b="1" dirty="0">
                <a:solidFill>
                  <a:srgbClr val="0000FF"/>
                </a:solidFill>
              </a:rPr>
              <a:t>blå.</a:t>
            </a:r>
          </a:p>
        </p:txBody>
      </p:sp>
      <p:sp>
        <p:nvSpPr>
          <p:cNvPr id="10" name="Rektangel 9"/>
          <p:cNvSpPr/>
          <p:nvPr/>
        </p:nvSpPr>
        <p:spPr>
          <a:xfrm>
            <a:off x="3571883" y="1141657"/>
            <a:ext cx="2294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 En procent </a:t>
            </a:r>
            <a:r>
              <a:rPr lang="sv-SE" dirty="0"/>
              <a:t>skrivs </a:t>
            </a:r>
            <a:r>
              <a:rPr lang="sv-SE" b="1" dirty="0">
                <a:solidFill>
                  <a:srgbClr val="800000"/>
                </a:solidFill>
              </a:rPr>
              <a:t>1 %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1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4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A914EFF-DD30-3576-03DB-59CCDEB28D57}"/>
              </a:ext>
            </a:extLst>
          </p:cNvPr>
          <p:cNvSpPr/>
          <p:nvPr/>
        </p:nvSpPr>
        <p:spPr>
          <a:xfrm>
            <a:off x="637994" y="773014"/>
            <a:ext cx="110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Exempel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790C5EFE-014F-4D09-E5E5-4D4BD1CB4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42228"/>
              </p:ext>
            </p:extLst>
          </p:nvPr>
        </p:nvGraphicFramePr>
        <p:xfrm>
          <a:off x="1603583" y="1805123"/>
          <a:ext cx="3253610" cy="15087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1750">
                  <a:extLst>
                    <a:ext uri="{9D8B030D-6E8A-4147-A177-3AD203B41FA5}">
                      <a16:colId xmlns:a16="http://schemas.microsoft.com/office/drawing/2014/main" val="3684661535"/>
                    </a:ext>
                  </a:extLst>
                </a:gridCol>
                <a:gridCol w="1136946">
                  <a:extLst>
                    <a:ext uri="{9D8B030D-6E8A-4147-A177-3AD203B41FA5}">
                      <a16:colId xmlns:a16="http://schemas.microsoft.com/office/drawing/2014/main" val="1714510223"/>
                    </a:ext>
                  </a:extLst>
                </a:gridCol>
                <a:gridCol w="1174914">
                  <a:extLst>
                    <a:ext uri="{9D8B030D-6E8A-4147-A177-3AD203B41FA5}">
                      <a16:colId xmlns:a16="http://schemas.microsoft.com/office/drawing/2014/main" val="342773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Andel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Det hela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92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27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74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818898"/>
                  </a:ext>
                </a:extLst>
              </a:tr>
            </a:tbl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A6CD9A8C-E92E-F55E-DFE1-5268FA7021FC}"/>
              </a:ext>
            </a:extLst>
          </p:cNvPr>
          <p:cNvSpPr/>
          <p:nvPr/>
        </p:nvSpPr>
        <p:spPr>
          <a:xfrm>
            <a:off x="4148448" y="2180878"/>
            <a:ext cx="40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A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BF87E4E-7D90-44B6-3E93-FAD1F258957B}"/>
              </a:ext>
            </a:extLst>
          </p:cNvPr>
          <p:cNvSpPr/>
          <p:nvPr/>
        </p:nvSpPr>
        <p:spPr>
          <a:xfrm>
            <a:off x="2241577" y="802500"/>
            <a:ext cx="5765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Vilka tal saknas ?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BA1CA3C9-5B11-5CF9-48E9-C487BEEC8A12}"/>
              </a:ext>
            </a:extLst>
          </p:cNvPr>
          <p:cNvGrpSpPr/>
          <p:nvPr/>
        </p:nvGrpSpPr>
        <p:grpSpPr>
          <a:xfrm>
            <a:off x="5088992" y="2056276"/>
            <a:ext cx="1853211" cy="507831"/>
            <a:chOff x="5261973" y="3269973"/>
            <a:chExt cx="1853211" cy="507831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500EF154-5012-8712-E864-1B26621E92A1}"/>
                </a:ext>
              </a:extLst>
            </p:cNvPr>
            <p:cNvGrpSpPr/>
            <p:nvPr/>
          </p:nvGrpSpPr>
          <p:grpSpPr>
            <a:xfrm>
              <a:off x="5261973" y="3269973"/>
              <a:ext cx="1853211" cy="507831"/>
              <a:chOff x="4962787" y="2712275"/>
              <a:chExt cx="1853211" cy="507831"/>
            </a:xfrm>
          </p:grpSpPr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0D33F4AC-8494-9A0B-FDB2-CDA519829104}"/>
                  </a:ext>
                </a:extLst>
              </p:cNvPr>
              <p:cNvSpPr/>
              <p:nvPr/>
            </p:nvSpPr>
            <p:spPr>
              <a:xfrm>
                <a:off x="4962787" y="2712275"/>
                <a:ext cx="1853211" cy="5078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sz="1200" dirty="0"/>
                  <a:t>20 % =     .</a:t>
                </a:r>
              </a:p>
              <a:p>
                <a:endParaRPr lang="sv-SE" sz="600" dirty="0"/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35B7433-87DA-7028-8BAB-E6864BC4859E}"/>
                  </a:ext>
                </a:extLst>
              </p:cNvPr>
              <p:cNvSpPr/>
              <p:nvPr/>
            </p:nvSpPr>
            <p:spPr>
              <a:xfrm>
                <a:off x="5420511" y="2740197"/>
                <a:ext cx="33644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200" dirty="0"/>
                  <a:t>1</a:t>
                </a:r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058797CF-147B-8838-7AA3-6EFF1542DB1F}"/>
                  </a:ext>
                </a:extLst>
              </p:cNvPr>
              <p:cNvSpPr/>
              <p:nvPr/>
            </p:nvSpPr>
            <p:spPr>
              <a:xfrm>
                <a:off x="5427780" y="2900100"/>
                <a:ext cx="25558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200" dirty="0"/>
                  <a:t>5</a:t>
                </a:r>
              </a:p>
            </p:txBody>
          </p:sp>
          <p:cxnSp>
            <p:nvCxnSpPr>
              <p:cNvPr id="20" name="Rak 19">
                <a:extLst>
                  <a:ext uri="{FF2B5EF4-FFF2-40B4-BE49-F238E27FC236}">
                    <a16:creationId xmlns:a16="http://schemas.microsoft.com/office/drawing/2014/main" id="{1832E923-1B95-5B1F-B575-21DED368FC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0562" y="2969605"/>
                <a:ext cx="130022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782681C1-45A6-4C02-9224-5E03AA0256C0}"/>
                </a:ext>
              </a:extLst>
            </p:cNvPr>
            <p:cNvSpPr/>
            <p:nvPr/>
          </p:nvSpPr>
          <p:spPr>
            <a:xfrm>
              <a:off x="5906911" y="3396997"/>
              <a:ext cx="116686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/>
                <a:t>Dividera med </a:t>
              </a:r>
              <a:r>
                <a:rPr lang="sv-SE" sz="1200" dirty="0">
                  <a:solidFill>
                    <a:srgbClr val="FF0000"/>
                  </a:solidFill>
                </a:rPr>
                <a:t>5</a:t>
              </a:r>
              <a:r>
                <a:rPr lang="sv-SE" sz="1200" dirty="0"/>
                <a:t>.</a:t>
              </a:r>
            </a:p>
          </p:txBody>
        </p: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B11A4C73-A151-A5C7-7966-ABCF75020765}"/>
              </a:ext>
            </a:extLst>
          </p:cNvPr>
          <p:cNvSpPr/>
          <p:nvPr/>
        </p:nvSpPr>
        <p:spPr>
          <a:xfrm>
            <a:off x="4092351" y="2180878"/>
            <a:ext cx="518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60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67690C4-AA4B-E962-AEA9-B1FAF5E3751F}"/>
              </a:ext>
            </a:extLst>
          </p:cNvPr>
          <p:cNvSpPr/>
          <p:nvPr/>
        </p:nvSpPr>
        <p:spPr>
          <a:xfrm>
            <a:off x="2834865" y="2576453"/>
            <a:ext cx="549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100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A9E0C98-A688-2F15-6793-716C4FCCAEFE}"/>
              </a:ext>
            </a:extLst>
          </p:cNvPr>
          <p:cNvSpPr/>
          <p:nvPr/>
        </p:nvSpPr>
        <p:spPr>
          <a:xfrm>
            <a:off x="4129146" y="2560257"/>
            <a:ext cx="518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</a:t>
            </a:r>
            <a:endParaRPr lang="sv-SE" dirty="0">
              <a:latin typeface="+mn-lt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CD2712D8-7028-70AB-F1CB-24972A1FFC44}"/>
              </a:ext>
            </a:extLst>
          </p:cNvPr>
          <p:cNvSpPr/>
          <p:nvPr/>
        </p:nvSpPr>
        <p:spPr>
          <a:xfrm>
            <a:off x="1835382" y="2576453"/>
            <a:ext cx="40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B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F8AC861-4249-AD9F-7E13-8D21CF5DA561}"/>
              </a:ext>
            </a:extLst>
          </p:cNvPr>
          <p:cNvSpPr/>
          <p:nvPr/>
        </p:nvSpPr>
        <p:spPr>
          <a:xfrm>
            <a:off x="1828058" y="2573651"/>
            <a:ext cx="518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7 %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BBE6511-8C15-AD75-45E1-C30F507E3FD8}"/>
              </a:ext>
            </a:extLst>
          </p:cNvPr>
          <p:cNvSpPr/>
          <p:nvPr/>
        </p:nvSpPr>
        <p:spPr>
          <a:xfrm>
            <a:off x="5088992" y="2624908"/>
            <a:ext cx="3739724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1 % av 100 är lika med </a:t>
            </a:r>
            <a:r>
              <a:rPr lang="sv-SE" sz="1200" dirty="0">
                <a:solidFill>
                  <a:srgbClr val="FF0000"/>
                </a:solidFill>
              </a:rPr>
              <a:t>1</a:t>
            </a:r>
            <a:r>
              <a:rPr lang="sv-SE" sz="1200" dirty="0"/>
              <a:t>.  Alltså måste 7 av 100 vara </a:t>
            </a:r>
            <a:r>
              <a:rPr lang="sv-SE" sz="1200" dirty="0">
                <a:solidFill>
                  <a:srgbClr val="FF0000"/>
                </a:solidFill>
              </a:rPr>
              <a:t>7 %</a:t>
            </a:r>
            <a:r>
              <a:rPr lang="sv-SE" sz="1200" dirty="0"/>
              <a:t> .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4818F319-7023-D9C3-481E-F9C8C3108914}"/>
              </a:ext>
            </a:extLst>
          </p:cNvPr>
          <p:cNvSpPr/>
          <p:nvPr/>
        </p:nvSpPr>
        <p:spPr>
          <a:xfrm>
            <a:off x="1740756" y="2959748"/>
            <a:ext cx="677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50 %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FD728452-0FE7-562D-8E2D-D37C3AD5503E}"/>
              </a:ext>
            </a:extLst>
          </p:cNvPr>
          <p:cNvSpPr/>
          <p:nvPr/>
        </p:nvSpPr>
        <p:spPr>
          <a:xfrm>
            <a:off x="4006142" y="2944748"/>
            <a:ext cx="64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350</a:t>
            </a:r>
            <a:endParaRPr lang="sv-SE" dirty="0">
              <a:latin typeface="+mn-lt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919F719-F962-9D5E-D92A-75AAF5C3C349}"/>
              </a:ext>
            </a:extLst>
          </p:cNvPr>
          <p:cNvSpPr/>
          <p:nvPr/>
        </p:nvSpPr>
        <p:spPr>
          <a:xfrm>
            <a:off x="2952166" y="2945922"/>
            <a:ext cx="40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C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A72DE0FE-F7C1-9C1E-4F03-BA04F021D8BA}"/>
              </a:ext>
            </a:extLst>
          </p:cNvPr>
          <p:cNvSpPr/>
          <p:nvPr/>
        </p:nvSpPr>
        <p:spPr>
          <a:xfrm>
            <a:off x="2834865" y="2944748"/>
            <a:ext cx="631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700</a:t>
            </a: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026CA4C4-863A-B020-42AF-7CCFDED554AC}"/>
              </a:ext>
            </a:extLst>
          </p:cNvPr>
          <p:cNvGrpSpPr/>
          <p:nvPr/>
        </p:nvGrpSpPr>
        <p:grpSpPr>
          <a:xfrm>
            <a:off x="5088992" y="2960952"/>
            <a:ext cx="2189122" cy="507831"/>
            <a:chOff x="5261973" y="3269973"/>
            <a:chExt cx="2189122" cy="507831"/>
          </a:xfrm>
        </p:grpSpPr>
        <p:grpSp>
          <p:nvGrpSpPr>
            <p:cNvPr id="41" name="Grupp 40">
              <a:extLst>
                <a:ext uri="{FF2B5EF4-FFF2-40B4-BE49-F238E27FC236}">
                  <a16:creationId xmlns:a16="http://schemas.microsoft.com/office/drawing/2014/main" id="{B183C3D5-964E-33FE-C196-647C21F25F8E}"/>
                </a:ext>
              </a:extLst>
            </p:cNvPr>
            <p:cNvGrpSpPr/>
            <p:nvPr/>
          </p:nvGrpSpPr>
          <p:grpSpPr>
            <a:xfrm>
              <a:off x="5261973" y="3269973"/>
              <a:ext cx="2039689" cy="507831"/>
              <a:chOff x="4962787" y="2712275"/>
              <a:chExt cx="2039689" cy="507831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AF2B451-6299-2D26-79E7-C9A233A64033}"/>
                  </a:ext>
                </a:extLst>
              </p:cNvPr>
              <p:cNvSpPr/>
              <p:nvPr/>
            </p:nvSpPr>
            <p:spPr>
              <a:xfrm>
                <a:off x="4962787" y="2712275"/>
                <a:ext cx="2039689" cy="5078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sz="1200" dirty="0"/>
                  <a:t>50 % =     .</a:t>
                </a:r>
              </a:p>
              <a:p>
                <a:endParaRPr lang="sv-SE" sz="600" dirty="0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02B37DDF-7E99-E964-BC01-96C4B0BAE601}"/>
                  </a:ext>
                </a:extLst>
              </p:cNvPr>
              <p:cNvSpPr/>
              <p:nvPr/>
            </p:nvSpPr>
            <p:spPr>
              <a:xfrm>
                <a:off x="5420511" y="2740197"/>
                <a:ext cx="33644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200" dirty="0"/>
                  <a:t>1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EF974BC9-F06B-F617-136C-82C520FFFEDE}"/>
                  </a:ext>
                </a:extLst>
              </p:cNvPr>
              <p:cNvSpPr/>
              <p:nvPr/>
            </p:nvSpPr>
            <p:spPr>
              <a:xfrm>
                <a:off x="5427780" y="2900100"/>
                <a:ext cx="25558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200" dirty="0"/>
                  <a:t>2</a:t>
                </a:r>
              </a:p>
            </p:txBody>
          </p: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D0338052-E267-860E-9ACC-36348A5C86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0562" y="2969605"/>
                <a:ext cx="130022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FBD4521E-C771-56FD-4274-429810015474}"/>
                </a:ext>
              </a:extLst>
            </p:cNvPr>
            <p:cNvSpPr/>
            <p:nvPr/>
          </p:nvSpPr>
          <p:spPr>
            <a:xfrm>
              <a:off x="5897583" y="3385388"/>
              <a:ext cx="15535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/>
                <a:t>Multiplicera med </a:t>
              </a:r>
              <a:r>
                <a:rPr lang="sv-SE" sz="1200" dirty="0">
                  <a:solidFill>
                    <a:srgbClr val="FF0000"/>
                  </a:solidFill>
                </a:rPr>
                <a:t>2</a:t>
              </a:r>
              <a:r>
                <a:rPr lang="sv-SE" sz="12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6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13" grpId="0"/>
      <p:bldP spid="22" grpId="0"/>
      <p:bldP spid="23" grpId="0"/>
      <p:bldP spid="24" grpId="0"/>
      <p:bldP spid="25" grpId="0"/>
      <p:bldP spid="25" grpId="1"/>
      <p:bldP spid="26" grpId="0"/>
      <p:bldP spid="34" grpId="0" animBg="1"/>
      <p:bldP spid="35" grpId="0"/>
      <p:bldP spid="36" grpId="0"/>
      <p:bldP spid="37" grpId="0"/>
      <p:bldP spid="37" grpId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89647" y="627121"/>
            <a:ext cx="497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Bråkform, decimalform och procentform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64D895F-B5E2-CB44-A3AE-D6ABA55D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3" y="1630036"/>
            <a:ext cx="8540214" cy="196793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1A98CB4-797C-0C48-A404-FC8B28C58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5563" y="2938438"/>
            <a:ext cx="596900" cy="38422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431B12E-60D0-8840-9901-D5CD79E7D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77157" y="2918075"/>
            <a:ext cx="596900" cy="42494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46487C6-860B-6548-9C0E-ABB3E6C61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17834" y="2910154"/>
            <a:ext cx="596900" cy="45349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26461B7-0C1C-E44B-94CB-ED42ACDE4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71659" y="2938437"/>
            <a:ext cx="596900" cy="38422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04C082B-5663-9941-84FD-4B4E7D4B5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37871" y="2910153"/>
            <a:ext cx="596900" cy="45349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6156F3-2BE8-444B-85AD-7358645C2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8224" y="2944225"/>
            <a:ext cx="424947" cy="27353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18E2BC1-10D7-2A42-AB73-4FE7FB884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13460" y="2944220"/>
            <a:ext cx="583285" cy="27353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A2F706B-715C-EF4D-A9E9-B6C547C80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103493" y="2944219"/>
            <a:ext cx="525004" cy="273537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020EF97-793B-9B4D-AA53-6C7572894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807537" y="2944219"/>
            <a:ext cx="488963" cy="27353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443A5CB-8A04-444E-91CB-12395543D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663067" y="2944223"/>
            <a:ext cx="557824" cy="27353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AEF65B7-ABAB-754C-A587-470D82194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564230" y="2975971"/>
            <a:ext cx="557824" cy="27353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805B4A4-E8A6-A34A-9B27-A4DC889FF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249714" y="3000130"/>
            <a:ext cx="557824" cy="27353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B7CE11BE-7664-DD48-90D4-6E37AFF51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17717" y="2936840"/>
            <a:ext cx="557824" cy="273537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C3CB4D9-451D-2447-AC9F-58CC2AEF8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419448" y="2946726"/>
            <a:ext cx="622402" cy="273537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9CA0F580-CDB6-8042-A85B-21700A77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208711" y="2944219"/>
            <a:ext cx="488963" cy="2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20700" y="725269"/>
            <a:ext cx="590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Hur stor andel är färgad? </a:t>
            </a:r>
          </a:p>
          <a:p>
            <a:r>
              <a:rPr lang="sv-SE" dirty="0"/>
              <a:t>Svara i bråkform, decimalform och procentform.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08" y="1594303"/>
            <a:ext cx="1003300" cy="5588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2382166"/>
            <a:ext cx="1790700" cy="6477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08" y="3278199"/>
            <a:ext cx="1689100" cy="5207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08" y="3798899"/>
            <a:ext cx="2184400" cy="1143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08" y="5197512"/>
            <a:ext cx="2209800" cy="495300"/>
          </a:xfrm>
          <a:prstGeom prst="rect">
            <a:avLst/>
          </a:prstGeom>
        </p:spPr>
      </p:pic>
      <p:grpSp>
        <p:nvGrpSpPr>
          <p:cNvPr id="15" name="Grupp 14"/>
          <p:cNvGrpSpPr/>
          <p:nvPr/>
        </p:nvGrpSpPr>
        <p:grpSpPr>
          <a:xfrm>
            <a:off x="3108374" y="1577216"/>
            <a:ext cx="516033" cy="575890"/>
            <a:chOff x="5768859" y="3712626"/>
            <a:chExt cx="516033" cy="575890"/>
          </a:xfrm>
        </p:grpSpPr>
        <p:grpSp>
          <p:nvGrpSpPr>
            <p:cNvPr id="16" name="Grupp 15"/>
            <p:cNvGrpSpPr>
              <a:grpSpLocks/>
            </p:cNvGrpSpPr>
            <p:nvPr/>
          </p:nvGrpSpPr>
          <p:grpSpPr bwMode="auto">
            <a:xfrm>
              <a:off x="5768859" y="3712626"/>
              <a:ext cx="328242" cy="575890"/>
              <a:chOff x="3981113" y="1913397"/>
              <a:chExt cx="328986" cy="574782"/>
            </a:xfrm>
          </p:grpSpPr>
          <p:sp>
            <p:nvSpPr>
              <p:cNvPr id="18" name="textruta 24"/>
              <p:cNvSpPr txBox="1">
                <a:spLocks noChangeArrowheads="1"/>
              </p:cNvSpPr>
              <p:nvPr/>
            </p:nvSpPr>
            <p:spPr bwMode="auto">
              <a:xfrm>
                <a:off x="3992333" y="1913397"/>
                <a:ext cx="30654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19" name="textruta 25"/>
              <p:cNvSpPr txBox="1">
                <a:spLocks noChangeArrowheads="1"/>
              </p:cNvSpPr>
              <p:nvPr/>
            </p:nvSpPr>
            <p:spPr bwMode="auto">
              <a:xfrm>
                <a:off x="3981113" y="2119557"/>
                <a:ext cx="32898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cxnSp>
            <p:nvCxnSpPr>
              <p:cNvPr id="20" name="Rak 19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ruta 16"/>
            <p:cNvSpPr txBox="1"/>
            <p:nvPr/>
          </p:nvSpPr>
          <p:spPr>
            <a:xfrm>
              <a:off x="6029422" y="3805015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21" name="textruta 24"/>
          <p:cNvSpPr txBox="1">
            <a:spLocks noChangeArrowheads="1"/>
          </p:cNvSpPr>
          <p:nvPr/>
        </p:nvSpPr>
        <p:spPr bwMode="auto">
          <a:xfrm>
            <a:off x="3571727" y="1676269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0,5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22" name="textruta 24"/>
          <p:cNvSpPr txBox="1">
            <a:spLocks noChangeArrowheads="1"/>
          </p:cNvSpPr>
          <p:nvPr/>
        </p:nvSpPr>
        <p:spPr bwMode="auto">
          <a:xfrm>
            <a:off x="4171313" y="1681681"/>
            <a:ext cx="6737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50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3162108" y="2444561"/>
            <a:ext cx="516031" cy="585306"/>
            <a:chOff x="5768861" y="3703209"/>
            <a:chExt cx="516031" cy="585306"/>
          </a:xfrm>
        </p:grpSpPr>
        <p:grpSp>
          <p:nvGrpSpPr>
            <p:cNvPr id="24" name="Grupp 23"/>
            <p:cNvGrpSpPr>
              <a:grpSpLocks/>
            </p:cNvGrpSpPr>
            <p:nvPr/>
          </p:nvGrpSpPr>
          <p:grpSpPr bwMode="auto">
            <a:xfrm>
              <a:off x="5768861" y="3703209"/>
              <a:ext cx="334920" cy="585306"/>
              <a:chOff x="3981113" y="1903999"/>
              <a:chExt cx="335679" cy="584180"/>
            </a:xfrm>
          </p:grpSpPr>
          <p:sp>
            <p:nvSpPr>
              <p:cNvPr id="26" name="textruta 24"/>
              <p:cNvSpPr txBox="1">
                <a:spLocks noChangeArrowheads="1"/>
              </p:cNvSpPr>
              <p:nvPr/>
            </p:nvSpPr>
            <p:spPr bwMode="auto">
              <a:xfrm>
                <a:off x="4010247" y="1903999"/>
                <a:ext cx="30654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27" name="textruta 25"/>
              <p:cNvSpPr txBox="1">
                <a:spLocks noChangeArrowheads="1"/>
              </p:cNvSpPr>
              <p:nvPr/>
            </p:nvSpPr>
            <p:spPr bwMode="auto">
              <a:xfrm>
                <a:off x="3981113" y="2119557"/>
                <a:ext cx="32898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28" name="Rak 27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ruta 24"/>
            <p:cNvSpPr txBox="1"/>
            <p:nvPr/>
          </p:nvSpPr>
          <p:spPr>
            <a:xfrm>
              <a:off x="6029422" y="3805015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29" name="textruta 24"/>
          <p:cNvSpPr txBox="1">
            <a:spLocks noChangeArrowheads="1"/>
          </p:cNvSpPr>
          <p:nvPr/>
        </p:nvSpPr>
        <p:spPr bwMode="auto">
          <a:xfrm>
            <a:off x="3584328" y="2553031"/>
            <a:ext cx="830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0,25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30" name="textruta 24"/>
          <p:cNvSpPr txBox="1">
            <a:spLocks noChangeArrowheads="1"/>
          </p:cNvSpPr>
          <p:nvPr/>
        </p:nvSpPr>
        <p:spPr bwMode="auto">
          <a:xfrm>
            <a:off x="4327607" y="253581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25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31" name="Grupp 30"/>
          <p:cNvGrpSpPr/>
          <p:nvPr/>
        </p:nvGrpSpPr>
        <p:grpSpPr>
          <a:xfrm>
            <a:off x="3194604" y="3220244"/>
            <a:ext cx="516024" cy="554000"/>
            <a:chOff x="5768868" y="3734516"/>
            <a:chExt cx="516024" cy="554000"/>
          </a:xfrm>
        </p:grpSpPr>
        <p:grpSp>
          <p:nvGrpSpPr>
            <p:cNvPr id="32" name="Grupp 31"/>
            <p:cNvGrpSpPr>
              <a:grpSpLocks/>
            </p:cNvGrpSpPr>
            <p:nvPr/>
          </p:nvGrpSpPr>
          <p:grpSpPr bwMode="auto">
            <a:xfrm>
              <a:off x="5768868" y="3734516"/>
              <a:ext cx="330783" cy="554000"/>
              <a:chOff x="3981113" y="1935245"/>
              <a:chExt cx="331532" cy="552934"/>
            </a:xfrm>
          </p:grpSpPr>
          <p:sp>
            <p:nvSpPr>
              <p:cNvPr id="34" name="textruta 24"/>
              <p:cNvSpPr txBox="1">
                <a:spLocks noChangeArrowheads="1"/>
              </p:cNvSpPr>
              <p:nvPr/>
            </p:nvSpPr>
            <p:spPr bwMode="auto">
              <a:xfrm>
                <a:off x="3988054" y="1935245"/>
                <a:ext cx="324591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3</a:t>
                </a:r>
              </a:p>
            </p:txBody>
          </p:sp>
          <p:sp>
            <p:nvSpPr>
              <p:cNvPr id="35" name="textruta 25"/>
              <p:cNvSpPr txBox="1">
                <a:spLocks noChangeArrowheads="1"/>
              </p:cNvSpPr>
              <p:nvPr/>
            </p:nvSpPr>
            <p:spPr bwMode="auto">
              <a:xfrm>
                <a:off x="3981113" y="2119557"/>
                <a:ext cx="32898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36" name="Rak 35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ruta 32"/>
            <p:cNvSpPr txBox="1"/>
            <p:nvPr/>
          </p:nvSpPr>
          <p:spPr>
            <a:xfrm>
              <a:off x="6029422" y="3805015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37" name="textruta 24"/>
          <p:cNvSpPr txBox="1">
            <a:spLocks noChangeArrowheads="1"/>
          </p:cNvSpPr>
          <p:nvPr/>
        </p:nvSpPr>
        <p:spPr bwMode="auto">
          <a:xfrm>
            <a:off x="3623377" y="3288749"/>
            <a:ext cx="843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0,75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38" name="textruta 24"/>
          <p:cNvSpPr txBox="1">
            <a:spLocks noChangeArrowheads="1"/>
          </p:cNvSpPr>
          <p:nvPr/>
        </p:nvSpPr>
        <p:spPr bwMode="auto">
          <a:xfrm>
            <a:off x="4343651" y="3278199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75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39" name="Grupp 38"/>
          <p:cNvGrpSpPr/>
          <p:nvPr/>
        </p:nvGrpSpPr>
        <p:grpSpPr>
          <a:xfrm>
            <a:off x="3209531" y="4141569"/>
            <a:ext cx="557526" cy="561132"/>
            <a:chOff x="5719802" y="3727381"/>
            <a:chExt cx="557526" cy="561132"/>
          </a:xfrm>
        </p:grpSpPr>
        <p:grpSp>
          <p:nvGrpSpPr>
            <p:cNvPr id="40" name="Grupp 39"/>
            <p:cNvGrpSpPr>
              <a:grpSpLocks/>
            </p:cNvGrpSpPr>
            <p:nvPr/>
          </p:nvGrpSpPr>
          <p:grpSpPr bwMode="auto">
            <a:xfrm>
              <a:off x="5719802" y="3727381"/>
              <a:ext cx="431655" cy="561132"/>
              <a:chOff x="3931951" y="1928126"/>
              <a:chExt cx="432634" cy="560053"/>
            </a:xfrm>
          </p:grpSpPr>
          <p:sp>
            <p:nvSpPr>
              <p:cNvPr id="42" name="textruta 24"/>
              <p:cNvSpPr txBox="1">
                <a:spLocks noChangeArrowheads="1"/>
              </p:cNvSpPr>
              <p:nvPr/>
            </p:nvSpPr>
            <p:spPr bwMode="auto">
              <a:xfrm>
                <a:off x="3986840" y="1928126"/>
                <a:ext cx="30654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43" name="textruta 25"/>
              <p:cNvSpPr txBox="1">
                <a:spLocks noChangeArrowheads="1"/>
              </p:cNvSpPr>
              <p:nvPr/>
            </p:nvSpPr>
            <p:spPr bwMode="auto">
              <a:xfrm>
                <a:off x="3931951" y="2119557"/>
                <a:ext cx="43263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10</a:t>
                </a:r>
              </a:p>
            </p:txBody>
          </p:sp>
          <p:cxnSp>
            <p:nvCxnSpPr>
              <p:cNvPr id="44" name="Rak 43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ruta 40"/>
            <p:cNvSpPr txBox="1"/>
            <p:nvPr/>
          </p:nvSpPr>
          <p:spPr>
            <a:xfrm>
              <a:off x="6021858" y="3806019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45" name="textruta 24"/>
          <p:cNvSpPr txBox="1">
            <a:spLocks noChangeArrowheads="1"/>
          </p:cNvSpPr>
          <p:nvPr/>
        </p:nvSpPr>
        <p:spPr bwMode="auto">
          <a:xfrm>
            <a:off x="3669666" y="4220207"/>
            <a:ext cx="792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0,10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46" name="textruta 24"/>
          <p:cNvSpPr txBox="1">
            <a:spLocks noChangeArrowheads="1"/>
          </p:cNvSpPr>
          <p:nvPr/>
        </p:nvSpPr>
        <p:spPr bwMode="auto">
          <a:xfrm>
            <a:off x="4346842" y="4220207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10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47" name="Grupp 46"/>
          <p:cNvGrpSpPr/>
          <p:nvPr/>
        </p:nvGrpSpPr>
        <p:grpSpPr>
          <a:xfrm>
            <a:off x="3201527" y="5165203"/>
            <a:ext cx="550615" cy="569390"/>
            <a:chOff x="5759300" y="3719123"/>
            <a:chExt cx="550615" cy="569390"/>
          </a:xfrm>
        </p:grpSpPr>
        <p:grpSp>
          <p:nvGrpSpPr>
            <p:cNvPr id="48" name="Grupp 47"/>
            <p:cNvGrpSpPr>
              <a:grpSpLocks/>
            </p:cNvGrpSpPr>
            <p:nvPr/>
          </p:nvGrpSpPr>
          <p:grpSpPr bwMode="auto">
            <a:xfrm>
              <a:off x="5759300" y="3719123"/>
              <a:ext cx="351378" cy="569390"/>
              <a:chOff x="3971539" y="1919884"/>
              <a:chExt cx="352175" cy="568295"/>
            </a:xfrm>
          </p:grpSpPr>
          <p:sp>
            <p:nvSpPr>
              <p:cNvPr id="50" name="textruta 24"/>
              <p:cNvSpPr txBox="1">
                <a:spLocks noChangeArrowheads="1"/>
              </p:cNvSpPr>
              <p:nvPr/>
            </p:nvSpPr>
            <p:spPr bwMode="auto">
              <a:xfrm>
                <a:off x="3985987" y="1919884"/>
                <a:ext cx="32898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sp>
            <p:nvSpPr>
              <p:cNvPr id="51" name="textruta 25"/>
              <p:cNvSpPr txBox="1">
                <a:spLocks noChangeArrowheads="1"/>
              </p:cNvSpPr>
              <p:nvPr/>
            </p:nvSpPr>
            <p:spPr bwMode="auto">
              <a:xfrm>
                <a:off x="3971539" y="2119557"/>
                <a:ext cx="35217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52" name="Rak 51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ruta 48"/>
            <p:cNvSpPr txBox="1"/>
            <p:nvPr/>
          </p:nvSpPr>
          <p:spPr>
            <a:xfrm>
              <a:off x="6054445" y="3805543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53" name="textruta 24"/>
          <p:cNvSpPr txBox="1">
            <a:spLocks noChangeArrowheads="1"/>
          </p:cNvSpPr>
          <p:nvPr/>
        </p:nvSpPr>
        <p:spPr bwMode="auto">
          <a:xfrm>
            <a:off x="3695110" y="5258902"/>
            <a:ext cx="814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0,40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54" name="textruta 24"/>
          <p:cNvSpPr txBox="1">
            <a:spLocks noChangeArrowheads="1"/>
          </p:cNvSpPr>
          <p:nvPr/>
        </p:nvSpPr>
        <p:spPr bwMode="auto">
          <a:xfrm>
            <a:off x="4415005" y="5258902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40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D12A26BF-28B1-A3F3-BC82-10907CDAD1AE}"/>
              </a:ext>
            </a:extLst>
          </p:cNvPr>
          <p:cNvSpPr/>
          <p:nvPr/>
        </p:nvSpPr>
        <p:spPr>
          <a:xfrm>
            <a:off x="371431" y="251248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9223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9" grpId="0"/>
      <p:bldP spid="30" grpId="0"/>
      <p:bldP spid="37" grpId="0"/>
      <p:bldP spid="38" grpId="0"/>
      <p:bldP spid="45" grpId="0"/>
      <p:bldP spid="46" grpId="0"/>
      <p:bldP spid="53" grpId="0"/>
      <p:bldP spid="54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29">
            <a:extLst>
              <a:ext uri="{FF2B5EF4-FFF2-40B4-BE49-F238E27FC236}">
                <a16:creationId xmlns:a16="http://schemas.microsoft.com/office/drawing/2014/main" id="{9D49B6F3-4897-9E40-AF15-402D5C85B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759" y="1636697"/>
            <a:ext cx="7255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sv-SE" sz="1800" dirty="0"/>
              <a:t>De här sambanden mellan procentform och bråkform är viktiga att kunna. 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86A900FA-3029-C46C-52F7-28F705F3D35A}"/>
              </a:ext>
            </a:extLst>
          </p:cNvPr>
          <p:cNvGrpSpPr/>
          <p:nvPr/>
        </p:nvGrpSpPr>
        <p:grpSpPr>
          <a:xfrm>
            <a:off x="1812507" y="2426439"/>
            <a:ext cx="6004563" cy="2005121"/>
            <a:chOff x="1327363" y="2200450"/>
            <a:chExt cx="6004563" cy="2005121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A9466B70-A0A2-598F-3828-AD39B5B25C8E}"/>
                </a:ext>
              </a:extLst>
            </p:cNvPr>
            <p:cNvGrpSpPr/>
            <p:nvPr/>
          </p:nvGrpSpPr>
          <p:grpSpPr>
            <a:xfrm>
              <a:off x="1327363" y="2200450"/>
              <a:ext cx="6004563" cy="2005121"/>
              <a:chOff x="624837" y="4274577"/>
              <a:chExt cx="6004563" cy="2005121"/>
            </a:xfrm>
          </p:grpSpPr>
          <p:pic>
            <p:nvPicPr>
              <p:cNvPr id="8" name="Bildobjekt 7">
                <a:extLst>
                  <a:ext uri="{FF2B5EF4-FFF2-40B4-BE49-F238E27FC236}">
                    <a16:creationId xmlns:a16="http://schemas.microsoft.com/office/drawing/2014/main" id="{783C0021-6A9E-761B-7B57-95B6039120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85867"/>
              <a:stretch/>
            </p:blipFill>
            <p:spPr>
              <a:xfrm>
                <a:off x="624837" y="4283999"/>
                <a:ext cx="1421133" cy="1995699"/>
              </a:xfrm>
              <a:prstGeom prst="rect">
                <a:avLst/>
              </a:prstGeom>
            </p:spPr>
          </p:pic>
          <p:pic>
            <p:nvPicPr>
              <p:cNvPr id="17" name="Bildobjekt 16">
                <a:extLst>
                  <a:ext uri="{FF2B5EF4-FFF2-40B4-BE49-F238E27FC236}">
                    <a16:creationId xmlns:a16="http://schemas.microsoft.com/office/drawing/2014/main" id="{189E6D10-CD6A-7DA0-39C8-D5C6C2E788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0120" r="47897"/>
              <a:stretch/>
            </p:blipFill>
            <p:spPr>
              <a:xfrm>
                <a:off x="2045970" y="4277680"/>
                <a:ext cx="2217421" cy="2002018"/>
              </a:xfrm>
              <a:prstGeom prst="rect">
                <a:avLst/>
              </a:prstGeom>
            </p:spPr>
          </p:pic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711492A9-004E-B5D1-73FA-5C5B2411F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6251" r="330"/>
              <a:stretch/>
            </p:blipFill>
            <p:spPr>
              <a:xfrm>
                <a:off x="4263391" y="4274577"/>
                <a:ext cx="2366009" cy="2005121"/>
              </a:xfrm>
              <a:prstGeom prst="rect">
                <a:avLst/>
              </a:prstGeom>
            </p:spPr>
          </p:pic>
        </p:grp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603BE0B5-7FF3-DA8D-4DAE-693F55210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5489" y="2250510"/>
              <a:ext cx="506437" cy="952500"/>
            </a:xfrm>
            <a:prstGeom prst="rect">
              <a:avLst/>
            </a:prstGeom>
          </p:spPr>
        </p:pic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90311F38-AB26-D930-E5AE-9AB0F99B26F4}"/>
              </a:ext>
            </a:extLst>
          </p:cNvPr>
          <p:cNvSpPr/>
          <p:nvPr/>
        </p:nvSpPr>
        <p:spPr>
          <a:xfrm>
            <a:off x="3850321" y="737377"/>
            <a:ext cx="189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Beräkna delen</a:t>
            </a:r>
          </a:p>
        </p:txBody>
      </p:sp>
    </p:spTree>
    <p:extLst>
      <p:ext uri="{BB962C8B-B14F-4D97-AF65-F5344CB8AC3E}">
        <p14:creationId xmlns:p14="http://schemas.microsoft.com/office/powerpoint/2010/main" val="3679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FE08717-8363-F042-90F1-62C808DE2AE8}"/>
              </a:ext>
            </a:extLst>
          </p:cNvPr>
          <p:cNvSpPr/>
          <p:nvPr/>
        </p:nvSpPr>
        <p:spPr>
          <a:xfrm>
            <a:off x="590312" y="248242"/>
            <a:ext cx="1040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2F84F23-E1CA-004A-A65D-5C9809F1D6B0}"/>
              </a:ext>
            </a:extLst>
          </p:cNvPr>
          <p:cNvSpPr/>
          <p:nvPr/>
        </p:nvSpPr>
        <p:spPr>
          <a:xfrm>
            <a:off x="668189" y="689865"/>
            <a:ext cx="537707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Isak köpte 40 serietidningar på en loppmarknad. Samma kväll läste han 25 % av dem. </a:t>
            </a:r>
          </a:p>
          <a:p>
            <a:endParaRPr lang="sv-SE" sz="1000" dirty="0"/>
          </a:p>
          <a:p>
            <a:r>
              <a:rPr lang="sv-SE" dirty="0"/>
              <a:t>Hur många serietidningar läste Isak den kvällen? 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81BB196E-AEBB-684E-AC1D-08A5351138B9}"/>
              </a:ext>
            </a:extLst>
          </p:cNvPr>
          <p:cNvGrpSpPr/>
          <p:nvPr/>
        </p:nvGrpSpPr>
        <p:grpSpPr>
          <a:xfrm>
            <a:off x="5157710" y="2472348"/>
            <a:ext cx="1833640" cy="656960"/>
            <a:chOff x="1608995" y="5302943"/>
            <a:chExt cx="1833640" cy="656960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A893568A-5225-DE4B-A1F7-37169B8F60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8995" y="5302943"/>
              <a:ext cx="457275" cy="656960"/>
              <a:chOff x="3924844" y="1875952"/>
              <a:chExt cx="458311" cy="655696"/>
            </a:xfrm>
          </p:grpSpPr>
          <p:sp>
            <p:nvSpPr>
              <p:cNvPr id="7" name="textruta 24">
                <a:extLst>
                  <a:ext uri="{FF2B5EF4-FFF2-40B4-BE49-F238E27FC236}">
                    <a16:creationId xmlns:a16="http://schemas.microsoft.com/office/drawing/2014/main" id="{DFF4686D-1787-1C49-A1C6-C72DC0F0EA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4844" y="1875952"/>
                <a:ext cx="458311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40</a:t>
                </a:r>
              </a:p>
            </p:txBody>
          </p:sp>
          <p:sp>
            <p:nvSpPr>
              <p:cNvPr id="8" name="textruta 25">
                <a:extLst>
                  <a:ext uri="{FF2B5EF4-FFF2-40B4-BE49-F238E27FC236}">
                    <a16:creationId xmlns:a16="http://schemas.microsoft.com/office/drawing/2014/main" id="{1C11A96C-DAB8-FD4F-86AA-45091461A2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2187" y="2163026"/>
                <a:ext cx="33037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9" name="Rak 8">
                <a:extLst>
                  <a:ext uri="{FF2B5EF4-FFF2-40B4-BE49-F238E27FC236}">
                    <a16:creationId xmlns:a16="http://schemas.microsoft.com/office/drawing/2014/main" id="{565C2E99-3C11-114B-8DFC-DB0471C38339}"/>
                  </a:ext>
                </a:extLst>
              </p:cNvPr>
              <p:cNvCxnSpPr/>
              <p:nvPr/>
            </p:nvCxnSpPr>
            <p:spPr>
              <a:xfrm>
                <a:off x="3961883" y="2202961"/>
                <a:ext cx="39787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6FDE9052-108D-D440-A59A-724A5F738C39}"/>
                </a:ext>
              </a:extLst>
            </p:cNvPr>
            <p:cNvSpPr txBox="1"/>
            <p:nvPr/>
          </p:nvSpPr>
          <p:spPr>
            <a:xfrm>
              <a:off x="2032386" y="5450995"/>
              <a:ext cx="1410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tidningar </a:t>
              </a:r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3A2FFBEB-67C0-6745-8BC3-36054C7CBB55}"/>
              </a:ext>
            </a:extLst>
          </p:cNvPr>
          <p:cNvSpPr/>
          <p:nvPr/>
        </p:nvSpPr>
        <p:spPr>
          <a:xfrm>
            <a:off x="6847522" y="2615321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tidningar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C4D84BC-ED39-BF4E-B45E-27BE10BE6BA8}"/>
              </a:ext>
            </a:extLst>
          </p:cNvPr>
          <p:cNvSpPr/>
          <p:nvPr/>
        </p:nvSpPr>
        <p:spPr>
          <a:xfrm>
            <a:off x="2602494" y="2603777"/>
            <a:ext cx="2544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Bradley Hand Bold"/>
                <a:cs typeface="Bradley Hand Bold"/>
              </a:rPr>
              <a:t>25 </a:t>
            </a:r>
            <a:r>
              <a:rPr lang="nb-NO" dirty="0"/>
              <a:t>% </a:t>
            </a:r>
            <a:r>
              <a:rPr lang="nb-NO" dirty="0">
                <a:latin typeface="Bradley Hand Bold"/>
                <a:cs typeface="Bradley Hand Bold"/>
              </a:rPr>
              <a:t>av 40 </a:t>
            </a:r>
            <a:r>
              <a:rPr lang="nb-NO" dirty="0" err="1">
                <a:latin typeface="Bradley Hand Bold"/>
                <a:cs typeface="Bradley Hand Bold"/>
              </a:rPr>
              <a:t>tidningar</a:t>
            </a:r>
            <a:r>
              <a:rPr lang="nb-NO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2A7602F-F628-1C4F-984F-8395DB154E46}"/>
              </a:ext>
            </a:extLst>
          </p:cNvPr>
          <p:cNvSpPr/>
          <p:nvPr/>
        </p:nvSpPr>
        <p:spPr>
          <a:xfrm>
            <a:off x="697330" y="2603777"/>
            <a:ext cx="2052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>
                <a:latin typeface="Bradley Hand Bold"/>
                <a:cs typeface="Bradley Hand Bold"/>
              </a:rPr>
              <a:t>Antal</a:t>
            </a:r>
            <a:r>
              <a:rPr lang="nb-NO" dirty="0">
                <a:latin typeface="Bradley Hand Bold"/>
                <a:cs typeface="Bradley Hand Bold"/>
              </a:rPr>
              <a:t> </a:t>
            </a:r>
            <a:r>
              <a:rPr lang="nb-NO" dirty="0" err="1">
                <a:latin typeface="Bradley Hand Bold"/>
                <a:cs typeface="Bradley Hand Bold"/>
              </a:rPr>
              <a:t>tidningar</a:t>
            </a:r>
            <a:r>
              <a:rPr lang="sv-SE" dirty="0">
                <a:latin typeface="Bradley Hand Bold"/>
                <a:cs typeface="Bradley Hand Bold"/>
              </a:rPr>
              <a:t>:</a:t>
            </a:r>
            <a:endParaRPr lang="sv-SE" dirty="0"/>
          </a:p>
        </p:txBody>
      </p:sp>
      <p:pic>
        <p:nvPicPr>
          <p:cNvPr id="1026" name="Picture 2" descr="Läsande barn kan ha 35 000 fler ord i ordförråd - P4 Göteborg | Sveriges  Radio">
            <a:extLst>
              <a:ext uri="{FF2B5EF4-FFF2-40B4-BE49-F238E27FC236}">
                <a16:creationId xmlns:a16="http://schemas.microsoft.com/office/drawing/2014/main" id="{A30BA019-7F5A-D646-BBFC-97794742D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" r="15645"/>
          <a:stretch/>
        </p:blipFill>
        <p:spPr bwMode="auto">
          <a:xfrm>
            <a:off x="5571330" y="583711"/>
            <a:ext cx="2093640" cy="13049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p 24">
            <a:extLst>
              <a:ext uri="{FF2B5EF4-FFF2-40B4-BE49-F238E27FC236}">
                <a16:creationId xmlns:a16="http://schemas.microsoft.com/office/drawing/2014/main" id="{937D35BC-20EC-5A4C-8204-195C338A4D42}"/>
              </a:ext>
            </a:extLst>
          </p:cNvPr>
          <p:cNvGrpSpPr/>
          <p:nvPr/>
        </p:nvGrpSpPr>
        <p:grpSpPr>
          <a:xfrm>
            <a:off x="2013013" y="3234232"/>
            <a:ext cx="2369039" cy="1015663"/>
            <a:chOff x="5255623" y="3273418"/>
            <a:chExt cx="2369039" cy="1015663"/>
          </a:xfrm>
        </p:grpSpPr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F1F9522F-ED2F-3841-83F9-13621B048D24}"/>
                </a:ext>
              </a:extLst>
            </p:cNvPr>
            <p:cNvGrpSpPr/>
            <p:nvPr/>
          </p:nvGrpSpPr>
          <p:grpSpPr>
            <a:xfrm>
              <a:off x="5255623" y="3273418"/>
              <a:ext cx="2334818" cy="1015663"/>
              <a:chOff x="4956437" y="2715720"/>
              <a:chExt cx="2334818" cy="1015663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51A8015F-8C61-8540-A3D1-4141EF6F8F87}"/>
                  </a:ext>
                </a:extLst>
              </p:cNvPr>
              <p:cNvSpPr/>
              <p:nvPr/>
            </p:nvSpPr>
            <p:spPr>
              <a:xfrm>
                <a:off x="4956437" y="2715720"/>
                <a:ext cx="2334818" cy="10156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sz="1600" dirty="0"/>
                  <a:t>25 % =</a:t>
                </a:r>
              </a:p>
              <a:p>
                <a:endParaRPr lang="sv-SE" dirty="0"/>
              </a:p>
              <a:p>
                <a:endParaRPr lang="sv-SE" dirty="0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59938086-F8FA-774C-9A73-5C9AD0FB5AFC}"/>
                  </a:ext>
                </a:extLst>
              </p:cNvPr>
              <p:cNvSpPr/>
              <p:nvPr/>
            </p:nvSpPr>
            <p:spPr>
              <a:xfrm>
                <a:off x="5596958" y="2767843"/>
                <a:ext cx="336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</a:t>
                </a:r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2E15F827-C999-3D45-9DBC-D92AFF69DE0D}"/>
                  </a:ext>
                </a:extLst>
              </p:cNvPr>
              <p:cNvSpPr/>
              <p:nvPr/>
            </p:nvSpPr>
            <p:spPr>
              <a:xfrm>
                <a:off x="5596958" y="2988310"/>
                <a:ext cx="4327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4</a:t>
                </a:r>
              </a:p>
            </p:txBody>
          </p:sp>
          <p:cxnSp>
            <p:nvCxnSpPr>
              <p:cNvPr id="34" name="Rak 33">
                <a:extLst>
                  <a:ext uri="{FF2B5EF4-FFF2-40B4-BE49-F238E27FC236}">
                    <a16:creationId xmlns:a16="http://schemas.microsoft.com/office/drawing/2014/main" id="{AA63D7CB-A872-7646-92DE-4FA1AAB22A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8785" y="3046081"/>
                <a:ext cx="19634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54EB3A31-889C-DF4B-ADB2-BDDAAD3FF5C2}"/>
                </a:ext>
              </a:extLst>
            </p:cNvPr>
            <p:cNvSpPr/>
            <p:nvPr/>
          </p:nvSpPr>
          <p:spPr>
            <a:xfrm>
              <a:off x="5289844" y="3821159"/>
              <a:ext cx="233481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Alltså dividerar du med </a:t>
              </a:r>
              <a:r>
                <a:rPr lang="sv-SE" sz="1600" dirty="0">
                  <a:solidFill>
                    <a:srgbClr val="FF0000"/>
                  </a:solidFill>
                </a:rPr>
                <a:t>4</a:t>
              </a:r>
              <a:r>
                <a:rPr lang="sv-SE" sz="1600" dirty="0"/>
                <a:t>.</a:t>
              </a: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4E13A970-F481-6743-9E00-239E8E0CE144}"/>
              </a:ext>
            </a:extLst>
          </p:cNvPr>
          <p:cNvGrpSpPr/>
          <p:nvPr/>
        </p:nvGrpSpPr>
        <p:grpSpPr>
          <a:xfrm>
            <a:off x="1081190" y="4929391"/>
            <a:ext cx="4010180" cy="467408"/>
            <a:chOff x="315944" y="5524906"/>
            <a:chExt cx="4010180" cy="467408"/>
          </a:xfrm>
        </p:grpSpPr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DC5A5B2F-798B-BC41-835D-269CE521A9B5}"/>
                </a:ext>
              </a:extLst>
            </p:cNvPr>
            <p:cNvSpPr txBox="1"/>
            <p:nvPr/>
          </p:nvSpPr>
          <p:spPr>
            <a:xfrm>
              <a:off x="315944" y="5622982"/>
              <a:ext cx="4010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</a:t>
              </a:r>
              <a:r>
                <a:rPr lang="sv-SE" dirty="0">
                  <a:latin typeface="Bradley Hand Bold"/>
                  <a:cs typeface="Bradley Hand Bold"/>
                </a:rPr>
                <a:t>:  Isak läste 10 tidningar.  </a:t>
              </a:r>
            </a:p>
          </p:txBody>
        </p:sp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61F9B1BE-D878-534D-BC20-761DF3F43927}"/>
                </a:ext>
              </a:extLst>
            </p:cNvPr>
            <p:cNvSpPr txBox="1"/>
            <p:nvPr/>
          </p:nvSpPr>
          <p:spPr>
            <a:xfrm>
              <a:off x="3103747" y="552490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sv-SE" dirty="0">
                <a:latin typeface="Bradley Hand Bold"/>
                <a:cs typeface="Bradley Han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1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E8C762E-7B47-F846-B93F-CE994FDB5DC7}"/>
              </a:ext>
            </a:extLst>
          </p:cNvPr>
          <p:cNvSpPr/>
          <p:nvPr/>
        </p:nvSpPr>
        <p:spPr>
          <a:xfrm>
            <a:off x="712223" y="223576"/>
            <a:ext cx="1040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01A874-391F-B747-8DC2-D6E8A57CE984}"/>
              </a:ext>
            </a:extLst>
          </p:cNvPr>
          <p:cNvSpPr/>
          <p:nvPr/>
        </p:nvSpPr>
        <p:spPr>
          <a:xfrm>
            <a:off x="1894936" y="223379"/>
            <a:ext cx="452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a)  40 % av 450 g 		b)  6 % av 2 km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560AE48-A182-974E-A7D7-5B6F12C0EC03}"/>
              </a:ext>
            </a:extLst>
          </p:cNvPr>
          <p:cNvSpPr/>
          <p:nvPr/>
        </p:nvSpPr>
        <p:spPr>
          <a:xfrm>
            <a:off x="643894" y="1290819"/>
            <a:ext cx="2340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" pitchFamily="2" charset="77"/>
              </a:rPr>
              <a:t>a)     10</a:t>
            </a:r>
            <a:r>
              <a:rPr lang="nb-NO" dirty="0"/>
              <a:t> % </a:t>
            </a:r>
            <a:r>
              <a:rPr lang="nb-NO" dirty="0">
                <a:latin typeface="Bradley Hand" pitchFamily="2" charset="77"/>
              </a:rPr>
              <a:t>av 450 g </a:t>
            </a:r>
            <a:r>
              <a:rPr lang="nb-NO" dirty="0"/>
              <a:t>= </a:t>
            </a: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F808C97A-56D3-B249-8498-01DD283B2806}"/>
              </a:ext>
            </a:extLst>
          </p:cNvPr>
          <p:cNvGrpSpPr/>
          <p:nvPr/>
        </p:nvGrpSpPr>
        <p:grpSpPr>
          <a:xfrm>
            <a:off x="2885821" y="1197500"/>
            <a:ext cx="1208083" cy="624029"/>
            <a:chOff x="1544440" y="5328758"/>
            <a:chExt cx="1208083" cy="624029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44B2EFC8-2C18-9D42-9EDF-4C2CA9908B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4440" y="5328758"/>
              <a:ext cx="595035" cy="624029"/>
              <a:chOff x="3860136" y="1901719"/>
              <a:chExt cx="596382" cy="622829"/>
            </a:xfrm>
          </p:grpSpPr>
          <p:sp>
            <p:nvSpPr>
              <p:cNvPr id="10" name="textruta 24">
                <a:extLst>
                  <a:ext uri="{FF2B5EF4-FFF2-40B4-BE49-F238E27FC236}">
                    <a16:creationId xmlns:a16="http://schemas.microsoft.com/office/drawing/2014/main" id="{CFE4232D-17D1-F842-9EED-58F14828C0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0136" y="1901719"/>
                <a:ext cx="596382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450</a:t>
                </a:r>
              </a:p>
            </p:txBody>
          </p:sp>
          <p:sp>
            <p:nvSpPr>
              <p:cNvPr id="11" name="textruta 25">
                <a:extLst>
                  <a:ext uri="{FF2B5EF4-FFF2-40B4-BE49-F238E27FC236}">
                    <a16:creationId xmlns:a16="http://schemas.microsoft.com/office/drawing/2014/main" id="{8051C603-C86C-1747-8287-AFC8C9C893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7125" y="2155926"/>
                <a:ext cx="43263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10</a:t>
                </a:r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F3BF440D-A2C1-C344-AEA5-4B5D9DA268B6}"/>
                  </a:ext>
                </a:extLst>
              </p:cNvPr>
              <p:cNvCxnSpPr/>
              <p:nvPr/>
            </p:nvCxnSpPr>
            <p:spPr>
              <a:xfrm>
                <a:off x="3961883" y="2202961"/>
                <a:ext cx="39787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B346EC6F-034D-5748-B793-C4BFE68655C3}"/>
                </a:ext>
              </a:extLst>
            </p:cNvPr>
            <p:cNvSpPr txBox="1"/>
            <p:nvPr/>
          </p:nvSpPr>
          <p:spPr>
            <a:xfrm>
              <a:off x="2022523" y="5422077"/>
              <a:ext cx="73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g </a:t>
              </a:r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C1DF0205-2D40-B145-A998-BA4ED6236C77}"/>
              </a:ext>
            </a:extLst>
          </p:cNvPr>
          <p:cNvSpPr/>
          <p:nvPr/>
        </p:nvSpPr>
        <p:spPr>
          <a:xfrm>
            <a:off x="3745565" y="1282331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45 g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DBA0331D-070F-4942-872C-6D7673A0089B}"/>
              </a:ext>
            </a:extLst>
          </p:cNvPr>
          <p:cNvGrpSpPr/>
          <p:nvPr/>
        </p:nvGrpSpPr>
        <p:grpSpPr>
          <a:xfrm>
            <a:off x="6517007" y="806824"/>
            <a:ext cx="2473035" cy="1015663"/>
            <a:chOff x="5226646" y="3273418"/>
            <a:chExt cx="2473035" cy="1015663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64212FC0-6186-A244-A71A-E5EFED39F0AC}"/>
                </a:ext>
              </a:extLst>
            </p:cNvPr>
            <p:cNvGrpSpPr/>
            <p:nvPr/>
          </p:nvGrpSpPr>
          <p:grpSpPr>
            <a:xfrm>
              <a:off x="5255623" y="3273418"/>
              <a:ext cx="2334818" cy="1015663"/>
              <a:chOff x="4956437" y="2715720"/>
              <a:chExt cx="2334818" cy="1015663"/>
            </a:xfrm>
          </p:grpSpPr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6CF1F5C-2311-3F43-92E8-3ED85138867A}"/>
                  </a:ext>
                </a:extLst>
              </p:cNvPr>
              <p:cNvSpPr/>
              <p:nvPr/>
            </p:nvSpPr>
            <p:spPr>
              <a:xfrm>
                <a:off x="4956437" y="2715720"/>
                <a:ext cx="2334818" cy="10156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sz="1600" dirty="0"/>
                  <a:t>10 % =</a:t>
                </a:r>
              </a:p>
              <a:p>
                <a:endParaRPr lang="sv-SE" dirty="0"/>
              </a:p>
              <a:p>
                <a:endParaRPr lang="sv-SE" dirty="0"/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1B7ACD7-ED37-B34B-8932-3EEA9E603848}"/>
                  </a:ext>
                </a:extLst>
              </p:cNvPr>
              <p:cNvSpPr/>
              <p:nvPr/>
            </p:nvSpPr>
            <p:spPr>
              <a:xfrm>
                <a:off x="5596958" y="2767843"/>
                <a:ext cx="336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</a:t>
                </a:r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EC2ED4F8-B841-F543-8DD2-CA5C82FF6183}"/>
                  </a:ext>
                </a:extLst>
              </p:cNvPr>
              <p:cNvSpPr/>
              <p:nvPr/>
            </p:nvSpPr>
            <p:spPr>
              <a:xfrm>
                <a:off x="5596958" y="2988310"/>
                <a:ext cx="4327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10</a:t>
                </a:r>
              </a:p>
            </p:txBody>
          </p:sp>
          <p:cxnSp>
            <p:nvCxnSpPr>
              <p:cNvPr id="20" name="Rak 19">
                <a:extLst>
                  <a:ext uri="{FF2B5EF4-FFF2-40B4-BE49-F238E27FC236}">
                    <a16:creationId xmlns:a16="http://schemas.microsoft.com/office/drawing/2014/main" id="{3AEE7894-97BF-CA48-952C-8295BC7D14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8785" y="3046081"/>
                <a:ext cx="19634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03FA86EB-A505-E449-964B-173F5760E8C5}"/>
                </a:ext>
              </a:extLst>
            </p:cNvPr>
            <p:cNvSpPr/>
            <p:nvPr/>
          </p:nvSpPr>
          <p:spPr>
            <a:xfrm>
              <a:off x="5226646" y="3835327"/>
              <a:ext cx="24730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Alltså dividerar du med </a:t>
              </a:r>
              <a:r>
                <a:rPr lang="sv-SE" sz="1600" dirty="0">
                  <a:solidFill>
                    <a:srgbClr val="FF0000"/>
                  </a:solidFill>
                </a:rPr>
                <a:t>10</a:t>
              </a:r>
              <a:r>
                <a:rPr lang="sv-SE" sz="1600" dirty="0"/>
                <a:t>.</a:t>
              </a:r>
            </a:p>
          </p:txBody>
        </p:sp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id="{3F7A19FC-A838-EB42-934B-45F8EF235D42}"/>
              </a:ext>
            </a:extLst>
          </p:cNvPr>
          <p:cNvSpPr/>
          <p:nvPr/>
        </p:nvSpPr>
        <p:spPr>
          <a:xfrm>
            <a:off x="1157332" y="1868654"/>
            <a:ext cx="180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Bradley Hand Bold"/>
                <a:cs typeface="Bradley Hand Bold"/>
              </a:rPr>
              <a:t>40 </a:t>
            </a:r>
            <a:r>
              <a:rPr lang="nb-NO" dirty="0"/>
              <a:t>% </a:t>
            </a:r>
            <a:r>
              <a:rPr lang="nb-NO" dirty="0">
                <a:latin typeface="Bradley Hand Bold"/>
                <a:cs typeface="Bradley Hand Bold"/>
              </a:rPr>
              <a:t>av 450 g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8583972-CC67-BC43-9C75-C823915D844B}"/>
              </a:ext>
            </a:extLst>
          </p:cNvPr>
          <p:cNvSpPr/>
          <p:nvPr/>
        </p:nvSpPr>
        <p:spPr>
          <a:xfrm>
            <a:off x="2885821" y="1869549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Bradley Hand Bold"/>
                <a:cs typeface="Bradley Hand Bold"/>
              </a:rPr>
              <a:t>4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∙ 45 </a:t>
            </a:r>
            <a:r>
              <a:rPr lang="sv-SE" dirty="0">
                <a:latin typeface="Bradley Hand Bold"/>
                <a:cs typeface="Bradley Hand Bold"/>
              </a:rPr>
              <a:t>g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10CF07B-11FE-6549-B50D-186C02C2D4F2}"/>
              </a:ext>
            </a:extLst>
          </p:cNvPr>
          <p:cNvSpPr/>
          <p:nvPr/>
        </p:nvSpPr>
        <p:spPr>
          <a:xfrm>
            <a:off x="3968450" y="1868654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180 g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08AB02A-3945-044D-8738-78B87DFC390F}"/>
              </a:ext>
            </a:extLst>
          </p:cNvPr>
          <p:cNvSpPr/>
          <p:nvPr/>
        </p:nvSpPr>
        <p:spPr>
          <a:xfrm>
            <a:off x="6540655" y="1960381"/>
            <a:ext cx="2313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Eftersom 10 % är 45 g så är 40 % lika med</a:t>
            </a:r>
            <a:r>
              <a:rPr lang="sv-SE" sz="1600" dirty="0">
                <a:solidFill>
                  <a:srgbClr val="FF0000"/>
                </a:solidFill>
              </a:rPr>
              <a:t> 4 </a:t>
            </a:r>
            <a:r>
              <a:rPr lang="sv-SE" sz="1600" dirty="0"/>
              <a:t>∙ 45 g.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AA3C17AB-10C7-2247-8209-1DE7E89822AC}"/>
              </a:ext>
            </a:extLst>
          </p:cNvPr>
          <p:cNvSpPr/>
          <p:nvPr/>
        </p:nvSpPr>
        <p:spPr>
          <a:xfrm>
            <a:off x="661652" y="3571383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" pitchFamily="2" charset="77"/>
              </a:rPr>
              <a:t>b)     1</a:t>
            </a:r>
            <a:r>
              <a:rPr lang="nb-NO" dirty="0"/>
              <a:t> % </a:t>
            </a:r>
            <a:r>
              <a:rPr lang="nb-NO" dirty="0">
                <a:latin typeface="Bradley Hand" pitchFamily="2" charset="77"/>
              </a:rPr>
              <a:t>av 2 km </a:t>
            </a:r>
            <a:r>
              <a:rPr lang="nb-NO" dirty="0"/>
              <a:t>= </a:t>
            </a:r>
            <a:endParaRPr lang="sv-SE" dirty="0"/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C1165E10-AB09-2B4A-BB50-D5AC339CA276}"/>
              </a:ext>
            </a:extLst>
          </p:cNvPr>
          <p:cNvGrpSpPr/>
          <p:nvPr/>
        </p:nvGrpSpPr>
        <p:grpSpPr>
          <a:xfrm>
            <a:off x="6487760" y="3944934"/>
            <a:ext cx="2553007" cy="1015663"/>
            <a:chOff x="5226646" y="3273418"/>
            <a:chExt cx="2553007" cy="1015663"/>
          </a:xfrm>
        </p:grpSpPr>
        <p:grpSp>
          <p:nvGrpSpPr>
            <p:cNvPr id="34" name="Grupp 33">
              <a:extLst>
                <a:ext uri="{FF2B5EF4-FFF2-40B4-BE49-F238E27FC236}">
                  <a16:creationId xmlns:a16="http://schemas.microsoft.com/office/drawing/2014/main" id="{13DE61ED-5F62-0446-A260-D92A09672AA4}"/>
                </a:ext>
              </a:extLst>
            </p:cNvPr>
            <p:cNvGrpSpPr/>
            <p:nvPr/>
          </p:nvGrpSpPr>
          <p:grpSpPr>
            <a:xfrm>
              <a:off x="5255623" y="3273418"/>
              <a:ext cx="2444058" cy="1015663"/>
              <a:chOff x="4956437" y="2715720"/>
              <a:chExt cx="2444058" cy="1015663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7479ADAE-3D58-E04C-B2D9-600668D3DAFD}"/>
                  </a:ext>
                </a:extLst>
              </p:cNvPr>
              <p:cNvSpPr/>
              <p:nvPr/>
            </p:nvSpPr>
            <p:spPr>
              <a:xfrm>
                <a:off x="4956437" y="2715720"/>
                <a:ext cx="2444058" cy="10156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sz="1600" dirty="0"/>
                  <a:t>1 % =</a:t>
                </a:r>
              </a:p>
              <a:p>
                <a:endParaRPr lang="sv-SE" dirty="0"/>
              </a:p>
              <a:p>
                <a:endParaRPr lang="sv-SE" dirty="0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3A5583C-D662-7042-B75F-01B8EFA8527F}"/>
                  </a:ext>
                </a:extLst>
              </p:cNvPr>
              <p:cNvSpPr/>
              <p:nvPr/>
            </p:nvSpPr>
            <p:spPr>
              <a:xfrm>
                <a:off x="5535448" y="2728369"/>
                <a:ext cx="336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</a:t>
                </a:r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E068462-4B80-714B-9BE5-6CBE146AD202}"/>
                  </a:ext>
                </a:extLst>
              </p:cNvPr>
              <p:cNvSpPr/>
              <p:nvPr/>
            </p:nvSpPr>
            <p:spPr>
              <a:xfrm>
                <a:off x="5455930" y="2948836"/>
                <a:ext cx="56422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100</a:t>
                </a:r>
              </a:p>
            </p:txBody>
          </p:sp>
          <p:cxnSp>
            <p:nvCxnSpPr>
              <p:cNvPr id="39" name="Rak 38">
                <a:extLst>
                  <a:ext uri="{FF2B5EF4-FFF2-40B4-BE49-F238E27FC236}">
                    <a16:creationId xmlns:a16="http://schemas.microsoft.com/office/drawing/2014/main" id="{6EEFF291-46BB-EE43-B033-F27B0D04E0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7758" y="3006607"/>
                <a:ext cx="35227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73168D88-FD35-3E40-8478-C38AA2133E9A}"/>
                </a:ext>
              </a:extLst>
            </p:cNvPr>
            <p:cNvSpPr/>
            <p:nvPr/>
          </p:nvSpPr>
          <p:spPr>
            <a:xfrm>
              <a:off x="5226646" y="3835327"/>
              <a:ext cx="25530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Alltså dividerar du med </a:t>
              </a:r>
              <a:r>
                <a:rPr lang="sv-SE" sz="1600" dirty="0">
                  <a:solidFill>
                    <a:srgbClr val="FF0000"/>
                  </a:solidFill>
                </a:rPr>
                <a:t>100</a:t>
              </a:r>
              <a:r>
                <a:rPr lang="sv-SE" sz="1600" dirty="0"/>
                <a:t>.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D124BC53-F4FB-484B-8F8D-B50210185498}"/>
              </a:ext>
            </a:extLst>
          </p:cNvPr>
          <p:cNvSpPr/>
          <p:nvPr/>
        </p:nvSpPr>
        <p:spPr>
          <a:xfrm>
            <a:off x="2703020" y="3571383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" pitchFamily="2" charset="77"/>
              </a:rPr>
              <a:t>1</a:t>
            </a:r>
            <a:r>
              <a:rPr lang="nb-NO" dirty="0"/>
              <a:t> % </a:t>
            </a:r>
            <a:r>
              <a:rPr lang="nb-NO" dirty="0">
                <a:latin typeface="Bradley Hand" pitchFamily="2" charset="77"/>
              </a:rPr>
              <a:t>av 2 000 m </a:t>
            </a:r>
            <a:r>
              <a:rPr lang="nb-NO" dirty="0"/>
              <a:t>= </a:t>
            </a:r>
            <a:endParaRPr lang="sv-SE" dirty="0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61BDB059-B7CC-A746-AE9A-F1770C61FFAC}"/>
              </a:ext>
            </a:extLst>
          </p:cNvPr>
          <p:cNvSpPr/>
          <p:nvPr/>
        </p:nvSpPr>
        <p:spPr>
          <a:xfrm>
            <a:off x="6512758" y="3237297"/>
            <a:ext cx="19431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/>
              <a:t>Börja med att </a:t>
            </a:r>
            <a:r>
              <a:rPr lang="sv-SE" sz="1600" dirty="0"/>
              <a:t>skriva 2 km som 2 000 m.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39325181-D20C-4041-A989-0ECF5E57FFFE}"/>
              </a:ext>
            </a:extLst>
          </p:cNvPr>
          <p:cNvSpPr/>
          <p:nvPr/>
        </p:nvSpPr>
        <p:spPr>
          <a:xfrm>
            <a:off x="2439620" y="3932487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 m</a:t>
            </a:r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17AFE4B7-9294-AF41-BA26-B6F8B89A2DB5}"/>
              </a:ext>
            </a:extLst>
          </p:cNvPr>
          <p:cNvGrpSpPr/>
          <p:nvPr/>
        </p:nvGrpSpPr>
        <p:grpSpPr>
          <a:xfrm>
            <a:off x="1180072" y="3857721"/>
            <a:ext cx="1487394" cy="582993"/>
            <a:chOff x="996125" y="5092688"/>
            <a:chExt cx="1487394" cy="582993"/>
          </a:xfrm>
        </p:grpSpPr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650E5E78-E51A-0043-85A5-3EE41A8D79E7}"/>
                </a:ext>
              </a:extLst>
            </p:cNvPr>
            <p:cNvGrpSpPr/>
            <p:nvPr/>
          </p:nvGrpSpPr>
          <p:grpSpPr>
            <a:xfrm>
              <a:off x="1209518" y="5092688"/>
              <a:ext cx="1274001" cy="582993"/>
              <a:chOff x="1577739" y="5328758"/>
              <a:chExt cx="1274001" cy="582993"/>
            </a:xfrm>
          </p:grpSpPr>
          <p:grpSp>
            <p:nvGrpSpPr>
              <p:cNvPr id="44" name="Grupp 43">
                <a:extLst>
                  <a:ext uri="{FF2B5EF4-FFF2-40B4-BE49-F238E27FC236}">
                    <a16:creationId xmlns:a16="http://schemas.microsoft.com/office/drawing/2014/main" id="{D8C54DDE-4FA6-7C42-B6CC-165B260E84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7739" y="5328758"/>
                <a:ext cx="704039" cy="582993"/>
                <a:chOff x="3893506" y="1901719"/>
                <a:chExt cx="705632" cy="581872"/>
              </a:xfrm>
            </p:grpSpPr>
            <p:sp>
              <p:nvSpPr>
                <p:cNvPr id="46" name="textruta 24">
                  <a:extLst>
                    <a:ext uri="{FF2B5EF4-FFF2-40B4-BE49-F238E27FC236}">
                      <a16:creationId xmlns:a16="http://schemas.microsoft.com/office/drawing/2014/main" id="{58C38392-239F-BB4A-B6DB-D2CE3741FF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3506" y="1901719"/>
                  <a:ext cx="705632" cy="36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2000</a:t>
                  </a:r>
                </a:p>
              </p:txBody>
            </p:sp>
            <p:sp>
              <p:nvSpPr>
                <p:cNvPr id="47" name="textruta 25">
                  <a:extLst>
                    <a:ext uri="{FF2B5EF4-FFF2-40B4-BE49-F238E27FC236}">
                      <a16:creationId xmlns:a16="http://schemas.microsoft.com/office/drawing/2014/main" id="{50439522-A533-2746-A771-0793E2911C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65012" y="2114969"/>
                  <a:ext cx="557823" cy="36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solidFill>
                        <a:srgbClr val="FF0000"/>
                      </a:solidFill>
                      <a:latin typeface="Bradley Hand Bold"/>
                      <a:cs typeface="Bradley Hand Bold"/>
                    </a:rPr>
                    <a:t>100</a:t>
                  </a:r>
                </a:p>
              </p:txBody>
            </p:sp>
            <p:cxnSp>
              <p:nvCxnSpPr>
                <p:cNvPr id="48" name="Rak 47">
                  <a:extLst>
                    <a:ext uri="{FF2B5EF4-FFF2-40B4-BE49-F238E27FC236}">
                      <a16:creationId xmlns:a16="http://schemas.microsoft.com/office/drawing/2014/main" id="{DBB74601-896B-044E-85D7-1453BC62B4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83199" y="2189329"/>
                  <a:ext cx="469406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ruta 44">
                <a:extLst>
                  <a:ext uri="{FF2B5EF4-FFF2-40B4-BE49-F238E27FC236}">
                    <a16:creationId xmlns:a16="http://schemas.microsoft.com/office/drawing/2014/main" id="{0973BBBF-AC55-1A4D-826D-56908BA7508B}"/>
                  </a:ext>
                </a:extLst>
              </p:cNvPr>
              <p:cNvSpPr txBox="1"/>
              <p:nvPr/>
            </p:nvSpPr>
            <p:spPr>
              <a:xfrm>
                <a:off x="2121740" y="5422077"/>
                <a:ext cx="7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m </a:t>
                </a:r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79941D28-2BF5-B042-81AE-A9C27E75A494}"/>
                </a:ext>
              </a:extLst>
            </p:cNvPr>
            <p:cNvSpPr txBox="1"/>
            <p:nvPr/>
          </p:nvSpPr>
          <p:spPr>
            <a:xfrm>
              <a:off x="996125" y="5186007"/>
              <a:ext cx="333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54" name="Rektangel 53">
            <a:extLst>
              <a:ext uri="{FF2B5EF4-FFF2-40B4-BE49-F238E27FC236}">
                <a16:creationId xmlns:a16="http://schemas.microsoft.com/office/drawing/2014/main" id="{094C5729-BDD1-9640-A495-7DACF05FB8BD}"/>
              </a:ext>
            </a:extLst>
          </p:cNvPr>
          <p:cNvSpPr/>
          <p:nvPr/>
        </p:nvSpPr>
        <p:spPr>
          <a:xfrm>
            <a:off x="1232351" y="4565988"/>
            <a:ext cx="180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Bradley Hand Bold"/>
                <a:cs typeface="Bradley Hand Bold"/>
              </a:rPr>
              <a:t>6 </a:t>
            </a:r>
            <a:r>
              <a:rPr lang="nb-NO" dirty="0"/>
              <a:t>% </a:t>
            </a:r>
            <a:r>
              <a:rPr lang="nb-NO" dirty="0">
                <a:latin typeface="Bradley Hand Bold"/>
                <a:cs typeface="Bradley Hand Bold"/>
              </a:rPr>
              <a:t>av 2 km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FCC357C-6145-7F4D-918D-00AED87C29AF}"/>
              </a:ext>
            </a:extLst>
          </p:cNvPr>
          <p:cNvSpPr/>
          <p:nvPr/>
        </p:nvSpPr>
        <p:spPr>
          <a:xfrm>
            <a:off x="2747861" y="4561056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Bradley Hand Bold"/>
                <a:cs typeface="Bradley Hand Bold"/>
              </a:rPr>
              <a:t>6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∙ 20 m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A3CD17E6-762A-1F4A-9C20-092E322C39DA}"/>
              </a:ext>
            </a:extLst>
          </p:cNvPr>
          <p:cNvSpPr/>
          <p:nvPr/>
        </p:nvSpPr>
        <p:spPr>
          <a:xfrm>
            <a:off x="3845058" y="4561056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120 m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E7B9C953-A9A3-A243-A55D-FCEE69AF5E65}"/>
              </a:ext>
            </a:extLst>
          </p:cNvPr>
          <p:cNvSpPr/>
          <p:nvPr/>
        </p:nvSpPr>
        <p:spPr>
          <a:xfrm>
            <a:off x="6521658" y="5052324"/>
            <a:ext cx="23130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Eftersom 1 % är 20 m så är 6 % lika med </a:t>
            </a:r>
            <a:r>
              <a:rPr lang="sv-SE" sz="1600" dirty="0">
                <a:solidFill>
                  <a:srgbClr val="FF0000"/>
                </a:solidFill>
              </a:rPr>
              <a:t>6</a:t>
            </a:r>
            <a:r>
              <a:rPr lang="sv-SE" sz="1600" dirty="0"/>
              <a:t> ∙ 20 m. </a:t>
            </a:r>
          </a:p>
        </p:txBody>
      </p:sp>
      <p:grpSp>
        <p:nvGrpSpPr>
          <p:cNvPr id="58" name="Grupp 57">
            <a:extLst>
              <a:ext uri="{FF2B5EF4-FFF2-40B4-BE49-F238E27FC236}">
                <a16:creationId xmlns:a16="http://schemas.microsoft.com/office/drawing/2014/main" id="{6EE54A38-C5C1-7C4A-8956-ADA21316DBCB}"/>
              </a:ext>
            </a:extLst>
          </p:cNvPr>
          <p:cNvGrpSpPr/>
          <p:nvPr/>
        </p:nvGrpSpPr>
        <p:grpSpPr>
          <a:xfrm>
            <a:off x="1232351" y="5699887"/>
            <a:ext cx="4103703" cy="1144255"/>
            <a:chOff x="1724132" y="5092752"/>
            <a:chExt cx="4103703" cy="1064139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04369A76-466D-9048-A966-D50CF73868D9}"/>
                </a:ext>
              </a:extLst>
            </p:cNvPr>
            <p:cNvSpPr/>
            <p:nvPr/>
          </p:nvSpPr>
          <p:spPr>
            <a:xfrm>
              <a:off x="1724132" y="5092752"/>
              <a:ext cx="9552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u="sng" dirty="0">
                  <a:latin typeface="Bradley Hand" pitchFamily="2" charset="77"/>
                </a:rPr>
                <a:t>Svar</a:t>
              </a:r>
              <a:r>
                <a:rPr lang="sv-SE" sz="2000" dirty="0">
                  <a:latin typeface="Bradley Hand" pitchFamily="2" charset="77"/>
                </a:rPr>
                <a:t>:</a:t>
              </a:r>
            </a:p>
          </p:txBody>
        </p:sp>
        <p:grpSp>
          <p:nvGrpSpPr>
            <p:cNvPr id="60" name="Grupp 59">
              <a:extLst>
                <a:ext uri="{FF2B5EF4-FFF2-40B4-BE49-F238E27FC236}">
                  <a16:creationId xmlns:a16="http://schemas.microsoft.com/office/drawing/2014/main" id="{22667BD7-280D-954F-AA5E-EDB7534B116C}"/>
                </a:ext>
              </a:extLst>
            </p:cNvPr>
            <p:cNvGrpSpPr/>
            <p:nvPr/>
          </p:nvGrpSpPr>
          <p:grpSpPr>
            <a:xfrm>
              <a:off x="2476839" y="5092752"/>
              <a:ext cx="3350996" cy="409282"/>
              <a:chOff x="2461243" y="6051666"/>
              <a:chExt cx="3350996" cy="409282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225A26-F5AD-8349-8323-E5D2DAE6D0B8}"/>
                  </a:ext>
                </a:extLst>
              </p:cNvPr>
              <p:cNvSpPr/>
              <p:nvPr/>
            </p:nvSpPr>
            <p:spPr>
              <a:xfrm>
                <a:off x="2461243" y="6051666"/>
                <a:ext cx="33509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a)  180 g      b)  120 m</a:t>
                </a:r>
                <a:endParaRPr lang="sv-SE" sz="2000" dirty="0"/>
              </a:p>
            </p:txBody>
          </p:sp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3D9FE6E4-E8B7-5542-9C34-21CFF773E22A}"/>
                  </a:ext>
                </a:extLst>
              </p:cNvPr>
              <p:cNvSpPr/>
              <p:nvPr/>
            </p:nvSpPr>
            <p:spPr>
              <a:xfrm>
                <a:off x="2663776" y="6060838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</p:grp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AB6B68E3-B1F0-544C-8A0B-0A5C71CC8945}"/>
                </a:ext>
              </a:extLst>
            </p:cNvPr>
            <p:cNvSpPr/>
            <p:nvPr/>
          </p:nvSpPr>
          <p:spPr>
            <a:xfrm>
              <a:off x="2694785" y="575678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4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3" grpId="0"/>
      <p:bldP spid="21" grpId="0"/>
      <p:bldP spid="22" grpId="0"/>
      <p:bldP spid="23" grpId="0"/>
      <p:bldP spid="24" grpId="0" animBg="1"/>
      <p:bldP spid="25" grpId="0"/>
      <p:bldP spid="40" grpId="0"/>
      <p:bldP spid="41" grpId="0" animBg="1"/>
      <p:bldP spid="49" grpId="0"/>
      <p:bldP spid="54" grpId="0"/>
      <p:bldP spid="55" grpId="0"/>
      <p:bldP spid="56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 23">
            <a:extLst>
              <a:ext uri="{FF2B5EF4-FFF2-40B4-BE49-F238E27FC236}">
                <a16:creationId xmlns:a16="http://schemas.microsoft.com/office/drawing/2014/main" id="{27CA6C13-88AA-554E-8F22-B1F0002FA00E}"/>
              </a:ext>
            </a:extLst>
          </p:cNvPr>
          <p:cNvGrpSpPr/>
          <p:nvPr/>
        </p:nvGrpSpPr>
        <p:grpSpPr>
          <a:xfrm>
            <a:off x="1525745" y="977331"/>
            <a:ext cx="7443950" cy="2396776"/>
            <a:chOff x="1525745" y="977331"/>
            <a:chExt cx="7443950" cy="2396776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1865494-C127-8B4E-8CA6-636A64B9B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5068" y="977331"/>
              <a:ext cx="3994627" cy="2396776"/>
            </a:xfrm>
            <a:prstGeom prst="rect">
              <a:avLst/>
            </a:prstGeom>
          </p:spPr>
        </p:pic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AAA30B2D-02F6-5940-A6D8-C1896DBB1611}"/>
                </a:ext>
              </a:extLst>
            </p:cNvPr>
            <p:cNvSpPr/>
            <p:nvPr/>
          </p:nvSpPr>
          <p:spPr>
            <a:xfrm>
              <a:off x="1525745" y="1921957"/>
              <a:ext cx="35050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noProof="1"/>
                <a:t>Annonsen talar om att priset på cykeln sänkts med 30 %. Med hur många kronor har priset sänkts? 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3B85B65E-5F27-E948-8645-7CE33D5DE1FF}"/>
              </a:ext>
            </a:extLst>
          </p:cNvPr>
          <p:cNvGrpSpPr/>
          <p:nvPr/>
        </p:nvGrpSpPr>
        <p:grpSpPr>
          <a:xfrm>
            <a:off x="2595213" y="3983995"/>
            <a:ext cx="3043276" cy="373882"/>
            <a:chOff x="3559654" y="2597954"/>
            <a:chExt cx="3043276" cy="373882"/>
          </a:xfrm>
        </p:grpSpPr>
        <p:sp>
          <p:nvSpPr>
            <p:cNvPr id="15" name="textruta 29">
              <a:extLst>
                <a:ext uri="{FF2B5EF4-FFF2-40B4-BE49-F238E27FC236}">
                  <a16:creationId xmlns:a16="http://schemas.microsoft.com/office/drawing/2014/main" id="{4C44CBE1-268A-6C48-82E3-A41A23DEE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654" y="2602504"/>
              <a:ext cx="910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b="1" noProof="1">
                  <a:solidFill>
                    <a:srgbClr val="800000"/>
                  </a:solidFill>
                </a:rPr>
                <a:t>Delen =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D2F94F09-F32E-9442-A2F1-380100B63E50}"/>
                </a:ext>
              </a:extLst>
            </p:cNvPr>
            <p:cNvSpPr/>
            <p:nvPr/>
          </p:nvSpPr>
          <p:spPr>
            <a:xfrm>
              <a:off x="4377444" y="2597954"/>
              <a:ext cx="22254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noProof="1">
                  <a:solidFill>
                    <a:srgbClr val="800000"/>
                  </a:solidFill>
                </a:rPr>
                <a:t>Andelen av Det hela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7468A75B-41CF-E749-B59D-8DE469406228}"/>
              </a:ext>
            </a:extLst>
          </p:cNvPr>
          <p:cNvSpPr/>
          <p:nvPr/>
        </p:nvSpPr>
        <p:spPr>
          <a:xfrm>
            <a:off x="1960323" y="4596806"/>
            <a:ext cx="5038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noProof="1">
                <a:solidFill>
                  <a:srgbClr val="9A0002"/>
                </a:solidFill>
              </a:rPr>
              <a:t>Delen</a:t>
            </a:r>
            <a:r>
              <a:rPr lang="sv-SE" i="1" noProof="1"/>
              <a:t> </a:t>
            </a:r>
            <a:r>
              <a:rPr lang="sv-SE" noProof="1"/>
              <a:t>motsvarar hur stor sänkningen är i kronor. </a:t>
            </a:r>
            <a:r>
              <a:rPr lang="sv-SE" i="1" noProof="1">
                <a:solidFill>
                  <a:srgbClr val="9A0002"/>
                </a:solidFill>
              </a:rPr>
              <a:t>Andelen </a:t>
            </a:r>
            <a:r>
              <a:rPr lang="sv-SE" noProof="1"/>
              <a:t>är 30 % och </a:t>
            </a:r>
            <a:r>
              <a:rPr lang="sv-SE" i="1" noProof="1">
                <a:solidFill>
                  <a:srgbClr val="9A0002"/>
                </a:solidFill>
              </a:rPr>
              <a:t>det hela </a:t>
            </a:r>
            <a:r>
              <a:rPr lang="sv-SE" noProof="1"/>
              <a:t>är priset från början.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885C0CB-4601-AC47-9DBE-CE4D1B19CD67}"/>
              </a:ext>
            </a:extLst>
          </p:cNvPr>
          <p:cNvSpPr/>
          <p:nvPr/>
        </p:nvSpPr>
        <p:spPr>
          <a:xfrm>
            <a:off x="1121179" y="3633814"/>
            <a:ext cx="7170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noProof="1"/>
              <a:t>Vi beräknar </a:t>
            </a:r>
            <a:r>
              <a:rPr lang="sv-SE" i="1" noProof="1"/>
              <a:t>förändringen </a:t>
            </a:r>
            <a:r>
              <a:rPr lang="sv-SE" noProof="1"/>
              <a:t>(sänkningen) genom att använda sambandet: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68653A4-5ECF-044B-A0D5-84E18FBC640F}"/>
              </a:ext>
            </a:extLst>
          </p:cNvPr>
          <p:cNvSpPr/>
          <p:nvPr/>
        </p:nvSpPr>
        <p:spPr>
          <a:xfrm>
            <a:off x="1827743" y="5491166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/>
              <a:t>Sänkningen i kr 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7C4D34C-70F1-8646-A751-E66A12067FB6}"/>
              </a:ext>
            </a:extLst>
          </p:cNvPr>
          <p:cNvSpPr/>
          <p:nvPr/>
        </p:nvSpPr>
        <p:spPr>
          <a:xfrm>
            <a:off x="3467327" y="5491166"/>
            <a:ext cx="1985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>
                <a:cs typeface="Bradley Hand Bold"/>
              </a:rPr>
              <a:t>10 % av 4 500 kr  =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53A8278-85ED-BA4D-A510-984C6A1C39BB}"/>
              </a:ext>
            </a:extLst>
          </p:cNvPr>
          <p:cNvSpPr/>
          <p:nvPr/>
        </p:nvSpPr>
        <p:spPr>
          <a:xfrm>
            <a:off x="5315320" y="5491166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>
                <a:cs typeface="Bradley Hand Bold"/>
              </a:rPr>
              <a:t>450 kr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9D0D49EC-FBAC-D00D-B100-20357CDDE87C}"/>
              </a:ext>
            </a:extLst>
          </p:cNvPr>
          <p:cNvSpPr/>
          <p:nvPr/>
        </p:nvSpPr>
        <p:spPr>
          <a:xfrm>
            <a:off x="3467327" y="5955950"/>
            <a:ext cx="1985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>
                <a:cs typeface="Bradley Hand Bold"/>
              </a:rPr>
              <a:t>30 % av 4 500 kr  =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E7442A3-0540-7A3C-6933-20E81541F1B7}"/>
              </a:ext>
            </a:extLst>
          </p:cNvPr>
          <p:cNvSpPr/>
          <p:nvPr/>
        </p:nvSpPr>
        <p:spPr>
          <a:xfrm>
            <a:off x="5315320" y="5955950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>
                <a:cs typeface="Bradley Hand Bold"/>
              </a:rPr>
              <a:t>3 · 450 kr 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0FB5E997-DD5C-6A13-2E18-0D99C98985AA}"/>
              </a:ext>
            </a:extLst>
          </p:cNvPr>
          <p:cNvSpPr/>
          <p:nvPr/>
        </p:nvSpPr>
        <p:spPr>
          <a:xfrm>
            <a:off x="6501015" y="5957550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noProof="1">
                <a:solidFill>
                  <a:srgbClr val="FF0000"/>
                </a:solidFill>
                <a:cs typeface="Bradley Hand Bold"/>
              </a:rPr>
              <a:t>1 350 kr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8CEE96B-863B-DDE8-644D-330921DE60AD}"/>
              </a:ext>
            </a:extLst>
          </p:cNvPr>
          <p:cNvSpPr/>
          <p:nvPr/>
        </p:nvSpPr>
        <p:spPr>
          <a:xfrm>
            <a:off x="3043901" y="738402"/>
            <a:ext cx="2832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Förändring i procent</a:t>
            </a:r>
          </a:p>
        </p:txBody>
      </p:sp>
    </p:spTree>
    <p:extLst>
      <p:ext uri="{BB962C8B-B14F-4D97-AF65-F5344CB8AC3E}">
        <p14:creationId xmlns:p14="http://schemas.microsoft.com/office/powerpoint/2010/main" val="34687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739288" y="2162920"/>
            <a:ext cx="4201791" cy="369332"/>
            <a:chOff x="704468" y="1826299"/>
            <a:chExt cx="4201791" cy="369332"/>
          </a:xfrm>
        </p:grpSpPr>
        <p:sp>
          <p:nvSpPr>
            <p:cNvPr id="15" name="textruta 14"/>
            <p:cNvSpPr txBox="1"/>
            <p:nvPr/>
          </p:nvSpPr>
          <p:spPr>
            <a:xfrm>
              <a:off x="704468" y="1826299"/>
              <a:ext cx="2076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Djup från början</a:t>
              </a:r>
              <a:r>
                <a:rPr lang="sv-SE" dirty="0">
                  <a:latin typeface="Bradley Hand Bold"/>
                  <a:cs typeface="Bradley Hand Bold"/>
                </a:rPr>
                <a:t>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2579850" y="1826299"/>
              <a:ext cx="232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4 500 m</a:t>
              </a: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743450" y="2731475"/>
            <a:ext cx="228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Djupare i procent: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1555594" y="4772198"/>
            <a:ext cx="163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Nytt djup:</a:t>
            </a:r>
          </a:p>
        </p:txBody>
      </p: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1140947" y="5666909"/>
            <a:ext cx="5384542" cy="488475"/>
            <a:chOff x="542049" y="4752068"/>
            <a:chExt cx="5384542" cy="488475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5384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 Den nya modellen kan dyka 6 240 m.</a:t>
              </a:r>
              <a:endParaRPr lang="sv-SE" u="sng" dirty="0">
                <a:latin typeface="Bradley Hand Bold"/>
                <a:cs typeface="Bradley Hand Bold"/>
              </a:endParaRPr>
            </a:p>
          </p:txBody>
        </p:sp>
        <p:sp>
          <p:nvSpPr>
            <p:cNvPr id="99" name="textruta 25">
              <a:extLst>
                <a:ext uri="{FF2B5EF4-FFF2-40B4-BE49-F238E27FC236}">
                  <a16:creationId xmlns:a16="http://schemas.microsoft.com/office/drawing/2014/main" id="{300FCAD9-CAC3-414F-9553-4A6049C6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699" y="487121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456162" y="360904"/>
            <a:ext cx="110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1D92A36A-7C52-6640-B692-E2FED7CADC45}"/>
              </a:ext>
            </a:extLst>
          </p:cNvPr>
          <p:cNvSpPr txBox="1"/>
          <p:nvPr/>
        </p:nvSpPr>
        <p:spPr>
          <a:xfrm>
            <a:off x="2610899" y="2731475"/>
            <a:ext cx="84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30 </a:t>
            </a:r>
            <a:r>
              <a:rPr lang="sv-SE" dirty="0">
                <a:cs typeface="Bradley Hand Bold"/>
              </a:rPr>
              <a:t>%</a:t>
            </a:r>
          </a:p>
        </p:txBody>
      </p:sp>
      <p:sp>
        <p:nvSpPr>
          <p:cNvPr id="106" name="textruta 105">
            <a:extLst>
              <a:ext uri="{FF2B5EF4-FFF2-40B4-BE49-F238E27FC236}">
                <a16:creationId xmlns:a16="http://schemas.microsoft.com/office/drawing/2014/main" id="{780BA510-D16D-9B47-929E-1DF71B0F7DE7}"/>
              </a:ext>
            </a:extLst>
          </p:cNvPr>
          <p:cNvSpPr txBox="1"/>
          <p:nvPr/>
        </p:nvSpPr>
        <p:spPr>
          <a:xfrm>
            <a:off x="2716102" y="4766671"/>
            <a:ext cx="223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4 800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1 440 m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9" name="textruta 108">
            <a:extLst>
              <a:ext uri="{FF2B5EF4-FFF2-40B4-BE49-F238E27FC236}">
                <a16:creationId xmlns:a16="http://schemas.microsoft.com/office/drawing/2014/main" id="{887E67E1-7DCF-424E-BE8C-9E56B49E9747}"/>
              </a:ext>
            </a:extLst>
          </p:cNvPr>
          <p:cNvSpPr txBox="1"/>
          <p:nvPr/>
        </p:nvSpPr>
        <p:spPr>
          <a:xfrm>
            <a:off x="4647567" y="4760987"/>
            <a:ext cx="120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6 240 m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3F239629-7378-CB4A-8E81-40375D08B264}"/>
              </a:ext>
            </a:extLst>
          </p:cNvPr>
          <p:cNvGrpSpPr/>
          <p:nvPr/>
        </p:nvGrpSpPr>
        <p:grpSpPr>
          <a:xfrm>
            <a:off x="739288" y="430105"/>
            <a:ext cx="8330258" cy="1310768"/>
            <a:chOff x="290382" y="306558"/>
            <a:chExt cx="8330258" cy="1310768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290382" y="306558"/>
              <a:ext cx="8330258" cy="1200329"/>
              <a:chOff x="290382" y="306558"/>
              <a:chExt cx="8330258" cy="1200329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334934" y="306558"/>
                <a:ext cx="728570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Miniubåten Alvin kunde dyka ner till 4 800 m djup. </a:t>
                </a:r>
              </a:p>
              <a:p>
                <a:r>
                  <a:rPr lang="sv-SE" dirty="0"/>
                  <a:t>Modellen efter Alvin kan dyka 30 % djupare. </a:t>
                </a:r>
              </a:p>
              <a:p>
                <a:endParaRPr lang="sv-SE" dirty="0"/>
              </a:p>
              <a:p>
                <a:r>
                  <a:rPr lang="sv-SE" dirty="0"/>
                  <a:t>Hur djupt kan den nya modellen dyka?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0382" y="637467"/>
                <a:ext cx="242088" cy="317872"/>
              </a:xfrm>
              <a:prstGeom prst="rect">
                <a:avLst/>
              </a:prstGeom>
            </p:spPr>
          </p:pic>
        </p:grp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162E6D2C-6F1A-2542-B29C-8E4A733D2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066" y="331190"/>
              <a:ext cx="1869383" cy="1286136"/>
            </a:xfrm>
            <a:prstGeom prst="rect">
              <a:avLst/>
            </a:prstGeom>
          </p:spPr>
        </p:pic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009EBCA3-6447-C46E-7532-A9C22A7D8A01}"/>
              </a:ext>
            </a:extLst>
          </p:cNvPr>
          <p:cNvSpPr/>
          <p:nvPr/>
        </p:nvSpPr>
        <p:spPr>
          <a:xfrm>
            <a:off x="930535" y="3292111"/>
            <a:ext cx="180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>
                <a:latin typeface="Bradley Hand" pitchFamily="2" charset="77"/>
              </a:rPr>
              <a:t>Djupare</a:t>
            </a:r>
            <a:r>
              <a:rPr lang="nb-NO" dirty="0">
                <a:latin typeface="Bradley Hand" pitchFamily="2" charset="77"/>
              </a:rPr>
              <a:t> i meter:</a:t>
            </a:r>
            <a:endParaRPr lang="sv-SE" dirty="0"/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533ED5AB-40F6-9DEC-D709-C314758A893D}"/>
              </a:ext>
            </a:extLst>
          </p:cNvPr>
          <p:cNvGrpSpPr/>
          <p:nvPr/>
        </p:nvGrpSpPr>
        <p:grpSpPr>
          <a:xfrm>
            <a:off x="2845679" y="3606271"/>
            <a:ext cx="1354545" cy="623447"/>
            <a:chOff x="1397978" y="5333685"/>
            <a:chExt cx="1354545" cy="623447"/>
          </a:xfrm>
        </p:grpSpPr>
        <p:grpSp>
          <p:nvGrpSpPr>
            <p:cNvPr id="36" name="Grupp 35">
              <a:extLst>
                <a:ext uri="{FF2B5EF4-FFF2-40B4-BE49-F238E27FC236}">
                  <a16:creationId xmlns:a16="http://schemas.microsoft.com/office/drawing/2014/main" id="{F6D74B5A-A1AD-84C4-4E02-9994BC8312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7978" y="5333685"/>
              <a:ext cx="771006" cy="623447"/>
              <a:chOff x="3713341" y="1906636"/>
              <a:chExt cx="772751" cy="622248"/>
            </a:xfrm>
          </p:grpSpPr>
          <p:sp>
            <p:nvSpPr>
              <p:cNvPr id="38" name="textruta 24">
                <a:extLst>
                  <a:ext uri="{FF2B5EF4-FFF2-40B4-BE49-F238E27FC236}">
                    <a16:creationId xmlns:a16="http://schemas.microsoft.com/office/drawing/2014/main" id="{4BCF449E-FCDF-D5A0-6D58-2930C2AE4C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3341" y="1906636"/>
                <a:ext cx="772751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4 800</a:t>
                </a:r>
              </a:p>
            </p:txBody>
          </p:sp>
          <p:sp>
            <p:nvSpPr>
              <p:cNvPr id="39" name="textruta 25">
                <a:extLst>
                  <a:ext uri="{FF2B5EF4-FFF2-40B4-BE49-F238E27FC236}">
                    <a16:creationId xmlns:a16="http://schemas.microsoft.com/office/drawing/2014/main" id="{E282082E-E181-118F-D6F1-29178038C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571" y="2160262"/>
                <a:ext cx="43263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10</a:t>
                </a:r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id="{18C19066-1384-72DB-8CF1-B56D022CFF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6356" y="2202961"/>
                <a:ext cx="533403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7F4F2DD7-08F5-6BBA-54E4-EAB4E85C5B3B}"/>
                </a:ext>
              </a:extLst>
            </p:cNvPr>
            <p:cNvSpPr txBox="1"/>
            <p:nvPr/>
          </p:nvSpPr>
          <p:spPr>
            <a:xfrm>
              <a:off x="2022523" y="5422077"/>
              <a:ext cx="73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m </a:t>
              </a:r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C86A16C3-2A78-04AC-0C7D-E877CF245B64}"/>
              </a:ext>
            </a:extLst>
          </p:cNvPr>
          <p:cNvSpPr/>
          <p:nvPr/>
        </p:nvSpPr>
        <p:spPr>
          <a:xfrm>
            <a:off x="3937914" y="3686502"/>
            <a:ext cx="1012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480 m</a:t>
            </a:r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id="{C8AD5720-D2C2-80E5-8433-54B698EBF6BC}"/>
              </a:ext>
            </a:extLst>
          </p:cNvPr>
          <p:cNvGrpSpPr/>
          <p:nvPr/>
        </p:nvGrpSpPr>
        <p:grpSpPr>
          <a:xfrm>
            <a:off x="6361320" y="2839416"/>
            <a:ext cx="2473035" cy="1015663"/>
            <a:chOff x="5226646" y="3273418"/>
            <a:chExt cx="2473035" cy="1015663"/>
          </a:xfrm>
        </p:grpSpPr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7FD6679C-0A82-D80D-29DB-ECB691344E20}"/>
                </a:ext>
              </a:extLst>
            </p:cNvPr>
            <p:cNvGrpSpPr/>
            <p:nvPr/>
          </p:nvGrpSpPr>
          <p:grpSpPr>
            <a:xfrm>
              <a:off x="5255623" y="3273418"/>
              <a:ext cx="2334818" cy="1015663"/>
              <a:chOff x="4956437" y="2715720"/>
              <a:chExt cx="2334818" cy="1015663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083538A4-3A97-71BF-2E11-F056C37B3A10}"/>
                  </a:ext>
                </a:extLst>
              </p:cNvPr>
              <p:cNvSpPr/>
              <p:nvPr/>
            </p:nvSpPr>
            <p:spPr>
              <a:xfrm>
                <a:off x="4956437" y="2715720"/>
                <a:ext cx="2334818" cy="10156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sz="1600" dirty="0"/>
                  <a:t>10 % =</a:t>
                </a:r>
              </a:p>
              <a:p>
                <a:endParaRPr lang="sv-SE" dirty="0"/>
              </a:p>
              <a:p>
                <a:endParaRPr lang="sv-SE" dirty="0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579AB406-6A2A-5974-1E8C-0B03EA4AFB96}"/>
                  </a:ext>
                </a:extLst>
              </p:cNvPr>
              <p:cNvSpPr/>
              <p:nvPr/>
            </p:nvSpPr>
            <p:spPr>
              <a:xfrm>
                <a:off x="5596958" y="2767843"/>
                <a:ext cx="336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</a:t>
                </a:r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4622EDE4-E7B5-C042-FA39-4F85411AC390}"/>
                  </a:ext>
                </a:extLst>
              </p:cNvPr>
              <p:cNvSpPr/>
              <p:nvPr/>
            </p:nvSpPr>
            <p:spPr>
              <a:xfrm>
                <a:off x="5596958" y="2988310"/>
                <a:ext cx="4327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10</a:t>
                </a:r>
              </a:p>
            </p:txBody>
          </p:sp>
          <p:cxnSp>
            <p:nvCxnSpPr>
              <p:cNvPr id="49" name="Rak 48">
                <a:extLst>
                  <a:ext uri="{FF2B5EF4-FFF2-40B4-BE49-F238E27FC236}">
                    <a16:creationId xmlns:a16="http://schemas.microsoft.com/office/drawing/2014/main" id="{440D37B5-E029-EC6E-EA60-C94BE40D7C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8785" y="3046081"/>
                <a:ext cx="19634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086E369E-3375-B451-E10C-ADEA50BBE445}"/>
                </a:ext>
              </a:extLst>
            </p:cNvPr>
            <p:cNvSpPr/>
            <p:nvPr/>
          </p:nvSpPr>
          <p:spPr>
            <a:xfrm>
              <a:off x="5226646" y="3835327"/>
              <a:ext cx="24730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Alltså dividerar du med </a:t>
              </a:r>
              <a:r>
                <a:rPr lang="sv-SE" sz="1600" dirty="0">
                  <a:solidFill>
                    <a:srgbClr val="FF0000"/>
                  </a:solidFill>
                </a:rPr>
                <a:t>10</a:t>
              </a:r>
              <a:r>
                <a:rPr lang="sv-SE" sz="1600" dirty="0"/>
                <a:t>.</a:t>
              </a:r>
            </a:p>
          </p:txBody>
        </p:sp>
      </p:grpSp>
      <p:sp>
        <p:nvSpPr>
          <p:cNvPr id="50" name="Rektangel 49">
            <a:extLst>
              <a:ext uri="{FF2B5EF4-FFF2-40B4-BE49-F238E27FC236}">
                <a16:creationId xmlns:a16="http://schemas.microsoft.com/office/drawing/2014/main" id="{D00B5584-9A0E-4166-B567-47D08B37DBC3}"/>
              </a:ext>
            </a:extLst>
          </p:cNvPr>
          <p:cNvSpPr/>
          <p:nvPr/>
        </p:nvSpPr>
        <p:spPr>
          <a:xfrm>
            <a:off x="981227" y="4165275"/>
            <a:ext cx="2076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Bradley Hand Bold"/>
                <a:cs typeface="Bradley Hand Bold"/>
              </a:rPr>
              <a:t>30 </a:t>
            </a:r>
            <a:r>
              <a:rPr lang="nb-NO" dirty="0"/>
              <a:t>% </a:t>
            </a:r>
            <a:r>
              <a:rPr lang="nb-NO" dirty="0">
                <a:latin typeface="Bradley Hand Bold"/>
                <a:cs typeface="Bradley Hand Bold"/>
              </a:rPr>
              <a:t>av 4 800 m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127488B4-AA63-088C-6A88-31913F15700D}"/>
              </a:ext>
            </a:extLst>
          </p:cNvPr>
          <p:cNvSpPr/>
          <p:nvPr/>
        </p:nvSpPr>
        <p:spPr>
          <a:xfrm>
            <a:off x="2928722" y="4159748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∙ 480 m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9B5344A0-A8F3-C5FF-A085-502C5F5FEA95}"/>
              </a:ext>
            </a:extLst>
          </p:cNvPr>
          <p:cNvSpPr/>
          <p:nvPr/>
        </p:nvSpPr>
        <p:spPr>
          <a:xfrm>
            <a:off x="4124026" y="4144226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1 440 m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EA281341-B80B-0DD8-31C8-4EB19F611008}"/>
              </a:ext>
            </a:extLst>
          </p:cNvPr>
          <p:cNvSpPr/>
          <p:nvPr/>
        </p:nvSpPr>
        <p:spPr>
          <a:xfrm>
            <a:off x="6390297" y="4052026"/>
            <a:ext cx="247303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Eftersom 10 % är 480 m så är 30 % lika med</a:t>
            </a:r>
            <a:r>
              <a:rPr lang="sv-SE" sz="1600" dirty="0">
                <a:solidFill>
                  <a:srgbClr val="FF0000"/>
                </a:solidFill>
              </a:rPr>
              <a:t> 3 </a:t>
            </a:r>
            <a:r>
              <a:rPr lang="sv-SE" sz="1600" dirty="0"/>
              <a:t>∙ 480 m. 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6D2499E2-32BE-63D1-D1C3-7DD7BD53D94C}"/>
              </a:ext>
            </a:extLst>
          </p:cNvPr>
          <p:cNvSpPr/>
          <p:nvPr/>
        </p:nvSpPr>
        <p:spPr>
          <a:xfrm>
            <a:off x="981227" y="3728693"/>
            <a:ext cx="2010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Bradley Hand" pitchFamily="2" charset="77"/>
              </a:rPr>
              <a:t>10</a:t>
            </a:r>
            <a:r>
              <a:rPr lang="nb-NO" dirty="0"/>
              <a:t> % </a:t>
            </a:r>
            <a:r>
              <a:rPr lang="nb-NO" dirty="0">
                <a:latin typeface="Bradley Hand" pitchFamily="2" charset="77"/>
              </a:rPr>
              <a:t>av 4 800 m </a:t>
            </a:r>
            <a:r>
              <a:rPr lang="nb-NO" dirty="0"/>
              <a:t>=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97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7" grpId="0"/>
      <p:bldP spid="69" grpId="0"/>
      <p:bldP spid="106" grpId="0"/>
      <p:bldP spid="109" grpId="0"/>
      <p:bldP spid="34" grpId="0"/>
      <p:bldP spid="42" grpId="0"/>
      <p:bldP spid="50" grpId="0"/>
      <p:bldP spid="51" grpId="0"/>
      <p:bldP spid="55" grpId="0"/>
      <p:bldP spid="56" grpId="0" animBg="1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694143" y="2740876"/>
            <a:ext cx="4283068" cy="374201"/>
            <a:chOff x="642743" y="1832654"/>
            <a:chExt cx="4283068" cy="374201"/>
          </a:xfrm>
        </p:grpSpPr>
        <p:sp>
          <p:nvSpPr>
            <p:cNvPr id="15" name="textruta 14"/>
            <p:cNvSpPr txBox="1"/>
            <p:nvPr/>
          </p:nvSpPr>
          <p:spPr>
            <a:xfrm>
              <a:off x="642743" y="1832654"/>
              <a:ext cx="2076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Värde från början</a:t>
              </a:r>
              <a:r>
                <a:rPr lang="sv-SE" dirty="0">
                  <a:latin typeface="Bradley Hand Bold"/>
                  <a:cs typeface="Bradley Hand Bold"/>
                </a:rPr>
                <a:t>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2599402" y="1837523"/>
              <a:ext cx="232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10 000 kr</a:t>
              </a:r>
            </a:p>
          </p:txBody>
        </p:sp>
      </p:grpSp>
      <p:sp>
        <p:nvSpPr>
          <p:cNvPr id="40" name="textruta 39"/>
          <p:cNvSpPr txBox="1"/>
          <p:nvPr/>
        </p:nvSpPr>
        <p:spPr>
          <a:xfrm>
            <a:off x="1224287" y="5060626"/>
            <a:ext cx="538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Efter ett år hade fonden värdet 7 500 kr.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336310" y="404538"/>
            <a:ext cx="110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Exempel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5E3B962-E207-084D-A45C-B3BD52993FB3}"/>
              </a:ext>
            </a:extLst>
          </p:cNvPr>
          <p:cNvGrpSpPr/>
          <p:nvPr/>
        </p:nvGrpSpPr>
        <p:grpSpPr>
          <a:xfrm>
            <a:off x="692679" y="936098"/>
            <a:ext cx="8128372" cy="1438336"/>
            <a:chOff x="740714" y="235517"/>
            <a:chExt cx="8128372" cy="1438336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740714" y="235517"/>
              <a:ext cx="8128372" cy="1200329"/>
              <a:chOff x="740714" y="235517"/>
              <a:chExt cx="8128372" cy="1200329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583380" y="235517"/>
                <a:ext cx="728570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Zoran sätter in 10 000 kr i en aktiefond. </a:t>
                </a:r>
              </a:p>
              <a:p>
                <a:r>
                  <a:rPr lang="sv-SE" dirty="0"/>
                  <a:t>På ett år sjunker värdet med 25 %. </a:t>
                </a:r>
              </a:p>
              <a:p>
                <a:endParaRPr lang="sv-SE" dirty="0"/>
              </a:p>
              <a:p>
                <a:r>
                  <a:rPr lang="sv-SE" dirty="0"/>
                  <a:t>Vilket är värdet efter ett år? 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0714" y="343294"/>
                <a:ext cx="304720" cy="400110"/>
              </a:xfrm>
              <a:prstGeom prst="rect">
                <a:avLst/>
              </a:prstGeom>
            </p:spPr>
          </p:pic>
        </p:grp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A33E58C-B655-8B4D-A0F5-748E5892A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8179" y="260166"/>
              <a:ext cx="2438817" cy="1413687"/>
            </a:xfrm>
            <a:prstGeom prst="rect">
              <a:avLst/>
            </a:prstGeom>
          </p:spPr>
        </p:pic>
      </p:grpSp>
      <p:sp>
        <p:nvSpPr>
          <p:cNvPr id="26" name="textruta 25">
            <a:extLst>
              <a:ext uri="{FF2B5EF4-FFF2-40B4-BE49-F238E27FC236}">
                <a16:creationId xmlns:a16="http://schemas.microsoft.com/office/drawing/2014/main" id="{756C92E6-A71F-FD4D-A263-2BC2FCED99E8}"/>
              </a:ext>
            </a:extLst>
          </p:cNvPr>
          <p:cNvSpPr txBox="1"/>
          <p:nvPr/>
        </p:nvSpPr>
        <p:spPr>
          <a:xfrm>
            <a:off x="1406684" y="3807552"/>
            <a:ext cx="136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Nytt värde: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2D56397A-150E-2745-B5EF-BC3EE3E468A6}"/>
              </a:ext>
            </a:extLst>
          </p:cNvPr>
          <p:cNvSpPr txBox="1"/>
          <p:nvPr/>
        </p:nvSpPr>
        <p:spPr>
          <a:xfrm>
            <a:off x="2661279" y="3813561"/>
            <a:ext cx="245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(10 000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2 500) kr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F7082569-51FE-D947-9DF8-82827E34ECE3}"/>
              </a:ext>
            </a:extLst>
          </p:cNvPr>
          <p:cNvSpPr txBox="1"/>
          <p:nvPr/>
        </p:nvSpPr>
        <p:spPr>
          <a:xfrm>
            <a:off x="4914547" y="3807552"/>
            <a:ext cx="13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7 500 kr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E156000A-70F1-1777-A16A-1F82246674BA}"/>
              </a:ext>
            </a:extLst>
          </p:cNvPr>
          <p:cNvGrpSpPr/>
          <p:nvPr/>
        </p:nvGrpSpPr>
        <p:grpSpPr>
          <a:xfrm>
            <a:off x="4722593" y="3056663"/>
            <a:ext cx="1439971" cy="637771"/>
            <a:chOff x="1608999" y="5302943"/>
            <a:chExt cx="1439971" cy="637771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2466742B-E5F5-7801-1881-C11B09E0B5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8999" y="5302943"/>
              <a:ext cx="865943" cy="637771"/>
              <a:chOff x="3924844" y="1875952"/>
              <a:chExt cx="867904" cy="636544"/>
            </a:xfrm>
          </p:grpSpPr>
          <p:sp>
            <p:nvSpPr>
              <p:cNvPr id="9" name="textruta 24">
                <a:extLst>
                  <a:ext uri="{FF2B5EF4-FFF2-40B4-BE49-F238E27FC236}">
                    <a16:creationId xmlns:a16="http://schemas.microsoft.com/office/drawing/2014/main" id="{F83A31C0-BCF3-DF17-CDDB-085C4C3438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4844" y="1875952"/>
                <a:ext cx="867904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10 000</a:t>
                </a:r>
              </a:p>
            </p:txBody>
          </p:sp>
          <p:sp>
            <p:nvSpPr>
              <p:cNvPr id="11" name="textruta 25">
                <a:extLst>
                  <a:ext uri="{FF2B5EF4-FFF2-40B4-BE49-F238E27FC236}">
                    <a16:creationId xmlns:a16="http://schemas.microsoft.com/office/drawing/2014/main" id="{C46B80C6-97E8-4750-B85F-C90F6449ED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039" y="2143874"/>
                <a:ext cx="33037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32E14952-AB3F-1025-F067-48962595B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1883" y="2202961"/>
                <a:ext cx="83086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82C39B78-6976-F2B9-2457-4366DFB6B0DC}"/>
                </a:ext>
              </a:extLst>
            </p:cNvPr>
            <p:cNvSpPr txBox="1"/>
            <p:nvPr/>
          </p:nvSpPr>
          <p:spPr>
            <a:xfrm>
              <a:off x="2443339" y="5451568"/>
              <a:ext cx="605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kr </a:t>
              </a:r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7BD72036-BE4E-27E2-31BA-FE60BAB43865}"/>
              </a:ext>
            </a:extLst>
          </p:cNvPr>
          <p:cNvSpPr/>
          <p:nvPr/>
        </p:nvSpPr>
        <p:spPr>
          <a:xfrm>
            <a:off x="6027070" y="3203178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2 500 kr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567A295-1B1D-F28B-523C-6971719FA4AC}"/>
              </a:ext>
            </a:extLst>
          </p:cNvPr>
          <p:cNvSpPr/>
          <p:nvPr/>
        </p:nvSpPr>
        <p:spPr>
          <a:xfrm>
            <a:off x="2597843" y="3210258"/>
            <a:ext cx="2544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Bradley Hand Bold"/>
                <a:cs typeface="Bradley Hand Bold"/>
              </a:rPr>
              <a:t>25 </a:t>
            </a:r>
            <a:r>
              <a:rPr lang="nb-NO" dirty="0"/>
              <a:t>% </a:t>
            </a:r>
            <a:r>
              <a:rPr lang="nb-NO" dirty="0">
                <a:latin typeface="Bradley Hand Bold"/>
                <a:cs typeface="Bradley Hand Bold"/>
              </a:rPr>
              <a:t>av 10 000 kr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3B59BBE-7A6F-F417-7EED-97D6D55B400A}"/>
              </a:ext>
            </a:extLst>
          </p:cNvPr>
          <p:cNvSpPr/>
          <p:nvPr/>
        </p:nvSpPr>
        <p:spPr>
          <a:xfrm>
            <a:off x="845039" y="3192463"/>
            <a:ext cx="2052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Minskning i kr:</a:t>
            </a:r>
            <a:endParaRPr lang="sv-SE" dirty="0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295C9572-4CEE-ED20-3BB0-17A5BAD693A7}"/>
              </a:ext>
            </a:extLst>
          </p:cNvPr>
          <p:cNvGrpSpPr/>
          <p:nvPr/>
        </p:nvGrpSpPr>
        <p:grpSpPr>
          <a:xfrm>
            <a:off x="6452012" y="3579590"/>
            <a:ext cx="2369039" cy="1015663"/>
            <a:chOff x="5255623" y="3273418"/>
            <a:chExt cx="2369039" cy="1015663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887AD540-D64F-BFFA-2CE5-3EE374B2743C}"/>
                </a:ext>
              </a:extLst>
            </p:cNvPr>
            <p:cNvGrpSpPr/>
            <p:nvPr/>
          </p:nvGrpSpPr>
          <p:grpSpPr>
            <a:xfrm>
              <a:off x="5255623" y="3273418"/>
              <a:ext cx="2334818" cy="1015663"/>
              <a:chOff x="4956437" y="2715720"/>
              <a:chExt cx="2334818" cy="1015663"/>
            </a:xfrm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2B72F66-FCB3-12F2-A3E9-2B0F9F7ABCB4}"/>
                  </a:ext>
                </a:extLst>
              </p:cNvPr>
              <p:cNvSpPr/>
              <p:nvPr/>
            </p:nvSpPr>
            <p:spPr>
              <a:xfrm>
                <a:off x="4956437" y="2715720"/>
                <a:ext cx="2334818" cy="10156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sz="1600" dirty="0"/>
                  <a:t>25 % =</a:t>
                </a:r>
              </a:p>
              <a:p>
                <a:endParaRPr lang="sv-SE" dirty="0"/>
              </a:p>
              <a:p>
                <a:endParaRPr lang="sv-SE" dirty="0"/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41A26D9B-77E9-87C4-4A64-C689D6411348}"/>
                  </a:ext>
                </a:extLst>
              </p:cNvPr>
              <p:cNvSpPr/>
              <p:nvPr/>
            </p:nvSpPr>
            <p:spPr>
              <a:xfrm>
                <a:off x="5596958" y="2767843"/>
                <a:ext cx="336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E859A181-FF3C-0E91-BDFB-68ABF5944E08}"/>
                  </a:ext>
                </a:extLst>
              </p:cNvPr>
              <p:cNvSpPr/>
              <p:nvPr/>
            </p:nvSpPr>
            <p:spPr>
              <a:xfrm>
                <a:off x="5596958" y="2988310"/>
                <a:ext cx="4327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4</a:t>
                </a:r>
              </a:p>
            </p:txBody>
          </p:sp>
          <p:cxnSp>
            <p:nvCxnSpPr>
              <p:cNvPr id="28" name="Rak 27">
                <a:extLst>
                  <a:ext uri="{FF2B5EF4-FFF2-40B4-BE49-F238E27FC236}">
                    <a16:creationId xmlns:a16="http://schemas.microsoft.com/office/drawing/2014/main" id="{8B291306-BE75-95F5-69EF-74D54D0D8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8785" y="3046081"/>
                <a:ext cx="19634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3AC4CC2F-3A5B-7120-BED6-6F63D52043E6}"/>
                </a:ext>
              </a:extLst>
            </p:cNvPr>
            <p:cNvSpPr/>
            <p:nvPr/>
          </p:nvSpPr>
          <p:spPr>
            <a:xfrm>
              <a:off x="5289844" y="3821159"/>
              <a:ext cx="233481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Alltså dividerar du med </a:t>
              </a:r>
              <a:r>
                <a:rPr lang="sv-SE" sz="1600" dirty="0">
                  <a:solidFill>
                    <a:srgbClr val="FF0000"/>
                  </a:solidFill>
                </a:rPr>
                <a:t>4</a:t>
              </a:r>
              <a:r>
                <a:rPr lang="sv-SE" sz="16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9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7" grpId="0"/>
      <p:bldP spid="26" grpId="0"/>
      <p:bldP spid="29" grpId="0"/>
      <p:bldP spid="31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44910</TotalTime>
  <Words>726</Words>
  <Application>Microsoft Macintosh PowerPoint</Application>
  <PresentationFormat>Bildspel på skärmen (4:3)</PresentationFormat>
  <Paragraphs>184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48</cp:revision>
  <dcterms:created xsi:type="dcterms:W3CDTF">2017-04-14T14:35:34Z</dcterms:created>
  <dcterms:modified xsi:type="dcterms:W3CDTF">2022-08-15T08:12:12Z</dcterms:modified>
</cp:coreProperties>
</file>