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337" r:id="rId3"/>
    <p:sldId id="363" r:id="rId4"/>
    <p:sldId id="257" r:id="rId5"/>
    <p:sldId id="271" r:id="rId6"/>
    <p:sldId id="272" r:id="rId7"/>
    <p:sldId id="364" r:id="rId8"/>
    <p:sldId id="365" r:id="rId9"/>
    <p:sldId id="339" r:id="rId10"/>
    <p:sldId id="340" r:id="rId11"/>
    <p:sldId id="355" r:id="rId12"/>
    <p:sldId id="358" r:id="rId13"/>
    <p:sldId id="356" r:id="rId14"/>
    <p:sldId id="360" r:id="rId15"/>
    <p:sldId id="349" r:id="rId16"/>
    <p:sldId id="354" r:id="rId17"/>
    <p:sldId id="361" r:id="rId18"/>
    <p:sldId id="353" r:id="rId19"/>
    <p:sldId id="362" r:id="rId20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ördiagnos 6.1_Uppgift 1" id="{70816506-4F33-EE44-BA84-8268E179D05C}">
          <p14:sldIdLst>
            <p14:sldId id="269"/>
            <p14:sldId id="337"/>
            <p14:sldId id="363"/>
            <p14:sldId id="257"/>
            <p14:sldId id="271"/>
          </p14:sldIdLst>
        </p14:section>
        <p14:section name="Fördiagnos 6.1_Uppgift 2" id="{6E66A63A-6CD9-2F46-8BF0-1013ABB74497}">
          <p14:sldIdLst>
            <p14:sldId id="272"/>
            <p14:sldId id="364"/>
            <p14:sldId id="365"/>
            <p14:sldId id="339"/>
            <p14:sldId id="340"/>
          </p14:sldIdLst>
        </p14:section>
        <p14:section name="Fördiagnos 6.1_Uppgift 3 - 5" id="{77E0883C-0767-114A-8286-DEB3E7761683}">
          <p14:sldIdLst>
            <p14:sldId id="355"/>
            <p14:sldId id="358"/>
            <p14:sldId id="356"/>
            <p14:sldId id="360"/>
            <p14:sldId id="349"/>
            <p14:sldId id="354"/>
            <p14:sldId id="361"/>
            <p14:sldId id="353"/>
            <p14:sldId id="3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Format med tema 1 - dekorfär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65" autoAdjust="0"/>
    <p:restoredTop sz="99038" autoAdjust="0"/>
  </p:normalViewPr>
  <p:slideViewPr>
    <p:cSldViewPr snapToGrid="0" snapToObjects="1">
      <p:cViewPr>
        <p:scale>
          <a:sx n="121" d="100"/>
          <a:sy n="121" d="100"/>
        </p:scale>
        <p:origin x="1824" y="3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8685-97AF-A24C-8BA0-13F35216F0F3}" type="datetimeFigureOut">
              <a:rPr lang="sv-SE" smtClean="0"/>
              <a:t>2022-08-08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33C6-EA9B-FF47-ACEC-1C015B6E4A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79391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8685-97AF-A24C-8BA0-13F35216F0F3}" type="datetimeFigureOut">
              <a:rPr lang="sv-SE" smtClean="0"/>
              <a:t>2022-08-08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33C6-EA9B-FF47-ACEC-1C015B6E4A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0685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8685-97AF-A24C-8BA0-13F35216F0F3}" type="datetimeFigureOut">
              <a:rPr lang="sv-SE" smtClean="0"/>
              <a:t>2022-08-08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33C6-EA9B-FF47-ACEC-1C015B6E4A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55010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8685-97AF-A24C-8BA0-13F35216F0F3}" type="datetimeFigureOut">
              <a:rPr lang="sv-SE" smtClean="0"/>
              <a:t>2022-08-08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33C6-EA9B-FF47-ACEC-1C015B6E4A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35621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8685-97AF-A24C-8BA0-13F35216F0F3}" type="datetimeFigureOut">
              <a:rPr lang="sv-SE" smtClean="0"/>
              <a:t>2022-08-08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33C6-EA9B-FF47-ACEC-1C015B6E4A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3754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8685-97AF-A24C-8BA0-13F35216F0F3}" type="datetimeFigureOut">
              <a:rPr lang="sv-SE" smtClean="0"/>
              <a:t>2022-08-08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33C6-EA9B-FF47-ACEC-1C015B6E4A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021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8685-97AF-A24C-8BA0-13F35216F0F3}" type="datetimeFigureOut">
              <a:rPr lang="sv-SE" smtClean="0"/>
              <a:t>2022-08-08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33C6-EA9B-FF47-ACEC-1C015B6E4A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97384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8685-97AF-A24C-8BA0-13F35216F0F3}" type="datetimeFigureOut">
              <a:rPr lang="sv-SE" smtClean="0"/>
              <a:t>2022-08-08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33C6-EA9B-FF47-ACEC-1C015B6E4A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51283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8685-97AF-A24C-8BA0-13F35216F0F3}" type="datetimeFigureOut">
              <a:rPr lang="sv-SE" smtClean="0"/>
              <a:t>2022-08-08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33C6-EA9B-FF47-ACEC-1C015B6E4A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0055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8685-97AF-A24C-8BA0-13F35216F0F3}" type="datetimeFigureOut">
              <a:rPr lang="sv-SE" smtClean="0"/>
              <a:t>2022-08-08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33C6-EA9B-FF47-ACEC-1C015B6E4A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61825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78685-97AF-A24C-8BA0-13F35216F0F3}" type="datetimeFigureOut">
              <a:rPr lang="sv-SE" smtClean="0"/>
              <a:t>2022-08-08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333C6-EA9B-FF47-ACEC-1C015B6E4A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0475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78685-97AF-A24C-8BA0-13F35216F0F3}" type="datetimeFigureOut">
              <a:rPr lang="sv-SE" smtClean="0"/>
              <a:t>2022-08-08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333C6-EA9B-FF47-ACEC-1C015B6E4A47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14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3500728" y="280312"/>
            <a:ext cx="23892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Beräkna sannolikheten</a:t>
            </a:r>
          </a:p>
        </p:txBody>
      </p:sp>
      <p:sp>
        <p:nvSpPr>
          <p:cNvPr id="3" name="Rektangel 2"/>
          <p:cNvSpPr/>
          <p:nvPr/>
        </p:nvSpPr>
        <p:spPr>
          <a:xfrm>
            <a:off x="785295" y="4605998"/>
            <a:ext cx="8138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Sannolikheten brukar anges som en </a:t>
            </a:r>
            <a:r>
              <a:rPr lang="sv-SE" b="1" i="1" dirty="0">
                <a:solidFill>
                  <a:srgbClr val="C00000"/>
                </a:solidFill>
              </a:rPr>
              <a:t>andel</a:t>
            </a:r>
            <a:r>
              <a:rPr lang="sv-SE" dirty="0">
                <a:solidFill>
                  <a:srgbClr val="C00000"/>
                </a:solidFill>
              </a:rPr>
              <a:t> </a:t>
            </a:r>
            <a:r>
              <a:rPr lang="sv-SE" dirty="0"/>
              <a:t>i bråkform, procentform eller decimalform.</a:t>
            </a:r>
          </a:p>
        </p:txBody>
      </p:sp>
      <p:sp>
        <p:nvSpPr>
          <p:cNvPr id="5" name="Rektangel 4"/>
          <p:cNvSpPr/>
          <p:nvPr/>
        </p:nvSpPr>
        <p:spPr>
          <a:xfrm>
            <a:off x="1477642" y="3553412"/>
            <a:ext cx="5909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Sannolikheten förkortas</a:t>
            </a:r>
            <a:r>
              <a:rPr lang="sv-SE" b="1" dirty="0">
                <a:solidFill>
                  <a:srgbClr val="800000"/>
                </a:solidFill>
              </a:rPr>
              <a:t> </a:t>
            </a:r>
            <a:r>
              <a:rPr lang="sv-SE" b="1" i="1" dirty="0">
                <a:solidFill>
                  <a:srgbClr val="C00000"/>
                </a:solidFill>
              </a:rPr>
              <a:t>P</a:t>
            </a:r>
            <a:r>
              <a:rPr lang="sv-SE" dirty="0"/>
              <a:t>, från engelskans </a:t>
            </a:r>
            <a:r>
              <a:rPr lang="sv-SE" i="1" dirty="0" err="1">
                <a:solidFill>
                  <a:srgbClr val="C00000"/>
                </a:solidFill>
              </a:rPr>
              <a:t>probability</a:t>
            </a:r>
            <a:r>
              <a:rPr lang="sv-SE" dirty="0"/>
              <a:t>. </a:t>
            </a:r>
          </a:p>
        </p:txBody>
      </p:sp>
      <p:sp>
        <p:nvSpPr>
          <p:cNvPr id="6" name="Rektangel 5"/>
          <p:cNvSpPr/>
          <p:nvPr/>
        </p:nvSpPr>
        <p:spPr>
          <a:xfrm>
            <a:off x="1477642" y="1667282"/>
            <a:ext cx="7583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Man säger att det finns 10 </a:t>
            </a:r>
            <a:r>
              <a:rPr lang="sv-SE" i="1" dirty="0">
                <a:solidFill>
                  <a:srgbClr val="C00000"/>
                </a:solidFill>
              </a:rPr>
              <a:t>möjliga utfall </a:t>
            </a:r>
            <a:r>
              <a:rPr lang="sv-SE" dirty="0"/>
              <a:t>och alla är lika sannolika. </a:t>
            </a:r>
          </a:p>
        </p:txBody>
      </p:sp>
      <p:grpSp>
        <p:nvGrpSpPr>
          <p:cNvPr id="7" name="Grupp 6"/>
          <p:cNvGrpSpPr/>
          <p:nvPr/>
        </p:nvGrpSpPr>
        <p:grpSpPr>
          <a:xfrm>
            <a:off x="4296563" y="3941321"/>
            <a:ext cx="418704" cy="631689"/>
            <a:chOff x="3840878" y="1869536"/>
            <a:chExt cx="418704" cy="631689"/>
          </a:xfrm>
        </p:grpSpPr>
        <p:sp>
          <p:nvSpPr>
            <p:cNvPr id="8" name="textruta 7"/>
            <p:cNvSpPr txBox="1"/>
            <p:nvPr/>
          </p:nvSpPr>
          <p:spPr>
            <a:xfrm>
              <a:off x="3899400" y="1869536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1</a:t>
              </a:r>
            </a:p>
          </p:txBody>
        </p:sp>
        <p:sp>
          <p:nvSpPr>
            <p:cNvPr id="9" name="textruta 8"/>
            <p:cNvSpPr txBox="1"/>
            <p:nvPr/>
          </p:nvSpPr>
          <p:spPr>
            <a:xfrm>
              <a:off x="3840878" y="213189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10</a:t>
              </a:r>
            </a:p>
          </p:txBody>
        </p:sp>
        <p:cxnSp>
          <p:nvCxnSpPr>
            <p:cNvPr id="10" name="Rak 9"/>
            <p:cNvCxnSpPr>
              <a:cxnSpLocks/>
            </p:cNvCxnSpPr>
            <p:nvPr/>
          </p:nvCxnSpPr>
          <p:spPr>
            <a:xfrm>
              <a:off x="3948012" y="2164881"/>
              <a:ext cx="184469" cy="0"/>
            </a:xfrm>
            <a:prstGeom prst="lin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ktangel 10"/>
          <p:cNvSpPr/>
          <p:nvPr/>
        </p:nvSpPr>
        <p:spPr>
          <a:xfrm>
            <a:off x="3387294" y="4047056"/>
            <a:ext cx="1108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i="1" dirty="0"/>
              <a:t>P</a:t>
            </a:r>
            <a:r>
              <a:rPr lang="sv-SE" dirty="0"/>
              <a:t>(vinst) = 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9FA4734C-EEB2-3240-9E67-787CD43BC433}"/>
              </a:ext>
            </a:extLst>
          </p:cNvPr>
          <p:cNvSpPr/>
          <p:nvPr/>
        </p:nvSpPr>
        <p:spPr>
          <a:xfrm>
            <a:off x="1477642" y="676177"/>
            <a:ext cx="4686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Antag att du satsat på talet 7 när hjulet snurras. Hur stor är </a:t>
            </a:r>
            <a:r>
              <a:rPr lang="sv-SE" i="1" dirty="0">
                <a:solidFill>
                  <a:srgbClr val="C00000"/>
                </a:solidFill>
              </a:rPr>
              <a:t>sannolikheten</a:t>
            </a:r>
            <a:r>
              <a:rPr lang="sv-SE" i="1" dirty="0"/>
              <a:t> </a:t>
            </a:r>
            <a:r>
              <a:rPr lang="sv-SE" dirty="0"/>
              <a:t>att du vinner? </a:t>
            </a:r>
          </a:p>
        </p:txBody>
      </p:sp>
      <p:pic>
        <p:nvPicPr>
          <p:cNvPr id="41" name="Bildobjekt 40">
            <a:extLst>
              <a:ext uri="{FF2B5EF4-FFF2-40B4-BE49-F238E27FC236}">
                <a16:creationId xmlns:a16="http://schemas.microsoft.com/office/drawing/2014/main" id="{55FAA202-24DD-6440-B0B3-498EB09B7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3449" y="271519"/>
            <a:ext cx="1332167" cy="1284871"/>
          </a:xfrm>
          <a:prstGeom prst="rect">
            <a:avLst/>
          </a:prstGeom>
        </p:spPr>
      </p:pic>
      <p:sp>
        <p:nvSpPr>
          <p:cNvPr id="42" name="Rektangel 41">
            <a:extLst>
              <a:ext uri="{FF2B5EF4-FFF2-40B4-BE49-F238E27FC236}">
                <a16:creationId xmlns:a16="http://schemas.microsoft.com/office/drawing/2014/main" id="{64EB3EDF-5B77-034E-84BE-AC1A2C215FCE}"/>
              </a:ext>
            </a:extLst>
          </p:cNvPr>
          <p:cNvSpPr/>
          <p:nvPr/>
        </p:nvSpPr>
        <p:spPr>
          <a:xfrm>
            <a:off x="1477642" y="1357498"/>
            <a:ext cx="3368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Hjulet kan stanna på tio olika tal. </a:t>
            </a: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DF06CE22-AC63-FF4F-92E3-DEE84AEEDA3E}"/>
              </a:ext>
            </a:extLst>
          </p:cNvPr>
          <p:cNvSpPr/>
          <p:nvPr/>
        </p:nvSpPr>
        <p:spPr>
          <a:xfrm>
            <a:off x="1477642" y="2096695"/>
            <a:ext cx="7045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Men det är bara om hjulet stannar på 7:an som du vinner. </a:t>
            </a: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AB5FC04D-0B51-E143-970D-9661D6D66A2D}"/>
              </a:ext>
            </a:extLst>
          </p:cNvPr>
          <p:cNvSpPr/>
          <p:nvPr/>
        </p:nvSpPr>
        <p:spPr>
          <a:xfrm>
            <a:off x="1477642" y="2394896"/>
            <a:ext cx="40461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Det finns ett så kallat </a:t>
            </a:r>
            <a:r>
              <a:rPr lang="sv-SE" i="1" dirty="0">
                <a:solidFill>
                  <a:srgbClr val="C00000"/>
                </a:solidFill>
              </a:rPr>
              <a:t>gynnsamt utfall</a:t>
            </a:r>
            <a:r>
              <a:rPr lang="sv-SE" dirty="0"/>
              <a:t>. </a:t>
            </a: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83DC4D78-7006-3C48-9323-E379B6D22638}"/>
              </a:ext>
            </a:extLst>
          </p:cNvPr>
          <p:cNvSpPr/>
          <p:nvPr/>
        </p:nvSpPr>
        <p:spPr>
          <a:xfrm>
            <a:off x="1477642" y="2845290"/>
            <a:ext cx="52911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Vi räknar ut sannolikheten för vinst genom att </a:t>
            </a:r>
            <a:r>
              <a:rPr lang="sv-SE" dirty="0">
                <a:solidFill>
                  <a:srgbClr val="C00000"/>
                </a:solidFill>
              </a:rPr>
              <a:t>dividera</a:t>
            </a:r>
            <a:r>
              <a:rPr lang="sv-SE" dirty="0"/>
              <a:t> antalet </a:t>
            </a:r>
            <a:r>
              <a:rPr lang="sv-SE" dirty="0">
                <a:solidFill>
                  <a:srgbClr val="C00000"/>
                </a:solidFill>
              </a:rPr>
              <a:t>gynnsamma</a:t>
            </a:r>
            <a:r>
              <a:rPr lang="sv-SE" dirty="0"/>
              <a:t> </a:t>
            </a:r>
            <a:r>
              <a:rPr lang="sv-SE" dirty="0">
                <a:solidFill>
                  <a:srgbClr val="C00000"/>
                </a:solidFill>
              </a:rPr>
              <a:t>utfall</a:t>
            </a:r>
            <a:r>
              <a:rPr lang="sv-SE" dirty="0"/>
              <a:t> med antalet </a:t>
            </a:r>
            <a:r>
              <a:rPr lang="sv-SE" dirty="0">
                <a:solidFill>
                  <a:srgbClr val="C00000"/>
                </a:solidFill>
              </a:rPr>
              <a:t>möjliga</a:t>
            </a:r>
            <a:r>
              <a:rPr lang="sv-SE" dirty="0"/>
              <a:t> </a:t>
            </a:r>
            <a:r>
              <a:rPr lang="sv-SE" dirty="0">
                <a:solidFill>
                  <a:srgbClr val="C00000"/>
                </a:solidFill>
              </a:rPr>
              <a:t>utfall</a:t>
            </a:r>
            <a:r>
              <a:rPr lang="sv-SE" dirty="0"/>
              <a:t>. </a:t>
            </a: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FE5931C7-01FC-2642-8ED5-62558AF51494}"/>
              </a:ext>
            </a:extLst>
          </p:cNvPr>
          <p:cNvSpPr/>
          <p:nvPr/>
        </p:nvSpPr>
        <p:spPr>
          <a:xfrm>
            <a:off x="4554453" y="4040147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=</a:t>
            </a: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A832390A-F6DA-C946-92FE-AEC03B68F986}"/>
              </a:ext>
            </a:extLst>
          </p:cNvPr>
          <p:cNvSpPr/>
          <p:nvPr/>
        </p:nvSpPr>
        <p:spPr>
          <a:xfrm>
            <a:off x="4715267" y="4033983"/>
            <a:ext cx="9677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10 % =</a:t>
            </a: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EC171F20-BDEF-3F4F-B638-19DD0FB93A7F}"/>
              </a:ext>
            </a:extLst>
          </p:cNvPr>
          <p:cNvSpPr/>
          <p:nvPr/>
        </p:nvSpPr>
        <p:spPr>
          <a:xfrm>
            <a:off x="5399150" y="4040147"/>
            <a:ext cx="567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0,1</a:t>
            </a:r>
          </a:p>
        </p:txBody>
      </p:sp>
      <p:pic>
        <p:nvPicPr>
          <p:cNvPr id="50" name="Bildobjekt 49">
            <a:extLst>
              <a:ext uri="{FF2B5EF4-FFF2-40B4-BE49-F238E27FC236}">
                <a16:creationId xmlns:a16="http://schemas.microsoft.com/office/drawing/2014/main" id="{5E36011B-76BF-0F48-95B0-77D7AAC64B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129" y="5127410"/>
            <a:ext cx="5392729" cy="806709"/>
          </a:xfrm>
          <a:prstGeom prst="rect">
            <a:avLst/>
          </a:prstGeom>
        </p:spPr>
      </p:pic>
      <p:sp>
        <p:nvSpPr>
          <p:cNvPr id="51" name="Rektangel 50">
            <a:extLst>
              <a:ext uri="{FF2B5EF4-FFF2-40B4-BE49-F238E27FC236}">
                <a16:creationId xmlns:a16="http://schemas.microsoft.com/office/drawing/2014/main" id="{0BEAB9BD-CE08-6247-A65E-2042CCC3C0FB}"/>
              </a:ext>
            </a:extLst>
          </p:cNvPr>
          <p:cNvSpPr/>
          <p:nvPr/>
        </p:nvSpPr>
        <p:spPr>
          <a:xfrm>
            <a:off x="425844" y="6265958"/>
            <a:ext cx="88573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En </a:t>
            </a:r>
            <a:r>
              <a:rPr lang="sv-SE" dirty="0">
                <a:solidFill>
                  <a:srgbClr val="C00000"/>
                </a:solidFill>
              </a:rPr>
              <a:t>positiv</a:t>
            </a:r>
            <a:r>
              <a:rPr lang="sv-SE" dirty="0"/>
              <a:t> sannolikhet kallas ibland för </a:t>
            </a:r>
            <a:r>
              <a:rPr lang="sv-SE" i="1" dirty="0">
                <a:solidFill>
                  <a:srgbClr val="C00000"/>
                </a:solidFill>
              </a:rPr>
              <a:t>chans </a:t>
            </a:r>
            <a:r>
              <a:rPr lang="sv-SE" dirty="0"/>
              <a:t>medan en </a:t>
            </a:r>
            <a:r>
              <a:rPr lang="sv-SE" dirty="0">
                <a:solidFill>
                  <a:srgbClr val="0070C0"/>
                </a:solidFill>
              </a:rPr>
              <a:t>negativ </a:t>
            </a:r>
            <a:r>
              <a:rPr lang="sv-SE" dirty="0"/>
              <a:t>sannolikhet kan kallas </a:t>
            </a:r>
            <a:r>
              <a:rPr lang="sv-SE" i="1" dirty="0">
                <a:solidFill>
                  <a:srgbClr val="0070C0"/>
                </a:solidFill>
              </a:rPr>
              <a:t>risk</a:t>
            </a:r>
            <a:r>
              <a:rPr lang="sv-SE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55606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40" grpId="0"/>
      <p:bldP spid="42" grpId="0"/>
      <p:bldP spid="43" grpId="0"/>
      <p:bldP spid="44" grpId="0"/>
      <p:bldP spid="45" grpId="0"/>
      <p:bldP spid="46" grpId="0"/>
      <p:bldP spid="47" grpId="0"/>
      <p:bldP spid="49" grpId="0"/>
      <p:bldP spid="5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948B3B5-398A-3247-BEED-E6378BB43316}"/>
              </a:ext>
            </a:extLst>
          </p:cNvPr>
          <p:cNvSpPr/>
          <p:nvPr/>
        </p:nvSpPr>
        <p:spPr>
          <a:xfrm>
            <a:off x="381775" y="504581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sz="2000" dirty="0">
              <a:solidFill>
                <a:srgbClr val="8E2503"/>
              </a:solidFill>
              <a:effectLst/>
              <a:latin typeface="+mj-lt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4499FF47-AFE6-B94A-A061-75F909FE0247}"/>
              </a:ext>
            </a:extLst>
          </p:cNvPr>
          <p:cNvSpPr txBox="1"/>
          <p:nvPr/>
        </p:nvSpPr>
        <p:spPr>
          <a:xfrm>
            <a:off x="516798" y="873576"/>
            <a:ext cx="593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Ett fotbollslag kan välja mellan vita, röda, blå och svarta tröjor. 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D8F133BC-E4CC-D244-A4DF-2230EE331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727" y="312133"/>
            <a:ext cx="1161498" cy="384895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DC7A5E60-53D9-F648-8390-BB67DE05873B}"/>
              </a:ext>
            </a:extLst>
          </p:cNvPr>
          <p:cNvSpPr txBox="1"/>
          <p:nvPr/>
        </p:nvSpPr>
        <p:spPr>
          <a:xfrm>
            <a:off x="533426" y="1211792"/>
            <a:ext cx="593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Shortsen kan väljas mellan tre färger: vita, blå och röda. </a:t>
            </a: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034DE55-ACB5-C04A-ABAE-0E849ED850E2}"/>
              </a:ext>
            </a:extLst>
          </p:cNvPr>
          <p:cNvSpPr txBox="1"/>
          <p:nvPr/>
        </p:nvSpPr>
        <p:spPr>
          <a:xfrm>
            <a:off x="533426" y="1657415"/>
            <a:ext cx="5937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På hur många olika sätt kan tröjor och shorts kombineras? 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B67BA370-3A18-4442-8C04-B132BFA88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7842" y="1034507"/>
            <a:ext cx="2345944" cy="958121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165E4028-1AC0-C84E-AA04-208F73DF4430}"/>
              </a:ext>
            </a:extLst>
          </p:cNvPr>
          <p:cNvSpPr/>
          <p:nvPr/>
        </p:nvSpPr>
        <p:spPr>
          <a:xfrm>
            <a:off x="6427754" y="2769149"/>
            <a:ext cx="2345945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Du kan lösa uppgiften med hjälp av ett träddiagram. </a:t>
            </a:r>
          </a:p>
        </p:txBody>
      </p:sp>
      <p:pic>
        <p:nvPicPr>
          <p:cNvPr id="30" name="Bildobjekt 29">
            <a:extLst>
              <a:ext uri="{FF2B5EF4-FFF2-40B4-BE49-F238E27FC236}">
                <a16:creationId xmlns:a16="http://schemas.microsoft.com/office/drawing/2014/main" id="{29B63B02-D465-F44F-895D-B7DB2CB6A5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1454" y="2466720"/>
            <a:ext cx="4587803" cy="1651298"/>
          </a:xfrm>
          <a:prstGeom prst="rect">
            <a:avLst/>
          </a:prstGeom>
        </p:spPr>
      </p:pic>
      <p:sp>
        <p:nvSpPr>
          <p:cNvPr id="31" name="Rektangel 30">
            <a:extLst>
              <a:ext uri="{FF2B5EF4-FFF2-40B4-BE49-F238E27FC236}">
                <a16:creationId xmlns:a16="http://schemas.microsoft.com/office/drawing/2014/main" id="{EA40756F-30BC-BF47-BB5F-F286B0C8FB1B}"/>
              </a:ext>
            </a:extLst>
          </p:cNvPr>
          <p:cNvSpPr/>
          <p:nvPr/>
        </p:nvSpPr>
        <p:spPr>
          <a:xfrm>
            <a:off x="6470542" y="4375834"/>
            <a:ext cx="2050003" cy="738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Träddiagrammet visar att antalet kombinationer är 4 ∙ 3 = 12. </a:t>
            </a:r>
          </a:p>
        </p:txBody>
      </p:sp>
      <p:grpSp>
        <p:nvGrpSpPr>
          <p:cNvPr id="32" name="Grupp 31">
            <a:extLst>
              <a:ext uri="{FF2B5EF4-FFF2-40B4-BE49-F238E27FC236}">
                <a16:creationId xmlns:a16="http://schemas.microsoft.com/office/drawing/2014/main" id="{9D05338D-0AE0-784F-B100-1BD5BA254EE6}"/>
              </a:ext>
            </a:extLst>
          </p:cNvPr>
          <p:cNvGrpSpPr/>
          <p:nvPr/>
        </p:nvGrpSpPr>
        <p:grpSpPr>
          <a:xfrm>
            <a:off x="3459102" y="4626495"/>
            <a:ext cx="904968" cy="376711"/>
            <a:chOff x="1233008" y="1154978"/>
            <a:chExt cx="267048" cy="376711"/>
          </a:xfrm>
        </p:grpSpPr>
        <p:sp>
          <p:nvSpPr>
            <p:cNvPr id="33" name="textruta 32">
              <a:extLst>
                <a:ext uri="{FF2B5EF4-FFF2-40B4-BE49-F238E27FC236}">
                  <a16:creationId xmlns:a16="http://schemas.microsoft.com/office/drawing/2014/main" id="{801F675F-F0AC-D747-B469-65059A3BDBC3}"/>
                </a:ext>
              </a:extLst>
            </p:cNvPr>
            <p:cNvSpPr txBox="1"/>
            <p:nvPr/>
          </p:nvSpPr>
          <p:spPr>
            <a:xfrm>
              <a:off x="1233008" y="1162357"/>
              <a:ext cx="1907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>
                  <a:latin typeface="Bradley Hand" pitchFamily="2" charset="77"/>
                  <a:cs typeface="Bradley Hand Bold"/>
                </a:rPr>
                <a:t>4 · 3</a:t>
              </a:r>
            </a:p>
          </p:txBody>
        </p:sp>
        <p:sp>
          <p:nvSpPr>
            <p:cNvPr id="34" name="textruta 33">
              <a:extLst>
                <a:ext uri="{FF2B5EF4-FFF2-40B4-BE49-F238E27FC236}">
                  <a16:creationId xmlns:a16="http://schemas.microsoft.com/office/drawing/2014/main" id="{E16B560D-AA62-4B45-AFAD-CA5C6C140B7B}"/>
                </a:ext>
              </a:extLst>
            </p:cNvPr>
            <p:cNvSpPr txBox="1"/>
            <p:nvPr/>
          </p:nvSpPr>
          <p:spPr>
            <a:xfrm>
              <a:off x="1401044" y="1154978"/>
              <a:ext cx="990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>
                  <a:cs typeface="Bradley Hand Bold"/>
                </a:rPr>
                <a:t>=</a:t>
              </a:r>
            </a:p>
          </p:txBody>
        </p:sp>
      </p:grpSp>
      <p:sp>
        <p:nvSpPr>
          <p:cNvPr id="35" name="Rektangel 34">
            <a:extLst>
              <a:ext uri="{FF2B5EF4-FFF2-40B4-BE49-F238E27FC236}">
                <a16:creationId xmlns:a16="http://schemas.microsoft.com/office/drawing/2014/main" id="{18660A80-CA03-C744-9DA5-9F4EBB1D6B7B}"/>
              </a:ext>
            </a:extLst>
          </p:cNvPr>
          <p:cNvSpPr/>
          <p:nvPr/>
        </p:nvSpPr>
        <p:spPr>
          <a:xfrm>
            <a:off x="1152875" y="4640677"/>
            <a:ext cx="2457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  <a:cs typeface="Bradley Hand Bold"/>
              </a:rPr>
              <a:t>Antal kombinationer: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59377A24-50EE-CF46-BE3B-425EE0F6DA3B}"/>
              </a:ext>
            </a:extLst>
          </p:cNvPr>
          <p:cNvSpPr/>
          <p:nvPr/>
        </p:nvSpPr>
        <p:spPr>
          <a:xfrm>
            <a:off x="4224105" y="4640677"/>
            <a:ext cx="450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  <a:cs typeface="Bradley Hand Bold"/>
              </a:rPr>
              <a:t>12</a:t>
            </a:r>
          </a:p>
        </p:txBody>
      </p:sp>
      <p:sp>
        <p:nvSpPr>
          <p:cNvPr id="37" name="textruta 36">
            <a:extLst>
              <a:ext uri="{FF2B5EF4-FFF2-40B4-BE49-F238E27FC236}">
                <a16:creationId xmlns:a16="http://schemas.microsoft.com/office/drawing/2014/main" id="{01610ED5-FDCB-9F4B-8DC5-E4FCD2038B64}"/>
              </a:ext>
            </a:extLst>
          </p:cNvPr>
          <p:cNvSpPr txBox="1"/>
          <p:nvPr/>
        </p:nvSpPr>
        <p:spPr>
          <a:xfrm>
            <a:off x="1792389" y="5646208"/>
            <a:ext cx="467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De kan kombineras på 24 olika sätt.</a:t>
            </a:r>
          </a:p>
        </p:txBody>
      </p:sp>
    </p:spTree>
    <p:extLst>
      <p:ext uri="{BB962C8B-B14F-4D97-AF65-F5344CB8AC3E}">
        <p14:creationId xmlns:p14="http://schemas.microsoft.com/office/powerpoint/2010/main" val="271354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  <p:bldP spid="11" grpId="0" animBg="1"/>
      <p:bldP spid="31" grpId="0" animBg="1"/>
      <p:bldP spid="35" grpId="0"/>
      <p:bldP spid="36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DCB9152F-BF7D-4343-BD1B-CF66C6BE96D2}"/>
              </a:ext>
            </a:extLst>
          </p:cNvPr>
          <p:cNvSpPr/>
          <p:nvPr/>
        </p:nvSpPr>
        <p:spPr>
          <a:xfrm>
            <a:off x="1955734" y="1572434"/>
            <a:ext cx="5731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Resultatet av provet i engelska kan visas i ett </a:t>
            </a:r>
            <a:r>
              <a:rPr lang="sv-SE" i="1" dirty="0">
                <a:solidFill>
                  <a:srgbClr val="C00000"/>
                </a:solidFill>
              </a:rPr>
              <a:t>stolpdiagram</a:t>
            </a:r>
            <a:r>
              <a:rPr lang="sv-SE" dirty="0"/>
              <a:t>. 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BD0A006-228E-D744-8BB6-7D1661FA4A26}"/>
              </a:ext>
            </a:extLst>
          </p:cNvPr>
          <p:cNvSpPr/>
          <p:nvPr/>
        </p:nvSpPr>
        <p:spPr>
          <a:xfrm>
            <a:off x="3704326" y="974416"/>
            <a:ext cx="16625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Stolpdiagram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906D80D9-D7A0-3C4B-8ACB-0BFB7082C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998" y="2139674"/>
            <a:ext cx="4710545" cy="3018102"/>
          </a:xfrm>
          <a:prstGeom prst="rect">
            <a:avLst/>
          </a:prstGeom>
        </p:spPr>
      </p:pic>
      <p:grpSp>
        <p:nvGrpSpPr>
          <p:cNvPr id="6" name="Grupp 5">
            <a:extLst>
              <a:ext uri="{FF2B5EF4-FFF2-40B4-BE49-F238E27FC236}">
                <a16:creationId xmlns:a16="http://schemas.microsoft.com/office/drawing/2014/main" id="{EF2C6C65-7495-2547-B52E-07C6D7FAAF0E}"/>
              </a:ext>
            </a:extLst>
          </p:cNvPr>
          <p:cNvGrpSpPr/>
          <p:nvPr/>
        </p:nvGrpSpPr>
        <p:grpSpPr>
          <a:xfrm>
            <a:off x="432612" y="2725395"/>
            <a:ext cx="2665211" cy="923330"/>
            <a:chOff x="1016646" y="5155644"/>
            <a:chExt cx="2665211" cy="923330"/>
          </a:xfrm>
        </p:grpSpPr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8991441C-4426-ED48-A63F-CC6CE578F261}"/>
                </a:ext>
              </a:extLst>
            </p:cNvPr>
            <p:cNvSpPr/>
            <p:nvPr/>
          </p:nvSpPr>
          <p:spPr>
            <a:xfrm>
              <a:off x="1016646" y="5155644"/>
              <a:ext cx="2154790" cy="92333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rgbClr val="8E2503"/>
              </a:solidFill>
            </a:ln>
          </p:spPr>
          <p:txBody>
            <a:bodyPr wrap="square">
              <a:spAutoFit/>
            </a:bodyPr>
            <a:lstStyle/>
            <a:p>
              <a:r>
                <a:rPr lang="sv-SE" dirty="0"/>
                <a:t>Längs </a:t>
              </a:r>
              <a:r>
                <a:rPr lang="sv-SE" i="1" dirty="0"/>
                <a:t>y</a:t>
              </a:r>
              <a:r>
                <a:rPr lang="sv-SE" dirty="0"/>
                <a:t>-axeln skriver vi </a:t>
              </a:r>
              <a:r>
                <a:rPr lang="sv-SE" i="1" dirty="0"/>
                <a:t>frekvensen</a:t>
              </a:r>
              <a:r>
                <a:rPr lang="sv-SE" dirty="0"/>
                <a:t>, det vill säga antalet elever. </a:t>
              </a:r>
            </a:p>
          </p:txBody>
        </p:sp>
        <p:cxnSp>
          <p:nvCxnSpPr>
            <p:cNvPr id="8" name="Rak pil 7">
              <a:extLst>
                <a:ext uri="{FF2B5EF4-FFF2-40B4-BE49-F238E27FC236}">
                  <a16:creationId xmlns:a16="http://schemas.microsoft.com/office/drawing/2014/main" id="{2F416276-68E6-1142-82CE-7E0B15A29D1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1436" y="5430548"/>
              <a:ext cx="510421" cy="237167"/>
            </a:xfrm>
            <a:prstGeom prst="straightConnector1">
              <a:avLst/>
            </a:prstGeom>
            <a:ln w="19050">
              <a:solidFill>
                <a:srgbClr val="8E250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 8">
            <a:extLst>
              <a:ext uri="{FF2B5EF4-FFF2-40B4-BE49-F238E27FC236}">
                <a16:creationId xmlns:a16="http://schemas.microsoft.com/office/drawing/2014/main" id="{B7237926-5C23-A24A-BBE2-F0DD9B4BB8D9}"/>
              </a:ext>
            </a:extLst>
          </p:cNvPr>
          <p:cNvGrpSpPr/>
          <p:nvPr/>
        </p:nvGrpSpPr>
        <p:grpSpPr>
          <a:xfrm>
            <a:off x="5282198" y="4691641"/>
            <a:ext cx="2154790" cy="1359905"/>
            <a:chOff x="1086804" y="4442070"/>
            <a:chExt cx="2154790" cy="1359905"/>
          </a:xfrm>
        </p:grpSpPr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C2FFFD4F-C96B-A043-84B0-3309A8DB69B2}"/>
                </a:ext>
              </a:extLst>
            </p:cNvPr>
            <p:cNvSpPr/>
            <p:nvPr/>
          </p:nvSpPr>
          <p:spPr>
            <a:xfrm>
              <a:off x="1086804" y="5155644"/>
              <a:ext cx="2154790" cy="64633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rgbClr val="8E2503"/>
              </a:solidFill>
            </a:ln>
          </p:spPr>
          <p:txBody>
            <a:bodyPr wrap="square">
              <a:spAutoFit/>
            </a:bodyPr>
            <a:lstStyle/>
            <a:p>
              <a:r>
                <a:rPr lang="sv-SE" dirty="0"/>
                <a:t>Längs </a:t>
              </a:r>
              <a:r>
                <a:rPr lang="sv-SE" i="1" dirty="0"/>
                <a:t>x</a:t>
              </a:r>
              <a:r>
                <a:rPr lang="sv-SE" dirty="0"/>
                <a:t>-axeln skriver vi antalet poäng </a:t>
              </a:r>
            </a:p>
          </p:txBody>
        </p:sp>
        <p:cxnSp>
          <p:nvCxnSpPr>
            <p:cNvPr id="11" name="Rak pil 10">
              <a:extLst>
                <a:ext uri="{FF2B5EF4-FFF2-40B4-BE49-F238E27FC236}">
                  <a16:creationId xmlns:a16="http://schemas.microsoft.com/office/drawing/2014/main" id="{DD900FB7-26F6-F449-A652-60314B84ECF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9907" y="4442070"/>
              <a:ext cx="1" cy="713575"/>
            </a:xfrm>
            <a:prstGeom prst="straightConnector1">
              <a:avLst/>
            </a:prstGeom>
            <a:ln w="19050">
              <a:solidFill>
                <a:srgbClr val="8E250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5008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DCB9152F-BF7D-4343-BD1B-CF66C6BE96D2}"/>
              </a:ext>
            </a:extLst>
          </p:cNvPr>
          <p:cNvSpPr/>
          <p:nvPr/>
        </p:nvSpPr>
        <p:spPr>
          <a:xfrm>
            <a:off x="1393641" y="893767"/>
            <a:ext cx="7257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Många undersökningar handlar inte om tal. Ibland tittar vi istället på grupper av något, till exempel maträtter, hundraser eller färger. 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BD0A006-228E-D744-8BB6-7D1661FA4A26}"/>
              </a:ext>
            </a:extLst>
          </p:cNvPr>
          <p:cNvSpPr/>
          <p:nvPr/>
        </p:nvSpPr>
        <p:spPr>
          <a:xfrm>
            <a:off x="3455054" y="287965"/>
            <a:ext cx="21762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Stapeldiagram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EFD15D5B-4C96-F44C-830E-21A36C2A3259}"/>
              </a:ext>
            </a:extLst>
          </p:cNvPr>
          <p:cNvSpPr/>
          <p:nvPr/>
        </p:nvSpPr>
        <p:spPr>
          <a:xfrm>
            <a:off x="2292247" y="1709733"/>
            <a:ext cx="4501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Vi säger då att vi undersöker olika </a:t>
            </a:r>
            <a:r>
              <a:rPr lang="sv-SE" i="1" dirty="0">
                <a:solidFill>
                  <a:srgbClr val="C00000"/>
                </a:solidFill>
              </a:rPr>
              <a:t>kategorier</a:t>
            </a:r>
            <a:r>
              <a:rPr lang="sv-SE" dirty="0"/>
              <a:t>. 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3194F95-E839-A449-8467-7F5766CD8C4D}"/>
              </a:ext>
            </a:extLst>
          </p:cNvPr>
          <p:cNvSpPr/>
          <p:nvPr/>
        </p:nvSpPr>
        <p:spPr>
          <a:xfrm>
            <a:off x="1875914" y="2033945"/>
            <a:ext cx="59686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När vi visar kategorier på </a:t>
            </a:r>
            <a:r>
              <a:rPr lang="sv-SE" i="1" dirty="0"/>
              <a:t>x</a:t>
            </a:r>
            <a:r>
              <a:rPr lang="sv-SE" dirty="0"/>
              <a:t>-axeln använder vi </a:t>
            </a:r>
            <a:r>
              <a:rPr lang="sv-SE" i="1" dirty="0">
                <a:solidFill>
                  <a:srgbClr val="C00000"/>
                </a:solidFill>
              </a:rPr>
              <a:t>stapeldiagram</a:t>
            </a:r>
            <a:r>
              <a:rPr lang="sv-SE" dirty="0"/>
              <a:t>. 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DEA26F80-48C2-E748-9326-5B0FE8279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559" y="2504093"/>
            <a:ext cx="3471937" cy="3901262"/>
          </a:xfrm>
          <a:prstGeom prst="rect">
            <a:avLst/>
          </a:prstGeom>
        </p:spPr>
      </p:pic>
      <p:grpSp>
        <p:nvGrpSpPr>
          <p:cNvPr id="6" name="Grupp 5">
            <a:extLst>
              <a:ext uri="{FF2B5EF4-FFF2-40B4-BE49-F238E27FC236}">
                <a16:creationId xmlns:a16="http://schemas.microsoft.com/office/drawing/2014/main" id="{EF2C6C65-7495-2547-B52E-07C6D7FAAF0E}"/>
              </a:ext>
            </a:extLst>
          </p:cNvPr>
          <p:cNvGrpSpPr/>
          <p:nvPr/>
        </p:nvGrpSpPr>
        <p:grpSpPr>
          <a:xfrm>
            <a:off x="6233959" y="5421372"/>
            <a:ext cx="2318931" cy="369332"/>
            <a:chOff x="541400" y="5155644"/>
            <a:chExt cx="2318931" cy="369332"/>
          </a:xfrm>
        </p:grpSpPr>
        <p:cxnSp>
          <p:nvCxnSpPr>
            <p:cNvPr id="8" name="Rak pil 7">
              <a:extLst>
                <a:ext uri="{FF2B5EF4-FFF2-40B4-BE49-F238E27FC236}">
                  <a16:creationId xmlns:a16="http://schemas.microsoft.com/office/drawing/2014/main" id="{2F416276-68E6-1142-82CE-7E0B15A29D18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541400" y="5340310"/>
              <a:ext cx="475246" cy="0"/>
            </a:xfrm>
            <a:prstGeom prst="straightConnector1">
              <a:avLst/>
            </a:prstGeom>
            <a:ln w="19050">
              <a:solidFill>
                <a:srgbClr val="8E250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ktangel 6">
              <a:extLst>
                <a:ext uri="{FF2B5EF4-FFF2-40B4-BE49-F238E27FC236}">
                  <a16:creationId xmlns:a16="http://schemas.microsoft.com/office/drawing/2014/main" id="{8991441C-4426-ED48-A63F-CC6CE578F261}"/>
                </a:ext>
              </a:extLst>
            </p:cNvPr>
            <p:cNvSpPr/>
            <p:nvPr/>
          </p:nvSpPr>
          <p:spPr>
            <a:xfrm>
              <a:off x="1016646" y="5155644"/>
              <a:ext cx="1843685" cy="36933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rgbClr val="8E2503"/>
              </a:solidFill>
            </a:ln>
          </p:spPr>
          <p:txBody>
            <a:bodyPr wrap="square">
              <a:spAutoFit/>
            </a:bodyPr>
            <a:lstStyle/>
            <a:p>
              <a:r>
                <a:rPr lang="sv-SE" i="1" dirty="0"/>
                <a:t>x</a:t>
              </a:r>
              <a:r>
                <a:rPr lang="sv-SE" dirty="0"/>
                <a:t>-axeln saknar pil.</a:t>
              </a:r>
              <a:endParaRPr lang="sv-SE" i="1" dirty="0"/>
            </a:p>
          </p:txBody>
        </p:sp>
      </p:grpSp>
      <p:grpSp>
        <p:nvGrpSpPr>
          <p:cNvPr id="9" name="Grupp 8">
            <a:extLst>
              <a:ext uri="{FF2B5EF4-FFF2-40B4-BE49-F238E27FC236}">
                <a16:creationId xmlns:a16="http://schemas.microsoft.com/office/drawing/2014/main" id="{B7237926-5C23-A24A-BBE2-F0DD9B4BB8D9}"/>
              </a:ext>
            </a:extLst>
          </p:cNvPr>
          <p:cNvGrpSpPr/>
          <p:nvPr/>
        </p:nvGrpSpPr>
        <p:grpSpPr>
          <a:xfrm>
            <a:off x="591110" y="5040903"/>
            <a:ext cx="2863944" cy="923330"/>
            <a:chOff x="161257" y="5372492"/>
            <a:chExt cx="2863944" cy="923330"/>
          </a:xfrm>
        </p:grpSpPr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C2FFFD4F-C96B-A043-84B0-3309A8DB69B2}"/>
                </a:ext>
              </a:extLst>
            </p:cNvPr>
            <p:cNvSpPr/>
            <p:nvPr/>
          </p:nvSpPr>
          <p:spPr>
            <a:xfrm>
              <a:off x="161257" y="5372492"/>
              <a:ext cx="2300740" cy="92333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rgbClr val="8E2503"/>
              </a:solidFill>
            </a:ln>
          </p:spPr>
          <p:txBody>
            <a:bodyPr wrap="square">
              <a:spAutoFit/>
            </a:bodyPr>
            <a:lstStyle/>
            <a:p>
              <a:r>
                <a:rPr lang="sv-SE" i="1" dirty="0"/>
                <a:t>Sågtandslinjen </a:t>
              </a:r>
              <a:r>
                <a:rPr lang="sv-SE" dirty="0"/>
                <a:t>på </a:t>
              </a:r>
              <a:r>
                <a:rPr lang="sv-SE" i="1" dirty="0"/>
                <a:t>y</a:t>
              </a:r>
              <a:r>
                <a:rPr lang="sv-SE" dirty="0"/>
                <a:t>-axeln visar att hela </a:t>
              </a:r>
            </a:p>
            <a:p>
              <a:r>
                <a:rPr lang="sv-SE" i="1" dirty="0"/>
                <a:t>y</a:t>
              </a:r>
              <a:r>
                <a:rPr lang="sv-SE" dirty="0"/>
                <a:t>-axeln inte är utritad. </a:t>
              </a:r>
            </a:p>
          </p:txBody>
        </p:sp>
        <p:cxnSp>
          <p:nvCxnSpPr>
            <p:cNvPr id="11" name="Rak pil 10">
              <a:extLst>
                <a:ext uri="{FF2B5EF4-FFF2-40B4-BE49-F238E27FC236}">
                  <a16:creationId xmlns:a16="http://schemas.microsoft.com/office/drawing/2014/main" id="{DD900FB7-26F6-F449-A652-60314B84ECFA}"/>
                </a:ext>
              </a:extLst>
            </p:cNvPr>
            <p:cNvCxnSpPr>
              <a:cxnSpLocks/>
            </p:cNvCxnSpPr>
            <p:nvPr/>
          </p:nvCxnSpPr>
          <p:spPr>
            <a:xfrm>
              <a:off x="2486004" y="5847546"/>
              <a:ext cx="539197" cy="0"/>
            </a:xfrm>
            <a:prstGeom prst="straightConnector1">
              <a:avLst/>
            </a:prstGeom>
            <a:ln w="19050">
              <a:solidFill>
                <a:srgbClr val="8E250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Bildobjekt 4">
            <a:extLst>
              <a:ext uri="{FF2B5EF4-FFF2-40B4-BE49-F238E27FC236}">
                <a16:creationId xmlns:a16="http://schemas.microsoft.com/office/drawing/2014/main" id="{DF587434-BAF8-114F-B0CF-1ED8B210F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5805" y="2437861"/>
            <a:ext cx="1912502" cy="140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3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7440D446-4132-264D-9E65-EB08CDF93C7E}"/>
              </a:ext>
            </a:extLst>
          </p:cNvPr>
          <p:cNvSpPr/>
          <p:nvPr/>
        </p:nvSpPr>
        <p:spPr>
          <a:xfrm>
            <a:off x="3704326" y="974416"/>
            <a:ext cx="1559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latin typeface="+mj-lt"/>
              </a:rPr>
              <a:t>L</a:t>
            </a:r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injediagram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21CDE253-482D-5A4F-BAF2-B41F7FA67800}"/>
              </a:ext>
            </a:extLst>
          </p:cNvPr>
          <p:cNvSpPr/>
          <p:nvPr/>
        </p:nvSpPr>
        <p:spPr>
          <a:xfrm>
            <a:off x="2935302" y="1665847"/>
            <a:ext cx="3516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Linjediagram</a:t>
            </a:r>
            <a:r>
              <a:rPr lang="sv-SE" b="1" dirty="0"/>
              <a:t> </a:t>
            </a:r>
            <a:r>
              <a:rPr lang="sv-SE" dirty="0"/>
              <a:t>används när man vill visa en förändring under en viss tid.</a:t>
            </a:r>
          </a:p>
        </p:txBody>
      </p:sp>
      <p:pic>
        <p:nvPicPr>
          <p:cNvPr id="23" name="Bildobjekt 22">
            <a:extLst>
              <a:ext uri="{FF2B5EF4-FFF2-40B4-BE49-F238E27FC236}">
                <a16:creationId xmlns:a16="http://schemas.microsoft.com/office/drawing/2014/main" id="{1B17A914-C806-3F4F-8FC9-787906011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842" y="2859004"/>
            <a:ext cx="5539732" cy="233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1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BBC29F4-42E2-BF4D-94C5-4D9B1F52AA84}"/>
              </a:ext>
            </a:extLst>
          </p:cNvPr>
          <p:cNvSpPr/>
          <p:nvPr/>
        </p:nvSpPr>
        <p:spPr>
          <a:xfrm>
            <a:off x="3704326" y="974416"/>
            <a:ext cx="1653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latin typeface="+mj-lt"/>
              </a:rPr>
              <a:t>Cirkel</a:t>
            </a:r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diagram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1AD7A87-0619-4A42-BC8E-15C85FB92260}"/>
              </a:ext>
            </a:extLst>
          </p:cNvPr>
          <p:cNvSpPr/>
          <p:nvPr/>
        </p:nvSpPr>
        <p:spPr>
          <a:xfrm>
            <a:off x="2904307" y="1650348"/>
            <a:ext cx="38064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>
                <a:solidFill>
                  <a:srgbClr val="C00000"/>
                </a:solidFill>
              </a:rPr>
              <a:t>Cirkeldiagram</a:t>
            </a:r>
            <a:r>
              <a:rPr lang="sv-SE" b="1" dirty="0"/>
              <a:t> </a:t>
            </a:r>
            <a:r>
              <a:rPr lang="sv-SE" dirty="0"/>
              <a:t>används när man vill visa hur det hela fördelas på sina delar.</a:t>
            </a:r>
          </a:p>
          <a:p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C0A9408-8EDC-3B42-A70B-936D154A6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5535" y="2573678"/>
            <a:ext cx="3333212" cy="303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9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435118" y="333130"/>
            <a:ext cx="1080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805372" y="804742"/>
            <a:ext cx="36948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En höstvecka i skolan mätte eleverna hur många millimeter (mm) det regnade varje skoldag. </a:t>
            </a:r>
          </a:p>
          <a:p>
            <a:r>
              <a:rPr lang="sv-SE" sz="2000" dirty="0">
                <a:latin typeface="+mn-lt"/>
              </a:rPr>
              <a:t>Diagrammet visar resultatet. 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552F3857-8B53-0D46-B689-7EB2DE1A196E}"/>
              </a:ext>
            </a:extLst>
          </p:cNvPr>
          <p:cNvSpPr/>
          <p:nvPr/>
        </p:nvSpPr>
        <p:spPr>
          <a:xfrm>
            <a:off x="1799052" y="3870690"/>
            <a:ext cx="47129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a)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259EE987-5909-924B-9E80-777D550ADCCD}"/>
              </a:ext>
            </a:extLst>
          </p:cNvPr>
          <p:cNvSpPr/>
          <p:nvPr/>
        </p:nvSpPr>
        <p:spPr>
          <a:xfrm>
            <a:off x="2172066" y="3870690"/>
            <a:ext cx="31264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Stapeldiagram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EA76F275-A9C3-C44F-87E3-287770983382}"/>
              </a:ext>
            </a:extLst>
          </p:cNvPr>
          <p:cNvSpPr/>
          <p:nvPr/>
        </p:nvSpPr>
        <p:spPr>
          <a:xfrm>
            <a:off x="1799052" y="4637296"/>
            <a:ext cx="627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b) 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7635703C-FF2A-0842-BB00-EDDE37075EDF}"/>
              </a:ext>
            </a:extLst>
          </p:cNvPr>
          <p:cNvSpPr/>
          <p:nvPr/>
        </p:nvSpPr>
        <p:spPr>
          <a:xfrm>
            <a:off x="1064512" y="5652397"/>
            <a:ext cx="13193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u="sng" dirty="0">
                <a:latin typeface="Bradley Hand" pitchFamily="2" charset="77"/>
              </a:rPr>
              <a:t>Svar:</a:t>
            </a:r>
            <a:r>
              <a:rPr lang="sv-SE" sz="2000" dirty="0">
                <a:latin typeface="Bradley Hand" pitchFamily="2" charset="77"/>
              </a:rPr>
              <a:t> </a:t>
            </a:r>
            <a:r>
              <a:rPr lang="sv-SE" sz="2000" dirty="0"/>
              <a:t> 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CD7E6B01-0B5B-D349-AD31-4855F40D12DE}"/>
              </a:ext>
            </a:extLst>
          </p:cNvPr>
          <p:cNvSpPr/>
          <p:nvPr/>
        </p:nvSpPr>
        <p:spPr>
          <a:xfrm>
            <a:off x="1871364" y="5677013"/>
            <a:ext cx="65516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a) Det är ett stapeldiagram.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E1B0A36B-E51D-7A41-BDFF-18976D648632}"/>
              </a:ext>
            </a:extLst>
          </p:cNvPr>
          <p:cNvSpPr/>
          <p:nvPr/>
        </p:nvSpPr>
        <p:spPr>
          <a:xfrm>
            <a:off x="805372" y="2855589"/>
            <a:ext cx="82699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b) Hur mycket regnade det sammanlagt under veckan?  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CD651B0F-40AF-6D4B-AB76-BF2F98A15190}"/>
              </a:ext>
            </a:extLst>
          </p:cNvPr>
          <p:cNvSpPr/>
          <p:nvPr/>
        </p:nvSpPr>
        <p:spPr>
          <a:xfrm>
            <a:off x="2172066" y="4632389"/>
            <a:ext cx="23817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Sammanlagt: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13122891-71E2-CB4B-8E7E-7EA9D1086D64}"/>
              </a:ext>
            </a:extLst>
          </p:cNvPr>
          <p:cNvSpPr/>
          <p:nvPr/>
        </p:nvSpPr>
        <p:spPr>
          <a:xfrm>
            <a:off x="6337490" y="4642110"/>
            <a:ext cx="18549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36 mm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EDA42498-BB75-B74C-A31E-7AF723C7B52F}"/>
              </a:ext>
            </a:extLst>
          </p:cNvPr>
          <p:cNvSpPr/>
          <p:nvPr/>
        </p:nvSpPr>
        <p:spPr>
          <a:xfrm>
            <a:off x="1864502" y="6096564"/>
            <a:ext cx="55753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b) Det regnade 36 mm sammanlagt.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E1BBD238-E860-7B41-8DAD-52DF15F26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369" y="84372"/>
            <a:ext cx="3477458" cy="2678583"/>
          </a:xfrm>
          <a:prstGeom prst="rect">
            <a:avLst/>
          </a:prstGeom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9C3F47E3-4816-D549-806B-0659E16B37E3}"/>
              </a:ext>
            </a:extLst>
          </p:cNvPr>
          <p:cNvSpPr/>
          <p:nvPr/>
        </p:nvSpPr>
        <p:spPr>
          <a:xfrm>
            <a:off x="3808230" y="4632389"/>
            <a:ext cx="32142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(13 </a:t>
            </a:r>
            <a:r>
              <a:rPr lang="sv-SE" sz="2000" dirty="0"/>
              <a:t>+</a:t>
            </a:r>
            <a:r>
              <a:rPr lang="sv-SE" sz="2000" dirty="0">
                <a:latin typeface="Bradley Hand" pitchFamily="2" charset="77"/>
              </a:rPr>
              <a:t> 8 </a:t>
            </a:r>
            <a:r>
              <a:rPr lang="sv-SE" sz="2000" dirty="0"/>
              <a:t>+</a:t>
            </a:r>
            <a:r>
              <a:rPr lang="sv-SE" sz="2000" dirty="0">
                <a:latin typeface="Bradley Hand" pitchFamily="2" charset="77"/>
              </a:rPr>
              <a:t> 9 </a:t>
            </a:r>
            <a:r>
              <a:rPr lang="sv-SE" sz="2000" dirty="0"/>
              <a:t>+</a:t>
            </a:r>
            <a:r>
              <a:rPr lang="sv-SE" sz="2000" dirty="0">
                <a:latin typeface="Bradley Hand" pitchFamily="2" charset="77"/>
              </a:rPr>
              <a:t> 6) mm </a:t>
            </a:r>
            <a:r>
              <a:rPr lang="sv-SE" sz="2000" dirty="0"/>
              <a:t>=</a:t>
            </a:r>
            <a:r>
              <a:rPr lang="sv-SE" sz="2000" dirty="0">
                <a:latin typeface="Bradley Hand" pitchFamily="2" charset="77"/>
              </a:rPr>
              <a:t> 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53FE4FA1-2140-D54F-BC56-77FB9C49882B}"/>
              </a:ext>
            </a:extLst>
          </p:cNvPr>
          <p:cNvSpPr/>
          <p:nvPr/>
        </p:nvSpPr>
        <p:spPr>
          <a:xfrm>
            <a:off x="805372" y="2262059"/>
            <a:ext cx="7744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a) Vilken sorts diagram är det här?  </a:t>
            </a:r>
          </a:p>
        </p:txBody>
      </p:sp>
    </p:spTree>
    <p:extLst>
      <p:ext uri="{BB962C8B-B14F-4D97-AF65-F5344CB8AC3E}">
        <p14:creationId xmlns:p14="http://schemas.microsoft.com/office/powerpoint/2010/main" val="367239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2" grpId="0"/>
      <p:bldP spid="33" grpId="0"/>
      <p:bldP spid="34" grpId="0"/>
      <p:bldP spid="36" grpId="0"/>
      <p:bldP spid="37" grpId="0"/>
      <p:bldP spid="29" grpId="0"/>
      <p:bldP spid="38" grpId="0"/>
      <p:bldP spid="40" grpId="0"/>
      <p:bldP spid="41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576040" y="611930"/>
            <a:ext cx="1080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1277458" y="1178793"/>
            <a:ext cx="289561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Diagrammet visar hur temperaturen ändrades under en dag i maj. 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552F3857-8B53-0D46-B689-7EB2DE1A196E}"/>
              </a:ext>
            </a:extLst>
          </p:cNvPr>
          <p:cNvSpPr/>
          <p:nvPr/>
        </p:nvSpPr>
        <p:spPr>
          <a:xfrm>
            <a:off x="1864503" y="4216206"/>
            <a:ext cx="627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a)  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259EE987-5909-924B-9E80-777D550ADCCD}"/>
              </a:ext>
            </a:extLst>
          </p:cNvPr>
          <p:cNvSpPr/>
          <p:nvPr/>
        </p:nvSpPr>
        <p:spPr>
          <a:xfrm>
            <a:off x="2316136" y="4191590"/>
            <a:ext cx="11523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10 </a:t>
            </a:r>
            <a:r>
              <a:rPr lang="sv-SE" sz="2000" baseline="30000" dirty="0">
                <a:latin typeface="Bradley Hand" pitchFamily="2" charset="77"/>
              </a:rPr>
              <a:t>∘</a:t>
            </a:r>
            <a:r>
              <a:rPr lang="sv-SE" sz="2000" dirty="0">
                <a:latin typeface="Bradley Hand" pitchFamily="2" charset="77"/>
              </a:rPr>
              <a:t>C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EA76F275-A9C3-C44F-87E3-287770983382}"/>
              </a:ext>
            </a:extLst>
          </p:cNvPr>
          <p:cNvSpPr/>
          <p:nvPr/>
        </p:nvSpPr>
        <p:spPr>
          <a:xfrm>
            <a:off x="1864502" y="4770517"/>
            <a:ext cx="627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b) 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7635703C-FF2A-0842-BB00-EDDE37075EDF}"/>
              </a:ext>
            </a:extLst>
          </p:cNvPr>
          <p:cNvSpPr/>
          <p:nvPr/>
        </p:nvSpPr>
        <p:spPr>
          <a:xfrm>
            <a:off x="996793" y="5968615"/>
            <a:ext cx="13193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u="sng" dirty="0">
                <a:latin typeface="Bradley Hand" pitchFamily="2" charset="77"/>
              </a:rPr>
              <a:t>Svar:</a:t>
            </a:r>
            <a:r>
              <a:rPr lang="sv-SE" sz="2000" dirty="0">
                <a:latin typeface="Bradley Hand" pitchFamily="2" charset="77"/>
              </a:rPr>
              <a:t> </a:t>
            </a:r>
            <a:r>
              <a:rPr lang="sv-SE" sz="2000" dirty="0"/>
              <a:t> 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CD7E6B01-0B5B-D349-AD31-4855F40D12DE}"/>
              </a:ext>
            </a:extLst>
          </p:cNvPr>
          <p:cNvSpPr/>
          <p:nvPr/>
        </p:nvSpPr>
        <p:spPr>
          <a:xfrm>
            <a:off x="1803645" y="5993231"/>
            <a:ext cx="65516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a) Temperaturen var 10</a:t>
            </a:r>
            <a:r>
              <a:rPr lang="sv-SE" sz="2000" baseline="30000" dirty="0">
                <a:latin typeface="Bradley Hand" pitchFamily="2" charset="77"/>
              </a:rPr>
              <a:t>∘</a:t>
            </a:r>
            <a:r>
              <a:rPr lang="sv-SE" sz="2000" dirty="0">
                <a:latin typeface="Bradley Hand" pitchFamily="2" charset="77"/>
              </a:rPr>
              <a:t>C.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16C371DD-2D51-CE42-845F-C7EA4E3C88BA}"/>
              </a:ext>
            </a:extLst>
          </p:cNvPr>
          <p:cNvSpPr/>
          <p:nvPr/>
        </p:nvSpPr>
        <p:spPr>
          <a:xfrm>
            <a:off x="352070" y="3233535"/>
            <a:ext cx="81448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a) Vilken var temperaturen klockan 09.00? 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E1B0A36B-E51D-7A41-BDFF-18976D648632}"/>
              </a:ext>
            </a:extLst>
          </p:cNvPr>
          <p:cNvSpPr/>
          <p:nvPr/>
        </p:nvSpPr>
        <p:spPr>
          <a:xfrm>
            <a:off x="296191" y="3668429"/>
            <a:ext cx="8894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b) Med hur många grader sjönk temperaturen från 12.00 till 18.00? 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CD651B0F-40AF-6D4B-AB76-BF2F98A15190}"/>
              </a:ext>
            </a:extLst>
          </p:cNvPr>
          <p:cNvSpPr/>
          <p:nvPr/>
        </p:nvSpPr>
        <p:spPr>
          <a:xfrm>
            <a:off x="2130061" y="5401752"/>
            <a:ext cx="2140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 (15 </a:t>
            </a:r>
            <a:r>
              <a:rPr lang="sv-SE" sz="2000" dirty="0"/>
              <a:t>– </a:t>
            </a:r>
            <a:r>
              <a:rPr lang="sv-SE" sz="2000" dirty="0">
                <a:latin typeface="Bradley Hand" pitchFamily="2" charset="77"/>
              </a:rPr>
              <a:t>11)</a:t>
            </a:r>
            <a:r>
              <a:rPr lang="sv-SE" sz="2000" baseline="30000" dirty="0">
                <a:latin typeface="Bradley Hand" pitchFamily="2" charset="77"/>
              </a:rPr>
              <a:t>∘</a:t>
            </a:r>
            <a:r>
              <a:rPr lang="sv-SE" sz="2000" dirty="0">
                <a:latin typeface="Bradley Hand" pitchFamily="2" charset="77"/>
              </a:rPr>
              <a:t>C </a:t>
            </a:r>
            <a:r>
              <a:rPr lang="sv-SE" sz="2000" dirty="0"/>
              <a:t>=</a:t>
            </a:r>
            <a:r>
              <a:rPr lang="sv-SE" sz="2000" dirty="0">
                <a:latin typeface="Bradley Hand" pitchFamily="2" charset="77"/>
              </a:rPr>
              <a:t> 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13122891-71E2-CB4B-8E7E-7EA9D1086D64}"/>
              </a:ext>
            </a:extLst>
          </p:cNvPr>
          <p:cNvSpPr/>
          <p:nvPr/>
        </p:nvSpPr>
        <p:spPr>
          <a:xfrm>
            <a:off x="3707916" y="5399974"/>
            <a:ext cx="8176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4 </a:t>
            </a:r>
            <a:r>
              <a:rPr lang="sv-SE" sz="2000" baseline="30000" dirty="0">
                <a:latin typeface="Bradley Hand" pitchFamily="2" charset="77"/>
              </a:rPr>
              <a:t>∘</a:t>
            </a:r>
            <a:r>
              <a:rPr lang="sv-SE" sz="2000" dirty="0">
                <a:latin typeface="Bradley Hand" pitchFamily="2" charset="77"/>
              </a:rPr>
              <a:t>C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EDA42498-BB75-B74C-A31E-7AF723C7B52F}"/>
              </a:ext>
            </a:extLst>
          </p:cNvPr>
          <p:cNvSpPr/>
          <p:nvPr/>
        </p:nvSpPr>
        <p:spPr>
          <a:xfrm>
            <a:off x="1803645" y="6389784"/>
            <a:ext cx="597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b) Temperaturen sjönk med 4</a:t>
            </a:r>
            <a:r>
              <a:rPr lang="sv-SE" sz="2000" baseline="30000" dirty="0">
                <a:latin typeface="Bradley Hand" pitchFamily="2" charset="77"/>
              </a:rPr>
              <a:t>∘</a:t>
            </a:r>
            <a:r>
              <a:rPr lang="sv-SE" sz="2000" dirty="0">
                <a:latin typeface="Bradley Hand" pitchFamily="2" charset="77"/>
              </a:rPr>
              <a:t>C.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3F49596-3312-0A42-9B2D-631F4EE6B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887" y="445218"/>
            <a:ext cx="4690753" cy="2788329"/>
          </a:xfrm>
          <a:prstGeom prst="rect">
            <a:avLst/>
          </a:prstGeom>
        </p:spPr>
      </p:pic>
      <p:cxnSp>
        <p:nvCxnSpPr>
          <p:cNvPr id="15" name="Rak 14">
            <a:extLst>
              <a:ext uri="{FF2B5EF4-FFF2-40B4-BE49-F238E27FC236}">
                <a16:creationId xmlns:a16="http://schemas.microsoft.com/office/drawing/2014/main" id="{163D944D-54FC-0C44-B1C3-3B30530219DD}"/>
              </a:ext>
            </a:extLst>
          </p:cNvPr>
          <p:cNvCxnSpPr>
            <a:cxnSpLocks/>
          </p:cNvCxnSpPr>
          <p:nvPr/>
        </p:nvCxnSpPr>
        <p:spPr>
          <a:xfrm flipV="1">
            <a:off x="5650557" y="1760400"/>
            <a:ext cx="0" cy="1147875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Rak 15">
            <a:extLst>
              <a:ext uri="{FF2B5EF4-FFF2-40B4-BE49-F238E27FC236}">
                <a16:creationId xmlns:a16="http://schemas.microsoft.com/office/drawing/2014/main" id="{8EAD71B3-3E28-F74A-AC65-756D07DD2716}"/>
              </a:ext>
            </a:extLst>
          </p:cNvPr>
          <p:cNvCxnSpPr>
            <a:cxnSpLocks/>
          </p:cNvCxnSpPr>
          <p:nvPr/>
        </p:nvCxnSpPr>
        <p:spPr>
          <a:xfrm>
            <a:off x="4743500" y="1732023"/>
            <a:ext cx="907057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" name="Grupp 16">
            <a:extLst>
              <a:ext uri="{FF2B5EF4-FFF2-40B4-BE49-F238E27FC236}">
                <a16:creationId xmlns:a16="http://schemas.microsoft.com/office/drawing/2014/main" id="{55CFD5F4-68DC-9544-B7C5-4C1C588DC701}"/>
              </a:ext>
            </a:extLst>
          </p:cNvPr>
          <p:cNvGrpSpPr/>
          <p:nvPr/>
        </p:nvGrpSpPr>
        <p:grpSpPr>
          <a:xfrm>
            <a:off x="4173077" y="2908276"/>
            <a:ext cx="2954960" cy="1630474"/>
            <a:chOff x="-143292" y="3031168"/>
            <a:chExt cx="2954960" cy="1630474"/>
          </a:xfrm>
        </p:grpSpPr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109A0401-DDA6-144E-99D9-9B8ACC07B784}"/>
                </a:ext>
              </a:extLst>
            </p:cNvPr>
            <p:cNvSpPr/>
            <p:nvPr/>
          </p:nvSpPr>
          <p:spPr>
            <a:xfrm>
              <a:off x="-143292" y="4261532"/>
              <a:ext cx="2954960" cy="40011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9050">
              <a:solidFill>
                <a:srgbClr val="8E2503"/>
              </a:solidFill>
            </a:ln>
          </p:spPr>
          <p:txBody>
            <a:bodyPr wrap="square">
              <a:spAutoFit/>
            </a:bodyPr>
            <a:lstStyle/>
            <a:p>
              <a:r>
                <a:rPr lang="sv-SE" sz="2000" dirty="0"/>
                <a:t>Följ den streckade linjen</a:t>
              </a:r>
            </a:p>
          </p:txBody>
        </p:sp>
        <p:cxnSp>
          <p:nvCxnSpPr>
            <p:cNvPr id="19" name="Rak pil 18">
              <a:extLst>
                <a:ext uri="{FF2B5EF4-FFF2-40B4-BE49-F238E27FC236}">
                  <a16:creationId xmlns:a16="http://schemas.microsoft.com/office/drawing/2014/main" id="{7D0B31B6-5167-494D-93D8-693610E21560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1334188" y="3031168"/>
              <a:ext cx="0" cy="1230364"/>
            </a:xfrm>
            <a:prstGeom prst="straightConnector1">
              <a:avLst/>
            </a:prstGeom>
            <a:ln w="19050">
              <a:solidFill>
                <a:srgbClr val="8E250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Rak 29">
            <a:extLst>
              <a:ext uri="{FF2B5EF4-FFF2-40B4-BE49-F238E27FC236}">
                <a16:creationId xmlns:a16="http://schemas.microsoft.com/office/drawing/2014/main" id="{4591CF0E-2273-044F-AB43-F7036B12BDBE}"/>
              </a:ext>
            </a:extLst>
          </p:cNvPr>
          <p:cNvCxnSpPr>
            <a:cxnSpLocks/>
          </p:cNvCxnSpPr>
          <p:nvPr/>
        </p:nvCxnSpPr>
        <p:spPr>
          <a:xfrm flipV="1">
            <a:off x="6328737" y="1183385"/>
            <a:ext cx="0" cy="172489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Rak 30">
            <a:extLst>
              <a:ext uri="{FF2B5EF4-FFF2-40B4-BE49-F238E27FC236}">
                <a16:creationId xmlns:a16="http://schemas.microsoft.com/office/drawing/2014/main" id="{D7F02E12-F6B4-994B-98F3-EECEAF0D223A}"/>
              </a:ext>
            </a:extLst>
          </p:cNvPr>
          <p:cNvCxnSpPr>
            <a:cxnSpLocks/>
          </p:cNvCxnSpPr>
          <p:nvPr/>
        </p:nvCxnSpPr>
        <p:spPr>
          <a:xfrm>
            <a:off x="4743500" y="1183385"/>
            <a:ext cx="1585237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Rak 34">
            <a:extLst>
              <a:ext uri="{FF2B5EF4-FFF2-40B4-BE49-F238E27FC236}">
                <a16:creationId xmlns:a16="http://schemas.microsoft.com/office/drawing/2014/main" id="{AE7CD49D-66C9-5049-B3CC-199CD3D01B85}"/>
              </a:ext>
            </a:extLst>
          </p:cNvPr>
          <p:cNvCxnSpPr>
            <a:cxnSpLocks/>
          </p:cNvCxnSpPr>
          <p:nvPr/>
        </p:nvCxnSpPr>
        <p:spPr>
          <a:xfrm flipV="1">
            <a:off x="7669857" y="1596966"/>
            <a:ext cx="0" cy="131130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Rak 38">
            <a:extLst>
              <a:ext uri="{FF2B5EF4-FFF2-40B4-BE49-F238E27FC236}">
                <a16:creationId xmlns:a16="http://schemas.microsoft.com/office/drawing/2014/main" id="{E26A2F4A-6EB8-E54E-98FB-0887CC64FF0A}"/>
              </a:ext>
            </a:extLst>
          </p:cNvPr>
          <p:cNvCxnSpPr>
            <a:cxnSpLocks/>
          </p:cNvCxnSpPr>
          <p:nvPr/>
        </p:nvCxnSpPr>
        <p:spPr>
          <a:xfrm>
            <a:off x="4743500" y="1625541"/>
            <a:ext cx="2926357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Rektangel 41">
            <a:extLst>
              <a:ext uri="{FF2B5EF4-FFF2-40B4-BE49-F238E27FC236}">
                <a16:creationId xmlns:a16="http://schemas.microsoft.com/office/drawing/2014/main" id="{0162E316-EE9E-1943-B337-D92C1D3D325B}"/>
              </a:ext>
            </a:extLst>
          </p:cNvPr>
          <p:cNvSpPr/>
          <p:nvPr/>
        </p:nvSpPr>
        <p:spPr>
          <a:xfrm>
            <a:off x="2212853" y="4747855"/>
            <a:ext cx="12519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 12.00: </a:t>
            </a: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E7E3DC5F-40A6-6849-B928-B00F61B406ED}"/>
              </a:ext>
            </a:extLst>
          </p:cNvPr>
          <p:cNvSpPr/>
          <p:nvPr/>
        </p:nvSpPr>
        <p:spPr>
          <a:xfrm>
            <a:off x="3100040" y="4747407"/>
            <a:ext cx="18549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15 </a:t>
            </a:r>
            <a:r>
              <a:rPr lang="sv-SE" sz="2000" baseline="30000" dirty="0">
                <a:latin typeface="Bradley Hand" pitchFamily="2" charset="77"/>
              </a:rPr>
              <a:t>∘</a:t>
            </a:r>
            <a:r>
              <a:rPr lang="sv-SE" sz="2000" dirty="0">
                <a:latin typeface="Bradley Hand" pitchFamily="2" charset="77"/>
              </a:rPr>
              <a:t>C</a:t>
            </a: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8270D6C3-4CB5-2E41-A509-959435BABC70}"/>
              </a:ext>
            </a:extLst>
          </p:cNvPr>
          <p:cNvSpPr/>
          <p:nvPr/>
        </p:nvSpPr>
        <p:spPr>
          <a:xfrm>
            <a:off x="2212853" y="5082675"/>
            <a:ext cx="12576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 18.00: </a:t>
            </a: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FD45E8E9-8CAF-EC47-8BCD-3E1E421D8FB4}"/>
              </a:ext>
            </a:extLst>
          </p:cNvPr>
          <p:cNvSpPr/>
          <p:nvPr/>
        </p:nvSpPr>
        <p:spPr>
          <a:xfrm>
            <a:off x="3058679" y="5096196"/>
            <a:ext cx="18549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11 </a:t>
            </a:r>
            <a:r>
              <a:rPr lang="sv-SE" sz="2000" baseline="30000" dirty="0">
                <a:latin typeface="Bradley Hand" pitchFamily="2" charset="77"/>
              </a:rPr>
              <a:t>∘</a:t>
            </a:r>
            <a:r>
              <a:rPr lang="sv-SE" sz="2000" dirty="0">
                <a:latin typeface="Bradley Hand" pitchFamily="2" charset="77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47499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2" grpId="0"/>
      <p:bldP spid="33" grpId="0"/>
      <p:bldP spid="34" grpId="0"/>
      <p:bldP spid="36" grpId="0"/>
      <p:bldP spid="37" grpId="0"/>
      <p:bldP spid="25" grpId="0"/>
      <p:bldP spid="29" grpId="0"/>
      <p:bldP spid="38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515488" y="220996"/>
            <a:ext cx="1080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515487" y="779029"/>
            <a:ext cx="40571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Diagrammet visar antalet elever på </a:t>
            </a:r>
            <a:r>
              <a:rPr lang="sv-SE" sz="2000" dirty="0" err="1"/>
              <a:t>Persboskolan</a:t>
            </a:r>
            <a:r>
              <a:rPr lang="sv-SE" sz="2000" dirty="0"/>
              <a:t> från 2015 till 2020.  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552F3857-8B53-0D46-B689-7EB2DE1A196E}"/>
              </a:ext>
            </a:extLst>
          </p:cNvPr>
          <p:cNvSpPr/>
          <p:nvPr/>
        </p:nvSpPr>
        <p:spPr>
          <a:xfrm>
            <a:off x="704033" y="3646028"/>
            <a:ext cx="627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a)  </a:t>
            </a: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259EE987-5909-924B-9E80-777D550ADCCD}"/>
              </a:ext>
            </a:extLst>
          </p:cNvPr>
          <p:cNvSpPr/>
          <p:nvPr/>
        </p:nvSpPr>
        <p:spPr>
          <a:xfrm>
            <a:off x="1155666" y="3621412"/>
            <a:ext cx="11523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2017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EA76F275-A9C3-C44F-87E3-287770983382}"/>
              </a:ext>
            </a:extLst>
          </p:cNvPr>
          <p:cNvSpPr/>
          <p:nvPr/>
        </p:nvSpPr>
        <p:spPr>
          <a:xfrm>
            <a:off x="742015" y="4167704"/>
            <a:ext cx="627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b) 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7635703C-FF2A-0842-BB00-EDDE37075EDF}"/>
              </a:ext>
            </a:extLst>
          </p:cNvPr>
          <p:cNvSpPr/>
          <p:nvPr/>
        </p:nvSpPr>
        <p:spPr>
          <a:xfrm>
            <a:off x="1585549" y="5715125"/>
            <a:ext cx="13193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u="sng" dirty="0">
                <a:latin typeface="Bradley Hand" pitchFamily="2" charset="77"/>
              </a:rPr>
              <a:t>Svar:</a:t>
            </a:r>
            <a:r>
              <a:rPr lang="sv-SE" sz="2000" dirty="0">
                <a:latin typeface="Bradley Hand" pitchFamily="2" charset="77"/>
              </a:rPr>
              <a:t> </a:t>
            </a:r>
            <a:r>
              <a:rPr lang="sv-SE" sz="2000" dirty="0"/>
              <a:t> 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CD7E6B01-0B5B-D349-AD31-4855F40D12DE}"/>
              </a:ext>
            </a:extLst>
          </p:cNvPr>
          <p:cNvSpPr/>
          <p:nvPr/>
        </p:nvSpPr>
        <p:spPr>
          <a:xfrm>
            <a:off x="2392401" y="5739741"/>
            <a:ext cx="65516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a) År 2017 fanns det 300 elever.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16C371DD-2D51-CE42-845F-C7EA4E3C88BA}"/>
              </a:ext>
            </a:extLst>
          </p:cNvPr>
          <p:cNvSpPr/>
          <p:nvPr/>
        </p:nvSpPr>
        <p:spPr>
          <a:xfrm>
            <a:off x="515488" y="1484296"/>
            <a:ext cx="47842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a) Vilket år fanns det 300 elever på skolan? 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E1B0A36B-E51D-7A41-BDFF-18976D648632}"/>
              </a:ext>
            </a:extLst>
          </p:cNvPr>
          <p:cNvSpPr/>
          <p:nvPr/>
        </p:nvSpPr>
        <p:spPr>
          <a:xfrm>
            <a:off x="498727" y="2005972"/>
            <a:ext cx="51527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b) Hur mycket ökade antalet elever </a:t>
            </a:r>
          </a:p>
          <a:p>
            <a:r>
              <a:rPr lang="sv-SE" sz="2000" dirty="0"/>
              <a:t>     från 2016 till 2018? </a:t>
            </a:r>
          </a:p>
        </p:txBody>
      </p:sp>
      <p:sp>
        <p:nvSpPr>
          <p:cNvPr id="38" name="Rektangel 37">
            <a:extLst>
              <a:ext uri="{FF2B5EF4-FFF2-40B4-BE49-F238E27FC236}">
                <a16:creationId xmlns:a16="http://schemas.microsoft.com/office/drawing/2014/main" id="{CD651B0F-40AF-6D4B-AB76-BF2F98A15190}"/>
              </a:ext>
            </a:extLst>
          </p:cNvPr>
          <p:cNvSpPr/>
          <p:nvPr/>
        </p:nvSpPr>
        <p:spPr>
          <a:xfrm>
            <a:off x="1055701" y="4159158"/>
            <a:ext cx="11523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 2016: 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13122891-71E2-CB4B-8E7E-7EA9D1086D64}"/>
              </a:ext>
            </a:extLst>
          </p:cNvPr>
          <p:cNvSpPr/>
          <p:nvPr/>
        </p:nvSpPr>
        <p:spPr>
          <a:xfrm>
            <a:off x="1875242" y="4166714"/>
            <a:ext cx="18549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260 elever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EDA42498-BB75-B74C-A31E-7AF723C7B52F}"/>
              </a:ext>
            </a:extLst>
          </p:cNvPr>
          <p:cNvSpPr/>
          <p:nvPr/>
        </p:nvSpPr>
        <p:spPr>
          <a:xfrm>
            <a:off x="2392401" y="6136294"/>
            <a:ext cx="5977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b) Antalet ökade med 70 elever.</a:t>
            </a:r>
          </a:p>
        </p:txBody>
      </p:sp>
      <p:grpSp>
        <p:nvGrpSpPr>
          <p:cNvPr id="17" name="Grupp 16">
            <a:extLst>
              <a:ext uri="{FF2B5EF4-FFF2-40B4-BE49-F238E27FC236}">
                <a16:creationId xmlns:a16="http://schemas.microsoft.com/office/drawing/2014/main" id="{5C7F049B-E438-6444-8681-B5CE0ED88527}"/>
              </a:ext>
            </a:extLst>
          </p:cNvPr>
          <p:cNvGrpSpPr/>
          <p:nvPr/>
        </p:nvGrpSpPr>
        <p:grpSpPr>
          <a:xfrm>
            <a:off x="5615133" y="396356"/>
            <a:ext cx="3477662" cy="4718231"/>
            <a:chOff x="1094338" y="397433"/>
            <a:chExt cx="3477662" cy="4718231"/>
          </a:xfrm>
        </p:grpSpPr>
        <p:grpSp>
          <p:nvGrpSpPr>
            <p:cNvPr id="18" name="Grupp 17">
              <a:extLst>
                <a:ext uri="{FF2B5EF4-FFF2-40B4-BE49-F238E27FC236}">
                  <a16:creationId xmlns:a16="http://schemas.microsoft.com/office/drawing/2014/main" id="{3941E126-D7E8-7348-BB5B-584823F446C7}"/>
                </a:ext>
              </a:extLst>
            </p:cNvPr>
            <p:cNvGrpSpPr/>
            <p:nvPr/>
          </p:nvGrpSpPr>
          <p:grpSpPr>
            <a:xfrm>
              <a:off x="1094338" y="397433"/>
              <a:ext cx="3477662" cy="4718231"/>
              <a:chOff x="1094338" y="397433"/>
              <a:chExt cx="3477662" cy="4718231"/>
            </a:xfrm>
          </p:grpSpPr>
          <p:pic>
            <p:nvPicPr>
              <p:cNvPr id="26" name="Bildobjekt 25">
                <a:extLst>
                  <a:ext uri="{FF2B5EF4-FFF2-40B4-BE49-F238E27FC236}">
                    <a16:creationId xmlns:a16="http://schemas.microsoft.com/office/drawing/2014/main" id="{2F1AF053-CE46-5F4A-90DC-137EFA4432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094338" y="397433"/>
                <a:ext cx="3477662" cy="4718231"/>
              </a:xfrm>
              <a:prstGeom prst="rect">
                <a:avLst/>
              </a:prstGeom>
            </p:spPr>
          </p:pic>
          <p:pic>
            <p:nvPicPr>
              <p:cNvPr id="27" name="Bildobjekt 26">
                <a:extLst>
                  <a:ext uri="{FF2B5EF4-FFF2-40B4-BE49-F238E27FC236}">
                    <a16:creationId xmlns:a16="http://schemas.microsoft.com/office/drawing/2014/main" id="{15C6905B-8972-AB46-8707-82810A48EF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 l="22975" t="12436" r="16143" b="23634"/>
              <a:stretch/>
            </p:blipFill>
            <p:spPr>
              <a:xfrm>
                <a:off x="2097051" y="2424181"/>
                <a:ext cx="1830545" cy="1812837"/>
              </a:xfrm>
              <a:prstGeom prst="rect">
                <a:avLst/>
              </a:prstGeom>
            </p:spPr>
          </p:pic>
          <p:pic>
            <p:nvPicPr>
              <p:cNvPr id="28" name="Bildobjekt 27">
                <a:extLst>
                  <a:ext uri="{FF2B5EF4-FFF2-40B4-BE49-F238E27FC236}">
                    <a16:creationId xmlns:a16="http://schemas.microsoft.com/office/drawing/2014/main" id="{164EC057-1F4C-E941-AC03-CE1C7CB080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rcRect l="22975" t="23727" r="16143" b="24719"/>
              <a:stretch/>
            </p:blipFill>
            <p:spPr>
              <a:xfrm>
                <a:off x="2097050" y="925723"/>
                <a:ext cx="1830545" cy="1498459"/>
              </a:xfrm>
              <a:prstGeom prst="rect">
                <a:avLst/>
              </a:prstGeom>
            </p:spPr>
          </p:pic>
        </p:grpSp>
        <p:grpSp>
          <p:nvGrpSpPr>
            <p:cNvPr id="19" name="Grupp 18">
              <a:extLst>
                <a:ext uri="{FF2B5EF4-FFF2-40B4-BE49-F238E27FC236}">
                  <a16:creationId xmlns:a16="http://schemas.microsoft.com/office/drawing/2014/main" id="{AD4BD80C-26E5-6340-B262-B8186973758A}"/>
                </a:ext>
              </a:extLst>
            </p:cNvPr>
            <p:cNvGrpSpPr/>
            <p:nvPr/>
          </p:nvGrpSpPr>
          <p:grpSpPr>
            <a:xfrm>
              <a:off x="2382368" y="924118"/>
              <a:ext cx="1528729" cy="2716755"/>
              <a:chOff x="6562493" y="924118"/>
              <a:chExt cx="1528729" cy="2716755"/>
            </a:xfrm>
          </p:grpSpPr>
          <p:cxnSp>
            <p:nvCxnSpPr>
              <p:cNvPr id="20" name="Rak 19">
                <a:extLst>
                  <a:ext uri="{FF2B5EF4-FFF2-40B4-BE49-F238E27FC236}">
                    <a16:creationId xmlns:a16="http://schemas.microsoft.com/office/drawing/2014/main" id="{B2BA81C3-C251-854B-8117-31F053E875EB}"/>
                  </a:ext>
                </a:extLst>
              </p:cNvPr>
              <p:cNvCxnSpPr/>
              <p:nvPr/>
            </p:nvCxnSpPr>
            <p:spPr>
              <a:xfrm flipV="1">
                <a:off x="6562493" y="2709746"/>
                <a:ext cx="317809" cy="93112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" name="Rak 20">
                <a:extLst>
                  <a:ext uri="{FF2B5EF4-FFF2-40B4-BE49-F238E27FC236}">
                    <a16:creationId xmlns:a16="http://schemas.microsoft.com/office/drawing/2014/main" id="{1B344D4E-37D7-0943-A12A-B5C29E957D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80302" y="2118733"/>
                <a:ext cx="301083" cy="59101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Rak 21">
                <a:extLst>
                  <a:ext uri="{FF2B5EF4-FFF2-40B4-BE49-F238E27FC236}">
                    <a16:creationId xmlns:a16="http://schemas.microsoft.com/office/drawing/2014/main" id="{95B8CCBD-1C91-BA4B-AA55-5C65748FCC1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75809" y="1667770"/>
                <a:ext cx="306659" cy="46556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Rak 22">
                <a:extLst>
                  <a:ext uri="{FF2B5EF4-FFF2-40B4-BE49-F238E27FC236}">
                    <a16:creationId xmlns:a16="http://schemas.microsoft.com/office/drawing/2014/main" id="{8A46F749-8307-444C-9DB2-10D0AD4144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2468" y="1674952"/>
                <a:ext cx="293388" cy="12610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Rak 23">
                <a:extLst>
                  <a:ext uri="{FF2B5EF4-FFF2-40B4-BE49-F238E27FC236}">
                    <a16:creationId xmlns:a16="http://schemas.microsoft.com/office/drawing/2014/main" id="{6FC4787E-4826-6542-81D5-A67D8A03A6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75856" y="924118"/>
                <a:ext cx="315366" cy="89353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0" name="Rak 29">
            <a:extLst>
              <a:ext uri="{FF2B5EF4-FFF2-40B4-BE49-F238E27FC236}">
                <a16:creationId xmlns:a16="http://schemas.microsoft.com/office/drawing/2014/main" id="{2290EBDD-76D2-7D47-897C-02440F044983}"/>
              </a:ext>
            </a:extLst>
          </p:cNvPr>
          <p:cNvCxnSpPr>
            <a:cxnSpLocks/>
          </p:cNvCxnSpPr>
          <p:nvPr/>
        </p:nvCxnSpPr>
        <p:spPr>
          <a:xfrm flipV="1">
            <a:off x="7519620" y="2117656"/>
            <a:ext cx="14047" cy="2118288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Rak 30">
            <a:extLst>
              <a:ext uri="{FF2B5EF4-FFF2-40B4-BE49-F238E27FC236}">
                <a16:creationId xmlns:a16="http://schemas.microsoft.com/office/drawing/2014/main" id="{88F194B7-14DB-A749-BD13-6FEB4359C660}"/>
              </a:ext>
            </a:extLst>
          </p:cNvPr>
          <p:cNvCxnSpPr>
            <a:cxnSpLocks/>
          </p:cNvCxnSpPr>
          <p:nvPr/>
        </p:nvCxnSpPr>
        <p:spPr>
          <a:xfrm>
            <a:off x="6626610" y="2129169"/>
            <a:ext cx="907057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ktangel 43">
            <a:extLst>
              <a:ext uri="{FF2B5EF4-FFF2-40B4-BE49-F238E27FC236}">
                <a16:creationId xmlns:a16="http://schemas.microsoft.com/office/drawing/2014/main" id="{F22390F2-A3E4-6B4C-B640-80C968729864}"/>
              </a:ext>
            </a:extLst>
          </p:cNvPr>
          <p:cNvSpPr/>
          <p:nvPr/>
        </p:nvSpPr>
        <p:spPr>
          <a:xfrm>
            <a:off x="1061433" y="4484762"/>
            <a:ext cx="11523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 2018: </a:t>
            </a: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A3580AB2-0F50-8843-8D9B-729C1F5D0838}"/>
              </a:ext>
            </a:extLst>
          </p:cNvPr>
          <p:cNvSpPr/>
          <p:nvPr/>
        </p:nvSpPr>
        <p:spPr>
          <a:xfrm>
            <a:off x="1880974" y="4492318"/>
            <a:ext cx="18549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330 elever</a:t>
            </a: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0427AF4C-441F-9F41-8137-3903450DF30B}"/>
              </a:ext>
            </a:extLst>
          </p:cNvPr>
          <p:cNvSpPr/>
          <p:nvPr/>
        </p:nvSpPr>
        <p:spPr>
          <a:xfrm>
            <a:off x="780441" y="4919262"/>
            <a:ext cx="14405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Ökning:</a:t>
            </a: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91F9ECC6-9F83-1E4C-9385-332AA0B05498}"/>
              </a:ext>
            </a:extLst>
          </p:cNvPr>
          <p:cNvSpPr/>
          <p:nvPr/>
        </p:nvSpPr>
        <p:spPr>
          <a:xfrm>
            <a:off x="1733960" y="4924155"/>
            <a:ext cx="21407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  330 </a:t>
            </a:r>
            <a:r>
              <a:rPr lang="sv-SE" sz="2000" dirty="0"/>
              <a:t>– </a:t>
            </a:r>
            <a:r>
              <a:rPr lang="sv-SE" sz="2000" dirty="0">
                <a:latin typeface="Bradley Hand" pitchFamily="2" charset="77"/>
              </a:rPr>
              <a:t>260 </a:t>
            </a:r>
            <a:r>
              <a:rPr lang="sv-SE" sz="2000" dirty="0"/>
              <a:t>=</a:t>
            </a:r>
            <a:r>
              <a:rPr lang="sv-SE" sz="2000" dirty="0">
                <a:latin typeface="Bradley Hand" pitchFamily="2" charset="77"/>
              </a:rPr>
              <a:t> </a:t>
            </a: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BFD04234-08D7-6340-8FCD-F99654302278}"/>
              </a:ext>
            </a:extLst>
          </p:cNvPr>
          <p:cNvSpPr/>
          <p:nvPr/>
        </p:nvSpPr>
        <p:spPr>
          <a:xfrm>
            <a:off x="3273793" y="4919262"/>
            <a:ext cx="18549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70</a:t>
            </a:r>
          </a:p>
        </p:txBody>
      </p:sp>
      <p:cxnSp>
        <p:nvCxnSpPr>
          <p:cNvPr id="55" name="Rak 54">
            <a:extLst>
              <a:ext uri="{FF2B5EF4-FFF2-40B4-BE49-F238E27FC236}">
                <a16:creationId xmlns:a16="http://schemas.microsoft.com/office/drawing/2014/main" id="{3CEFC0EB-284C-844C-B188-6289D91F7D2A}"/>
              </a:ext>
            </a:extLst>
          </p:cNvPr>
          <p:cNvCxnSpPr>
            <a:cxnSpLocks/>
          </p:cNvCxnSpPr>
          <p:nvPr/>
        </p:nvCxnSpPr>
        <p:spPr>
          <a:xfrm flipV="1">
            <a:off x="7225211" y="2733285"/>
            <a:ext cx="0" cy="149867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Rak 55">
            <a:extLst>
              <a:ext uri="{FF2B5EF4-FFF2-40B4-BE49-F238E27FC236}">
                <a16:creationId xmlns:a16="http://schemas.microsoft.com/office/drawing/2014/main" id="{79B0BC5B-CE42-FB4C-B513-74F6CDA74DB0}"/>
              </a:ext>
            </a:extLst>
          </p:cNvPr>
          <p:cNvCxnSpPr>
            <a:cxnSpLocks/>
          </p:cNvCxnSpPr>
          <p:nvPr/>
        </p:nvCxnSpPr>
        <p:spPr>
          <a:xfrm>
            <a:off x="6598906" y="2733285"/>
            <a:ext cx="608514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Rak 60">
            <a:extLst>
              <a:ext uri="{FF2B5EF4-FFF2-40B4-BE49-F238E27FC236}">
                <a16:creationId xmlns:a16="http://schemas.microsoft.com/office/drawing/2014/main" id="{31E3D114-6C51-8447-8331-35B138CB5B6D}"/>
              </a:ext>
            </a:extLst>
          </p:cNvPr>
          <p:cNvCxnSpPr>
            <a:cxnSpLocks/>
          </p:cNvCxnSpPr>
          <p:nvPr/>
        </p:nvCxnSpPr>
        <p:spPr>
          <a:xfrm flipV="1">
            <a:off x="7823138" y="1676622"/>
            <a:ext cx="10587" cy="255534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Rak 61">
            <a:extLst>
              <a:ext uri="{FF2B5EF4-FFF2-40B4-BE49-F238E27FC236}">
                <a16:creationId xmlns:a16="http://schemas.microsoft.com/office/drawing/2014/main" id="{AA83202A-CC11-8146-A378-3F6BD319CC1B}"/>
              </a:ext>
            </a:extLst>
          </p:cNvPr>
          <p:cNvCxnSpPr>
            <a:cxnSpLocks/>
          </p:cNvCxnSpPr>
          <p:nvPr/>
        </p:nvCxnSpPr>
        <p:spPr>
          <a:xfrm>
            <a:off x="6606233" y="1673872"/>
            <a:ext cx="1209701" cy="274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943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2" grpId="0"/>
      <p:bldP spid="33" grpId="0"/>
      <p:bldP spid="34" grpId="0"/>
      <p:bldP spid="36" grpId="0"/>
      <p:bldP spid="37" grpId="0"/>
      <p:bldP spid="25" grpId="0"/>
      <p:bldP spid="29" grpId="0"/>
      <p:bldP spid="38" grpId="0"/>
      <p:bldP spid="40" grpId="0"/>
      <p:bldP spid="41" grpId="0"/>
      <p:bldP spid="44" grpId="0"/>
      <p:bldP spid="45" grpId="0"/>
      <p:bldP spid="46" grpId="0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1028157" y="377235"/>
            <a:ext cx="1080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1071613" y="1049678"/>
            <a:ext cx="45060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Lovisa och Ludvig har gjort en fruktsallad som de ska bjuda sina klasskamrater på. </a:t>
            </a:r>
          </a:p>
          <a:p>
            <a:r>
              <a:rPr lang="sv-SE" sz="2000" dirty="0">
                <a:latin typeface="+mn-lt"/>
              </a:rPr>
              <a:t>Diagrammet visar vilka frukter som finns i fruktsalladen. 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7635703C-FF2A-0842-BB00-EDDE37075EDF}"/>
              </a:ext>
            </a:extLst>
          </p:cNvPr>
          <p:cNvSpPr/>
          <p:nvPr/>
        </p:nvSpPr>
        <p:spPr>
          <a:xfrm>
            <a:off x="1190594" y="4903412"/>
            <a:ext cx="13193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u="sng" dirty="0">
                <a:latin typeface="Bradley Hand" pitchFamily="2" charset="77"/>
              </a:rPr>
              <a:t>Svar:</a:t>
            </a:r>
            <a:r>
              <a:rPr lang="sv-SE" sz="2000" dirty="0">
                <a:latin typeface="Bradley Hand" pitchFamily="2" charset="77"/>
              </a:rPr>
              <a:t> </a:t>
            </a:r>
            <a:r>
              <a:rPr lang="sv-SE" sz="2000" dirty="0">
                <a:latin typeface="+mn-lt"/>
              </a:rPr>
              <a:t> 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CD7E6B01-0B5B-D349-AD31-4855F40D12DE}"/>
              </a:ext>
            </a:extLst>
          </p:cNvPr>
          <p:cNvSpPr/>
          <p:nvPr/>
        </p:nvSpPr>
        <p:spPr>
          <a:xfrm>
            <a:off x="1997446" y="4928028"/>
            <a:ext cx="655164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a) Hälften av fruktsalladen är apelsiner.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16C371DD-2D51-CE42-845F-C7EA4E3C88BA}"/>
              </a:ext>
            </a:extLst>
          </p:cNvPr>
          <p:cNvSpPr/>
          <p:nvPr/>
        </p:nvSpPr>
        <p:spPr>
          <a:xfrm>
            <a:off x="893130" y="3320151"/>
            <a:ext cx="77449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a) Hur stor andel av fruktsalladen är apelsiner?   </a:t>
            </a:r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E1B0A36B-E51D-7A41-BDFF-18976D648632}"/>
              </a:ext>
            </a:extLst>
          </p:cNvPr>
          <p:cNvSpPr/>
          <p:nvPr/>
        </p:nvSpPr>
        <p:spPr>
          <a:xfrm>
            <a:off x="874067" y="3755045"/>
            <a:ext cx="82699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+mn-lt"/>
              </a:rPr>
              <a:t>b) Vilken frukt är det minst av? 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EDA42498-BB75-B74C-A31E-7AF723C7B52F}"/>
              </a:ext>
            </a:extLst>
          </p:cNvPr>
          <p:cNvSpPr/>
          <p:nvPr/>
        </p:nvSpPr>
        <p:spPr>
          <a:xfrm>
            <a:off x="1990584" y="5347579"/>
            <a:ext cx="41986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b) Det är minst av päron.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590D2538-8D86-A745-B7B4-ED92AE4ED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626" y="220520"/>
            <a:ext cx="2748310" cy="298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1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6" grpId="0"/>
      <p:bldP spid="37" grpId="0"/>
      <p:bldP spid="25" grpId="0"/>
      <p:bldP spid="29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F0D5135-4413-1748-A907-1A5E2E0ED061}"/>
              </a:ext>
            </a:extLst>
          </p:cNvPr>
          <p:cNvSpPr/>
          <p:nvPr/>
        </p:nvSpPr>
        <p:spPr>
          <a:xfrm>
            <a:off x="516385" y="150850"/>
            <a:ext cx="11264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BC03FD0-7BDD-3840-9B30-411533D5FFCE}"/>
              </a:ext>
            </a:extLst>
          </p:cNvPr>
          <p:cNvSpPr/>
          <p:nvPr/>
        </p:nvSpPr>
        <p:spPr>
          <a:xfrm>
            <a:off x="516385" y="1025184"/>
            <a:ext cx="495950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Diagrammet visar fördelningen av smaker på glassarna som valdes i en kiosk under en dag. 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7635703C-FF2A-0842-BB00-EDDE37075EDF}"/>
              </a:ext>
            </a:extLst>
          </p:cNvPr>
          <p:cNvSpPr/>
          <p:nvPr/>
        </p:nvSpPr>
        <p:spPr>
          <a:xfrm>
            <a:off x="1325065" y="4373880"/>
            <a:ext cx="13755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u="sng" dirty="0">
                <a:latin typeface="Bradley Hand" pitchFamily="2" charset="77"/>
              </a:rPr>
              <a:t>Svar:</a:t>
            </a:r>
            <a:r>
              <a:rPr lang="sv-SE" sz="2000" dirty="0">
                <a:latin typeface="Bradley Hand" pitchFamily="2" charset="77"/>
              </a:rPr>
              <a:t> </a:t>
            </a:r>
            <a:r>
              <a:rPr lang="sv-SE" sz="2000" dirty="0"/>
              <a:t> </a:t>
            </a: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CD7E6B01-0B5B-D349-AD31-4855F40D12DE}"/>
              </a:ext>
            </a:extLst>
          </p:cNvPr>
          <p:cNvSpPr/>
          <p:nvPr/>
        </p:nvSpPr>
        <p:spPr>
          <a:xfrm>
            <a:off x="2131917" y="4398496"/>
            <a:ext cx="68307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Tre fjärdedelar valde choklad eller </a:t>
            </a:r>
            <a:r>
              <a:rPr lang="sv-SE" sz="2000" dirty="0" err="1">
                <a:latin typeface="Bradley Hand" pitchFamily="2" charset="77"/>
              </a:rPr>
              <a:t>jordgubb</a:t>
            </a:r>
            <a:r>
              <a:rPr lang="sv-SE" sz="2000" dirty="0">
                <a:latin typeface="Bradley Hand" pitchFamily="2" charset="77"/>
              </a:rPr>
              <a:t>. 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16C371DD-2D51-CE42-845F-C7EA4E3C88BA}"/>
              </a:ext>
            </a:extLst>
          </p:cNvPr>
          <p:cNvSpPr/>
          <p:nvPr/>
        </p:nvSpPr>
        <p:spPr>
          <a:xfrm>
            <a:off x="516385" y="2502511"/>
            <a:ext cx="50479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/>
              <a:t>Hur stor andel valde choklad eller </a:t>
            </a:r>
            <a:r>
              <a:rPr lang="sv-SE" sz="2000" dirty="0" err="1"/>
              <a:t>jordgubb</a:t>
            </a:r>
            <a:r>
              <a:rPr lang="sv-SE" sz="2000" dirty="0"/>
              <a:t>? 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6F0BBF5-47AB-7A41-AECA-4D39E5CA8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226" y="161365"/>
            <a:ext cx="3348083" cy="3267635"/>
          </a:xfrm>
          <a:prstGeom prst="rect">
            <a:avLst/>
          </a:prstGeom>
        </p:spPr>
      </p:pic>
      <p:sp>
        <p:nvSpPr>
          <p:cNvPr id="5" name="Cirkel 4">
            <a:extLst>
              <a:ext uri="{FF2B5EF4-FFF2-40B4-BE49-F238E27FC236}">
                <a16:creationId xmlns:a16="http://schemas.microsoft.com/office/drawing/2014/main" id="{B5BF8568-C578-A949-9807-4939DF153734}"/>
              </a:ext>
            </a:extLst>
          </p:cNvPr>
          <p:cNvSpPr/>
          <p:nvPr/>
        </p:nvSpPr>
        <p:spPr>
          <a:xfrm>
            <a:off x="5827776" y="361696"/>
            <a:ext cx="3084614" cy="2917951"/>
          </a:xfrm>
          <a:prstGeom prst="pie">
            <a:avLst>
              <a:gd name="adj1" fmla="val 0"/>
              <a:gd name="adj2" fmla="val 16185958"/>
            </a:avLst>
          </a:prstGeom>
          <a:solidFill>
            <a:schemeClr val="accent4">
              <a:lumMod val="40000"/>
              <a:lumOff val="60000"/>
              <a:alpha val="66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6" grpId="0"/>
      <p:bldP spid="37" grpId="0"/>
      <p:bldP spid="25" grpId="0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ärning - röd - Pokershopping.se">
            <a:extLst>
              <a:ext uri="{FF2B5EF4-FFF2-40B4-BE49-F238E27FC236}">
                <a16:creationId xmlns:a16="http://schemas.microsoft.com/office/drawing/2014/main" id="{27B25ABF-0F9E-FE48-B95F-7049E1BC4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202" y="379922"/>
            <a:ext cx="1488440" cy="148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C7BB0A77-5FA0-8A41-8EA9-80468F3473CD}"/>
              </a:ext>
            </a:extLst>
          </p:cNvPr>
          <p:cNvSpPr/>
          <p:nvPr/>
        </p:nvSpPr>
        <p:spPr>
          <a:xfrm>
            <a:off x="3500728" y="280312"/>
            <a:ext cx="12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b="1" dirty="0">
                <a:solidFill>
                  <a:srgbClr val="800000"/>
                </a:solidFill>
              </a:rPr>
              <a:t>Förkortning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6A67DE05-5840-034A-8BE2-879D5579DF9C}"/>
              </a:ext>
            </a:extLst>
          </p:cNvPr>
          <p:cNvSpPr/>
          <p:nvPr/>
        </p:nvSpPr>
        <p:spPr>
          <a:xfrm>
            <a:off x="1104993" y="1886275"/>
            <a:ext cx="7583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Det är </a:t>
            </a:r>
            <a:r>
              <a:rPr lang="sv-SE" dirty="0">
                <a:solidFill>
                  <a:srgbClr val="C00000"/>
                </a:solidFill>
              </a:rPr>
              <a:t>tre gynnsamma utfall</a:t>
            </a:r>
            <a:r>
              <a:rPr lang="sv-SE" dirty="0"/>
              <a:t>, eftersom de jämna talen, är </a:t>
            </a:r>
            <a:r>
              <a:rPr lang="sv-SE" b="1" dirty="0"/>
              <a:t>2</a:t>
            </a:r>
            <a:r>
              <a:rPr lang="sv-SE" dirty="0"/>
              <a:t>, </a:t>
            </a:r>
            <a:r>
              <a:rPr lang="sv-SE" b="1" dirty="0"/>
              <a:t>4</a:t>
            </a:r>
            <a:r>
              <a:rPr lang="sv-SE" dirty="0"/>
              <a:t> och </a:t>
            </a:r>
            <a:r>
              <a:rPr lang="sv-SE" b="1" dirty="0"/>
              <a:t>6</a:t>
            </a:r>
            <a:r>
              <a:rPr lang="sv-SE" dirty="0"/>
              <a:t>.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26C6461-27B9-C84E-9072-07E242864CAE}"/>
              </a:ext>
            </a:extLst>
          </p:cNvPr>
          <p:cNvSpPr/>
          <p:nvPr/>
        </p:nvSpPr>
        <p:spPr>
          <a:xfrm>
            <a:off x="1464578" y="955128"/>
            <a:ext cx="7223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När man kastar en vanlig tärning finns det </a:t>
            </a:r>
            <a:r>
              <a:rPr lang="sv-SE" dirty="0">
                <a:solidFill>
                  <a:srgbClr val="C00000"/>
                </a:solidFill>
              </a:rPr>
              <a:t>sex möjliga utfall</a:t>
            </a:r>
            <a:r>
              <a:rPr lang="sv-SE" dirty="0"/>
              <a:t>. 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A84F6FBE-66CF-394B-B8D6-563F5026ACF9}"/>
              </a:ext>
            </a:extLst>
          </p:cNvPr>
          <p:cNvSpPr/>
          <p:nvPr/>
        </p:nvSpPr>
        <p:spPr>
          <a:xfrm>
            <a:off x="660583" y="1522210"/>
            <a:ext cx="8268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Hur stor är sannolikheten att man får ett jämnt tal om man kastar en vanlig tärning? 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BD607A5-0957-454F-9D77-0B5C5C2C1600}"/>
              </a:ext>
            </a:extLst>
          </p:cNvPr>
          <p:cNvSpPr/>
          <p:nvPr/>
        </p:nvSpPr>
        <p:spPr>
          <a:xfrm>
            <a:off x="1598608" y="2437293"/>
            <a:ext cx="56007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Vi kan teckna sannolikheten för att få ett jämnt tal så här: </a:t>
            </a:r>
          </a:p>
        </p:txBody>
      </p:sp>
      <p:grpSp>
        <p:nvGrpSpPr>
          <p:cNvPr id="9" name="Grupp 8">
            <a:extLst>
              <a:ext uri="{FF2B5EF4-FFF2-40B4-BE49-F238E27FC236}">
                <a16:creationId xmlns:a16="http://schemas.microsoft.com/office/drawing/2014/main" id="{1411A94F-18FE-0342-93E8-088130F90D87}"/>
              </a:ext>
            </a:extLst>
          </p:cNvPr>
          <p:cNvGrpSpPr/>
          <p:nvPr/>
        </p:nvGrpSpPr>
        <p:grpSpPr>
          <a:xfrm>
            <a:off x="2982635" y="2845702"/>
            <a:ext cx="2854847" cy="670556"/>
            <a:chOff x="3835722" y="1802612"/>
            <a:chExt cx="2854847" cy="670556"/>
          </a:xfrm>
        </p:grpSpPr>
        <p:sp>
          <p:nvSpPr>
            <p:cNvPr id="10" name="textruta 9">
              <a:extLst>
                <a:ext uri="{FF2B5EF4-FFF2-40B4-BE49-F238E27FC236}">
                  <a16:creationId xmlns:a16="http://schemas.microsoft.com/office/drawing/2014/main" id="{72C52BB4-556A-4143-9A9D-57B9586E4E9D}"/>
                </a:ext>
              </a:extLst>
            </p:cNvPr>
            <p:cNvSpPr txBox="1"/>
            <p:nvPr/>
          </p:nvSpPr>
          <p:spPr>
            <a:xfrm>
              <a:off x="3835722" y="1802612"/>
              <a:ext cx="25675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antalet gynnsamma utfall</a:t>
              </a:r>
            </a:p>
          </p:txBody>
        </p:sp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12380140-9B38-7046-95B0-B1C34449D1C8}"/>
                </a:ext>
              </a:extLst>
            </p:cNvPr>
            <p:cNvSpPr txBox="1"/>
            <p:nvPr/>
          </p:nvSpPr>
          <p:spPr>
            <a:xfrm>
              <a:off x="4084499" y="2103836"/>
              <a:ext cx="2606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antalet möjliga utfall</a:t>
              </a:r>
            </a:p>
          </p:txBody>
        </p:sp>
        <p:cxnSp>
          <p:nvCxnSpPr>
            <p:cNvPr id="12" name="Rak 11">
              <a:extLst>
                <a:ext uri="{FF2B5EF4-FFF2-40B4-BE49-F238E27FC236}">
                  <a16:creationId xmlns:a16="http://schemas.microsoft.com/office/drawing/2014/main" id="{D7AE01E7-AD0E-D84E-9F2F-34F0815CBCF8}"/>
                </a:ext>
              </a:extLst>
            </p:cNvPr>
            <p:cNvCxnSpPr>
              <a:cxnSpLocks/>
            </p:cNvCxnSpPr>
            <p:nvPr/>
          </p:nvCxnSpPr>
          <p:spPr>
            <a:xfrm>
              <a:off x="3930832" y="2156957"/>
              <a:ext cx="2316748" cy="0"/>
            </a:xfrm>
            <a:prstGeom prst="line">
              <a:avLst/>
            </a:prstGeom>
            <a:ln w="158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ktangel 12">
            <a:extLst>
              <a:ext uri="{FF2B5EF4-FFF2-40B4-BE49-F238E27FC236}">
                <a16:creationId xmlns:a16="http://schemas.microsoft.com/office/drawing/2014/main" id="{48FDCC49-90D5-C440-8206-B71CB03FEEE7}"/>
              </a:ext>
            </a:extLst>
          </p:cNvPr>
          <p:cNvSpPr/>
          <p:nvPr/>
        </p:nvSpPr>
        <p:spPr>
          <a:xfrm>
            <a:off x="2078522" y="3018361"/>
            <a:ext cx="1108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i="1" dirty="0"/>
              <a:t>P</a:t>
            </a:r>
            <a:r>
              <a:rPr lang="sv-SE" dirty="0"/>
              <a:t>(vinst) = </a:t>
            </a:r>
          </a:p>
        </p:txBody>
      </p:sp>
      <p:grpSp>
        <p:nvGrpSpPr>
          <p:cNvPr id="14" name="Grupp 13">
            <a:extLst>
              <a:ext uri="{FF2B5EF4-FFF2-40B4-BE49-F238E27FC236}">
                <a16:creationId xmlns:a16="http://schemas.microsoft.com/office/drawing/2014/main" id="{A86BD7DC-DB7D-D946-9348-31FFA6E752BC}"/>
              </a:ext>
            </a:extLst>
          </p:cNvPr>
          <p:cNvGrpSpPr/>
          <p:nvPr/>
        </p:nvGrpSpPr>
        <p:grpSpPr>
          <a:xfrm>
            <a:off x="5642386" y="2893851"/>
            <a:ext cx="316016" cy="618952"/>
            <a:chOff x="3889403" y="1858685"/>
            <a:chExt cx="316016" cy="618952"/>
          </a:xfrm>
        </p:grpSpPr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BE91F206-6346-0C41-BC99-23A0EDC8F639}"/>
                </a:ext>
              </a:extLst>
            </p:cNvPr>
            <p:cNvSpPr txBox="1"/>
            <p:nvPr/>
          </p:nvSpPr>
          <p:spPr>
            <a:xfrm>
              <a:off x="3903759" y="1858685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3</a:t>
              </a:r>
            </a:p>
          </p:txBody>
        </p:sp>
        <p:sp>
          <p:nvSpPr>
            <p:cNvPr id="16" name="textruta 15">
              <a:extLst>
                <a:ext uri="{FF2B5EF4-FFF2-40B4-BE49-F238E27FC236}">
                  <a16:creationId xmlns:a16="http://schemas.microsoft.com/office/drawing/2014/main" id="{74D4E729-F9DF-A548-8421-8005E334957B}"/>
                </a:ext>
              </a:extLst>
            </p:cNvPr>
            <p:cNvSpPr txBox="1"/>
            <p:nvPr/>
          </p:nvSpPr>
          <p:spPr>
            <a:xfrm>
              <a:off x="3889403" y="2108305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6</a:t>
              </a:r>
            </a:p>
          </p:txBody>
        </p:sp>
        <p:cxnSp>
          <p:nvCxnSpPr>
            <p:cNvPr id="17" name="Rak 16">
              <a:extLst>
                <a:ext uri="{FF2B5EF4-FFF2-40B4-BE49-F238E27FC236}">
                  <a16:creationId xmlns:a16="http://schemas.microsoft.com/office/drawing/2014/main" id="{CB9097F9-D8BB-4948-A9E0-0D5BECF585DF}"/>
                </a:ext>
              </a:extLst>
            </p:cNvPr>
            <p:cNvCxnSpPr>
              <a:cxnSpLocks/>
            </p:cNvCxnSpPr>
            <p:nvPr/>
          </p:nvCxnSpPr>
          <p:spPr>
            <a:xfrm>
              <a:off x="3948012" y="2164881"/>
              <a:ext cx="184469" cy="0"/>
            </a:xfrm>
            <a:prstGeom prst="line">
              <a:avLst/>
            </a:prstGeom>
            <a:ln w="158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ktangel 17">
            <a:extLst>
              <a:ext uri="{FF2B5EF4-FFF2-40B4-BE49-F238E27FC236}">
                <a16:creationId xmlns:a16="http://schemas.microsoft.com/office/drawing/2014/main" id="{CF9EEC02-F5C1-C440-8400-171C4511C110}"/>
              </a:ext>
            </a:extLst>
          </p:cNvPr>
          <p:cNvSpPr/>
          <p:nvPr/>
        </p:nvSpPr>
        <p:spPr>
          <a:xfrm>
            <a:off x="5394493" y="3015381"/>
            <a:ext cx="352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= 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08C36C46-C777-8F49-8194-8B339C2BFE44}"/>
              </a:ext>
            </a:extLst>
          </p:cNvPr>
          <p:cNvSpPr/>
          <p:nvPr/>
        </p:nvSpPr>
        <p:spPr>
          <a:xfrm>
            <a:off x="1734074" y="3720132"/>
            <a:ext cx="56007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Men vi ser också att hälften av utfallen är gynnsamma. </a:t>
            </a:r>
          </a:p>
        </p:txBody>
      </p:sp>
      <p:grpSp>
        <p:nvGrpSpPr>
          <p:cNvPr id="21" name="Grupp 20">
            <a:extLst>
              <a:ext uri="{FF2B5EF4-FFF2-40B4-BE49-F238E27FC236}">
                <a16:creationId xmlns:a16="http://schemas.microsoft.com/office/drawing/2014/main" id="{E7B9AE5C-031E-6244-B4B0-F17A248A3A98}"/>
              </a:ext>
            </a:extLst>
          </p:cNvPr>
          <p:cNvGrpSpPr/>
          <p:nvPr/>
        </p:nvGrpSpPr>
        <p:grpSpPr>
          <a:xfrm>
            <a:off x="3450183" y="4038205"/>
            <a:ext cx="1601282" cy="594104"/>
            <a:chOff x="2663668" y="4316104"/>
            <a:chExt cx="1601282" cy="594104"/>
          </a:xfrm>
        </p:grpSpPr>
        <p:grpSp>
          <p:nvGrpSpPr>
            <p:cNvPr id="23" name="Grupp 22">
              <a:extLst>
                <a:ext uri="{FF2B5EF4-FFF2-40B4-BE49-F238E27FC236}">
                  <a16:creationId xmlns:a16="http://schemas.microsoft.com/office/drawing/2014/main" id="{2A2EE220-D05B-534C-B029-481732FD621D}"/>
                </a:ext>
              </a:extLst>
            </p:cNvPr>
            <p:cNvGrpSpPr/>
            <p:nvPr/>
          </p:nvGrpSpPr>
          <p:grpSpPr>
            <a:xfrm>
              <a:off x="3551461" y="4316104"/>
              <a:ext cx="309752" cy="594104"/>
              <a:chOff x="3881324" y="1870490"/>
              <a:chExt cx="309752" cy="594104"/>
            </a:xfrm>
          </p:grpSpPr>
          <p:sp>
            <p:nvSpPr>
              <p:cNvPr id="24" name="textruta 23">
                <a:extLst>
                  <a:ext uri="{FF2B5EF4-FFF2-40B4-BE49-F238E27FC236}">
                    <a16:creationId xmlns:a16="http://schemas.microsoft.com/office/drawing/2014/main" id="{94C0FD13-77AF-D544-984E-ED29582681FE}"/>
                  </a:ext>
                </a:extLst>
              </p:cNvPr>
              <p:cNvSpPr txBox="1"/>
              <p:nvPr/>
            </p:nvSpPr>
            <p:spPr>
              <a:xfrm>
                <a:off x="3889416" y="1870490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/>
                  <a:t>3</a:t>
                </a:r>
              </a:p>
            </p:txBody>
          </p:sp>
          <p:sp>
            <p:nvSpPr>
              <p:cNvPr id="25" name="textruta 24">
                <a:extLst>
                  <a:ext uri="{FF2B5EF4-FFF2-40B4-BE49-F238E27FC236}">
                    <a16:creationId xmlns:a16="http://schemas.microsoft.com/office/drawing/2014/main" id="{8DFF12B0-477B-704F-A1AC-297C3CEDC53D}"/>
                  </a:ext>
                </a:extLst>
              </p:cNvPr>
              <p:cNvSpPr txBox="1"/>
              <p:nvPr/>
            </p:nvSpPr>
            <p:spPr>
              <a:xfrm>
                <a:off x="3881324" y="209526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/>
                  <a:t>6</a:t>
                </a:r>
              </a:p>
            </p:txBody>
          </p:sp>
          <p:cxnSp>
            <p:nvCxnSpPr>
              <p:cNvPr id="26" name="Rak 25">
                <a:extLst>
                  <a:ext uri="{FF2B5EF4-FFF2-40B4-BE49-F238E27FC236}">
                    <a16:creationId xmlns:a16="http://schemas.microsoft.com/office/drawing/2014/main" id="{B0F3B28B-DD75-B445-9334-FDF8769486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8012" y="2164881"/>
                <a:ext cx="184469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Rektangel 26">
              <a:extLst>
                <a:ext uri="{FF2B5EF4-FFF2-40B4-BE49-F238E27FC236}">
                  <a16:creationId xmlns:a16="http://schemas.microsoft.com/office/drawing/2014/main" id="{742C5FEA-77C8-964E-B8D1-CDD3C602CD99}"/>
                </a:ext>
              </a:extLst>
            </p:cNvPr>
            <p:cNvSpPr/>
            <p:nvPr/>
          </p:nvSpPr>
          <p:spPr>
            <a:xfrm>
              <a:off x="2663668" y="4420885"/>
              <a:ext cx="1483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v-SE" dirty="0"/>
                <a:t>Alltså är       = </a:t>
              </a:r>
            </a:p>
          </p:txBody>
        </p:sp>
        <p:grpSp>
          <p:nvGrpSpPr>
            <p:cNvPr id="28" name="Grupp 27">
              <a:extLst>
                <a:ext uri="{FF2B5EF4-FFF2-40B4-BE49-F238E27FC236}">
                  <a16:creationId xmlns:a16="http://schemas.microsoft.com/office/drawing/2014/main" id="{43FB5702-7A20-764B-92E2-6635CFA67357}"/>
                </a:ext>
              </a:extLst>
            </p:cNvPr>
            <p:cNvGrpSpPr/>
            <p:nvPr/>
          </p:nvGrpSpPr>
          <p:grpSpPr>
            <a:xfrm>
              <a:off x="3955198" y="4316104"/>
              <a:ext cx="309752" cy="594104"/>
              <a:chOff x="3881324" y="1870490"/>
              <a:chExt cx="309752" cy="594104"/>
            </a:xfrm>
          </p:grpSpPr>
          <p:sp>
            <p:nvSpPr>
              <p:cNvPr id="29" name="textruta 28">
                <a:extLst>
                  <a:ext uri="{FF2B5EF4-FFF2-40B4-BE49-F238E27FC236}">
                    <a16:creationId xmlns:a16="http://schemas.microsoft.com/office/drawing/2014/main" id="{25837FB5-74AB-5F43-A42F-F6A96007C50D}"/>
                  </a:ext>
                </a:extLst>
              </p:cNvPr>
              <p:cNvSpPr txBox="1"/>
              <p:nvPr/>
            </p:nvSpPr>
            <p:spPr>
              <a:xfrm>
                <a:off x="3889416" y="1870490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/>
                  <a:t>1</a:t>
                </a:r>
              </a:p>
            </p:txBody>
          </p:sp>
          <p:sp>
            <p:nvSpPr>
              <p:cNvPr id="30" name="textruta 29">
                <a:extLst>
                  <a:ext uri="{FF2B5EF4-FFF2-40B4-BE49-F238E27FC236}">
                    <a16:creationId xmlns:a16="http://schemas.microsoft.com/office/drawing/2014/main" id="{DB75BFF1-2444-4E4A-A330-F05474887E83}"/>
                  </a:ext>
                </a:extLst>
              </p:cNvPr>
              <p:cNvSpPr txBox="1"/>
              <p:nvPr/>
            </p:nvSpPr>
            <p:spPr>
              <a:xfrm>
                <a:off x="3881324" y="2095262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/>
                  <a:t>2</a:t>
                </a:r>
              </a:p>
            </p:txBody>
          </p:sp>
          <p:cxnSp>
            <p:nvCxnSpPr>
              <p:cNvPr id="31" name="Rak 30">
                <a:extLst>
                  <a:ext uri="{FF2B5EF4-FFF2-40B4-BE49-F238E27FC236}">
                    <a16:creationId xmlns:a16="http://schemas.microsoft.com/office/drawing/2014/main" id="{2A3FC346-51CF-B74D-B516-02D2A6233A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8012" y="2164881"/>
                <a:ext cx="184469" cy="0"/>
              </a:xfrm>
              <a:prstGeom prst="line">
                <a:avLst/>
              </a:prstGeom>
              <a:ln w="127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upp 32">
            <a:extLst>
              <a:ext uri="{FF2B5EF4-FFF2-40B4-BE49-F238E27FC236}">
                <a16:creationId xmlns:a16="http://schemas.microsoft.com/office/drawing/2014/main" id="{34EB47BD-679A-BD46-8273-6237CB32D0F7}"/>
              </a:ext>
            </a:extLst>
          </p:cNvPr>
          <p:cNvGrpSpPr/>
          <p:nvPr/>
        </p:nvGrpSpPr>
        <p:grpSpPr>
          <a:xfrm>
            <a:off x="1147168" y="4745170"/>
            <a:ext cx="7858580" cy="620795"/>
            <a:chOff x="1051909" y="5643459"/>
            <a:chExt cx="7858580" cy="620795"/>
          </a:xfrm>
        </p:grpSpPr>
        <p:grpSp>
          <p:nvGrpSpPr>
            <p:cNvPr id="34" name="Grupp 33">
              <a:extLst>
                <a:ext uri="{FF2B5EF4-FFF2-40B4-BE49-F238E27FC236}">
                  <a16:creationId xmlns:a16="http://schemas.microsoft.com/office/drawing/2014/main" id="{5EB6E3C7-E824-5347-BA29-4BC3E214FFD7}"/>
                </a:ext>
              </a:extLst>
            </p:cNvPr>
            <p:cNvGrpSpPr/>
            <p:nvPr/>
          </p:nvGrpSpPr>
          <p:grpSpPr>
            <a:xfrm>
              <a:off x="3853905" y="5643459"/>
              <a:ext cx="301660" cy="620795"/>
              <a:chOff x="3753985" y="1920899"/>
              <a:chExt cx="301660" cy="620795"/>
            </a:xfrm>
          </p:grpSpPr>
          <p:sp>
            <p:nvSpPr>
              <p:cNvPr id="40" name="textruta 39">
                <a:extLst>
                  <a:ext uri="{FF2B5EF4-FFF2-40B4-BE49-F238E27FC236}">
                    <a16:creationId xmlns:a16="http://schemas.microsoft.com/office/drawing/2014/main" id="{595C448B-D605-7F49-ACCB-2890B79AD584}"/>
                  </a:ext>
                </a:extLst>
              </p:cNvPr>
              <p:cNvSpPr txBox="1"/>
              <p:nvPr/>
            </p:nvSpPr>
            <p:spPr>
              <a:xfrm>
                <a:off x="3753985" y="1920899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/>
                  <a:t>1</a:t>
                </a:r>
              </a:p>
            </p:txBody>
          </p:sp>
          <p:sp>
            <p:nvSpPr>
              <p:cNvPr id="41" name="textruta 40">
                <a:extLst>
                  <a:ext uri="{FF2B5EF4-FFF2-40B4-BE49-F238E27FC236}">
                    <a16:creationId xmlns:a16="http://schemas.microsoft.com/office/drawing/2014/main" id="{52B223B2-C650-7D40-9122-A1F9143FA808}"/>
                  </a:ext>
                </a:extLst>
              </p:cNvPr>
              <p:cNvSpPr txBox="1"/>
              <p:nvPr/>
            </p:nvSpPr>
            <p:spPr>
              <a:xfrm>
                <a:off x="3753985" y="2172362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/>
                  <a:t>2</a:t>
                </a:r>
              </a:p>
            </p:txBody>
          </p:sp>
          <p:cxnSp>
            <p:nvCxnSpPr>
              <p:cNvPr id="42" name="Rak 41">
                <a:extLst>
                  <a:ext uri="{FF2B5EF4-FFF2-40B4-BE49-F238E27FC236}">
                    <a16:creationId xmlns:a16="http://schemas.microsoft.com/office/drawing/2014/main" id="{8D445866-D5C6-0947-9EE6-E90CC577ED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04786" y="2228772"/>
                <a:ext cx="182949" cy="0"/>
              </a:xfrm>
              <a:prstGeom prst="line">
                <a:avLst/>
              </a:prstGeom>
              <a:ln w="158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Rektangel 34">
              <a:extLst>
                <a:ext uri="{FF2B5EF4-FFF2-40B4-BE49-F238E27FC236}">
                  <a16:creationId xmlns:a16="http://schemas.microsoft.com/office/drawing/2014/main" id="{A7AC711F-9F6B-9444-876E-386270E910A8}"/>
                </a:ext>
              </a:extLst>
            </p:cNvPr>
            <p:cNvSpPr/>
            <p:nvPr/>
          </p:nvSpPr>
          <p:spPr>
            <a:xfrm>
              <a:off x="1051909" y="5740705"/>
              <a:ext cx="785858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/>
                <a:t>För att omvandla från        till        dividerar vi täljare och nämnare med </a:t>
              </a:r>
              <a:r>
                <a:rPr lang="sv-SE" b="1" dirty="0">
                  <a:solidFill>
                    <a:srgbClr val="C00000"/>
                  </a:solidFill>
                </a:rPr>
                <a:t>3</a:t>
              </a:r>
              <a:r>
                <a:rPr lang="sv-SE" dirty="0"/>
                <a:t>.</a:t>
              </a:r>
            </a:p>
          </p:txBody>
        </p:sp>
        <p:grpSp>
          <p:nvGrpSpPr>
            <p:cNvPr id="36" name="Grupp 35">
              <a:extLst>
                <a:ext uri="{FF2B5EF4-FFF2-40B4-BE49-F238E27FC236}">
                  <a16:creationId xmlns:a16="http://schemas.microsoft.com/office/drawing/2014/main" id="{ED697FBE-9DA4-7648-BE96-5A1F6BE7926C}"/>
                </a:ext>
              </a:extLst>
            </p:cNvPr>
            <p:cNvGrpSpPr/>
            <p:nvPr/>
          </p:nvGrpSpPr>
          <p:grpSpPr>
            <a:xfrm>
              <a:off x="3154779" y="5648772"/>
              <a:ext cx="306807" cy="613748"/>
              <a:chOff x="3887393" y="1898943"/>
              <a:chExt cx="306807" cy="613748"/>
            </a:xfrm>
          </p:grpSpPr>
          <p:sp>
            <p:nvSpPr>
              <p:cNvPr id="37" name="textruta 36">
                <a:extLst>
                  <a:ext uri="{FF2B5EF4-FFF2-40B4-BE49-F238E27FC236}">
                    <a16:creationId xmlns:a16="http://schemas.microsoft.com/office/drawing/2014/main" id="{7C15145C-D295-414A-AACA-12852559A30F}"/>
                  </a:ext>
                </a:extLst>
              </p:cNvPr>
              <p:cNvSpPr txBox="1"/>
              <p:nvPr/>
            </p:nvSpPr>
            <p:spPr>
              <a:xfrm>
                <a:off x="3892540" y="1898943"/>
                <a:ext cx="3016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/>
                  <a:t>3</a:t>
                </a:r>
              </a:p>
            </p:txBody>
          </p:sp>
          <p:sp>
            <p:nvSpPr>
              <p:cNvPr id="38" name="textruta 37">
                <a:extLst>
                  <a:ext uri="{FF2B5EF4-FFF2-40B4-BE49-F238E27FC236}">
                    <a16:creationId xmlns:a16="http://schemas.microsoft.com/office/drawing/2014/main" id="{2BEE51C4-CD7A-3D4B-8454-318EE40D270C}"/>
                  </a:ext>
                </a:extLst>
              </p:cNvPr>
              <p:cNvSpPr txBox="1"/>
              <p:nvPr/>
            </p:nvSpPr>
            <p:spPr>
              <a:xfrm>
                <a:off x="3887393" y="2143359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/>
                  <a:t>6</a:t>
                </a:r>
              </a:p>
            </p:txBody>
          </p:sp>
          <p:cxnSp>
            <p:nvCxnSpPr>
              <p:cNvPr id="39" name="Rak 38">
                <a:extLst>
                  <a:ext uri="{FF2B5EF4-FFF2-40B4-BE49-F238E27FC236}">
                    <a16:creationId xmlns:a16="http://schemas.microsoft.com/office/drawing/2014/main" id="{965AE046-F20B-EF4B-A423-5FB9EAEEDF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8654" y="2199769"/>
                <a:ext cx="189432" cy="0"/>
              </a:xfrm>
              <a:prstGeom prst="line">
                <a:avLst/>
              </a:prstGeom>
              <a:ln w="158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Rektangel 42">
            <a:extLst>
              <a:ext uri="{FF2B5EF4-FFF2-40B4-BE49-F238E27FC236}">
                <a16:creationId xmlns:a16="http://schemas.microsoft.com/office/drawing/2014/main" id="{36583C74-7A28-6447-89EB-F1BB350AAA6E}"/>
              </a:ext>
            </a:extLst>
          </p:cNvPr>
          <p:cNvSpPr/>
          <p:nvPr/>
        </p:nvSpPr>
        <p:spPr>
          <a:xfrm>
            <a:off x="1763486" y="5577688"/>
            <a:ext cx="3069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Vi säger att vi </a:t>
            </a:r>
            <a:r>
              <a:rPr lang="sv-SE" i="1" dirty="0">
                <a:solidFill>
                  <a:srgbClr val="C00000"/>
                </a:solidFill>
              </a:rPr>
              <a:t>förkortar</a:t>
            </a:r>
            <a:r>
              <a:rPr lang="sv-SE" dirty="0"/>
              <a:t> med </a:t>
            </a:r>
            <a:r>
              <a:rPr lang="sv-SE" dirty="0">
                <a:solidFill>
                  <a:srgbClr val="C00000"/>
                </a:solidFill>
              </a:rPr>
              <a:t>3</a:t>
            </a:r>
            <a:r>
              <a:rPr lang="sv-SE" dirty="0"/>
              <a:t>.</a:t>
            </a: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C119A9B2-6BA2-FF43-A0A8-8AE0ADFC7EA8}"/>
              </a:ext>
            </a:extLst>
          </p:cNvPr>
          <p:cNvSpPr/>
          <p:nvPr/>
        </p:nvSpPr>
        <p:spPr>
          <a:xfrm>
            <a:off x="2047809" y="6319284"/>
            <a:ext cx="7217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Vi kan inte förkorta mer. Bråket är skrivet i </a:t>
            </a:r>
            <a:r>
              <a:rPr lang="sv-SE" i="1" dirty="0">
                <a:solidFill>
                  <a:srgbClr val="C00000"/>
                </a:solidFill>
              </a:rPr>
              <a:t>enklaste form</a:t>
            </a:r>
            <a:r>
              <a:rPr lang="sv-SE" dirty="0"/>
              <a:t>.</a:t>
            </a:r>
          </a:p>
        </p:txBody>
      </p:sp>
      <p:grpSp>
        <p:nvGrpSpPr>
          <p:cNvPr id="45" name="Grupp 44">
            <a:extLst>
              <a:ext uri="{FF2B5EF4-FFF2-40B4-BE49-F238E27FC236}">
                <a16:creationId xmlns:a16="http://schemas.microsoft.com/office/drawing/2014/main" id="{7F1AB818-4C22-204D-9DAB-84C2789CB0A7}"/>
              </a:ext>
            </a:extLst>
          </p:cNvPr>
          <p:cNvGrpSpPr/>
          <p:nvPr/>
        </p:nvGrpSpPr>
        <p:grpSpPr>
          <a:xfrm>
            <a:off x="4821054" y="5457381"/>
            <a:ext cx="681697" cy="642231"/>
            <a:chOff x="6442669" y="2945054"/>
            <a:chExt cx="681697" cy="642231"/>
          </a:xfrm>
        </p:grpSpPr>
        <p:sp>
          <p:nvSpPr>
            <p:cNvPr id="46" name="textruta 45">
              <a:extLst>
                <a:ext uri="{FF2B5EF4-FFF2-40B4-BE49-F238E27FC236}">
                  <a16:creationId xmlns:a16="http://schemas.microsoft.com/office/drawing/2014/main" id="{73D2FB41-8B2B-814B-9E15-8D07CDE22FB8}"/>
                </a:ext>
              </a:extLst>
            </p:cNvPr>
            <p:cNvSpPr txBox="1"/>
            <p:nvPr/>
          </p:nvSpPr>
          <p:spPr>
            <a:xfrm>
              <a:off x="6811460" y="3059964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000" dirty="0"/>
                <a:t>=</a:t>
              </a:r>
            </a:p>
          </p:txBody>
        </p:sp>
        <p:grpSp>
          <p:nvGrpSpPr>
            <p:cNvPr id="47" name="Grupp 46">
              <a:extLst>
                <a:ext uri="{FF2B5EF4-FFF2-40B4-BE49-F238E27FC236}">
                  <a16:creationId xmlns:a16="http://schemas.microsoft.com/office/drawing/2014/main" id="{126E88F3-622B-D447-90A0-ED10F7DD3D44}"/>
                </a:ext>
              </a:extLst>
            </p:cNvPr>
            <p:cNvGrpSpPr/>
            <p:nvPr/>
          </p:nvGrpSpPr>
          <p:grpSpPr>
            <a:xfrm>
              <a:off x="6442669" y="2945054"/>
              <a:ext cx="334426" cy="642231"/>
              <a:chOff x="3932007" y="1896971"/>
              <a:chExt cx="334426" cy="642231"/>
            </a:xfrm>
          </p:grpSpPr>
          <p:sp>
            <p:nvSpPr>
              <p:cNvPr id="48" name="textruta 47">
                <a:extLst>
                  <a:ext uri="{FF2B5EF4-FFF2-40B4-BE49-F238E27FC236}">
                    <a16:creationId xmlns:a16="http://schemas.microsoft.com/office/drawing/2014/main" id="{59065DD9-AB0B-1548-B1BF-54630F1CB0EB}"/>
                  </a:ext>
                </a:extLst>
              </p:cNvPr>
              <p:cNvSpPr txBox="1"/>
              <p:nvPr/>
            </p:nvSpPr>
            <p:spPr>
              <a:xfrm>
                <a:off x="3932007" y="1896971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000" dirty="0"/>
                  <a:t>3</a:t>
                </a:r>
                <a:endParaRPr lang="sv-SE" sz="2000" b="1" dirty="0">
                  <a:solidFill>
                    <a:srgbClr val="800000"/>
                  </a:solidFill>
                </a:endParaRPr>
              </a:p>
            </p:txBody>
          </p:sp>
          <p:sp>
            <p:nvSpPr>
              <p:cNvPr id="49" name="textruta 48">
                <a:extLst>
                  <a:ext uri="{FF2B5EF4-FFF2-40B4-BE49-F238E27FC236}">
                    <a16:creationId xmlns:a16="http://schemas.microsoft.com/office/drawing/2014/main" id="{0A1CDBB2-4277-7E46-81D9-F7E56E708BF9}"/>
                  </a:ext>
                </a:extLst>
              </p:cNvPr>
              <p:cNvSpPr txBox="1"/>
              <p:nvPr/>
            </p:nvSpPr>
            <p:spPr>
              <a:xfrm>
                <a:off x="3932007" y="2139092"/>
                <a:ext cx="31451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sz="2000" dirty="0"/>
                  <a:t>6</a:t>
                </a:r>
              </a:p>
            </p:txBody>
          </p:sp>
          <p:cxnSp>
            <p:nvCxnSpPr>
              <p:cNvPr id="50" name="Rak 49">
                <a:extLst>
                  <a:ext uri="{FF2B5EF4-FFF2-40B4-BE49-F238E27FC236}">
                    <a16:creationId xmlns:a16="http://schemas.microsoft.com/office/drawing/2014/main" id="{5BB5D409-10FA-0347-8EC1-D1F8553813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10138" y="2211946"/>
                <a:ext cx="256295" cy="0"/>
              </a:xfrm>
              <a:prstGeom prst="line">
                <a:avLst/>
              </a:prstGeom>
              <a:ln w="158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1" name="textruta 50">
            <a:extLst>
              <a:ext uri="{FF2B5EF4-FFF2-40B4-BE49-F238E27FC236}">
                <a16:creationId xmlns:a16="http://schemas.microsoft.com/office/drawing/2014/main" id="{76FA60E3-C9C2-DD4C-A026-A35E1C9BF7D5}"/>
              </a:ext>
            </a:extLst>
          </p:cNvPr>
          <p:cNvSpPr txBox="1"/>
          <p:nvPr/>
        </p:nvSpPr>
        <p:spPr>
          <a:xfrm>
            <a:off x="4959448" y="5457381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rgbClr val="C00000"/>
                </a:solidFill>
              </a:rPr>
              <a:t>/3</a:t>
            </a:r>
          </a:p>
        </p:txBody>
      </p:sp>
      <p:grpSp>
        <p:nvGrpSpPr>
          <p:cNvPr id="52" name="Grupp 51">
            <a:extLst>
              <a:ext uri="{FF2B5EF4-FFF2-40B4-BE49-F238E27FC236}">
                <a16:creationId xmlns:a16="http://schemas.microsoft.com/office/drawing/2014/main" id="{7A11D399-7F17-D944-8D38-72C6FDD2C394}"/>
              </a:ext>
            </a:extLst>
          </p:cNvPr>
          <p:cNvGrpSpPr/>
          <p:nvPr/>
        </p:nvGrpSpPr>
        <p:grpSpPr>
          <a:xfrm>
            <a:off x="5404520" y="5469591"/>
            <a:ext cx="326645" cy="634531"/>
            <a:chOff x="3997476" y="1904484"/>
            <a:chExt cx="326645" cy="634531"/>
          </a:xfrm>
        </p:grpSpPr>
        <p:sp>
          <p:nvSpPr>
            <p:cNvPr id="53" name="textruta 52">
              <a:extLst>
                <a:ext uri="{FF2B5EF4-FFF2-40B4-BE49-F238E27FC236}">
                  <a16:creationId xmlns:a16="http://schemas.microsoft.com/office/drawing/2014/main" id="{A2CE3D73-AB2B-D041-836D-B54B0CE2387D}"/>
                </a:ext>
              </a:extLst>
            </p:cNvPr>
            <p:cNvSpPr txBox="1"/>
            <p:nvPr/>
          </p:nvSpPr>
          <p:spPr>
            <a:xfrm>
              <a:off x="3997476" y="1904484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000" dirty="0"/>
                <a:t>1</a:t>
              </a:r>
            </a:p>
          </p:txBody>
        </p:sp>
        <p:sp>
          <p:nvSpPr>
            <p:cNvPr id="54" name="textruta 53">
              <a:extLst>
                <a:ext uri="{FF2B5EF4-FFF2-40B4-BE49-F238E27FC236}">
                  <a16:creationId xmlns:a16="http://schemas.microsoft.com/office/drawing/2014/main" id="{9F925FA0-EC6E-8D4A-A878-5926B054AABF}"/>
                </a:ext>
              </a:extLst>
            </p:cNvPr>
            <p:cNvSpPr txBox="1"/>
            <p:nvPr/>
          </p:nvSpPr>
          <p:spPr>
            <a:xfrm>
              <a:off x="4009611" y="2138905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sz="2000" dirty="0"/>
                <a:t>2</a:t>
              </a:r>
            </a:p>
          </p:txBody>
        </p:sp>
        <p:cxnSp>
          <p:nvCxnSpPr>
            <p:cNvPr id="55" name="Rak 54">
              <a:extLst>
                <a:ext uri="{FF2B5EF4-FFF2-40B4-BE49-F238E27FC236}">
                  <a16:creationId xmlns:a16="http://schemas.microsoft.com/office/drawing/2014/main" id="{93333AB5-58CD-0F4A-8C9A-FA2B61B55D4E}"/>
                </a:ext>
              </a:extLst>
            </p:cNvPr>
            <p:cNvCxnSpPr>
              <a:cxnSpLocks/>
            </p:cNvCxnSpPr>
            <p:nvPr/>
          </p:nvCxnSpPr>
          <p:spPr>
            <a:xfrm>
              <a:off x="4070307" y="2212790"/>
              <a:ext cx="168848" cy="0"/>
            </a:xfrm>
            <a:prstGeom prst="line">
              <a:avLst/>
            </a:prstGeom>
            <a:ln w="158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ruta 55">
            <a:extLst>
              <a:ext uri="{FF2B5EF4-FFF2-40B4-BE49-F238E27FC236}">
                <a16:creationId xmlns:a16="http://schemas.microsoft.com/office/drawing/2014/main" id="{47EB1921-3E43-134D-8DFE-CE12D0356689}"/>
              </a:ext>
            </a:extLst>
          </p:cNvPr>
          <p:cNvSpPr txBox="1"/>
          <p:nvPr/>
        </p:nvSpPr>
        <p:spPr>
          <a:xfrm>
            <a:off x="4945799" y="5685054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dirty="0">
                <a:solidFill>
                  <a:srgbClr val="C00000"/>
                </a:solidFill>
              </a:rPr>
              <a:t>/3</a:t>
            </a:r>
          </a:p>
        </p:txBody>
      </p:sp>
    </p:spTree>
    <p:extLst>
      <p:ext uri="{BB962C8B-B14F-4D97-AF65-F5344CB8AC3E}">
        <p14:creationId xmlns:p14="http://schemas.microsoft.com/office/powerpoint/2010/main" val="262429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3" grpId="0"/>
      <p:bldP spid="18" grpId="0"/>
      <p:bldP spid="22" grpId="0"/>
      <p:bldP spid="43" grpId="0"/>
      <p:bldP spid="44" grpId="0"/>
      <p:bldP spid="51" grpId="0"/>
      <p:bldP spid="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BFF90E78-B98D-B34D-B187-BFE01F2015F0}"/>
              </a:ext>
            </a:extLst>
          </p:cNvPr>
          <p:cNvSpPr/>
          <p:nvPr/>
        </p:nvSpPr>
        <p:spPr>
          <a:xfrm>
            <a:off x="470569" y="478082"/>
            <a:ext cx="10804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sz="2000" dirty="0">
              <a:solidFill>
                <a:srgbClr val="8E2503"/>
              </a:solidFill>
              <a:effectLst/>
              <a:latin typeface="+mj-lt"/>
            </a:endParaRPr>
          </a:p>
        </p:txBody>
      </p:sp>
      <p:grpSp>
        <p:nvGrpSpPr>
          <p:cNvPr id="15" name="Grupp 14">
            <a:extLst>
              <a:ext uri="{FF2B5EF4-FFF2-40B4-BE49-F238E27FC236}">
                <a16:creationId xmlns:a16="http://schemas.microsoft.com/office/drawing/2014/main" id="{A56E678B-B1D5-5141-9DC8-BF24D4E0D665}"/>
              </a:ext>
            </a:extLst>
          </p:cNvPr>
          <p:cNvGrpSpPr/>
          <p:nvPr/>
        </p:nvGrpSpPr>
        <p:grpSpPr>
          <a:xfrm>
            <a:off x="2220353" y="353511"/>
            <a:ext cx="3672757" cy="655375"/>
            <a:chOff x="2474353" y="353511"/>
            <a:chExt cx="3672757" cy="655375"/>
          </a:xfrm>
        </p:grpSpPr>
        <p:grpSp>
          <p:nvGrpSpPr>
            <p:cNvPr id="2" name="Grupp 1">
              <a:extLst>
                <a:ext uri="{FF2B5EF4-FFF2-40B4-BE49-F238E27FC236}">
                  <a16:creationId xmlns:a16="http://schemas.microsoft.com/office/drawing/2014/main" id="{2DD05DA9-C429-5748-BB99-3E21ADF8A691}"/>
                </a:ext>
              </a:extLst>
            </p:cNvPr>
            <p:cNvGrpSpPr/>
            <p:nvPr/>
          </p:nvGrpSpPr>
          <p:grpSpPr>
            <a:xfrm>
              <a:off x="2804501" y="353511"/>
              <a:ext cx="3342609" cy="655375"/>
              <a:chOff x="1541433" y="5605981"/>
              <a:chExt cx="3342609" cy="655375"/>
            </a:xfrm>
          </p:grpSpPr>
          <p:sp>
            <p:nvSpPr>
              <p:cNvPr id="4" name="Rektangel 3">
                <a:extLst>
                  <a:ext uri="{FF2B5EF4-FFF2-40B4-BE49-F238E27FC236}">
                    <a16:creationId xmlns:a16="http://schemas.microsoft.com/office/drawing/2014/main" id="{187FBA00-71BE-A64A-B7AF-C3AAD0796893}"/>
                  </a:ext>
                </a:extLst>
              </p:cNvPr>
              <p:cNvSpPr/>
              <p:nvPr/>
            </p:nvSpPr>
            <p:spPr>
              <a:xfrm>
                <a:off x="1541433" y="5728502"/>
                <a:ext cx="334260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2000" dirty="0"/>
                  <a:t>Förkorta bråket       med 4.</a:t>
                </a:r>
              </a:p>
            </p:txBody>
          </p:sp>
          <p:grpSp>
            <p:nvGrpSpPr>
              <p:cNvPr id="5" name="Grupp 4">
                <a:extLst>
                  <a:ext uri="{FF2B5EF4-FFF2-40B4-BE49-F238E27FC236}">
                    <a16:creationId xmlns:a16="http://schemas.microsoft.com/office/drawing/2014/main" id="{8E694716-0D8A-9C4D-8437-9DBC008770F1}"/>
                  </a:ext>
                </a:extLst>
              </p:cNvPr>
              <p:cNvGrpSpPr/>
              <p:nvPr/>
            </p:nvGrpSpPr>
            <p:grpSpPr>
              <a:xfrm>
                <a:off x="3177672" y="5605981"/>
                <a:ext cx="444352" cy="655375"/>
                <a:chOff x="3910286" y="1856152"/>
                <a:chExt cx="444352" cy="655375"/>
              </a:xfrm>
            </p:grpSpPr>
            <p:sp>
              <p:nvSpPr>
                <p:cNvPr id="6" name="textruta 5">
                  <a:extLst>
                    <a:ext uri="{FF2B5EF4-FFF2-40B4-BE49-F238E27FC236}">
                      <a16:creationId xmlns:a16="http://schemas.microsoft.com/office/drawing/2014/main" id="{E7531434-A6C5-694C-9126-979F6169C80D}"/>
                    </a:ext>
                  </a:extLst>
                </p:cNvPr>
                <p:cNvSpPr txBox="1"/>
                <p:nvPr/>
              </p:nvSpPr>
              <p:spPr>
                <a:xfrm>
                  <a:off x="3963270" y="1856152"/>
                  <a:ext cx="31451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2000" dirty="0"/>
                    <a:t>4</a:t>
                  </a:r>
                </a:p>
              </p:txBody>
            </p:sp>
            <p:sp>
              <p:nvSpPr>
                <p:cNvPr id="7" name="textruta 6">
                  <a:extLst>
                    <a:ext uri="{FF2B5EF4-FFF2-40B4-BE49-F238E27FC236}">
                      <a16:creationId xmlns:a16="http://schemas.microsoft.com/office/drawing/2014/main" id="{7EFE4650-6B89-7747-AC9B-94C0196C110A}"/>
                    </a:ext>
                  </a:extLst>
                </p:cNvPr>
                <p:cNvSpPr txBox="1"/>
                <p:nvPr/>
              </p:nvSpPr>
              <p:spPr>
                <a:xfrm>
                  <a:off x="3910286" y="2111417"/>
                  <a:ext cx="44435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2000" dirty="0"/>
                    <a:t>12</a:t>
                  </a:r>
                </a:p>
              </p:txBody>
            </p:sp>
            <p:cxnSp>
              <p:nvCxnSpPr>
                <p:cNvPr id="8" name="Rak 7">
                  <a:extLst>
                    <a:ext uri="{FF2B5EF4-FFF2-40B4-BE49-F238E27FC236}">
                      <a16:creationId xmlns:a16="http://schemas.microsoft.com/office/drawing/2014/main" id="{F5F69193-0D64-2741-ACD9-CED83876E7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22963" y="2180778"/>
                  <a:ext cx="237582" cy="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18D3F161-8005-B34C-A2CF-1281103DC8EC}"/>
                </a:ext>
              </a:extLst>
            </p:cNvPr>
            <p:cNvSpPr/>
            <p:nvPr/>
          </p:nvSpPr>
          <p:spPr>
            <a:xfrm>
              <a:off x="2474353" y="457555"/>
              <a:ext cx="49537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000" dirty="0"/>
                <a:t>a)</a:t>
              </a:r>
            </a:p>
          </p:txBody>
        </p:sp>
      </p:grpSp>
      <p:grpSp>
        <p:nvGrpSpPr>
          <p:cNvPr id="16" name="Grupp 15">
            <a:extLst>
              <a:ext uri="{FF2B5EF4-FFF2-40B4-BE49-F238E27FC236}">
                <a16:creationId xmlns:a16="http://schemas.microsoft.com/office/drawing/2014/main" id="{DD4F37C1-B62A-3048-B1FF-0535D5CAB7B6}"/>
              </a:ext>
            </a:extLst>
          </p:cNvPr>
          <p:cNvGrpSpPr/>
          <p:nvPr/>
        </p:nvGrpSpPr>
        <p:grpSpPr>
          <a:xfrm>
            <a:off x="2220353" y="1079199"/>
            <a:ext cx="5127134" cy="661499"/>
            <a:chOff x="2410403" y="347387"/>
            <a:chExt cx="5127134" cy="661499"/>
          </a:xfrm>
        </p:grpSpPr>
        <p:grpSp>
          <p:nvGrpSpPr>
            <p:cNvPr id="17" name="Grupp 16">
              <a:extLst>
                <a:ext uri="{FF2B5EF4-FFF2-40B4-BE49-F238E27FC236}">
                  <a16:creationId xmlns:a16="http://schemas.microsoft.com/office/drawing/2014/main" id="{3234C94C-0AA7-874F-9549-FD3B2AC8DCC9}"/>
                </a:ext>
              </a:extLst>
            </p:cNvPr>
            <p:cNvGrpSpPr/>
            <p:nvPr/>
          </p:nvGrpSpPr>
          <p:grpSpPr>
            <a:xfrm>
              <a:off x="2722038" y="347387"/>
              <a:ext cx="4815499" cy="661499"/>
              <a:chOff x="1458970" y="5599857"/>
              <a:chExt cx="4815499" cy="661499"/>
            </a:xfrm>
          </p:grpSpPr>
          <p:sp>
            <p:nvSpPr>
              <p:cNvPr id="19" name="Rektangel 18">
                <a:extLst>
                  <a:ext uri="{FF2B5EF4-FFF2-40B4-BE49-F238E27FC236}">
                    <a16:creationId xmlns:a16="http://schemas.microsoft.com/office/drawing/2014/main" id="{3EAC47D0-71E9-BC41-B5A0-EAC11410EED6}"/>
                  </a:ext>
                </a:extLst>
              </p:cNvPr>
              <p:cNvSpPr/>
              <p:nvPr/>
            </p:nvSpPr>
            <p:spPr>
              <a:xfrm>
                <a:off x="1458970" y="5715100"/>
                <a:ext cx="481549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2000" dirty="0"/>
                  <a:t>Förkorta bråket        med 5.</a:t>
                </a:r>
              </a:p>
            </p:txBody>
          </p:sp>
          <p:grpSp>
            <p:nvGrpSpPr>
              <p:cNvPr id="20" name="Grupp 19">
                <a:extLst>
                  <a:ext uri="{FF2B5EF4-FFF2-40B4-BE49-F238E27FC236}">
                    <a16:creationId xmlns:a16="http://schemas.microsoft.com/office/drawing/2014/main" id="{E75238E1-A694-324A-947A-7B72180B04AF}"/>
                  </a:ext>
                </a:extLst>
              </p:cNvPr>
              <p:cNvGrpSpPr/>
              <p:nvPr/>
            </p:nvGrpSpPr>
            <p:grpSpPr>
              <a:xfrm>
                <a:off x="3171531" y="5599857"/>
                <a:ext cx="450493" cy="661499"/>
                <a:chOff x="3904145" y="1850028"/>
                <a:chExt cx="450493" cy="661499"/>
              </a:xfrm>
            </p:grpSpPr>
            <p:sp>
              <p:nvSpPr>
                <p:cNvPr id="21" name="textruta 20">
                  <a:extLst>
                    <a:ext uri="{FF2B5EF4-FFF2-40B4-BE49-F238E27FC236}">
                      <a16:creationId xmlns:a16="http://schemas.microsoft.com/office/drawing/2014/main" id="{E2F9DF3E-6794-3945-99F8-616E3BD21931}"/>
                    </a:ext>
                  </a:extLst>
                </p:cNvPr>
                <p:cNvSpPr txBox="1"/>
                <p:nvPr/>
              </p:nvSpPr>
              <p:spPr>
                <a:xfrm>
                  <a:off x="3904145" y="1850028"/>
                  <a:ext cx="44435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2000" dirty="0"/>
                    <a:t>10</a:t>
                  </a:r>
                </a:p>
              </p:txBody>
            </p:sp>
            <p:sp>
              <p:nvSpPr>
                <p:cNvPr id="22" name="textruta 21">
                  <a:extLst>
                    <a:ext uri="{FF2B5EF4-FFF2-40B4-BE49-F238E27FC236}">
                      <a16:creationId xmlns:a16="http://schemas.microsoft.com/office/drawing/2014/main" id="{2C2D155B-EC75-9248-ADB1-4F084696640B}"/>
                    </a:ext>
                  </a:extLst>
                </p:cNvPr>
                <p:cNvSpPr txBox="1"/>
                <p:nvPr/>
              </p:nvSpPr>
              <p:spPr>
                <a:xfrm>
                  <a:off x="3910286" y="2111417"/>
                  <a:ext cx="444352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sv-SE" sz="2000" dirty="0"/>
                    <a:t>25</a:t>
                  </a:r>
                </a:p>
              </p:txBody>
            </p:sp>
            <p:cxnSp>
              <p:nvCxnSpPr>
                <p:cNvPr id="23" name="Rak 22">
                  <a:extLst>
                    <a:ext uri="{FF2B5EF4-FFF2-40B4-BE49-F238E27FC236}">
                      <a16:creationId xmlns:a16="http://schemas.microsoft.com/office/drawing/2014/main" id="{57539724-D832-0B46-BDDB-15DA928232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63270" y="2178864"/>
                  <a:ext cx="327418" cy="0"/>
                </a:xfrm>
                <a:prstGeom prst="line">
                  <a:avLst/>
                </a:prstGeom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" name="Rektangel 17">
              <a:extLst>
                <a:ext uri="{FF2B5EF4-FFF2-40B4-BE49-F238E27FC236}">
                  <a16:creationId xmlns:a16="http://schemas.microsoft.com/office/drawing/2014/main" id="{A2E80FFF-BB11-B640-8C32-B3662D203D49}"/>
                </a:ext>
              </a:extLst>
            </p:cNvPr>
            <p:cNvSpPr/>
            <p:nvPr/>
          </p:nvSpPr>
          <p:spPr>
            <a:xfrm>
              <a:off x="2410403" y="450870"/>
              <a:ext cx="49537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000" dirty="0"/>
                <a:t>b)</a:t>
              </a:r>
            </a:p>
          </p:txBody>
        </p:sp>
      </p:grpSp>
      <p:sp>
        <p:nvSpPr>
          <p:cNvPr id="24" name="Rektangel 23">
            <a:extLst>
              <a:ext uri="{FF2B5EF4-FFF2-40B4-BE49-F238E27FC236}">
                <a16:creationId xmlns:a16="http://schemas.microsoft.com/office/drawing/2014/main" id="{54E77E11-5098-694F-B9CB-1B603106BFF7}"/>
              </a:ext>
            </a:extLst>
          </p:cNvPr>
          <p:cNvSpPr/>
          <p:nvPr/>
        </p:nvSpPr>
        <p:spPr>
          <a:xfrm>
            <a:off x="1550993" y="2186559"/>
            <a:ext cx="5271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a</a:t>
            </a:r>
            <a:r>
              <a:rPr lang="sv-SE" sz="2000" dirty="0"/>
              <a:t>)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3D04542E-A153-284A-B5C4-38A7CA877F87}"/>
              </a:ext>
            </a:extLst>
          </p:cNvPr>
          <p:cNvSpPr/>
          <p:nvPr/>
        </p:nvSpPr>
        <p:spPr>
          <a:xfrm>
            <a:off x="4493768" y="2140059"/>
            <a:ext cx="309923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När du ska förkorta med 4 dividerar du täljare och nämnare med </a:t>
            </a:r>
            <a:r>
              <a:rPr lang="sv-SE" sz="1400" dirty="0">
                <a:solidFill>
                  <a:srgbClr val="FF0000"/>
                </a:solidFill>
              </a:rPr>
              <a:t>4</a:t>
            </a:r>
            <a:r>
              <a:rPr lang="sv-SE" sz="1400" dirty="0"/>
              <a:t>. </a:t>
            </a:r>
          </a:p>
        </p:txBody>
      </p:sp>
      <p:sp>
        <p:nvSpPr>
          <p:cNvPr id="55" name="Rektangel 54">
            <a:extLst>
              <a:ext uri="{FF2B5EF4-FFF2-40B4-BE49-F238E27FC236}">
                <a16:creationId xmlns:a16="http://schemas.microsoft.com/office/drawing/2014/main" id="{E4BDD179-7743-8242-B92D-893F2C3BD25B}"/>
              </a:ext>
            </a:extLst>
          </p:cNvPr>
          <p:cNvSpPr/>
          <p:nvPr/>
        </p:nvSpPr>
        <p:spPr>
          <a:xfrm>
            <a:off x="1550993" y="3463284"/>
            <a:ext cx="5271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dirty="0">
                <a:latin typeface="Bradley Hand" pitchFamily="2" charset="77"/>
              </a:rPr>
              <a:t>b</a:t>
            </a:r>
            <a:r>
              <a:rPr lang="sv-SE" sz="2000" dirty="0"/>
              <a:t>)</a:t>
            </a:r>
          </a:p>
        </p:txBody>
      </p:sp>
      <p:sp>
        <p:nvSpPr>
          <p:cNvPr id="68" name="Rektangel 67">
            <a:extLst>
              <a:ext uri="{FF2B5EF4-FFF2-40B4-BE49-F238E27FC236}">
                <a16:creationId xmlns:a16="http://schemas.microsoft.com/office/drawing/2014/main" id="{5ED5C93A-E8D1-4342-8567-E29C4310EEE0}"/>
              </a:ext>
            </a:extLst>
          </p:cNvPr>
          <p:cNvSpPr/>
          <p:nvPr/>
        </p:nvSpPr>
        <p:spPr>
          <a:xfrm>
            <a:off x="4493769" y="3366486"/>
            <a:ext cx="298680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När du ska förkorta med 5 dividerar du täljare och nämnare med </a:t>
            </a:r>
            <a:r>
              <a:rPr lang="sv-SE" sz="1400" dirty="0">
                <a:solidFill>
                  <a:srgbClr val="FF0000"/>
                </a:solidFill>
              </a:rPr>
              <a:t>5</a:t>
            </a:r>
            <a:r>
              <a:rPr lang="sv-SE" sz="1400" dirty="0"/>
              <a:t>. </a:t>
            </a:r>
          </a:p>
        </p:txBody>
      </p:sp>
      <p:grpSp>
        <p:nvGrpSpPr>
          <p:cNvPr id="85" name="Grupp 84">
            <a:extLst>
              <a:ext uri="{FF2B5EF4-FFF2-40B4-BE49-F238E27FC236}">
                <a16:creationId xmlns:a16="http://schemas.microsoft.com/office/drawing/2014/main" id="{B4D56505-AA66-914E-8B8F-2920BCEE38F7}"/>
              </a:ext>
            </a:extLst>
          </p:cNvPr>
          <p:cNvGrpSpPr/>
          <p:nvPr/>
        </p:nvGrpSpPr>
        <p:grpSpPr>
          <a:xfrm>
            <a:off x="1550993" y="5043852"/>
            <a:ext cx="6516103" cy="1173522"/>
            <a:chOff x="1724132" y="4983369"/>
            <a:chExt cx="6516103" cy="1173522"/>
          </a:xfrm>
        </p:grpSpPr>
        <p:sp>
          <p:nvSpPr>
            <p:cNvPr id="70" name="Rektangel 69">
              <a:extLst>
                <a:ext uri="{FF2B5EF4-FFF2-40B4-BE49-F238E27FC236}">
                  <a16:creationId xmlns:a16="http://schemas.microsoft.com/office/drawing/2014/main" id="{7390D8BA-00E4-D34E-821C-7DD2DC1CD971}"/>
                </a:ext>
              </a:extLst>
            </p:cNvPr>
            <p:cNvSpPr/>
            <p:nvPr/>
          </p:nvSpPr>
          <p:spPr>
            <a:xfrm>
              <a:off x="1724132" y="5092752"/>
              <a:ext cx="95524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sz="2000" u="sng" dirty="0">
                  <a:latin typeface="Bradley Hand" pitchFamily="2" charset="77"/>
                </a:rPr>
                <a:t>Svar</a:t>
              </a:r>
              <a:r>
                <a:rPr lang="sv-SE" sz="2000" dirty="0">
                  <a:latin typeface="Bradley Hand" pitchFamily="2" charset="77"/>
                </a:rPr>
                <a:t>:</a:t>
              </a:r>
            </a:p>
          </p:txBody>
        </p:sp>
        <p:grpSp>
          <p:nvGrpSpPr>
            <p:cNvPr id="71" name="Grupp 70">
              <a:extLst>
                <a:ext uri="{FF2B5EF4-FFF2-40B4-BE49-F238E27FC236}">
                  <a16:creationId xmlns:a16="http://schemas.microsoft.com/office/drawing/2014/main" id="{E4759BBB-D12E-F04C-B824-6CC45D105ED5}"/>
                </a:ext>
              </a:extLst>
            </p:cNvPr>
            <p:cNvGrpSpPr/>
            <p:nvPr/>
          </p:nvGrpSpPr>
          <p:grpSpPr>
            <a:xfrm>
              <a:off x="2476839" y="4983369"/>
              <a:ext cx="3350996" cy="634626"/>
              <a:chOff x="2461243" y="5942283"/>
              <a:chExt cx="3350996" cy="634626"/>
            </a:xfrm>
          </p:grpSpPr>
          <p:sp>
            <p:nvSpPr>
              <p:cNvPr id="72" name="Rektangel 71">
                <a:extLst>
                  <a:ext uri="{FF2B5EF4-FFF2-40B4-BE49-F238E27FC236}">
                    <a16:creationId xmlns:a16="http://schemas.microsoft.com/office/drawing/2014/main" id="{17BAFD34-83B9-934B-913C-D3C65BCB618B}"/>
                  </a:ext>
                </a:extLst>
              </p:cNvPr>
              <p:cNvSpPr/>
              <p:nvPr/>
            </p:nvSpPr>
            <p:spPr>
              <a:xfrm>
                <a:off x="2461243" y="6051666"/>
                <a:ext cx="335099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2000" dirty="0">
                    <a:latin typeface="Bradley Hand" pitchFamily="2" charset="77"/>
                  </a:rPr>
                  <a:t>a</a:t>
                </a:r>
                <a:r>
                  <a:rPr lang="sv-SE" sz="2000" dirty="0"/>
                  <a:t>)</a:t>
                </a:r>
              </a:p>
            </p:txBody>
          </p:sp>
          <p:grpSp>
            <p:nvGrpSpPr>
              <p:cNvPr id="73" name="Grupp 72">
                <a:extLst>
                  <a:ext uri="{FF2B5EF4-FFF2-40B4-BE49-F238E27FC236}">
                    <a16:creationId xmlns:a16="http://schemas.microsoft.com/office/drawing/2014/main" id="{0405DF9B-62FA-2A4C-8619-9CDF188B20F0}"/>
                  </a:ext>
                </a:extLst>
              </p:cNvPr>
              <p:cNvGrpSpPr/>
              <p:nvPr/>
            </p:nvGrpSpPr>
            <p:grpSpPr>
              <a:xfrm>
                <a:off x="2663776" y="5942283"/>
                <a:ext cx="587900" cy="634626"/>
                <a:chOff x="4295874" y="1149246"/>
                <a:chExt cx="587900" cy="634626"/>
              </a:xfrm>
            </p:grpSpPr>
            <p:sp>
              <p:nvSpPr>
                <p:cNvPr id="74" name="Rektangel 73">
                  <a:extLst>
                    <a:ext uri="{FF2B5EF4-FFF2-40B4-BE49-F238E27FC236}">
                      <a16:creationId xmlns:a16="http://schemas.microsoft.com/office/drawing/2014/main" id="{EE391D28-7E8F-F143-A03E-64A7FB7B6C14}"/>
                    </a:ext>
                  </a:extLst>
                </p:cNvPr>
                <p:cNvSpPr/>
                <p:nvPr/>
              </p:nvSpPr>
              <p:spPr>
                <a:xfrm>
                  <a:off x="4295874" y="1267801"/>
                  <a:ext cx="587900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endParaRPr lang="sv-SE" sz="2000" dirty="0">
                    <a:latin typeface="Bradley Hand" pitchFamily="2" charset="77"/>
                  </a:endParaRPr>
                </a:p>
              </p:txBody>
            </p:sp>
            <p:sp>
              <p:nvSpPr>
                <p:cNvPr id="75" name="Rektangel 74">
                  <a:extLst>
                    <a:ext uri="{FF2B5EF4-FFF2-40B4-BE49-F238E27FC236}">
                      <a16:creationId xmlns:a16="http://schemas.microsoft.com/office/drawing/2014/main" id="{176315B2-3C86-8D41-98C4-E5D97E5AC840}"/>
                    </a:ext>
                  </a:extLst>
                </p:cNvPr>
                <p:cNvSpPr/>
                <p:nvPr/>
              </p:nvSpPr>
              <p:spPr>
                <a:xfrm>
                  <a:off x="4464469" y="1149246"/>
                  <a:ext cx="272836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sv-SE" sz="2000" dirty="0">
                      <a:latin typeface="Bradley Hand" pitchFamily="2" charset="77"/>
                    </a:rPr>
                    <a:t>1</a:t>
                  </a:r>
                </a:p>
              </p:txBody>
            </p:sp>
            <p:sp>
              <p:nvSpPr>
                <p:cNvPr id="76" name="Rektangel 75">
                  <a:extLst>
                    <a:ext uri="{FF2B5EF4-FFF2-40B4-BE49-F238E27FC236}">
                      <a16:creationId xmlns:a16="http://schemas.microsoft.com/office/drawing/2014/main" id="{EF1391CC-849A-0E4B-B120-56A7ECB9A85B}"/>
                    </a:ext>
                  </a:extLst>
                </p:cNvPr>
                <p:cNvSpPr/>
                <p:nvPr/>
              </p:nvSpPr>
              <p:spPr>
                <a:xfrm>
                  <a:off x="4458453" y="1383762"/>
                  <a:ext cx="272836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sv-SE" sz="2000" dirty="0">
                      <a:latin typeface="Bradley Hand" pitchFamily="2" charset="77"/>
                    </a:rPr>
                    <a:t>3</a:t>
                  </a:r>
                </a:p>
              </p:txBody>
            </p:sp>
            <p:cxnSp>
              <p:nvCxnSpPr>
                <p:cNvPr id="77" name="Rak 76">
                  <a:extLst>
                    <a:ext uri="{FF2B5EF4-FFF2-40B4-BE49-F238E27FC236}">
                      <a16:creationId xmlns:a16="http://schemas.microsoft.com/office/drawing/2014/main" id="{BB297324-E15E-9A4C-BCCB-CDC3CC6491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03696" y="1458684"/>
                  <a:ext cx="23360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8" name="Grupp 77">
              <a:extLst>
                <a:ext uri="{FF2B5EF4-FFF2-40B4-BE49-F238E27FC236}">
                  <a16:creationId xmlns:a16="http://schemas.microsoft.com/office/drawing/2014/main" id="{D7CF6286-12F7-7E45-A2D6-FF734B0CB2E4}"/>
                </a:ext>
              </a:extLst>
            </p:cNvPr>
            <p:cNvGrpSpPr/>
            <p:nvPr/>
          </p:nvGrpSpPr>
          <p:grpSpPr>
            <a:xfrm>
              <a:off x="2694785" y="4983369"/>
              <a:ext cx="5545450" cy="1173522"/>
              <a:chOff x="2663776" y="5287426"/>
              <a:chExt cx="5545450" cy="1173522"/>
            </a:xfrm>
          </p:grpSpPr>
          <p:sp>
            <p:nvSpPr>
              <p:cNvPr id="79" name="Rektangel 78">
                <a:extLst>
                  <a:ext uri="{FF2B5EF4-FFF2-40B4-BE49-F238E27FC236}">
                    <a16:creationId xmlns:a16="http://schemas.microsoft.com/office/drawing/2014/main" id="{4ED1DC07-C095-134A-BD37-068E717BEA4B}"/>
                  </a:ext>
                </a:extLst>
              </p:cNvPr>
              <p:cNvSpPr/>
              <p:nvPr/>
            </p:nvSpPr>
            <p:spPr>
              <a:xfrm>
                <a:off x="3482216" y="5396809"/>
                <a:ext cx="472701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v-SE" sz="2000" dirty="0">
                    <a:latin typeface="Bradley Hand" pitchFamily="2" charset="77"/>
                  </a:rPr>
                  <a:t>b</a:t>
                </a:r>
                <a:r>
                  <a:rPr lang="sv-SE" sz="2000" dirty="0"/>
                  <a:t>)</a:t>
                </a:r>
              </a:p>
            </p:txBody>
          </p:sp>
          <p:grpSp>
            <p:nvGrpSpPr>
              <p:cNvPr id="80" name="Grupp 79">
                <a:extLst>
                  <a:ext uri="{FF2B5EF4-FFF2-40B4-BE49-F238E27FC236}">
                    <a16:creationId xmlns:a16="http://schemas.microsoft.com/office/drawing/2014/main" id="{B6F01E61-14AD-C34F-AEE7-19B964C70569}"/>
                  </a:ext>
                </a:extLst>
              </p:cNvPr>
              <p:cNvGrpSpPr/>
              <p:nvPr/>
            </p:nvGrpSpPr>
            <p:grpSpPr>
              <a:xfrm>
                <a:off x="2663776" y="5287426"/>
                <a:ext cx="1665094" cy="1173522"/>
                <a:chOff x="4295874" y="494389"/>
                <a:chExt cx="1665094" cy="1173522"/>
              </a:xfrm>
            </p:grpSpPr>
            <p:sp>
              <p:nvSpPr>
                <p:cNvPr id="81" name="Rektangel 80">
                  <a:extLst>
                    <a:ext uri="{FF2B5EF4-FFF2-40B4-BE49-F238E27FC236}">
                      <a16:creationId xmlns:a16="http://schemas.microsoft.com/office/drawing/2014/main" id="{3FCA0A83-8B46-DA41-BE14-B2079B85CA16}"/>
                    </a:ext>
                  </a:extLst>
                </p:cNvPr>
                <p:cNvSpPr/>
                <p:nvPr/>
              </p:nvSpPr>
              <p:spPr>
                <a:xfrm>
                  <a:off x="4295874" y="1267801"/>
                  <a:ext cx="587900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endParaRPr lang="sv-SE" sz="2000" dirty="0">
                    <a:latin typeface="Bradley Hand" pitchFamily="2" charset="77"/>
                  </a:endParaRPr>
                </a:p>
              </p:txBody>
            </p:sp>
            <p:sp>
              <p:nvSpPr>
                <p:cNvPr id="82" name="Rektangel 81">
                  <a:extLst>
                    <a:ext uri="{FF2B5EF4-FFF2-40B4-BE49-F238E27FC236}">
                      <a16:creationId xmlns:a16="http://schemas.microsoft.com/office/drawing/2014/main" id="{887B1B7A-2415-594A-993A-68A5857EA4B3}"/>
                    </a:ext>
                  </a:extLst>
                </p:cNvPr>
                <p:cNvSpPr/>
                <p:nvPr/>
              </p:nvSpPr>
              <p:spPr>
                <a:xfrm>
                  <a:off x="5485442" y="494389"/>
                  <a:ext cx="272836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sv-SE" sz="2000" dirty="0">
                      <a:latin typeface="Bradley Hand" pitchFamily="2" charset="77"/>
                    </a:rPr>
                    <a:t>2</a:t>
                  </a:r>
                </a:p>
              </p:txBody>
            </p:sp>
            <p:sp>
              <p:nvSpPr>
                <p:cNvPr id="83" name="Rektangel 82">
                  <a:extLst>
                    <a:ext uri="{FF2B5EF4-FFF2-40B4-BE49-F238E27FC236}">
                      <a16:creationId xmlns:a16="http://schemas.microsoft.com/office/drawing/2014/main" id="{1AC9FB1F-0F2A-304A-9E86-CF1F47B75371}"/>
                    </a:ext>
                  </a:extLst>
                </p:cNvPr>
                <p:cNvSpPr/>
                <p:nvPr/>
              </p:nvSpPr>
              <p:spPr>
                <a:xfrm>
                  <a:off x="5461223" y="734466"/>
                  <a:ext cx="499745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sv-SE" sz="2000" dirty="0">
                      <a:latin typeface="Bradley Hand" pitchFamily="2" charset="77"/>
                    </a:rPr>
                    <a:t>5</a:t>
                  </a:r>
                </a:p>
              </p:txBody>
            </p:sp>
            <p:cxnSp>
              <p:nvCxnSpPr>
                <p:cNvPr id="84" name="Rak 83">
                  <a:extLst>
                    <a:ext uri="{FF2B5EF4-FFF2-40B4-BE49-F238E27FC236}">
                      <a16:creationId xmlns:a16="http://schemas.microsoft.com/office/drawing/2014/main" id="{37DC32BE-C48C-2B49-A205-B09EBAAC598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24669" y="803827"/>
                  <a:ext cx="23360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Grupp 68">
            <a:extLst>
              <a:ext uri="{FF2B5EF4-FFF2-40B4-BE49-F238E27FC236}">
                <a16:creationId xmlns:a16="http://schemas.microsoft.com/office/drawing/2014/main" id="{F4467EFF-55E8-6A48-B5AC-FB44C50541DF}"/>
              </a:ext>
            </a:extLst>
          </p:cNvPr>
          <p:cNvGrpSpPr/>
          <p:nvPr/>
        </p:nvGrpSpPr>
        <p:grpSpPr>
          <a:xfrm>
            <a:off x="1951768" y="2079925"/>
            <a:ext cx="643754" cy="600246"/>
            <a:chOff x="1181028" y="1139083"/>
            <a:chExt cx="643754" cy="600246"/>
          </a:xfrm>
        </p:grpSpPr>
        <p:grpSp>
          <p:nvGrpSpPr>
            <p:cNvPr id="86" name="Grupp 85">
              <a:extLst>
                <a:ext uri="{FF2B5EF4-FFF2-40B4-BE49-F238E27FC236}">
                  <a16:creationId xmlns:a16="http://schemas.microsoft.com/office/drawing/2014/main" id="{478CC2DF-0934-0047-9048-6756993E3F91}"/>
                </a:ext>
              </a:extLst>
            </p:cNvPr>
            <p:cNvGrpSpPr/>
            <p:nvPr/>
          </p:nvGrpSpPr>
          <p:grpSpPr>
            <a:xfrm>
              <a:off x="1181028" y="1139083"/>
              <a:ext cx="450764" cy="600246"/>
              <a:chOff x="3831726" y="1905822"/>
              <a:chExt cx="450764" cy="600246"/>
            </a:xfrm>
          </p:grpSpPr>
          <p:sp>
            <p:nvSpPr>
              <p:cNvPr id="88" name="textruta 87">
                <a:extLst>
                  <a:ext uri="{FF2B5EF4-FFF2-40B4-BE49-F238E27FC236}">
                    <a16:creationId xmlns:a16="http://schemas.microsoft.com/office/drawing/2014/main" id="{8665C1DC-9D6F-1B47-A5C0-6ED2E8B6918A}"/>
                  </a:ext>
                </a:extLst>
              </p:cNvPr>
              <p:cNvSpPr txBox="1"/>
              <p:nvPr/>
            </p:nvSpPr>
            <p:spPr>
              <a:xfrm>
                <a:off x="3890271" y="1905822"/>
                <a:ext cx="328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</a:rPr>
                  <a:t>4</a:t>
                </a:r>
              </a:p>
            </p:txBody>
          </p:sp>
          <p:sp>
            <p:nvSpPr>
              <p:cNvPr id="89" name="textruta 88">
                <a:extLst>
                  <a:ext uri="{FF2B5EF4-FFF2-40B4-BE49-F238E27FC236}">
                    <a16:creationId xmlns:a16="http://schemas.microsoft.com/office/drawing/2014/main" id="{5E29F6F6-85BC-C640-916C-E9B242CA2B12}"/>
                  </a:ext>
                </a:extLst>
              </p:cNvPr>
              <p:cNvSpPr txBox="1"/>
              <p:nvPr/>
            </p:nvSpPr>
            <p:spPr>
              <a:xfrm>
                <a:off x="3831726" y="2136736"/>
                <a:ext cx="4507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</a:rPr>
                  <a:t>12</a:t>
                </a:r>
              </a:p>
            </p:txBody>
          </p:sp>
          <p:cxnSp>
            <p:nvCxnSpPr>
              <p:cNvPr id="90" name="Rak 89">
                <a:extLst>
                  <a:ext uri="{FF2B5EF4-FFF2-40B4-BE49-F238E27FC236}">
                    <a16:creationId xmlns:a16="http://schemas.microsoft.com/office/drawing/2014/main" id="{CB5C7F39-285A-2042-96E9-AD44AA5B2F63}"/>
                  </a:ext>
                </a:extLst>
              </p:cNvPr>
              <p:cNvCxnSpPr/>
              <p:nvPr/>
            </p:nvCxnSpPr>
            <p:spPr>
              <a:xfrm>
                <a:off x="3910286" y="2203366"/>
                <a:ext cx="301660" cy="0"/>
              </a:xfrm>
              <a:prstGeom prst="line">
                <a:avLst/>
              </a:prstGeom>
              <a:ln w="158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textruta 86">
              <a:extLst>
                <a:ext uri="{FF2B5EF4-FFF2-40B4-BE49-F238E27FC236}">
                  <a16:creationId xmlns:a16="http://schemas.microsoft.com/office/drawing/2014/main" id="{793CB338-4A1B-8D47-A507-2094E486C8D5}"/>
                </a:ext>
              </a:extLst>
            </p:cNvPr>
            <p:cNvSpPr txBox="1"/>
            <p:nvPr/>
          </p:nvSpPr>
          <p:spPr>
            <a:xfrm>
              <a:off x="1524700" y="125196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=</a:t>
              </a:r>
            </a:p>
          </p:txBody>
        </p:sp>
      </p:grpSp>
      <p:grpSp>
        <p:nvGrpSpPr>
          <p:cNvPr id="91" name="Grupp 90">
            <a:extLst>
              <a:ext uri="{FF2B5EF4-FFF2-40B4-BE49-F238E27FC236}">
                <a16:creationId xmlns:a16="http://schemas.microsoft.com/office/drawing/2014/main" id="{E0FC11B3-46E8-A749-95C7-D822B591C60D}"/>
              </a:ext>
            </a:extLst>
          </p:cNvPr>
          <p:cNvGrpSpPr/>
          <p:nvPr/>
        </p:nvGrpSpPr>
        <p:grpSpPr>
          <a:xfrm>
            <a:off x="3340086" y="2108395"/>
            <a:ext cx="324128" cy="563170"/>
            <a:chOff x="3866871" y="1926506"/>
            <a:chExt cx="324128" cy="563170"/>
          </a:xfrm>
        </p:grpSpPr>
        <p:sp>
          <p:nvSpPr>
            <p:cNvPr id="92" name="textruta 91">
              <a:extLst>
                <a:ext uri="{FF2B5EF4-FFF2-40B4-BE49-F238E27FC236}">
                  <a16:creationId xmlns:a16="http://schemas.microsoft.com/office/drawing/2014/main" id="{26A40C49-A6EB-8841-B754-CE0D5AE8B7D0}"/>
                </a:ext>
              </a:extLst>
            </p:cNvPr>
            <p:cNvSpPr txBox="1"/>
            <p:nvPr/>
          </p:nvSpPr>
          <p:spPr>
            <a:xfrm>
              <a:off x="3866871" y="192650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>
                  <a:latin typeface="Bradley Hand" pitchFamily="2" charset="77"/>
                  <a:cs typeface="Bradley Hand Bold"/>
                </a:rPr>
                <a:t>1</a:t>
              </a:r>
            </a:p>
          </p:txBody>
        </p:sp>
        <p:sp>
          <p:nvSpPr>
            <p:cNvPr id="93" name="textruta 92">
              <a:extLst>
                <a:ext uri="{FF2B5EF4-FFF2-40B4-BE49-F238E27FC236}">
                  <a16:creationId xmlns:a16="http://schemas.microsoft.com/office/drawing/2014/main" id="{50A655A9-15FB-7E45-A0E3-7CD35438CDEB}"/>
                </a:ext>
              </a:extLst>
            </p:cNvPr>
            <p:cNvSpPr txBox="1"/>
            <p:nvPr/>
          </p:nvSpPr>
          <p:spPr>
            <a:xfrm>
              <a:off x="3866871" y="2120344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>
                  <a:latin typeface="Bradley Hand" pitchFamily="2" charset="77"/>
                  <a:cs typeface="Bradley Hand Bold"/>
                </a:rPr>
                <a:t>3</a:t>
              </a:r>
            </a:p>
          </p:txBody>
        </p:sp>
        <p:cxnSp>
          <p:nvCxnSpPr>
            <p:cNvPr id="94" name="Rak 93">
              <a:extLst>
                <a:ext uri="{FF2B5EF4-FFF2-40B4-BE49-F238E27FC236}">
                  <a16:creationId xmlns:a16="http://schemas.microsoft.com/office/drawing/2014/main" id="{029137E0-20C3-A248-9820-ACD4F3D11B3B}"/>
                </a:ext>
              </a:extLst>
            </p:cNvPr>
            <p:cNvCxnSpPr>
              <a:cxnSpLocks/>
            </p:cNvCxnSpPr>
            <p:nvPr/>
          </p:nvCxnSpPr>
          <p:spPr>
            <a:xfrm>
              <a:off x="3917695" y="2208609"/>
              <a:ext cx="174817" cy="0"/>
            </a:xfrm>
            <a:prstGeom prst="line">
              <a:avLst/>
            </a:prstGeom>
            <a:ln w="158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upp 94">
            <a:extLst>
              <a:ext uri="{FF2B5EF4-FFF2-40B4-BE49-F238E27FC236}">
                <a16:creationId xmlns:a16="http://schemas.microsoft.com/office/drawing/2014/main" id="{E5E331E1-BF4A-3B4A-B4D2-84B3BF084534}"/>
              </a:ext>
            </a:extLst>
          </p:cNvPr>
          <p:cNvGrpSpPr/>
          <p:nvPr/>
        </p:nvGrpSpPr>
        <p:grpSpPr>
          <a:xfrm>
            <a:off x="2537976" y="2080988"/>
            <a:ext cx="826372" cy="605582"/>
            <a:chOff x="6217599" y="1050603"/>
            <a:chExt cx="826372" cy="605582"/>
          </a:xfrm>
        </p:grpSpPr>
        <p:grpSp>
          <p:nvGrpSpPr>
            <p:cNvPr id="96" name="Grupp 95">
              <a:extLst>
                <a:ext uri="{FF2B5EF4-FFF2-40B4-BE49-F238E27FC236}">
                  <a16:creationId xmlns:a16="http://schemas.microsoft.com/office/drawing/2014/main" id="{51913AC4-979A-FD4E-B27D-D5D1D9614834}"/>
                </a:ext>
              </a:extLst>
            </p:cNvPr>
            <p:cNvGrpSpPr/>
            <p:nvPr/>
          </p:nvGrpSpPr>
          <p:grpSpPr>
            <a:xfrm>
              <a:off x="6217599" y="1050603"/>
              <a:ext cx="694421" cy="605582"/>
              <a:chOff x="3891960" y="1905966"/>
              <a:chExt cx="694421" cy="605582"/>
            </a:xfrm>
          </p:grpSpPr>
          <p:sp>
            <p:nvSpPr>
              <p:cNvPr id="98" name="textruta 97">
                <a:extLst>
                  <a:ext uri="{FF2B5EF4-FFF2-40B4-BE49-F238E27FC236}">
                    <a16:creationId xmlns:a16="http://schemas.microsoft.com/office/drawing/2014/main" id="{F5D67707-98AC-4D43-B389-FD343D03A034}"/>
                  </a:ext>
                </a:extLst>
              </p:cNvPr>
              <p:cNvSpPr txBox="1"/>
              <p:nvPr/>
            </p:nvSpPr>
            <p:spPr>
              <a:xfrm>
                <a:off x="3938979" y="1905966"/>
                <a:ext cx="6319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  <a:cs typeface="Bradley Hand Bold"/>
                  </a:rPr>
                  <a:t>4 </a:t>
                </a:r>
                <a:r>
                  <a:rPr lang="sv-SE" dirty="0">
                    <a:solidFill>
                      <a:srgbClr val="C00000"/>
                    </a:solidFill>
                    <a:latin typeface="Bradley Hand" pitchFamily="2" charset="77"/>
                    <a:cs typeface="Bradley Hand Bold"/>
                  </a:rPr>
                  <a:t>/4</a:t>
                </a:r>
              </a:p>
            </p:txBody>
          </p:sp>
          <p:sp>
            <p:nvSpPr>
              <p:cNvPr id="99" name="textruta 98">
                <a:extLst>
                  <a:ext uri="{FF2B5EF4-FFF2-40B4-BE49-F238E27FC236}">
                    <a16:creationId xmlns:a16="http://schemas.microsoft.com/office/drawing/2014/main" id="{EBAB3913-3670-9843-88BE-5581E799F957}"/>
                  </a:ext>
                </a:extLst>
              </p:cNvPr>
              <p:cNvSpPr txBox="1"/>
              <p:nvPr/>
            </p:nvSpPr>
            <p:spPr>
              <a:xfrm>
                <a:off x="3891960" y="2142216"/>
                <a:ext cx="6944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  <a:cs typeface="Bradley Hand Bold"/>
                  </a:rPr>
                  <a:t>12</a:t>
                </a:r>
                <a:r>
                  <a:rPr lang="sv-SE" dirty="0">
                    <a:solidFill>
                      <a:srgbClr val="C00000"/>
                    </a:solidFill>
                    <a:latin typeface="Bradley Hand" pitchFamily="2" charset="77"/>
                    <a:cs typeface="Bradley Hand Bold"/>
                  </a:rPr>
                  <a:t>/4</a:t>
                </a:r>
              </a:p>
            </p:txBody>
          </p:sp>
          <p:cxnSp>
            <p:nvCxnSpPr>
              <p:cNvPr id="100" name="Rak 99">
                <a:extLst>
                  <a:ext uri="{FF2B5EF4-FFF2-40B4-BE49-F238E27FC236}">
                    <a16:creationId xmlns:a16="http://schemas.microsoft.com/office/drawing/2014/main" id="{9C44F2D4-72CF-9446-83F3-178054D5335D}"/>
                  </a:ext>
                </a:extLst>
              </p:cNvPr>
              <p:cNvCxnSpPr/>
              <p:nvPr/>
            </p:nvCxnSpPr>
            <p:spPr>
              <a:xfrm>
                <a:off x="3910286" y="2212545"/>
                <a:ext cx="577625" cy="0"/>
              </a:xfrm>
              <a:prstGeom prst="line">
                <a:avLst/>
              </a:prstGeom>
              <a:ln w="158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textruta 96">
              <a:extLst>
                <a:ext uri="{FF2B5EF4-FFF2-40B4-BE49-F238E27FC236}">
                  <a16:creationId xmlns:a16="http://schemas.microsoft.com/office/drawing/2014/main" id="{0F3BAC26-3FD5-A545-9552-878EE7FEB9A8}"/>
                </a:ext>
              </a:extLst>
            </p:cNvPr>
            <p:cNvSpPr txBox="1"/>
            <p:nvPr/>
          </p:nvSpPr>
          <p:spPr>
            <a:xfrm>
              <a:off x="6777271" y="1168728"/>
              <a:ext cx="266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>
                  <a:cs typeface="Bradley Hand Bold"/>
                </a:rPr>
                <a:t>=</a:t>
              </a:r>
            </a:p>
          </p:txBody>
        </p:sp>
      </p:grpSp>
      <p:grpSp>
        <p:nvGrpSpPr>
          <p:cNvPr id="101" name="Grupp 100">
            <a:extLst>
              <a:ext uri="{FF2B5EF4-FFF2-40B4-BE49-F238E27FC236}">
                <a16:creationId xmlns:a16="http://schemas.microsoft.com/office/drawing/2014/main" id="{40F3AFCD-0FF9-A142-8B3E-B582042809BD}"/>
              </a:ext>
            </a:extLst>
          </p:cNvPr>
          <p:cNvGrpSpPr/>
          <p:nvPr/>
        </p:nvGrpSpPr>
        <p:grpSpPr>
          <a:xfrm>
            <a:off x="1950844" y="3362540"/>
            <a:ext cx="643754" cy="580870"/>
            <a:chOff x="1181028" y="1158459"/>
            <a:chExt cx="643754" cy="580870"/>
          </a:xfrm>
        </p:grpSpPr>
        <p:grpSp>
          <p:nvGrpSpPr>
            <p:cNvPr id="102" name="Grupp 101">
              <a:extLst>
                <a:ext uri="{FF2B5EF4-FFF2-40B4-BE49-F238E27FC236}">
                  <a16:creationId xmlns:a16="http://schemas.microsoft.com/office/drawing/2014/main" id="{6880681D-B36D-1A41-90F9-23F0B4F58BF0}"/>
                </a:ext>
              </a:extLst>
            </p:cNvPr>
            <p:cNvGrpSpPr/>
            <p:nvPr/>
          </p:nvGrpSpPr>
          <p:grpSpPr>
            <a:xfrm>
              <a:off x="1181028" y="1158459"/>
              <a:ext cx="470000" cy="580870"/>
              <a:chOff x="3831726" y="1925198"/>
              <a:chExt cx="470000" cy="580870"/>
            </a:xfrm>
          </p:grpSpPr>
          <p:sp>
            <p:nvSpPr>
              <p:cNvPr id="104" name="textruta 103">
                <a:extLst>
                  <a:ext uri="{FF2B5EF4-FFF2-40B4-BE49-F238E27FC236}">
                    <a16:creationId xmlns:a16="http://schemas.microsoft.com/office/drawing/2014/main" id="{FF292A29-40BB-2B4F-9899-A85E8897C1BC}"/>
                  </a:ext>
                </a:extLst>
              </p:cNvPr>
              <p:cNvSpPr txBox="1"/>
              <p:nvPr/>
            </p:nvSpPr>
            <p:spPr>
              <a:xfrm>
                <a:off x="3858711" y="1925198"/>
                <a:ext cx="4315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</a:rPr>
                  <a:t>10</a:t>
                </a:r>
              </a:p>
            </p:txBody>
          </p:sp>
          <p:sp>
            <p:nvSpPr>
              <p:cNvPr id="105" name="textruta 104">
                <a:extLst>
                  <a:ext uri="{FF2B5EF4-FFF2-40B4-BE49-F238E27FC236}">
                    <a16:creationId xmlns:a16="http://schemas.microsoft.com/office/drawing/2014/main" id="{9CCC79D8-1682-FE4A-AF65-023EBD8E8D6F}"/>
                  </a:ext>
                </a:extLst>
              </p:cNvPr>
              <p:cNvSpPr txBox="1"/>
              <p:nvPr/>
            </p:nvSpPr>
            <p:spPr>
              <a:xfrm>
                <a:off x="3831726" y="2136736"/>
                <a:ext cx="4700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</a:rPr>
                  <a:t>25</a:t>
                </a:r>
              </a:p>
            </p:txBody>
          </p:sp>
          <p:cxnSp>
            <p:nvCxnSpPr>
              <p:cNvPr id="106" name="Rak 105">
                <a:extLst>
                  <a:ext uri="{FF2B5EF4-FFF2-40B4-BE49-F238E27FC236}">
                    <a16:creationId xmlns:a16="http://schemas.microsoft.com/office/drawing/2014/main" id="{BB263DCB-F7A2-0E4E-BC3F-F40F96AFC5C7}"/>
                  </a:ext>
                </a:extLst>
              </p:cNvPr>
              <p:cNvCxnSpPr/>
              <p:nvPr/>
            </p:nvCxnSpPr>
            <p:spPr>
              <a:xfrm>
                <a:off x="3910286" y="2203366"/>
                <a:ext cx="301660" cy="0"/>
              </a:xfrm>
              <a:prstGeom prst="line">
                <a:avLst/>
              </a:prstGeom>
              <a:ln w="158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extruta 102">
              <a:extLst>
                <a:ext uri="{FF2B5EF4-FFF2-40B4-BE49-F238E27FC236}">
                  <a16:creationId xmlns:a16="http://schemas.microsoft.com/office/drawing/2014/main" id="{4EE33C50-EAB8-E848-A6DA-40B2118C33EE}"/>
                </a:ext>
              </a:extLst>
            </p:cNvPr>
            <p:cNvSpPr txBox="1"/>
            <p:nvPr/>
          </p:nvSpPr>
          <p:spPr>
            <a:xfrm>
              <a:off x="1524700" y="1251961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=</a:t>
              </a:r>
            </a:p>
          </p:txBody>
        </p:sp>
      </p:grpSp>
      <p:grpSp>
        <p:nvGrpSpPr>
          <p:cNvPr id="107" name="Grupp 106">
            <a:extLst>
              <a:ext uri="{FF2B5EF4-FFF2-40B4-BE49-F238E27FC236}">
                <a16:creationId xmlns:a16="http://schemas.microsoft.com/office/drawing/2014/main" id="{105C5BD7-37DC-7345-8328-B384CD77CDB6}"/>
              </a:ext>
            </a:extLst>
          </p:cNvPr>
          <p:cNvGrpSpPr/>
          <p:nvPr/>
        </p:nvGrpSpPr>
        <p:grpSpPr>
          <a:xfrm>
            <a:off x="3339162" y="3371634"/>
            <a:ext cx="328936" cy="563170"/>
            <a:chOff x="3866871" y="1926506"/>
            <a:chExt cx="328936" cy="563170"/>
          </a:xfrm>
        </p:grpSpPr>
        <p:sp>
          <p:nvSpPr>
            <p:cNvPr id="108" name="textruta 107">
              <a:extLst>
                <a:ext uri="{FF2B5EF4-FFF2-40B4-BE49-F238E27FC236}">
                  <a16:creationId xmlns:a16="http://schemas.microsoft.com/office/drawing/2014/main" id="{A0FDD201-D12E-1F4F-A6AE-BA3E483E1E69}"/>
                </a:ext>
              </a:extLst>
            </p:cNvPr>
            <p:cNvSpPr txBox="1"/>
            <p:nvPr/>
          </p:nvSpPr>
          <p:spPr>
            <a:xfrm>
              <a:off x="3866871" y="1926506"/>
              <a:ext cx="328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>
                  <a:latin typeface="Bradley Hand" pitchFamily="2" charset="77"/>
                  <a:cs typeface="Bradley Hand Bold"/>
                </a:rPr>
                <a:t>2</a:t>
              </a:r>
            </a:p>
          </p:txBody>
        </p:sp>
        <p:sp>
          <p:nvSpPr>
            <p:cNvPr id="109" name="textruta 108">
              <a:extLst>
                <a:ext uri="{FF2B5EF4-FFF2-40B4-BE49-F238E27FC236}">
                  <a16:creationId xmlns:a16="http://schemas.microsoft.com/office/drawing/2014/main" id="{568BCF55-AA9B-7740-B2CF-D831BFEFA3F2}"/>
                </a:ext>
              </a:extLst>
            </p:cNvPr>
            <p:cNvSpPr txBox="1"/>
            <p:nvPr/>
          </p:nvSpPr>
          <p:spPr>
            <a:xfrm>
              <a:off x="3866871" y="2120344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>
                  <a:latin typeface="Bradley Hand" pitchFamily="2" charset="77"/>
                  <a:cs typeface="Bradley Hand Bold"/>
                </a:rPr>
                <a:t>5</a:t>
              </a:r>
            </a:p>
          </p:txBody>
        </p:sp>
        <p:cxnSp>
          <p:nvCxnSpPr>
            <p:cNvPr id="110" name="Rak 109">
              <a:extLst>
                <a:ext uri="{FF2B5EF4-FFF2-40B4-BE49-F238E27FC236}">
                  <a16:creationId xmlns:a16="http://schemas.microsoft.com/office/drawing/2014/main" id="{32B790CB-21F2-EC4F-93BB-0F58EF9D40C6}"/>
                </a:ext>
              </a:extLst>
            </p:cNvPr>
            <p:cNvCxnSpPr>
              <a:cxnSpLocks/>
            </p:cNvCxnSpPr>
            <p:nvPr/>
          </p:nvCxnSpPr>
          <p:spPr>
            <a:xfrm>
              <a:off x="3917695" y="2208609"/>
              <a:ext cx="174817" cy="0"/>
            </a:xfrm>
            <a:prstGeom prst="line">
              <a:avLst/>
            </a:prstGeom>
            <a:ln w="158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upp 110">
            <a:extLst>
              <a:ext uri="{FF2B5EF4-FFF2-40B4-BE49-F238E27FC236}">
                <a16:creationId xmlns:a16="http://schemas.microsoft.com/office/drawing/2014/main" id="{7C1965B9-05F9-A04E-8BD4-F30F539224F5}"/>
              </a:ext>
            </a:extLst>
          </p:cNvPr>
          <p:cNvGrpSpPr/>
          <p:nvPr/>
        </p:nvGrpSpPr>
        <p:grpSpPr>
          <a:xfrm>
            <a:off x="2537052" y="3371634"/>
            <a:ext cx="826372" cy="578175"/>
            <a:chOff x="6217599" y="1078010"/>
            <a:chExt cx="826372" cy="578175"/>
          </a:xfrm>
        </p:grpSpPr>
        <p:grpSp>
          <p:nvGrpSpPr>
            <p:cNvPr id="112" name="Grupp 111">
              <a:extLst>
                <a:ext uri="{FF2B5EF4-FFF2-40B4-BE49-F238E27FC236}">
                  <a16:creationId xmlns:a16="http://schemas.microsoft.com/office/drawing/2014/main" id="{3F502D3F-B03C-0548-B125-57AC1623766F}"/>
                </a:ext>
              </a:extLst>
            </p:cNvPr>
            <p:cNvGrpSpPr/>
            <p:nvPr/>
          </p:nvGrpSpPr>
          <p:grpSpPr>
            <a:xfrm>
              <a:off x="6217599" y="1078010"/>
              <a:ext cx="780768" cy="578175"/>
              <a:chOff x="3891960" y="1933373"/>
              <a:chExt cx="780768" cy="578175"/>
            </a:xfrm>
          </p:grpSpPr>
          <p:sp>
            <p:nvSpPr>
              <p:cNvPr id="114" name="textruta 113">
                <a:extLst>
                  <a:ext uri="{FF2B5EF4-FFF2-40B4-BE49-F238E27FC236}">
                    <a16:creationId xmlns:a16="http://schemas.microsoft.com/office/drawing/2014/main" id="{070591EC-B652-0A43-9240-5509304D450A}"/>
                  </a:ext>
                </a:extLst>
              </p:cNvPr>
              <p:cNvSpPr txBox="1"/>
              <p:nvPr/>
            </p:nvSpPr>
            <p:spPr>
              <a:xfrm>
                <a:off x="3938232" y="1933373"/>
                <a:ext cx="7344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  <a:cs typeface="Bradley Hand Bold"/>
                  </a:rPr>
                  <a:t>10 </a:t>
                </a:r>
                <a:r>
                  <a:rPr lang="sv-SE" dirty="0">
                    <a:solidFill>
                      <a:srgbClr val="C00000"/>
                    </a:solidFill>
                    <a:latin typeface="Bradley Hand" pitchFamily="2" charset="77"/>
                    <a:cs typeface="Bradley Hand Bold"/>
                  </a:rPr>
                  <a:t>/5</a:t>
                </a:r>
              </a:p>
            </p:txBody>
          </p:sp>
          <p:sp>
            <p:nvSpPr>
              <p:cNvPr id="115" name="textruta 114">
                <a:extLst>
                  <a:ext uri="{FF2B5EF4-FFF2-40B4-BE49-F238E27FC236}">
                    <a16:creationId xmlns:a16="http://schemas.microsoft.com/office/drawing/2014/main" id="{A3E6FB06-19FC-F143-BE94-3B721C4FD2D5}"/>
                  </a:ext>
                </a:extLst>
              </p:cNvPr>
              <p:cNvSpPr txBox="1"/>
              <p:nvPr/>
            </p:nvSpPr>
            <p:spPr>
              <a:xfrm>
                <a:off x="3891960" y="2142216"/>
                <a:ext cx="7136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  <a:cs typeface="Bradley Hand Bold"/>
                  </a:rPr>
                  <a:t>25</a:t>
                </a:r>
                <a:r>
                  <a:rPr lang="sv-SE" dirty="0">
                    <a:solidFill>
                      <a:srgbClr val="C00000"/>
                    </a:solidFill>
                    <a:latin typeface="Bradley Hand" pitchFamily="2" charset="77"/>
                    <a:cs typeface="Bradley Hand Bold"/>
                  </a:rPr>
                  <a:t>/5</a:t>
                </a:r>
              </a:p>
            </p:txBody>
          </p:sp>
          <p:cxnSp>
            <p:nvCxnSpPr>
              <p:cNvPr id="116" name="Rak 115">
                <a:extLst>
                  <a:ext uri="{FF2B5EF4-FFF2-40B4-BE49-F238E27FC236}">
                    <a16:creationId xmlns:a16="http://schemas.microsoft.com/office/drawing/2014/main" id="{D2F1BBC9-B9E3-EA48-8A4B-24CFEC4B3A9C}"/>
                  </a:ext>
                </a:extLst>
              </p:cNvPr>
              <p:cNvCxnSpPr/>
              <p:nvPr/>
            </p:nvCxnSpPr>
            <p:spPr>
              <a:xfrm>
                <a:off x="3910286" y="2212545"/>
                <a:ext cx="577625" cy="0"/>
              </a:xfrm>
              <a:prstGeom prst="line">
                <a:avLst/>
              </a:prstGeom>
              <a:ln w="158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" name="textruta 112">
              <a:extLst>
                <a:ext uri="{FF2B5EF4-FFF2-40B4-BE49-F238E27FC236}">
                  <a16:creationId xmlns:a16="http://schemas.microsoft.com/office/drawing/2014/main" id="{F6B1C6ED-B1B8-1446-8285-2CECEC88A831}"/>
                </a:ext>
              </a:extLst>
            </p:cNvPr>
            <p:cNvSpPr txBox="1"/>
            <p:nvPr/>
          </p:nvSpPr>
          <p:spPr>
            <a:xfrm>
              <a:off x="6777271" y="1168728"/>
              <a:ext cx="266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>
                  <a:cs typeface="Bradley Hand Bold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353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54" grpId="0" animBg="1"/>
      <p:bldP spid="55" grpId="0"/>
      <p:bldP spid="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520612" y="626100"/>
            <a:ext cx="66587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Hur stor är sannolikheten att man vid kast med en vanlig tärning får</a:t>
            </a:r>
          </a:p>
        </p:txBody>
      </p:sp>
      <p:sp>
        <p:nvSpPr>
          <p:cNvPr id="4" name="Rektangel 3"/>
          <p:cNvSpPr/>
          <p:nvPr/>
        </p:nvSpPr>
        <p:spPr>
          <a:xfrm>
            <a:off x="1616306" y="1103924"/>
            <a:ext cx="1116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a) en sexa</a:t>
            </a:r>
          </a:p>
        </p:txBody>
      </p:sp>
      <p:sp>
        <p:nvSpPr>
          <p:cNvPr id="6" name="Rektangel 5"/>
          <p:cNvSpPr/>
          <p:nvPr/>
        </p:nvSpPr>
        <p:spPr>
          <a:xfrm>
            <a:off x="3972182" y="1060592"/>
            <a:ext cx="2599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b) en femma eller en sexa</a:t>
            </a:r>
          </a:p>
        </p:txBody>
      </p:sp>
      <p:grpSp>
        <p:nvGrpSpPr>
          <p:cNvPr id="15" name="Grupp 14"/>
          <p:cNvGrpSpPr/>
          <p:nvPr/>
        </p:nvGrpSpPr>
        <p:grpSpPr>
          <a:xfrm>
            <a:off x="2884140" y="2095926"/>
            <a:ext cx="447985" cy="584610"/>
            <a:chOff x="1228824" y="1112814"/>
            <a:chExt cx="447985" cy="584610"/>
          </a:xfrm>
        </p:grpSpPr>
        <p:grpSp>
          <p:nvGrpSpPr>
            <p:cNvPr id="16" name="Grupp 15"/>
            <p:cNvGrpSpPr/>
            <p:nvPr/>
          </p:nvGrpSpPr>
          <p:grpSpPr>
            <a:xfrm>
              <a:off x="1228824" y="1112814"/>
              <a:ext cx="332142" cy="584610"/>
              <a:chOff x="3879522" y="1879553"/>
              <a:chExt cx="332142" cy="584610"/>
            </a:xfrm>
          </p:grpSpPr>
          <p:sp>
            <p:nvSpPr>
              <p:cNvPr id="18" name="textruta 17"/>
              <p:cNvSpPr txBox="1"/>
              <p:nvPr/>
            </p:nvSpPr>
            <p:spPr>
              <a:xfrm>
                <a:off x="3888619" y="1879553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1</a:t>
                </a:r>
              </a:p>
            </p:txBody>
          </p:sp>
          <p:sp>
            <p:nvSpPr>
              <p:cNvPr id="19" name="textruta 18"/>
              <p:cNvSpPr txBox="1"/>
              <p:nvPr/>
            </p:nvSpPr>
            <p:spPr>
              <a:xfrm>
                <a:off x="3879522" y="2094831"/>
                <a:ext cx="3321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6</a:t>
                </a:r>
              </a:p>
            </p:txBody>
          </p:sp>
          <p:cxnSp>
            <p:nvCxnSpPr>
              <p:cNvPr id="20" name="Rak 19"/>
              <p:cNvCxnSpPr>
                <a:cxnSpLocks/>
              </p:cNvCxnSpPr>
              <p:nvPr/>
            </p:nvCxnSpPr>
            <p:spPr>
              <a:xfrm>
                <a:off x="3938693" y="2159823"/>
                <a:ext cx="176411" cy="0"/>
              </a:xfrm>
              <a:prstGeom prst="line">
                <a:avLst/>
              </a:prstGeom>
              <a:ln w="158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ruta 16"/>
            <p:cNvSpPr txBox="1"/>
            <p:nvPr/>
          </p:nvSpPr>
          <p:spPr>
            <a:xfrm>
              <a:off x="1492078" y="1208418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sv-SE" dirty="0">
                <a:cs typeface="Bradley Hand Bold"/>
              </a:endParaRPr>
            </a:p>
          </p:txBody>
        </p:sp>
      </p:grpSp>
      <p:sp>
        <p:nvSpPr>
          <p:cNvPr id="21" name="Rektangel 20"/>
          <p:cNvSpPr/>
          <p:nvPr/>
        </p:nvSpPr>
        <p:spPr>
          <a:xfrm>
            <a:off x="1485424" y="2204418"/>
            <a:ext cx="2216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a)   </a:t>
            </a:r>
            <a:r>
              <a:rPr lang="sv-SE" dirty="0">
                <a:latin typeface="Bradley Hand Bold"/>
                <a:cs typeface="Bradley Hand Bold"/>
              </a:rPr>
              <a:t>P (6:a) </a:t>
            </a:r>
            <a:r>
              <a:rPr lang="sv-SE" dirty="0">
                <a:cs typeface="Bradley Hand Bold"/>
              </a:rPr>
              <a:t>=</a:t>
            </a:r>
          </a:p>
        </p:txBody>
      </p:sp>
      <p:sp>
        <p:nvSpPr>
          <p:cNvPr id="26" name="Rektangel 25"/>
          <p:cNvSpPr/>
          <p:nvPr/>
        </p:nvSpPr>
        <p:spPr>
          <a:xfrm>
            <a:off x="1485424" y="3401157"/>
            <a:ext cx="2470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>
                <a:latin typeface="Bradley Hand" pitchFamily="2" charset="77"/>
              </a:rPr>
              <a:t>b)   </a:t>
            </a:r>
            <a:r>
              <a:rPr lang="sv-SE" dirty="0">
                <a:latin typeface="Bradley Hand Bold"/>
                <a:cs typeface="Bradley Hand Bold"/>
              </a:rPr>
              <a:t>P (5 eller 6)</a:t>
            </a:r>
            <a:r>
              <a:rPr lang="sv-SE" dirty="0">
                <a:cs typeface="Bradley Hand Bold"/>
              </a:rPr>
              <a:t>=</a:t>
            </a:r>
          </a:p>
        </p:txBody>
      </p:sp>
      <p:sp>
        <p:nvSpPr>
          <p:cNvPr id="65" name="Rektangel 64">
            <a:extLst>
              <a:ext uri="{FF2B5EF4-FFF2-40B4-BE49-F238E27FC236}">
                <a16:creationId xmlns:a16="http://schemas.microsoft.com/office/drawing/2014/main" id="{E76E5807-5CB1-F741-B43A-45D42B2A9230}"/>
              </a:ext>
            </a:extLst>
          </p:cNvPr>
          <p:cNvSpPr/>
          <p:nvPr/>
        </p:nvSpPr>
        <p:spPr>
          <a:xfrm>
            <a:off x="212063" y="396544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F94AC1AA-F5A3-2B42-8D50-34BFA322A71B}"/>
              </a:ext>
            </a:extLst>
          </p:cNvPr>
          <p:cNvGrpSpPr/>
          <p:nvPr/>
        </p:nvGrpSpPr>
        <p:grpSpPr>
          <a:xfrm>
            <a:off x="1637399" y="4509440"/>
            <a:ext cx="4144865" cy="1094062"/>
            <a:chOff x="315944" y="5524906"/>
            <a:chExt cx="4144865" cy="1094062"/>
          </a:xfrm>
        </p:grpSpPr>
        <p:sp>
          <p:nvSpPr>
            <p:cNvPr id="73" name="textruta 72">
              <a:extLst>
                <a:ext uri="{FF2B5EF4-FFF2-40B4-BE49-F238E27FC236}">
                  <a16:creationId xmlns:a16="http://schemas.microsoft.com/office/drawing/2014/main" id="{CC335BFB-404D-034D-9628-9708A4DAF972}"/>
                </a:ext>
              </a:extLst>
            </p:cNvPr>
            <p:cNvSpPr txBox="1"/>
            <p:nvPr/>
          </p:nvSpPr>
          <p:spPr>
            <a:xfrm>
              <a:off x="315944" y="5622982"/>
              <a:ext cx="4010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u="sng" dirty="0">
                  <a:latin typeface="Bradley Hand Bold"/>
                  <a:cs typeface="Bradley Hand Bold"/>
                </a:rPr>
                <a:t>Svar</a:t>
              </a:r>
              <a:r>
                <a:rPr lang="sv-SE" dirty="0">
                  <a:latin typeface="Bradley Hand Bold"/>
                  <a:cs typeface="Bradley Hand Bold"/>
                </a:rPr>
                <a:t>:  a) Sannolikheten är      .  </a:t>
              </a:r>
            </a:p>
          </p:txBody>
        </p:sp>
        <p:grpSp>
          <p:nvGrpSpPr>
            <p:cNvPr id="74" name="Grupp 73">
              <a:extLst>
                <a:ext uri="{FF2B5EF4-FFF2-40B4-BE49-F238E27FC236}">
                  <a16:creationId xmlns:a16="http://schemas.microsoft.com/office/drawing/2014/main" id="{CBE979E0-B06C-BE43-A992-62CA10275CF1}"/>
                </a:ext>
              </a:extLst>
            </p:cNvPr>
            <p:cNvGrpSpPr/>
            <p:nvPr/>
          </p:nvGrpSpPr>
          <p:grpSpPr>
            <a:xfrm>
              <a:off x="3079973" y="5524906"/>
              <a:ext cx="329626" cy="602742"/>
              <a:chOff x="4699947" y="1827288"/>
              <a:chExt cx="329626" cy="602742"/>
            </a:xfrm>
          </p:grpSpPr>
          <p:sp>
            <p:nvSpPr>
              <p:cNvPr id="75" name="textruta 74">
                <a:extLst>
                  <a:ext uri="{FF2B5EF4-FFF2-40B4-BE49-F238E27FC236}">
                    <a16:creationId xmlns:a16="http://schemas.microsoft.com/office/drawing/2014/main" id="{82CC9F3A-039B-914E-8A3A-CFB4276B2DB3}"/>
                  </a:ext>
                </a:extLst>
              </p:cNvPr>
              <p:cNvSpPr txBox="1"/>
              <p:nvPr/>
            </p:nvSpPr>
            <p:spPr>
              <a:xfrm>
                <a:off x="4723721" y="1827288"/>
                <a:ext cx="3058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1</a:t>
                </a:r>
              </a:p>
            </p:txBody>
          </p:sp>
          <p:sp>
            <p:nvSpPr>
              <p:cNvPr id="76" name="textruta 75">
                <a:extLst>
                  <a:ext uri="{FF2B5EF4-FFF2-40B4-BE49-F238E27FC236}">
                    <a16:creationId xmlns:a16="http://schemas.microsoft.com/office/drawing/2014/main" id="{7F8CCF69-B7A5-714D-B927-DBD9AC6CE769}"/>
                  </a:ext>
                </a:extLst>
              </p:cNvPr>
              <p:cNvSpPr txBox="1"/>
              <p:nvPr/>
            </p:nvSpPr>
            <p:spPr>
              <a:xfrm>
                <a:off x="4699947" y="2060698"/>
                <a:ext cx="32962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6</a:t>
                </a:r>
              </a:p>
            </p:txBody>
          </p:sp>
          <p:cxnSp>
            <p:nvCxnSpPr>
              <p:cNvPr id="77" name="Rak 76">
                <a:extLst>
                  <a:ext uri="{FF2B5EF4-FFF2-40B4-BE49-F238E27FC236}">
                    <a16:creationId xmlns:a16="http://schemas.microsoft.com/office/drawing/2014/main" id="{2626A488-6C64-144E-9D76-04CB786FB5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89698" y="2119683"/>
                <a:ext cx="173898" cy="0"/>
              </a:xfrm>
              <a:prstGeom prst="line">
                <a:avLst/>
              </a:prstGeom>
              <a:ln w="158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Rektangel 77">
              <a:extLst>
                <a:ext uri="{FF2B5EF4-FFF2-40B4-BE49-F238E27FC236}">
                  <a16:creationId xmlns:a16="http://schemas.microsoft.com/office/drawing/2014/main" id="{2BC259AF-86EE-C549-B188-844A01983FE2}"/>
                </a:ext>
              </a:extLst>
            </p:cNvPr>
            <p:cNvSpPr/>
            <p:nvPr/>
          </p:nvSpPr>
          <p:spPr>
            <a:xfrm>
              <a:off x="959487" y="6102702"/>
              <a:ext cx="350132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v-SE" dirty="0">
                  <a:latin typeface="Bradley Hand" pitchFamily="2" charset="77"/>
                </a:rPr>
                <a:t>b) Sannolikheten är     .</a:t>
              </a:r>
              <a:endParaRPr lang="sv-SE" dirty="0">
                <a:cs typeface="Bradley Hand Bold"/>
              </a:endParaRPr>
            </a:p>
          </p:txBody>
        </p:sp>
        <p:grpSp>
          <p:nvGrpSpPr>
            <p:cNvPr id="79" name="Grupp 78">
              <a:extLst>
                <a:ext uri="{FF2B5EF4-FFF2-40B4-BE49-F238E27FC236}">
                  <a16:creationId xmlns:a16="http://schemas.microsoft.com/office/drawing/2014/main" id="{BE2C4B58-088D-E547-8941-384374304DA1}"/>
                </a:ext>
              </a:extLst>
            </p:cNvPr>
            <p:cNvGrpSpPr/>
            <p:nvPr/>
          </p:nvGrpSpPr>
          <p:grpSpPr>
            <a:xfrm>
              <a:off x="3060609" y="6032652"/>
              <a:ext cx="326548" cy="586316"/>
              <a:chOff x="3525142" y="2342453"/>
              <a:chExt cx="326548" cy="586316"/>
            </a:xfrm>
          </p:grpSpPr>
          <p:sp>
            <p:nvSpPr>
              <p:cNvPr id="80" name="textruta 79">
                <a:extLst>
                  <a:ext uri="{FF2B5EF4-FFF2-40B4-BE49-F238E27FC236}">
                    <a16:creationId xmlns:a16="http://schemas.microsoft.com/office/drawing/2014/main" id="{0D7C1573-C9C1-1B48-BFA9-1123B70857D7}"/>
                  </a:ext>
                </a:extLst>
              </p:cNvPr>
              <p:cNvSpPr txBox="1"/>
              <p:nvPr/>
            </p:nvSpPr>
            <p:spPr>
              <a:xfrm>
                <a:off x="3545196" y="2342453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1</a:t>
                </a:r>
              </a:p>
            </p:txBody>
          </p:sp>
          <p:sp>
            <p:nvSpPr>
              <p:cNvPr id="81" name="textruta 80">
                <a:extLst>
                  <a:ext uri="{FF2B5EF4-FFF2-40B4-BE49-F238E27FC236}">
                    <a16:creationId xmlns:a16="http://schemas.microsoft.com/office/drawing/2014/main" id="{1F3C93B1-00ED-7D4C-AF26-26B7E156D30A}"/>
                  </a:ext>
                </a:extLst>
              </p:cNvPr>
              <p:cNvSpPr txBox="1"/>
              <p:nvPr/>
            </p:nvSpPr>
            <p:spPr>
              <a:xfrm>
                <a:off x="3525142" y="2559437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3</a:t>
                </a:r>
              </a:p>
            </p:txBody>
          </p:sp>
          <p:cxnSp>
            <p:nvCxnSpPr>
              <p:cNvPr id="82" name="Rak 81">
                <a:extLst>
                  <a:ext uri="{FF2B5EF4-FFF2-40B4-BE49-F238E27FC236}">
                    <a16:creationId xmlns:a16="http://schemas.microsoft.com/office/drawing/2014/main" id="{3B038434-DC31-C943-A99B-5C54AC8BE5C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07102" y="2624597"/>
                <a:ext cx="165100" cy="1"/>
              </a:xfrm>
              <a:prstGeom prst="line">
                <a:avLst/>
              </a:prstGeom>
              <a:ln w="158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74" name="Picture 2" descr="Träddiagram - Sannolikhetslära (Matte 1) - Eddler">
            <a:extLst>
              <a:ext uri="{FF2B5EF4-FFF2-40B4-BE49-F238E27FC236}">
                <a16:creationId xmlns:a16="http://schemas.microsoft.com/office/drawing/2014/main" id="{1ADF0302-DD58-8C4E-97E6-4498D62D2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877" y="584369"/>
            <a:ext cx="1116397" cy="115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ktangel 34">
            <a:extLst>
              <a:ext uri="{FF2B5EF4-FFF2-40B4-BE49-F238E27FC236}">
                <a16:creationId xmlns:a16="http://schemas.microsoft.com/office/drawing/2014/main" id="{7944232D-3518-8D41-BEB0-6C46F09ECBFC}"/>
              </a:ext>
            </a:extLst>
          </p:cNvPr>
          <p:cNvSpPr/>
          <p:nvPr/>
        </p:nvSpPr>
        <p:spPr>
          <a:xfrm>
            <a:off x="6144029" y="2048600"/>
            <a:ext cx="231304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Det finns sex möjliga utfall. Av dessa är ett gynnsamt. </a:t>
            </a: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7546C8B1-D4DD-DD48-A663-A3AC7FEDF8C6}"/>
              </a:ext>
            </a:extLst>
          </p:cNvPr>
          <p:cNvSpPr/>
          <p:nvPr/>
        </p:nvSpPr>
        <p:spPr>
          <a:xfrm>
            <a:off x="6144029" y="3062603"/>
            <a:ext cx="231304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Det finns sex möjliga utfall. Av dessa är två gynnsamma. </a:t>
            </a:r>
          </a:p>
        </p:txBody>
      </p:sp>
      <p:grpSp>
        <p:nvGrpSpPr>
          <p:cNvPr id="37" name="Grupp 36">
            <a:extLst>
              <a:ext uri="{FF2B5EF4-FFF2-40B4-BE49-F238E27FC236}">
                <a16:creationId xmlns:a16="http://schemas.microsoft.com/office/drawing/2014/main" id="{BF5FBF48-5A9B-6D43-94C4-1EA86224C1E7}"/>
              </a:ext>
            </a:extLst>
          </p:cNvPr>
          <p:cNvGrpSpPr/>
          <p:nvPr/>
        </p:nvGrpSpPr>
        <p:grpSpPr>
          <a:xfrm>
            <a:off x="3302481" y="3290497"/>
            <a:ext cx="557392" cy="585374"/>
            <a:chOff x="1197428" y="1158459"/>
            <a:chExt cx="557392" cy="585374"/>
          </a:xfrm>
        </p:grpSpPr>
        <p:grpSp>
          <p:nvGrpSpPr>
            <p:cNvPr id="38" name="Grupp 37">
              <a:extLst>
                <a:ext uri="{FF2B5EF4-FFF2-40B4-BE49-F238E27FC236}">
                  <a16:creationId xmlns:a16="http://schemas.microsoft.com/office/drawing/2014/main" id="{5640BBA5-0F34-8A4F-9586-04F33ECBE7C6}"/>
                </a:ext>
              </a:extLst>
            </p:cNvPr>
            <p:cNvGrpSpPr/>
            <p:nvPr/>
          </p:nvGrpSpPr>
          <p:grpSpPr>
            <a:xfrm>
              <a:off x="1197428" y="1158459"/>
              <a:ext cx="339521" cy="585374"/>
              <a:chOff x="3848126" y="1925198"/>
              <a:chExt cx="339521" cy="585374"/>
            </a:xfrm>
          </p:grpSpPr>
          <p:sp>
            <p:nvSpPr>
              <p:cNvPr id="40" name="textruta 39">
                <a:extLst>
                  <a:ext uri="{FF2B5EF4-FFF2-40B4-BE49-F238E27FC236}">
                    <a16:creationId xmlns:a16="http://schemas.microsoft.com/office/drawing/2014/main" id="{4ACB0D29-4641-3547-9A3B-2E1CB2D96006}"/>
                  </a:ext>
                </a:extLst>
              </p:cNvPr>
              <p:cNvSpPr txBox="1"/>
              <p:nvPr/>
            </p:nvSpPr>
            <p:spPr>
              <a:xfrm>
                <a:off x="3858711" y="1925198"/>
                <a:ext cx="3289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</a:rPr>
                  <a:t>2</a:t>
                </a:r>
              </a:p>
            </p:txBody>
          </p:sp>
          <p:sp>
            <p:nvSpPr>
              <p:cNvPr id="41" name="textruta 40">
                <a:extLst>
                  <a:ext uri="{FF2B5EF4-FFF2-40B4-BE49-F238E27FC236}">
                    <a16:creationId xmlns:a16="http://schemas.microsoft.com/office/drawing/2014/main" id="{241E30A8-D4CF-C046-8EEE-4B3A20997BA6}"/>
                  </a:ext>
                </a:extLst>
              </p:cNvPr>
              <p:cNvSpPr txBox="1"/>
              <p:nvPr/>
            </p:nvSpPr>
            <p:spPr>
              <a:xfrm>
                <a:off x="3848126" y="2141240"/>
                <a:ext cx="3321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</a:rPr>
                  <a:t>6</a:t>
                </a:r>
              </a:p>
            </p:txBody>
          </p:sp>
          <p:cxnSp>
            <p:nvCxnSpPr>
              <p:cNvPr id="42" name="Rak 41">
                <a:extLst>
                  <a:ext uri="{FF2B5EF4-FFF2-40B4-BE49-F238E27FC236}">
                    <a16:creationId xmlns:a16="http://schemas.microsoft.com/office/drawing/2014/main" id="{9F0DBDC6-18F1-CE4E-A9B6-76A25F9BEF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10286" y="2203366"/>
                <a:ext cx="209079" cy="0"/>
              </a:xfrm>
              <a:prstGeom prst="line">
                <a:avLst/>
              </a:prstGeom>
              <a:ln w="158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ruta 38">
              <a:extLst>
                <a:ext uri="{FF2B5EF4-FFF2-40B4-BE49-F238E27FC236}">
                  <a16:creationId xmlns:a16="http://schemas.microsoft.com/office/drawing/2014/main" id="{F58A6BC9-C392-7E48-B7D4-887DA8E887F4}"/>
                </a:ext>
              </a:extLst>
            </p:cNvPr>
            <p:cNvSpPr txBox="1"/>
            <p:nvPr/>
          </p:nvSpPr>
          <p:spPr>
            <a:xfrm>
              <a:off x="1454738" y="1246785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/>
                <a:t>=</a:t>
              </a:r>
            </a:p>
          </p:txBody>
        </p:sp>
      </p:grpSp>
      <p:grpSp>
        <p:nvGrpSpPr>
          <p:cNvPr id="43" name="Grupp 42">
            <a:extLst>
              <a:ext uri="{FF2B5EF4-FFF2-40B4-BE49-F238E27FC236}">
                <a16:creationId xmlns:a16="http://schemas.microsoft.com/office/drawing/2014/main" id="{97707083-DB0A-5B40-9143-A60553F86EAD}"/>
              </a:ext>
            </a:extLst>
          </p:cNvPr>
          <p:cNvGrpSpPr/>
          <p:nvPr/>
        </p:nvGrpSpPr>
        <p:grpSpPr>
          <a:xfrm>
            <a:off x="4583062" y="3312701"/>
            <a:ext cx="324128" cy="563170"/>
            <a:chOff x="3866871" y="1926506"/>
            <a:chExt cx="324128" cy="563170"/>
          </a:xfrm>
        </p:grpSpPr>
        <p:sp>
          <p:nvSpPr>
            <p:cNvPr id="44" name="textruta 43">
              <a:extLst>
                <a:ext uri="{FF2B5EF4-FFF2-40B4-BE49-F238E27FC236}">
                  <a16:creationId xmlns:a16="http://schemas.microsoft.com/office/drawing/2014/main" id="{92971E18-6FC5-704A-A78E-B7B8931D3251}"/>
                </a:ext>
              </a:extLst>
            </p:cNvPr>
            <p:cNvSpPr txBox="1"/>
            <p:nvPr/>
          </p:nvSpPr>
          <p:spPr>
            <a:xfrm>
              <a:off x="3866871" y="1926506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>
                  <a:latin typeface="Bradley Hand" pitchFamily="2" charset="77"/>
                  <a:cs typeface="Bradley Hand Bold"/>
                </a:rPr>
                <a:t>1</a:t>
              </a:r>
            </a:p>
          </p:txBody>
        </p:sp>
        <p:sp>
          <p:nvSpPr>
            <p:cNvPr id="45" name="textruta 44">
              <a:extLst>
                <a:ext uri="{FF2B5EF4-FFF2-40B4-BE49-F238E27FC236}">
                  <a16:creationId xmlns:a16="http://schemas.microsoft.com/office/drawing/2014/main" id="{8DAF1496-CB8D-134B-954C-5F1ED7DF7F7D}"/>
                </a:ext>
              </a:extLst>
            </p:cNvPr>
            <p:cNvSpPr txBox="1"/>
            <p:nvPr/>
          </p:nvSpPr>
          <p:spPr>
            <a:xfrm>
              <a:off x="3866871" y="2120344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>
                  <a:latin typeface="Bradley Hand" pitchFamily="2" charset="77"/>
                  <a:cs typeface="Bradley Hand Bold"/>
                </a:rPr>
                <a:t>3</a:t>
              </a:r>
            </a:p>
          </p:txBody>
        </p:sp>
        <p:cxnSp>
          <p:nvCxnSpPr>
            <p:cNvPr id="46" name="Rak 45">
              <a:extLst>
                <a:ext uri="{FF2B5EF4-FFF2-40B4-BE49-F238E27FC236}">
                  <a16:creationId xmlns:a16="http://schemas.microsoft.com/office/drawing/2014/main" id="{030DA96C-61F9-814F-A7A3-1FF0436572F8}"/>
                </a:ext>
              </a:extLst>
            </p:cNvPr>
            <p:cNvCxnSpPr>
              <a:cxnSpLocks/>
            </p:cNvCxnSpPr>
            <p:nvPr/>
          </p:nvCxnSpPr>
          <p:spPr>
            <a:xfrm>
              <a:off x="3917695" y="2208609"/>
              <a:ext cx="174817" cy="0"/>
            </a:xfrm>
            <a:prstGeom prst="line">
              <a:avLst/>
            </a:prstGeom>
            <a:ln w="158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upp 46">
            <a:extLst>
              <a:ext uri="{FF2B5EF4-FFF2-40B4-BE49-F238E27FC236}">
                <a16:creationId xmlns:a16="http://schemas.microsoft.com/office/drawing/2014/main" id="{B9C04BE5-597C-274C-B6F1-886FE0491DCF}"/>
              </a:ext>
            </a:extLst>
          </p:cNvPr>
          <p:cNvGrpSpPr/>
          <p:nvPr/>
        </p:nvGrpSpPr>
        <p:grpSpPr>
          <a:xfrm>
            <a:off x="3820273" y="3285294"/>
            <a:ext cx="826372" cy="605582"/>
            <a:chOff x="6217599" y="1050603"/>
            <a:chExt cx="826372" cy="605582"/>
          </a:xfrm>
        </p:grpSpPr>
        <p:grpSp>
          <p:nvGrpSpPr>
            <p:cNvPr id="48" name="Grupp 47">
              <a:extLst>
                <a:ext uri="{FF2B5EF4-FFF2-40B4-BE49-F238E27FC236}">
                  <a16:creationId xmlns:a16="http://schemas.microsoft.com/office/drawing/2014/main" id="{9C6D9203-B467-4E40-B14D-B9CD1E0B3698}"/>
                </a:ext>
              </a:extLst>
            </p:cNvPr>
            <p:cNvGrpSpPr/>
            <p:nvPr/>
          </p:nvGrpSpPr>
          <p:grpSpPr>
            <a:xfrm>
              <a:off x="6217599" y="1050603"/>
              <a:ext cx="675717" cy="605582"/>
              <a:chOff x="3891960" y="1905966"/>
              <a:chExt cx="675717" cy="605582"/>
            </a:xfrm>
          </p:grpSpPr>
          <p:sp>
            <p:nvSpPr>
              <p:cNvPr id="50" name="textruta 49">
                <a:extLst>
                  <a:ext uri="{FF2B5EF4-FFF2-40B4-BE49-F238E27FC236}">
                    <a16:creationId xmlns:a16="http://schemas.microsoft.com/office/drawing/2014/main" id="{29A7D890-DEED-0840-B75E-45D8163457C1}"/>
                  </a:ext>
                </a:extLst>
              </p:cNvPr>
              <p:cNvSpPr txBox="1"/>
              <p:nvPr/>
            </p:nvSpPr>
            <p:spPr>
              <a:xfrm>
                <a:off x="3938979" y="1905966"/>
                <a:ext cx="6286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  <a:cs typeface="Bradley Hand Bold"/>
                  </a:rPr>
                  <a:t>2 </a:t>
                </a:r>
                <a:r>
                  <a:rPr lang="sv-SE" dirty="0">
                    <a:solidFill>
                      <a:srgbClr val="C00000"/>
                    </a:solidFill>
                    <a:latin typeface="Bradley Hand" pitchFamily="2" charset="77"/>
                    <a:cs typeface="Bradley Hand Bold"/>
                  </a:rPr>
                  <a:t>/2</a:t>
                </a:r>
              </a:p>
            </p:txBody>
          </p:sp>
          <p:sp>
            <p:nvSpPr>
              <p:cNvPr id="51" name="textruta 50">
                <a:extLst>
                  <a:ext uri="{FF2B5EF4-FFF2-40B4-BE49-F238E27FC236}">
                    <a16:creationId xmlns:a16="http://schemas.microsoft.com/office/drawing/2014/main" id="{58642B5A-9EAD-694A-AE88-7B442770F9AF}"/>
                  </a:ext>
                </a:extLst>
              </p:cNvPr>
              <p:cNvSpPr txBox="1"/>
              <p:nvPr/>
            </p:nvSpPr>
            <p:spPr>
              <a:xfrm>
                <a:off x="3891960" y="2142216"/>
                <a:ext cx="63511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  <a:cs typeface="Bradley Hand Bold"/>
                  </a:rPr>
                  <a:t>6 </a:t>
                </a:r>
                <a:r>
                  <a:rPr lang="sv-SE" dirty="0">
                    <a:solidFill>
                      <a:srgbClr val="C00000"/>
                    </a:solidFill>
                    <a:latin typeface="Bradley Hand" pitchFamily="2" charset="77"/>
                    <a:cs typeface="Bradley Hand Bold"/>
                  </a:rPr>
                  <a:t>/2</a:t>
                </a:r>
              </a:p>
            </p:txBody>
          </p:sp>
          <p:cxnSp>
            <p:nvCxnSpPr>
              <p:cNvPr id="52" name="Rak 51">
                <a:extLst>
                  <a:ext uri="{FF2B5EF4-FFF2-40B4-BE49-F238E27FC236}">
                    <a16:creationId xmlns:a16="http://schemas.microsoft.com/office/drawing/2014/main" id="{5EA080D0-2CE7-9A45-825E-E4F9F4176F78}"/>
                  </a:ext>
                </a:extLst>
              </p:cNvPr>
              <p:cNvCxnSpPr/>
              <p:nvPr/>
            </p:nvCxnSpPr>
            <p:spPr>
              <a:xfrm>
                <a:off x="3910286" y="2212545"/>
                <a:ext cx="577625" cy="0"/>
              </a:xfrm>
              <a:prstGeom prst="line">
                <a:avLst/>
              </a:prstGeom>
              <a:ln w="158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textruta 48">
              <a:extLst>
                <a:ext uri="{FF2B5EF4-FFF2-40B4-BE49-F238E27FC236}">
                  <a16:creationId xmlns:a16="http://schemas.microsoft.com/office/drawing/2014/main" id="{A75CF8EC-5146-474D-A878-A4CDE9644E0D}"/>
                </a:ext>
              </a:extLst>
            </p:cNvPr>
            <p:cNvSpPr txBox="1"/>
            <p:nvPr/>
          </p:nvSpPr>
          <p:spPr>
            <a:xfrm>
              <a:off x="6777271" y="1168728"/>
              <a:ext cx="266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>
                  <a:cs typeface="Bradley Hand Bold"/>
                </a:rPr>
                <a:t>=</a:t>
              </a:r>
            </a:p>
          </p:txBody>
        </p:sp>
      </p:grpSp>
      <p:sp>
        <p:nvSpPr>
          <p:cNvPr id="53" name="Rektangel 52">
            <a:extLst>
              <a:ext uri="{FF2B5EF4-FFF2-40B4-BE49-F238E27FC236}">
                <a16:creationId xmlns:a16="http://schemas.microsoft.com/office/drawing/2014/main" id="{1CB71636-15FC-644F-94B6-909CBDDEE3E2}"/>
              </a:ext>
            </a:extLst>
          </p:cNvPr>
          <p:cNvSpPr/>
          <p:nvPr/>
        </p:nvSpPr>
        <p:spPr>
          <a:xfrm>
            <a:off x="6144028" y="3700709"/>
            <a:ext cx="2313048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Här kan du förkorta med </a:t>
            </a:r>
            <a:r>
              <a:rPr lang="sv-SE" sz="1400" dirty="0">
                <a:solidFill>
                  <a:srgbClr val="C00000"/>
                </a:solidFill>
              </a:rPr>
              <a:t>2</a:t>
            </a:r>
            <a:r>
              <a:rPr lang="sv-SE" sz="1400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49860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21" grpId="0"/>
      <p:bldP spid="26" grpId="0"/>
      <p:bldP spid="65" grpId="0"/>
      <p:bldP spid="35" grpId="0" animBg="1"/>
      <p:bldP spid="36" grpId="0" animBg="1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A84CCC8-E034-034E-81BA-7265CBAD6C03}"/>
              </a:ext>
            </a:extLst>
          </p:cNvPr>
          <p:cNvSpPr/>
          <p:nvPr/>
        </p:nvSpPr>
        <p:spPr>
          <a:xfrm>
            <a:off x="451412" y="231762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effectLst/>
                <a:latin typeface="+mj-lt"/>
              </a:rPr>
              <a:t>Exempel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1B4A37EB-685D-E040-9778-F087FCFC39BE}"/>
              </a:ext>
            </a:extLst>
          </p:cNvPr>
          <p:cNvSpPr/>
          <p:nvPr/>
        </p:nvSpPr>
        <p:spPr>
          <a:xfrm>
            <a:off x="1759015" y="363739"/>
            <a:ext cx="64090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I en låda finns 7 röda, 3 gula och 10 blå kulor.</a:t>
            </a:r>
          </a:p>
          <a:p>
            <a:r>
              <a:rPr lang="sv-SE" dirty="0"/>
              <a:t>Du tar upp en kula utan att titta. </a:t>
            </a:r>
          </a:p>
          <a:p>
            <a:r>
              <a:rPr lang="sv-SE" dirty="0"/>
              <a:t>Hur stor är sannolikheten att kulan är blå?</a:t>
            </a:r>
          </a:p>
          <a:p>
            <a:endParaRPr lang="sv-SE" sz="800" dirty="0"/>
          </a:p>
          <a:p>
            <a:r>
              <a:rPr lang="sv-SE" dirty="0"/>
              <a:t>Svara i procentform.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79716160-C714-B54B-847D-F7ED6CA43D11}"/>
              </a:ext>
            </a:extLst>
          </p:cNvPr>
          <p:cNvSpPr/>
          <p:nvPr/>
        </p:nvSpPr>
        <p:spPr>
          <a:xfrm>
            <a:off x="2031965" y="3490446"/>
            <a:ext cx="1048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P (blå) </a:t>
            </a:r>
            <a:r>
              <a:rPr lang="sv-SE" dirty="0">
                <a:cs typeface="Bradley Hand Bold"/>
              </a:rPr>
              <a:t>=</a:t>
            </a:r>
            <a:endParaRPr lang="sv-SE" dirty="0">
              <a:latin typeface="Bradley Hand Bold"/>
              <a:cs typeface="Bradley Hand Bold"/>
            </a:endParaRPr>
          </a:p>
        </p:txBody>
      </p:sp>
      <p:grpSp>
        <p:nvGrpSpPr>
          <p:cNvPr id="7" name="Grupp 6">
            <a:extLst>
              <a:ext uri="{FF2B5EF4-FFF2-40B4-BE49-F238E27FC236}">
                <a16:creationId xmlns:a16="http://schemas.microsoft.com/office/drawing/2014/main" id="{8059210E-7D6C-A64F-B6F3-23BBAFCC273E}"/>
              </a:ext>
            </a:extLst>
          </p:cNvPr>
          <p:cNvGrpSpPr/>
          <p:nvPr/>
        </p:nvGrpSpPr>
        <p:grpSpPr>
          <a:xfrm>
            <a:off x="2983004" y="3369783"/>
            <a:ext cx="699083" cy="610657"/>
            <a:chOff x="1259200" y="1094817"/>
            <a:chExt cx="699083" cy="610657"/>
          </a:xfrm>
        </p:grpSpPr>
        <p:grpSp>
          <p:nvGrpSpPr>
            <p:cNvPr id="8" name="Grupp 7">
              <a:extLst>
                <a:ext uri="{FF2B5EF4-FFF2-40B4-BE49-F238E27FC236}">
                  <a16:creationId xmlns:a16="http://schemas.microsoft.com/office/drawing/2014/main" id="{3DC65104-58E8-3B4D-A2EC-3D900E760BF9}"/>
                </a:ext>
              </a:extLst>
            </p:cNvPr>
            <p:cNvGrpSpPr/>
            <p:nvPr/>
          </p:nvGrpSpPr>
          <p:grpSpPr>
            <a:xfrm>
              <a:off x="1259200" y="1094817"/>
              <a:ext cx="455099" cy="610657"/>
              <a:chOff x="3909898" y="1861556"/>
              <a:chExt cx="455099" cy="610657"/>
            </a:xfrm>
          </p:grpSpPr>
          <p:sp>
            <p:nvSpPr>
              <p:cNvPr id="10" name="textruta 9">
                <a:extLst>
                  <a:ext uri="{FF2B5EF4-FFF2-40B4-BE49-F238E27FC236}">
                    <a16:creationId xmlns:a16="http://schemas.microsoft.com/office/drawing/2014/main" id="{FBEDA353-3B69-B345-91F7-B41C34EF0CDD}"/>
                  </a:ext>
                </a:extLst>
              </p:cNvPr>
              <p:cNvSpPr txBox="1"/>
              <p:nvPr/>
            </p:nvSpPr>
            <p:spPr>
              <a:xfrm>
                <a:off x="3909898" y="1861556"/>
                <a:ext cx="4316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10</a:t>
                </a:r>
              </a:p>
            </p:txBody>
          </p:sp>
          <p:sp>
            <p:nvSpPr>
              <p:cNvPr id="11" name="textruta 10">
                <a:extLst>
                  <a:ext uri="{FF2B5EF4-FFF2-40B4-BE49-F238E27FC236}">
                    <a16:creationId xmlns:a16="http://schemas.microsoft.com/office/drawing/2014/main" id="{5141CC88-3D8F-D547-832F-C48EC3A02F50}"/>
                  </a:ext>
                </a:extLst>
              </p:cNvPr>
              <p:cNvSpPr txBox="1"/>
              <p:nvPr/>
            </p:nvSpPr>
            <p:spPr>
              <a:xfrm>
                <a:off x="3910952" y="2102881"/>
                <a:ext cx="4540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Bradley Hand Bold"/>
                    <a:cs typeface="Bradley Hand Bold"/>
                  </a:rPr>
                  <a:t>20</a:t>
                </a:r>
              </a:p>
            </p:txBody>
          </p:sp>
          <p:cxnSp>
            <p:nvCxnSpPr>
              <p:cNvPr id="12" name="Rak 11">
                <a:extLst>
                  <a:ext uri="{FF2B5EF4-FFF2-40B4-BE49-F238E27FC236}">
                    <a16:creationId xmlns:a16="http://schemas.microsoft.com/office/drawing/2014/main" id="{3EF9EA49-8D2E-2F4C-B785-74C0DF0F39EA}"/>
                  </a:ext>
                </a:extLst>
              </p:cNvPr>
              <p:cNvCxnSpPr/>
              <p:nvPr/>
            </p:nvCxnSpPr>
            <p:spPr>
              <a:xfrm>
                <a:off x="3976839" y="2157418"/>
                <a:ext cx="301660" cy="0"/>
              </a:xfrm>
              <a:prstGeom prst="line">
                <a:avLst/>
              </a:prstGeom>
              <a:ln w="158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ruta 8">
              <a:extLst>
                <a:ext uri="{FF2B5EF4-FFF2-40B4-BE49-F238E27FC236}">
                  <a16:creationId xmlns:a16="http://schemas.microsoft.com/office/drawing/2014/main" id="{EC97369E-F745-7245-8E43-E0878D92A13D}"/>
                </a:ext>
              </a:extLst>
            </p:cNvPr>
            <p:cNvSpPr txBox="1"/>
            <p:nvPr/>
          </p:nvSpPr>
          <p:spPr>
            <a:xfrm>
              <a:off x="1658201" y="122282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>
                  <a:cs typeface="Bradley Hand Bold"/>
                </a:rPr>
                <a:t>=</a:t>
              </a:r>
              <a:endParaRPr lang="sv-SE" dirty="0">
                <a:latin typeface="Bradley Hand Bold"/>
                <a:cs typeface="Bradley Hand Bold"/>
              </a:endParaRPr>
            </a:p>
          </p:txBody>
        </p:sp>
      </p:grpSp>
      <p:grpSp>
        <p:nvGrpSpPr>
          <p:cNvPr id="13" name="Grupp 12">
            <a:extLst>
              <a:ext uri="{FF2B5EF4-FFF2-40B4-BE49-F238E27FC236}">
                <a16:creationId xmlns:a16="http://schemas.microsoft.com/office/drawing/2014/main" id="{3C5F528D-CD79-8F4C-BC46-D9C6B8FF2270}"/>
              </a:ext>
            </a:extLst>
          </p:cNvPr>
          <p:cNvGrpSpPr/>
          <p:nvPr/>
        </p:nvGrpSpPr>
        <p:grpSpPr>
          <a:xfrm>
            <a:off x="4545682" y="3369783"/>
            <a:ext cx="329626" cy="612943"/>
            <a:chOff x="3887013" y="1882004"/>
            <a:chExt cx="329626" cy="612943"/>
          </a:xfrm>
        </p:grpSpPr>
        <p:sp>
          <p:nvSpPr>
            <p:cNvPr id="14" name="textruta 13">
              <a:extLst>
                <a:ext uri="{FF2B5EF4-FFF2-40B4-BE49-F238E27FC236}">
                  <a16:creationId xmlns:a16="http://schemas.microsoft.com/office/drawing/2014/main" id="{FD908E1C-4172-9D48-BC5E-20E00C4288B9}"/>
                </a:ext>
              </a:extLst>
            </p:cNvPr>
            <p:cNvSpPr txBox="1"/>
            <p:nvPr/>
          </p:nvSpPr>
          <p:spPr>
            <a:xfrm>
              <a:off x="3889355" y="1882004"/>
              <a:ext cx="3058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1</a:t>
              </a:r>
            </a:p>
          </p:txBody>
        </p:sp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9A1DB56B-9339-E742-B131-12F1BC578B94}"/>
                </a:ext>
              </a:extLst>
            </p:cNvPr>
            <p:cNvSpPr txBox="1"/>
            <p:nvPr/>
          </p:nvSpPr>
          <p:spPr>
            <a:xfrm>
              <a:off x="3887013" y="2125615"/>
              <a:ext cx="3296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>
                  <a:latin typeface="Bradley Hand Bold"/>
                  <a:cs typeface="Bradley Hand Bold"/>
                </a:rPr>
                <a:t>2</a:t>
              </a:r>
            </a:p>
          </p:txBody>
        </p:sp>
        <p:cxnSp>
          <p:nvCxnSpPr>
            <p:cNvPr id="16" name="Rak 15">
              <a:extLst>
                <a:ext uri="{FF2B5EF4-FFF2-40B4-BE49-F238E27FC236}">
                  <a16:creationId xmlns:a16="http://schemas.microsoft.com/office/drawing/2014/main" id="{0F9448B7-A4B0-564A-B18B-85962CB81C65}"/>
                </a:ext>
              </a:extLst>
            </p:cNvPr>
            <p:cNvCxnSpPr>
              <a:cxnSpLocks/>
            </p:cNvCxnSpPr>
            <p:nvPr/>
          </p:nvCxnSpPr>
          <p:spPr>
            <a:xfrm>
              <a:off x="3935551" y="2179437"/>
              <a:ext cx="185072" cy="0"/>
            </a:xfrm>
            <a:prstGeom prst="line">
              <a:avLst/>
            </a:prstGeom>
            <a:ln w="158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ktangel 17">
            <a:extLst>
              <a:ext uri="{FF2B5EF4-FFF2-40B4-BE49-F238E27FC236}">
                <a16:creationId xmlns:a16="http://schemas.microsoft.com/office/drawing/2014/main" id="{5A3CF713-20DB-7748-9C2B-4D0C0947848E}"/>
              </a:ext>
            </a:extLst>
          </p:cNvPr>
          <p:cNvSpPr/>
          <p:nvPr/>
        </p:nvSpPr>
        <p:spPr>
          <a:xfrm>
            <a:off x="1851682" y="2108672"/>
            <a:ext cx="1724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Möjliga utfall :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B2EAE5C7-2E28-C442-8D0A-BBD9E74871B8}"/>
              </a:ext>
            </a:extLst>
          </p:cNvPr>
          <p:cNvSpPr/>
          <p:nvPr/>
        </p:nvSpPr>
        <p:spPr>
          <a:xfrm>
            <a:off x="3472081" y="2108672"/>
            <a:ext cx="18678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(7 </a:t>
            </a:r>
            <a:r>
              <a:rPr lang="sv-SE" dirty="0">
                <a:cs typeface="Bradley Hand Bold"/>
              </a:rPr>
              <a:t>+</a:t>
            </a:r>
            <a:r>
              <a:rPr lang="sv-SE" dirty="0">
                <a:latin typeface="Bradley Hand Bold"/>
                <a:cs typeface="Bradley Hand Bold"/>
              </a:rPr>
              <a:t> 3 </a:t>
            </a:r>
            <a:r>
              <a:rPr lang="sv-SE" dirty="0">
                <a:cs typeface="Bradley Hand Bold"/>
              </a:rPr>
              <a:t>+</a:t>
            </a:r>
            <a:r>
              <a:rPr lang="sv-SE" dirty="0">
                <a:latin typeface="Bradley Hand Bold"/>
                <a:cs typeface="Bradley Hand Bold"/>
              </a:rPr>
              <a:t> 10) </a:t>
            </a:r>
            <a:r>
              <a:rPr lang="sv-SE" dirty="0" err="1">
                <a:latin typeface="Bradley Hand Bold"/>
                <a:cs typeface="Bradley Hand Bold"/>
              </a:rPr>
              <a:t>st</a:t>
            </a:r>
            <a:r>
              <a:rPr lang="sv-SE" dirty="0">
                <a:latin typeface="Bradley Hand Bold"/>
                <a:cs typeface="Bradley Hand Bold"/>
              </a:rPr>
              <a:t> </a:t>
            </a:r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</a:t>
            </a:r>
            <a:endParaRPr lang="sv-SE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ED5901E9-A15B-3E42-87D1-679EA4DF6E92}"/>
              </a:ext>
            </a:extLst>
          </p:cNvPr>
          <p:cNvSpPr/>
          <p:nvPr/>
        </p:nvSpPr>
        <p:spPr>
          <a:xfrm>
            <a:off x="5175136" y="2108672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20 </a:t>
            </a:r>
            <a:r>
              <a:rPr lang="sv-SE" dirty="0" err="1">
                <a:latin typeface="Bradley Hand Bold"/>
                <a:cs typeface="Bradley Hand Bold"/>
              </a:rPr>
              <a:t>st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05BA9E42-4F2D-E149-8C94-CE71A37A3036}"/>
              </a:ext>
            </a:extLst>
          </p:cNvPr>
          <p:cNvSpPr/>
          <p:nvPr/>
        </p:nvSpPr>
        <p:spPr>
          <a:xfrm>
            <a:off x="1251148" y="2654889"/>
            <a:ext cx="2358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Gynnsamma utfall :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3B7424E7-8C60-B84C-B9EA-3694A167179B}"/>
              </a:ext>
            </a:extLst>
          </p:cNvPr>
          <p:cNvSpPr/>
          <p:nvPr/>
        </p:nvSpPr>
        <p:spPr>
          <a:xfrm>
            <a:off x="3470853" y="2660072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 Bold"/>
                <a:cs typeface="Bradley Hand Bold"/>
              </a:rPr>
              <a:t>10 </a:t>
            </a:r>
            <a:r>
              <a:rPr lang="sv-SE" dirty="0" err="1">
                <a:latin typeface="Bradley Hand Bold"/>
                <a:cs typeface="Bradley Hand Bold"/>
              </a:rPr>
              <a:t>st</a:t>
            </a:r>
            <a:endParaRPr lang="sv-SE" dirty="0">
              <a:latin typeface="Bradley Hand Bold"/>
              <a:cs typeface="Bradley Hand Bold"/>
            </a:endParaRP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4CC7CBE4-EACE-954F-AAA9-BD33C9D568CF}"/>
              </a:ext>
            </a:extLst>
          </p:cNvPr>
          <p:cNvSpPr txBox="1"/>
          <p:nvPr/>
        </p:nvSpPr>
        <p:spPr>
          <a:xfrm>
            <a:off x="4750179" y="3514847"/>
            <a:ext cx="84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>
                <a:cs typeface="Bradley Hand Bold"/>
              </a:rPr>
              <a:t>=</a:t>
            </a:r>
            <a:r>
              <a:rPr lang="sv-SE" dirty="0">
                <a:latin typeface="Bradley Hand Bold"/>
                <a:cs typeface="Bradley Hand Bold"/>
              </a:rPr>
              <a:t> 50 </a:t>
            </a:r>
            <a:r>
              <a:rPr lang="sv-SE" dirty="0">
                <a:cs typeface="Bradley Hand Bold"/>
              </a:rPr>
              <a:t>%</a:t>
            </a:r>
          </a:p>
        </p:txBody>
      </p:sp>
      <p:pic>
        <p:nvPicPr>
          <p:cNvPr id="2050" name="Picture 2" descr="Poster Färgglada glas kulor. Makrobilden. • Pixers® - Vi lever för  förändring">
            <a:extLst>
              <a:ext uri="{FF2B5EF4-FFF2-40B4-BE49-F238E27FC236}">
                <a16:creationId xmlns:a16="http://schemas.microsoft.com/office/drawing/2014/main" id="{EBEA9ED0-BF43-B84E-B703-79076FBFB0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r="3490"/>
          <a:stretch/>
        </p:blipFill>
        <p:spPr bwMode="auto">
          <a:xfrm>
            <a:off x="6094464" y="406147"/>
            <a:ext cx="1466522" cy="11435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upp 48">
            <a:extLst>
              <a:ext uri="{FF2B5EF4-FFF2-40B4-BE49-F238E27FC236}">
                <a16:creationId xmlns:a16="http://schemas.microsoft.com/office/drawing/2014/main" id="{2044BBA0-28E5-DA42-BF6D-6F375F8A1A80}"/>
              </a:ext>
            </a:extLst>
          </p:cNvPr>
          <p:cNvGrpSpPr/>
          <p:nvPr/>
        </p:nvGrpSpPr>
        <p:grpSpPr>
          <a:xfrm>
            <a:off x="1534467" y="4637922"/>
            <a:ext cx="5094688" cy="646331"/>
            <a:chOff x="1209514" y="5664209"/>
            <a:chExt cx="5094688" cy="646331"/>
          </a:xfrm>
        </p:grpSpPr>
        <p:sp>
          <p:nvSpPr>
            <p:cNvPr id="50" name="textruta 49">
              <a:extLst>
                <a:ext uri="{FF2B5EF4-FFF2-40B4-BE49-F238E27FC236}">
                  <a16:creationId xmlns:a16="http://schemas.microsoft.com/office/drawing/2014/main" id="{9A3BA481-52BA-A94D-93AB-110104CF8A53}"/>
                </a:ext>
              </a:extLst>
            </p:cNvPr>
            <p:cNvSpPr txBox="1"/>
            <p:nvPr/>
          </p:nvSpPr>
          <p:spPr>
            <a:xfrm>
              <a:off x="1209514" y="5664209"/>
              <a:ext cx="50946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u="sng" dirty="0">
                  <a:latin typeface="Bradley Hand Bold"/>
                  <a:cs typeface="Bradley Hand Bold"/>
                </a:rPr>
                <a:t>Svar</a:t>
              </a:r>
              <a:r>
                <a:rPr lang="sv-SE" dirty="0">
                  <a:latin typeface="Bradley Hand Bold"/>
                  <a:cs typeface="Bradley Hand Bold"/>
                </a:rPr>
                <a:t>:  Sannolikheten att kulan är blå är 50 </a:t>
              </a:r>
              <a:r>
                <a:rPr lang="sv-SE" dirty="0">
                  <a:cs typeface="Bradley Hand Bold"/>
                </a:rPr>
                <a:t>% . 		</a:t>
              </a:r>
              <a:endParaRPr lang="sv-SE" dirty="0">
                <a:latin typeface="Bradley Hand Bold"/>
                <a:cs typeface="Bradley Hand Bold"/>
              </a:endParaRPr>
            </a:p>
          </p:txBody>
        </p:sp>
        <p:sp>
          <p:nvSpPr>
            <p:cNvPr id="55" name="textruta 54">
              <a:extLst>
                <a:ext uri="{FF2B5EF4-FFF2-40B4-BE49-F238E27FC236}">
                  <a16:creationId xmlns:a16="http://schemas.microsoft.com/office/drawing/2014/main" id="{100799E7-2620-1E47-ABE8-337BE853E01C}"/>
                </a:ext>
              </a:extLst>
            </p:cNvPr>
            <p:cNvSpPr txBox="1"/>
            <p:nvPr/>
          </p:nvSpPr>
          <p:spPr>
            <a:xfrm>
              <a:off x="3238718" y="5782454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sv-SE" dirty="0">
                <a:latin typeface="Bradley Hand Bold"/>
                <a:cs typeface="Bradley Hand Bold"/>
              </a:endParaRPr>
            </a:p>
          </p:txBody>
        </p:sp>
      </p:grpSp>
      <p:sp>
        <p:nvSpPr>
          <p:cNvPr id="53" name="Rektangel 52">
            <a:extLst>
              <a:ext uri="{FF2B5EF4-FFF2-40B4-BE49-F238E27FC236}">
                <a16:creationId xmlns:a16="http://schemas.microsoft.com/office/drawing/2014/main" id="{90AB81F3-0CAD-AC44-9484-A18F73CA0900}"/>
              </a:ext>
            </a:extLst>
          </p:cNvPr>
          <p:cNvSpPr/>
          <p:nvPr/>
        </p:nvSpPr>
        <p:spPr>
          <a:xfrm>
            <a:off x="6327535" y="2057869"/>
            <a:ext cx="231304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Addera antalet kulor för att få antalet möjliga utfall.</a:t>
            </a:r>
          </a:p>
        </p:txBody>
      </p:sp>
      <p:sp>
        <p:nvSpPr>
          <p:cNvPr id="54" name="Rektangel 53">
            <a:extLst>
              <a:ext uri="{FF2B5EF4-FFF2-40B4-BE49-F238E27FC236}">
                <a16:creationId xmlns:a16="http://schemas.microsoft.com/office/drawing/2014/main" id="{CCFBF666-68FF-FC48-BAA0-248F65D7ACD5}"/>
              </a:ext>
            </a:extLst>
          </p:cNvPr>
          <p:cNvSpPr/>
          <p:nvPr/>
        </p:nvSpPr>
        <p:spPr>
          <a:xfrm>
            <a:off x="6327535" y="2681559"/>
            <a:ext cx="246690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Det finns 10 blå kulor. Alltså är antalet gynnsamma utfall 10.</a:t>
            </a:r>
          </a:p>
        </p:txBody>
      </p:sp>
      <p:sp>
        <p:nvSpPr>
          <p:cNvPr id="56" name="Rektangel 55">
            <a:extLst>
              <a:ext uri="{FF2B5EF4-FFF2-40B4-BE49-F238E27FC236}">
                <a16:creationId xmlns:a16="http://schemas.microsoft.com/office/drawing/2014/main" id="{4E368CC9-F08C-EF45-845E-00B4E291D0A0}"/>
              </a:ext>
            </a:extLst>
          </p:cNvPr>
          <p:cNvSpPr/>
          <p:nvPr/>
        </p:nvSpPr>
        <p:spPr>
          <a:xfrm>
            <a:off x="6327534" y="3455617"/>
            <a:ext cx="2313048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400" dirty="0"/>
              <a:t>Här kan du förkorta med </a:t>
            </a:r>
            <a:r>
              <a:rPr lang="sv-SE" sz="1400" dirty="0">
                <a:solidFill>
                  <a:srgbClr val="C00000"/>
                </a:solidFill>
              </a:rPr>
              <a:t>10</a:t>
            </a:r>
            <a:r>
              <a:rPr lang="sv-SE" sz="1400" dirty="0"/>
              <a:t>. </a:t>
            </a:r>
          </a:p>
        </p:txBody>
      </p:sp>
      <p:grpSp>
        <p:nvGrpSpPr>
          <p:cNvPr id="57" name="Grupp 56">
            <a:extLst>
              <a:ext uri="{FF2B5EF4-FFF2-40B4-BE49-F238E27FC236}">
                <a16:creationId xmlns:a16="http://schemas.microsoft.com/office/drawing/2014/main" id="{BE5C883F-7C22-9E4D-8646-B2F1DF7E4100}"/>
              </a:ext>
            </a:extLst>
          </p:cNvPr>
          <p:cNvGrpSpPr/>
          <p:nvPr/>
        </p:nvGrpSpPr>
        <p:grpSpPr>
          <a:xfrm>
            <a:off x="3562127" y="3372099"/>
            <a:ext cx="1035813" cy="606025"/>
            <a:chOff x="6090400" y="1060777"/>
            <a:chExt cx="1035813" cy="606025"/>
          </a:xfrm>
        </p:grpSpPr>
        <p:grpSp>
          <p:nvGrpSpPr>
            <p:cNvPr id="58" name="Grupp 57">
              <a:extLst>
                <a:ext uri="{FF2B5EF4-FFF2-40B4-BE49-F238E27FC236}">
                  <a16:creationId xmlns:a16="http://schemas.microsoft.com/office/drawing/2014/main" id="{C5E1ACF6-3A4D-4949-996C-8793FF6DC242}"/>
                </a:ext>
              </a:extLst>
            </p:cNvPr>
            <p:cNvGrpSpPr/>
            <p:nvPr/>
          </p:nvGrpSpPr>
          <p:grpSpPr>
            <a:xfrm>
              <a:off x="6090400" y="1060777"/>
              <a:ext cx="859531" cy="606025"/>
              <a:chOff x="3764761" y="1916140"/>
              <a:chExt cx="859531" cy="606025"/>
            </a:xfrm>
          </p:grpSpPr>
          <p:sp>
            <p:nvSpPr>
              <p:cNvPr id="60" name="textruta 59">
                <a:extLst>
                  <a:ext uri="{FF2B5EF4-FFF2-40B4-BE49-F238E27FC236}">
                    <a16:creationId xmlns:a16="http://schemas.microsoft.com/office/drawing/2014/main" id="{E6EC73E2-DD4F-9146-8F7B-48EFE7E714A8}"/>
                  </a:ext>
                </a:extLst>
              </p:cNvPr>
              <p:cNvSpPr txBox="1"/>
              <p:nvPr/>
            </p:nvSpPr>
            <p:spPr>
              <a:xfrm>
                <a:off x="3778953" y="1916140"/>
                <a:ext cx="83708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  <a:cs typeface="Bradley Hand Bold"/>
                  </a:rPr>
                  <a:t>10 </a:t>
                </a:r>
                <a:r>
                  <a:rPr lang="sv-SE" dirty="0">
                    <a:solidFill>
                      <a:srgbClr val="C00000"/>
                    </a:solidFill>
                    <a:latin typeface="Bradley Hand" pitchFamily="2" charset="77"/>
                    <a:cs typeface="Bradley Hand Bold"/>
                  </a:rPr>
                  <a:t>/10</a:t>
                </a:r>
              </a:p>
            </p:txBody>
          </p:sp>
          <p:sp>
            <p:nvSpPr>
              <p:cNvPr id="61" name="textruta 60">
                <a:extLst>
                  <a:ext uri="{FF2B5EF4-FFF2-40B4-BE49-F238E27FC236}">
                    <a16:creationId xmlns:a16="http://schemas.microsoft.com/office/drawing/2014/main" id="{BEDCD32D-CBA3-0E4A-A868-C5254CFFEBFA}"/>
                  </a:ext>
                </a:extLst>
              </p:cNvPr>
              <p:cNvSpPr txBox="1"/>
              <p:nvPr/>
            </p:nvSpPr>
            <p:spPr>
              <a:xfrm>
                <a:off x="3764761" y="2152833"/>
                <a:ext cx="8595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sv-SE" dirty="0">
                    <a:latin typeface="Bradley Hand" pitchFamily="2" charset="77"/>
                    <a:cs typeface="Bradley Hand Bold"/>
                  </a:rPr>
                  <a:t>20 </a:t>
                </a:r>
                <a:r>
                  <a:rPr lang="sv-SE" dirty="0">
                    <a:solidFill>
                      <a:srgbClr val="C00000"/>
                    </a:solidFill>
                    <a:latin typeface="Bradley Hand" pitchFamily="2" charset="77"/>
                    <a:cs typeface="Bradley Hand Bold"/>
                  </a:rPr>
                  <a:t>/10</a:t>
                </a:r>
              </a:p>
            </p:txBody>
          </p:sp>
          <p:cxnSp>
            <p:nvCxnSpPr>
              <p:cNvPr id="62" name="Rak 61">
                <a:extLst>
                  <a:ext uri="{FF2B5EF4-FFF2-40B4-BE49-F238E27FC236}">
                    <a16:creationId xmlns:a16="http://schemas.microsoft.com/office/drawing/2014/main" id="{F42BEC72-2A68-E241-974D-B3455FCC0B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2877" y="2212545"/>
                <a:ext cx="645034" cy="0"/>
              </a:xfrm>
              <a:prstGeom prst="line">
                <a:avLst/>
              </a:prstGeom>
              <a:ln w="158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textruta 58">
              <a:extLst>
                <a:ext uri="{FF2B5EF4-FFF2-40B4-BE49-F238E27FC236}">
                  <a16:creationId xmlns:a16="http://schemas.microsoft.com/office/drawing/2014/main" id="{E9F11298-34AE-FA49-9CD9-581BDB2A3237}"/>
                </a:ext>
              </a:extLst>
            </p:cNvPr>
            <p:cNvSpPr txBox="1"/>
            <p:nvPr/>
          </p:nvSpPr>
          <p:spPr>
            <a:xfrm>
              <a:off x="6859513" y="1178194"/>
              <a:ext cx="266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>
                  <a:cs typeface="Bradley Hand Bold"/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580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8" grpId="0"/>
      <p:bldP spid="19" grpId="0"/>
      <p:bldP spid="20" grpId="0"/>
      <p:bldP spid="21" grpId="0"/>
      <p:bldP spid="22" grpId="0"/>
      <p:bldP spid="25" grpId="0"/>
      <p:bldP spid="53" grpId="0" animBg="1"/>
      <p:bldP spid="54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7525986C-0F87-AE43-8194-23EF7AD218D3}"/>
              </a:ext>
            </a:extLst>
          </p:cNvPr>
          <p:cNvSpPr/>
          <p:nvPr/>
        </p:nvSpPr>
        <p:spPr>
          <a:xfrm>
            <a:off x="4210446" y="304025"/>
            <a:ext cx="11614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000" b="1" dirty="0">
                <a:solidFill>
                  <a:srgbClr val="950001"/>
                </a:solidFill>
              </a:rPr>
              <a:t>Bilda tal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B584972C-39E1-BB47-9510-97F6E8904B07}"/>
              </a:ext>
            </a:extLst>
          </p:cNvPr>
          <p:cNvSpPr/>
          <p:nvPr/>
        </p:nvSpPr>
        <p:spPr>
          <a:xfrm>
            <a:off x="2479319" y="889488"/>
            <a:ext cx="48409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Med sifforna </a:t>
            </a:r>
            <a:r>
              <a:rPr lang="sv-SE" sz="2000" b="1" dirty="0">
                <a:solidFill>
                  <a:srgbClr val="FF0000"/>
                </a:solidFill>
              </a:rPr>
              <a:t>1</a:t>
            </a:r>
            <a:r>
              <a:rPr lang="sv-SE" dirty="0"/>
              <a:t>, </a:t>
            </a:r>
            <a:r>
              <a:rPr lang="sv-SE" sz="2000" b="1" dirty="0">
                <a:solidFill>
                  <a:srgbClr val="FF0000"/>
                </a:solidFill>
              </a:rPr>
              <a:t>4</a:t>
            </a:r>
            <a:r>
              <a:rPr lang="sv-SE" dirty="0"/>
              <a:t> och </a:t>
            </a:r>
            <a:r>
              <a:rPr lang="sv-SE" sz="2000" b="1" dirty="0">
                <a:solidFill>
                  <a:srgbClr val="FF0000"/>
                </a:solidFill>
              </a:rPr>
              <a:t>7</a:t>
            </a:r>
            <a:r>
              <a:rPr lang="sv-SE" dirty="0"/>
              <a:t> kan vi bilda tresiffriga tal. 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AFC11A3-A540-7741-874E-A0F87E04335F}"/>
              </a:ext>
            </a:extLst>
          </p:cNvPr>
          <p:cNvSpPr/>
          <p:nvPr/>
        </p:nvSpPr>
        <p:spPr>
          <a:xfrm>
            <a:off x="1152829" y="1471569"/>
            <a:ext cx="4840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Vi skriver siffrorna på tre lapparna och undersöker hur många tal vi kan bilda:  </a:t>
            </a:r>
          </a:p>
        </p:txBody>
      </p:sp>
      <p:grpSp>
        <p:nvGrpSpPr>
          <p:cNvPr id="13" name="Grupp 12">
            <a:extLst>
              <a:ext uri="{FF2B5EF4-FFF2-40B4-BE49-F238E27FC236}">
                <a16:creationId xmlns:a16="http://schemas.microsoft.com/office/drawing/2014/main" id="{CDA9392B-733D-8B49-A64A-9B27F7154A85}"/>
              </a:ext>
            </a:extLst>
          </p:cNvPr>
          <p:cNvGrpSpPr/>
          <p:nvPr/>
        </p:nvGrpSpPr>
        <p:grpSpPr>
          <a:xfrm>
            <a:off x="4998018" y="1455045"/>
            <a:ext cx="2137755" cy="701333"/>
            <a:chOff x="2736357" y="3300740"/>
            <a:chExt cx="2137755" cy="701333"/>
          </a:xfrm>
        </p:grpSpPr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0683DCA3-323D-F947-8101-8B6CEC95A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36357" y="3313409"/>
              <a:ext cx="690424" cy="645770"/>
            </a:xfrm>
            <a:prstGeom prst="rect">
              <a:avLst/>
            </a:prstGeom>
          </p:spPr>
        </p:pic>
        <p:pic>
          <p:nvPicPr>
            <p:cNvPr id="8" name="Bildobjekt 7">
              <a:extLst>
                <a:ext uri="{FF2B5EF4-FFF2-40B4-BE49-F238E27FC236}">
                  <a16:creationId xmlns:a16="http://schemas.microsoft.com/office/drawing/2014/main" id="{43E060F4-E4AC-FB49-93AD-C02B4C4C1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0356" y="3336667"/>
              <a:ext cx="515956" cy="665406"/>
            </a:xfrm>
            <a:prstGeom prst="rect">
              <a:avLst/>
            </a:prstGeom>
          </p:spPr>
        </p:pic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AD2CFFAE-15FF-DB41-8FBD-F2C5D0129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69888" y="3300740"/>
              <a:ext cx="604224" cy="614582"/>
            </a:xfrm>
            <a:prstGeom prst="rect">
              <a:avLst/>
            </a:prstGeom>
          </p:spPr>
        </p:pic>
      </p:grpSp>
      <p:sp>
        <p:nvSpPr>
          <p:cNvPr id="14" name="Rektangel 13">
            <a:extLst>
              <a:ext uri="{FF2B5EF4-FFF2-40B4-BE49-F238E27FC236}">
                <a16:creationId xmlns:a16="http://schemas.microsoft.com/office/drawing/2014/main" id="{CE5B01DE-0312-524D-BE94-98869B45BBF1}"/>
              </a:ext>
            </a:extLst>
          </p:cNvPr>
          <p:cNvSpPr/>
          <p:nvPr/>
        </p:nvSpPr>
        <p:spPr>
          <a:xfrm>
            <a:off x="814502" y="2531834"/>
            <a:ext cx="39352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Med siffran </a:t>
            </a:r>
            <a:r>
              <a:rPr lang="sv-SE" sz="2000" b="1" dirty="0">
                <a:solidFill>
                  <a:srgbClr val="FF0000"/>
                </a:solidFill>
              </a:rPr>
              <a:t>1</a:t>
            </a:r>
            <a:r>
              <a:rPr lang="sv-SE" b="1" dirty="0"/>
              <a:t> </a:t>
            </a:r>
            <a:r>
              <a:rPr lang="sv-SE" dirty="0"/>
              <a:t>först kan vi bilda talen:  </a:t>
            </a:r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0D8BCA16-53ED-F849-92B5-BB7275D89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6979" y="2291720"/>
            <a:ext cx="413646" cy="386893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AC2B75FB-4AB5-7242-8301-18ED175EC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8463" y="2277729"/>
            <a:ext cx="305780" cy="394351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EC3CF601-98F0-D64B-A117-776E65F90E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773" y="2271196"/>
            <a:ext cx="387705" cy="394351"/>
          </a:xfrm>
          <a:prstGeom prst="rect">
            <a:avLst/>
          </a:prstGeom>
        </p:spPr>
      </p:pic>
      <p:pic>
        <p:nvPicPr>
          <p:cNvPr id="30" name="Bildobjekt 29">
            <a:extLst>
              <a:ext uri="{FF2B5EF4-FFF2-40B4-BE49-F238E27FC236}">
                <a16:creationId xmlns:a16="http://schemas.microsoft.com/office/drawing/2014/main" id="{986AB403-0B35-BC41-8897-E4E1D7210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195" y="2791657"/>
            <a:ext cx="413646" cy="386893"/>
          </a:xfrm>
          <a:prstGeom prst="rect">
            <a:avLst/>
          </a:prstGeom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C9A74234-4208-3740-B1F3-F4612E19C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0805" y="2777611"/>
            <a:ext cx="305780" cy="394351"/>
          </a:xfrm>
          <a:prstGeom prst="rect">
            <a:avLst/>
          </a:prstGeom>
        </p:spPr>
      </p:pic>
      <p:pic>
        <p:nvPicPr>
          <p:cNvPr id="32" name="Bildobjekt 31">
            <a:extLst>
              <a:ext uri="{FF2B5EF4-FFF2-40B4-BE49-F238E27FC236}">
                <a16:creationId xmlns:a16="http://schemas.microsoft.com/office/drawing/2014/main" id="{E3D056C9-E471-DA4B-9673-F7EBD5FBF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679" y="2793849"/>
            <a:ext cx="387705" cy="394351"/>
          </a:xfrm>
          <a:prstGeom prst="rect">
            <a:avLst/>
          </a:prstGeom>
        </p:spPr>
      </p:pic>
      <p:sp>
        <p:nvSpPr>
          <p:cNvPr id="33" name="Rektangel 32">
            <a:extLst>
              <a:ext uri="{FF2B5EF4-FFF2-40B4-BE49-F238E27FC236}">
                <a16:creationId xmlns:a16="http://schemas.microsoft.com/office/drawing/2014/main" id="{FFFD2FF2-4EE8-1C47-9155-4BC7E65977CF}"/>
              </a:ext>
            </a:extLst>
          </p:cNvPr>
          <p:cNvSpPr/>
          <p:nvPr/>
        </p:nvSpPr>
        <p:spPr>
          <a:xfrm>
            <a:off x="814502" y="3630760"/>
            <a:ext cx="37574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Med siffran </a:t>
            </a:r>
            <a:r>
              <a:rPr lang="sv-SE" sz="2000" dirty="0">
                <a:solidFill>
                  <a:srgbClr val="FF0000"/>
                </a:solidFill>
              </a:rPr>
              <a:t>4</a:t>
            </a:r>
            <a:r>
              <a:rPr lang="sv-SE" dirty="0"/>
              <a:t> först kan vi bilda talen:  </a:t>
            </a:r>
          </a:p>
        </p:txBody>
      </p:sp>
      <p:pic>
        <p:nvPicPr>
          <p:cNvPr id="34" name="Bildobjekt 33">
            <a:extLst>
              <a:ext uri="{FF2B5EF4-FFF2-40B4-BE49-F238E27FC236}">
                <a16:creationId xmlns:a16="http://schemas.microsoft.com/office/drawing/2014/main" id="{F9B1DD77-D1FA-6F4E-A7AF-C1D6EB001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189" y="3455958"/>
            <a:ext cx="413646" cy="386893"/>
          </a:xfrm>
          <a:prstGeom prst="rect">
            <a:avLst/>
          </a:prstGeom>
        </p:spPr>
      </p:pic>
      <p:pic>
        <p:nvPicPr>
          <p:cNvPr id="35" name="Bildobjekt 34">
            <a:extLst>
              <a:ext uri="{FF2B5EF4-FFF2-40B4-BE49-F238E27FC236}">
                <a16:creationId xmlns:a16="http://schemas.microsoft.com/office/drawing/2014/main" id="{753F306F-545A-1B4E-BD62-F16F4D4D1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882" y="3464739"/>
            <a:ext cx="305780" cy="394351"/>
          </a:xfrm>
          <a:prstGeom prst="rect">
            <a:avLst/>
          </a:prstGeom>
        </p:spPr>
      </p:pic>
      <p:pic>
        <p:nvPicPr>
          <p:cNvPr id="36" name="Bildobjekt 35">
            <a:extLst>
              <a:ext uri="{FF2B5EF4-FFF2-40B4-BE49-F238E27FC236}">
                <a16:creationId xmlns:a16="http://schemas.microsoft.com/office/drawing/2014/main" id="{29246768-2541-FA4E-8EF6-77E70290A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5130" y="3439720"/>
            <a:ext cx="387705" cy="394351"/>
          </a:xfrm>
          <a:prstGeom prst="rect">
            <a:avLst/>
          </a:prstGeom>
        </p:spPr>
      </p:pic>
      <p:pic>
        <p:nvPicPr>
          <p:cNvPr id="37" name="Bildobjekt 36">
            <a:extLst>
              <a:ext uri="{FF2B5EF4-FFF2-40B4-BE49-F238E27FC236}">
                <a16:creationId xmlns:a16="http://schemas.microsoft.com/office/drawing/2014/main" id="{BC7BBA9C-BDFD-9B46-AD21-BDCD4F75E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25" y="3865297"/>
            <a:ext cx="413646" cy="386893"/>
          </a:xfrm>
          <a:prstGeom prst="rect">
            <a:avLst/>
          </a:prstGeom>
        </p:spPr>
      </p:pic>
      <p:pic>
        <p:nvPicPr>
          <p:cNvPr id="38" name="Bildobjekt 37">
            <a:extLst>
              <a:ext uri="{FF2B5EF4-FFF2-40B4-BE49-F238E27FC236}">
                <a16:creationId xmlns:a16="http://schemas.microsoft.com/office/drawing/2014/main" id="{6BDAD6DD-ADDC-FC44-86B8-491E76134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118" y="3911733"/>
            <a:ext cx="305780" cy="394351"/>
          </a:xfrm>
          <a:prstGeom prst="rect">
            <a:avLst/>
          </a:prstGeom>
        </p:spPr>
      </p:pic>
      <p:pic>
        <p:nvPicPr>
          <p:cNvPr id="39" name="Bildobjekt 38">
            <a:extLst>
              <a:ext uri="{FF2B5EF4-FFF2-40B4-BE49-F238E27FC236}">
                <a16:creationId xmlns:a16="http://schemas.microsoft.com/office/drawing/2014/main" id="{8A3D4F6C-A3CC-624C-B649-5AA732ECB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7159" y="3866454"/>
            <a:ext cx="387705" cy="394351"/>
          </a:xfrm>
          <a:prstGeom prst="rect">
            <a:avLst/>
          </a:prstGeom>
        </p:spPr>
      </p:pic>
      <p:sp>
        <p:nvSpPr>
          <p:cNvPr id="40" name="Rektangel 39">
            <a:extLst>
              <a:ext uri="{FF2B5EF4-FFF2-40B4-BE49-F238E27FC236}">
                <a16:creationId xmlns:a16="http://schemas.microsoft.com/office/drawing/2014/main" id="{577D2654-EC0B-3845-8753-E674C93AF370}"/>
              </a:ext>
            </a:extLst>
          </p:cNvPr>
          <p:cNvSpPr/>
          <p:nvPr/>
        </p:nvSpPr>
        <p:spPr>
          <a:xfrm>
            <a:off x="814502" y="4773359"/>
            <a:ext cx="38592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Med siffran </a:t>
            </a:r>
            <a:r>
              <a:rPr lang="sv-SE" sz="2000" b="1" dirty="0">
                <a:solidFill>
                  <a:srgbClr val="FF0000"/>
                </a:solidFill>
              </a:rPr>
              <a:t>7</a:t>
            </a:r>
            <a:r>
              <a:rPr lang="sv-SE" dirty="0"/>
              <a:t> först kan vi bilda talen:  </a:t>
            </a:r>
          </a:p>
        </p:txBody>
      </p:sp>
      <p:pic>
        <p:nvPicPr>
          <p:cNvPr id="41" name="Bildobjekt 40">
            <a:extLst>
              <a:ext uri="{FF2B5EF4-FFF2-40B4-BE49-F238E27FC236}">
                <a16:creationId xmlns:a16="http://schemas.microsoft.com/office/drawing/2014/main" id="{51ED2001-A807-464F-97AF-B34B7EDE3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184" y="4558140"/>
            <a:ext cx="413646" cy="386893"/>
          </a:xfrm>
          <a:prstGeom prst="rect">
            <a:avLst/>
          </a:prstGeom>
        </p:spPr>
      </p:pic>
      <p:pic>
        <p:nvPicPr>
          <p:cNvPr id="42" name="Bildobjekt 41">
            <a:extLst>
              <a:ext uri="{FF2B5EF4-FFF2-40B4-BE49-F238E27FC236}">
                <a16:creationId xmlns:a16="http://schemas.microsoft.com/office/drawing/2014/main" id="{A6A5640A-791F-AE4A-9238-47FDE8C67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25" y="4550682"/>
            <a:ext cx="305780" cy="394351"/>
          </a:xfrm>
          <a:prstGeom prst="rect">
            <a:avLst/>
          </a:prstGeom>
        </p:spPr>
      </p:pic>
      <p:pic>
        <p:nvPicPr>
          <p:cNvPr id="43" name="Bildobjekt 42">
            <a:extLst>
              <a:ext uri="{FF2B5EF4-FFF2-40B4-BE49-F238E27FC236}">
                <a16:creationId xmlns:a16="http://schemas.microsoft.com/office/drawing/2014/main" id="{080BEC47-F005-EE4B-BFDC-B8E55A8D6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193" y="4564658"/>
            <a:ext cx="387705" cy="394351"/>
          </a:xfrm>
          <a:prstGeom prst="rect">
            <a:avLst/>
          </a:prstGeom>
        </p:spPr>
      </p:pic>
      <p:pic>
        <p:nvPicPr>
          <p:cNvPr id="44" name="Bildobjekt 43">
            <a:extLst>
              <a:ext uri="{FF2B5EF4-FFF2-40B4-BE49-F238E27FC236}">
                <a16:creationId xmlns:a16="http://schemas.microsoft.com/office/drawing/2014/main" id="{D91877E4-47E4-0749-99E7-69EFECB0E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120" y="4967479"/>
            <a:ext cx="413646" cy="386893"/>
          </a:xfrm>
          <a:prstGeom prst="rect">
            <a:avLst/>
          </a:prstGeom>
        </p:spPr>
      </p:pic>
      <p:pic>
        <p:nvPicPr>
          <p:cNvPr id="45" name="Bildobjekt 44">
            <a:extLst>
              <a:ext uri="{FF2B5EF4-FFF2-40B4-BE49-F238E27FC236}">
                <a16:creationId xmlns:a16="http://schemas.microsoft.com/office/drawing/2014/main" id="{CC68B0BF-D5E2-174C-8B01-FCCC8B848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882" y="4999913"/>
            <a:ext cx="305780" cy="394351"/>
          </a:xfrm>
          <a:prstGeom prst="rect">
            <a:avLst/>
          </a:prstGeom>
        </p:spPr>
      </p:pic>
      <p:pic>
        <p:nvPicPr>
          <p:cNvPr id="46" name="Bildobjekt 45">
            <a:extLst>
              <a:ext uri="{FF2B5EF4-FFF2-40B4-BE49-F238E27FC236}">
                <a16:creationId xmlns:a16="http://schemas.microsoft.com/office/drawing/2014/main" id="{D7D5DB64-C9B6-4C49-B727-CDD0EF838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720" y="5016435"/>
            <a:ext cx="387705" cy="394351"/>
          </a:xfrm>
          <a:prstGeom prst="rect">
            <a:avLst/>
          </a:prstGeom>
        </p:spPr>
      </p:pic>
      <p:sp>
        <p:nvSpPr>
          <p:cNvPr id="54" name="Rektangel 53">
            <a:extLst>
              <a:ext uri="{FF2B5EF4-FFF2-40B4-BE49-F238E27FC236}">
                <a16:creationId xmlns:a16="http://schemas.microsoft.com/office/drawing/2014/main" id="{D1344AEE-DDE4-AE4D-8953-A5ACC88B74C0}"/>
              </a:ext>
            </a:extLst>
          </p:cNvPr>
          <p:cNvSpPr/>
          <p:nvPr/>
        </p:nvSpPr>
        <p:spPr>
          <a:xfrm>
            <a:off x="4360445" y="5706059"/>
            <a:ext cx="2394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Sammanlagt kan vi alltså bilda </a:t>
            </a:r>
            <a:r>
              <a:rPr lang="sv-SE" b="1" dirty="0">
                <a:solidFill>
                  <a:srgbClr val="950001"/>
                </a:solidFill>
              </a:rPr>
              <a:t>6 </a:t>
            </a:r>
            <a:r>
              <a:rPr lang="sv-SE" dirty="0"/>
              <a:t>olika tal.   </a:t>
            </a:r>
          </a:p>
        </p:txBody>
      </p:sp>
    </p:spTree>
    <p:extLst>
      <p:ext uri="{BB962C8B-B14F-4D97-AF65-F5344CB8AC3E}">
        <p14:creationId xmlns:p14="http://schemas.microsoft.com/office/powerpoint/2010/main" val="351926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4" grpId="0"/>
      <p:bldP spid="33" grpId="0"/>
      <p:bldP spid="40" grpId="0"/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 25">
            <a:extLst>
              <a:ext uri="{FF2B5EF4-FFF2-40B4-BE49-F238E27FC236}">
                <a16:creationId xmlns:a16="http://schemas.microsoft.com/office/drawing/2014/main" id="{EEC59403-079E-1744-85BB-3F3F376B136B}"/>
              </a:ext>
            </a:extLst>
          </p:cNvPr>
          <p:cNvGrpSpPr/>
          <p:nvPr/>
        </p:nvGrpSpPr>
        <p:grpSpPr>
          <a:xfrm>
            <a:off x="839162" y="516927"/>
            <a:ext cx="8079872" cy="2108886"/>
            <a:chOff x="532064" y="1148015"/>
            <a:chExt cx="8079872" cy="2108886"/>
          </a:xfrm>
        </p:grpSpPr>
        <p:grpSp>
          <p:nvGrpSpPr>
            <p:cNvPr id="8" name="Grupp 7">
              <a:extLst>
                <a:ext uri="{FF2B5EF4-FFF2-40B4-BE49-F238E27FC236}">
                  <a16:creationId xmlns:a16="http://schemas.microsoft.com/office/drawing/2014/main" id="{86A62BD5-80C0-D64B-8FB2-8CE2172AB747}"/>
                </a:ext>
              </a:extLst>
            </p:cNvPr>
            <p:cNvGrpSpPr/>
            <p:nvPr/>
          </p:nvGrpSpPr>
          <p:grpSpPr>
            <a:xfrm>
              <a:off x="532064" y="1148015"/>
              <a:ext cx="6133231" cy="2105029"/>
              <a:chOff x="887067" y="1265361"/>
              <a:chExt cx="6133231" cy="2105029"/>
            </a:xfrm>
          </p:grpSpPr>
          <p:pic>
            <p:nvPicPr>
              <p:cNvPr id="2" name="Bildobjekt 1">
                <a:extLst>
                  <a:ext uri="{FF2B5EF4-FFF2-40B4-BE49-F238E27FC236}">
                    <a16:creationId xmlns:a16="http://schemas.microsoft.com/office/drawing/2014/main" id="{17E1319B-7291-2B41-A6D9-1DB5C24D63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26494" b="2466"/>
              <a:stretch/>
            </p:blipFill>
            <p:spPr>
              <a:xfrm>
                <a:off x="887067" y="1265361"/>
                <a:ext cx="6133231" cy="1957111"/>
              </a:xfrm>
              <a:prstGeom prst="rect">
                <a:avLst/>
              </a:prstGeom>
            </p:spPr>
          </p:pic>
          <p:sp>
            <p:nvSpPr>
              <p:cNvPr id="6" name="textruta 5">
                <a:extLst>
                  <a:ext uri="{FF2B5EF4-FFF2-40B4-BE49-F238E27FC236}">
                    <a16:creationId xmlns:a16="http://schemas.microsoft.com/office/drawing/2014/main" id="{7376CAAE-71ED-0D4E-B6C3-8C7E6228B892}"/>
                  </a:ext>
                </a:extLst>
              </p:cNvPr>
              <p:cNvSpPr txBox="1"/>
              <p:nvPr/>
            </p:nvSpPr>
            <p:spPr>
              <a:xfrm>
                <a:off x="1557105" y="2959522"/>
                <a:ext cx="31472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v-SE" sz="2000" b="1" dirty="0"/>
                  <a:t>1</a:t>
                </a:r>
              </a:p>
            </p:txBody>
          </p:sp>
          <p:sp>
            <p:nvSpPr>
              <p:cNvPr id="15" name="textruta 14">
                <a:extLst>
                  <a:ext uri="{FF2B5EF4-FFF2-40B4-BE49-F238E27FC236}">
                    <a16:creationId xmlns:a16="http://schemas.microsoft.com/office/drawing/2014/main" id="{40D80CDA-FED0-B34C-B396-0158B17A7B73}"/>
                  </a:ext>
                </a:extLst>
              </p:cNvPr>
              <p:cNvSpPr txBox="1"/>
              <p:nvPr/>
            </p:nvSpPr>
            <p:spPr>
              <a:xfrm>
                <a:off x="4054672" y="2970280"/>
                <a:ext cx="40975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v-SE" sz="2000" b="1" dirty="0"/>
                  <a:t>4</a:t>
                </a:r>
              </a:p>
            </p:txBody>
          </p:sp>
          <p:sp>
            <p:nvSpPr>
              <p:cNvPr id="16" name="textruta 15">
                <a:extLst>
                  <a:ext uri="{FF2B5EF4-FFF2-40B4-BE49-F238E27FC236}">
                    <a16:creationId xmlns:a16="http://schemas.microsoft.com/office/drawing/2014/main" id="{2E6D99D8-D81A-7142-88FB-7EAA961838FF}"/>
                  </a:ext>
                </a:extLst>
              </p:cNvPr>
              <p:cNvSpPr txBox="1"/>
              <p:nvPr/>
            </p:nvSpPr>
            <p:spPr>
              <a:xfrm>
                <a:off x="6610546" y="2970280"/>
                <a:ext cx="409752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v-SE" sz="2000" b="1" dirty="0"/>
                  <a:t>7</a:t>
                </a:r>
              </a:p>
            </p:txBody>
          </p:sp>
        </p:grpSp>
        <p:sp>
          <p:nvSpPr>
            <p:cNvPr id="34" name="textruta 33">
              <a:extLst>
                <a:ext uri="{FF2B5EF4-FFF2-40B4-BE49-F238E27FC236}">
                  <a16:creationId xmlns:a16="http://schemas.microsoft.com/office/drawing/2014/main" id="{B949B7F5-D386-BB42-842C-51D8B45FD641}"/>
                </a:ext>
              </a:extLst>
            </p:cNvPr>
            <p:cNvSpPr txBox="1"/>
            <p:nvPr/>
          </p:nvSpPr>
          <p:spPr>
            <a:xfrm>
              <a:off x="6616787" y="2887569"/>
              <a:ext cx="199514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dirty="0"/>
                <a:t>Första siffran</a:t>
              </a:r>
            </a:p>
          </p:txBody>
        </p:sp>
      </p:grpSp>
      <p:grpSp>
        <p:nvGrpSpPr>
          <p:cNvPr id="33" name="Grupp 32">
            <a:extLst>
              <a:ext uri="{FF2B5EF4-FFF2-40B4-BE49-F238E27FC236}">
                <a16:creationId xmlns:a16="http://schemas.microsoft.com/office/drawing/2014/main" id="{EF7243F6-1114-F24B-884C-377954A1844A}"/>
              </a:ext>
            </a:extLst>
          </p:cNvPr>
          <p:cNvGrpSpPr/>
          <p:nvPr/>
        </p:nvGrpSpPr>
        <p:grpSpPr>
          <a:xfrm>
            <a:off x="415048" y="2591384"/>
            <a:ext cx="8690060" cy="1499688"/>
            <a:chOff x="107950" y="3222472"/>
            <a:chExt cx="8690060" cy="1499688"/>
          </a:xfrm>
        </p:grpSpPr>
        <p:grpSp>
          <p:nvGrpSpPr>
            <p:cNvPr id="17" name="Grupp 16">
              <a:extLst>
                <a:ext uri="{FF2B5EF4-FFF2-40B4-BE49-F238E27FC236}">
                  <a16:creationId xmlns:a16="http://schemas.microsoft.com/office/drawing/2014/main" id="{6AB28AF5-EF5A-DE42-BAC6-1FDEDB99DD9A}"/>
                </a:ext>
              </a:extLst>
            </p:cNvPr>
            <p:cNvGrpSpPr/>
            <p:nvPr/>
          </p:nvGrpSpPr>
          <p:grpSpPr>
            <a:xfrm>
              <a:off x="107950" y="3222472"/>
              <a:ext cx="7352181" cy="1499688"/>
              <a:chOff x="107950" y="3222472"/>
              <a:chExt cx="7352181" cy="1499688"/>
            </a:xfrm>
          </p:grpSpPr>
          <p:pic>
            <p:nvPicPr>
              <p:cNvPr id="14" name="Bildobjekt 13">
                <a:extLst>
                  <a:ext uri="{FF2B5EF4-FFF2-40B4-BE49-F238E27FC236}">
                    <a16:creationId xmlns:a16="http://schemas.microsoft.com/office/drawing/2014/main" id="{94B2A19C-D922-3A4F-ABF8-BC46467D76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18095"/>
              <a:stretch/>
            </p:blipFill>
            <p:spPr>
              <a:xfrm>
                <a:off x="107950" y="3222472"/>
                <a:ext cx="7312580" cy="1333500"/>
              </a:xfrm>
              <a:prstGeom prst="rect">
                <a:avLst/>
              </a:prstGeom>
            </p:spPr>
          </p:pic>
          <p:sp>
            <p:nvSpPr>
              <p:cNvPr id="19" name="textruta 18">
                <a:extLst>
                  <a:ext uri="{FF2B5EF4-FFF2-40B4-BE49-F238E27FC236}">
                    <a16:creationId xmlns:a16="http://schemas.microsoft.com/office/drawing/2014/main" id="{2809843F-587A-D041-8D4F-A4C541B384B5}"/>
                  </a:ext>
                </a:extLst>
              </p:cNvPr>
              <p:cNvSpPr txBox="1"/>
              <p:nvPr/>
            </p:nvSpPr>
            <p:spPr>
              <a:xfrm>
                <a:off x="417764" y="4322050"/>
                <a:ext cx="31472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v-SE" sz="2000" b="1" dirty="0"/>
                  <a:t>4</a:t>
                </a:r>
              </a:p>
            </p:txBody>
          </p:sp>
          <p:sp>
            <p:nvSpPr>
              <p:cNvPr id="20" name="textruta 19">
                <a:extLst>
                  <a:ext uri="{FF2B5EF4-FFF2-40B4-BE49-F238E27FC236}">
                    <a16:creationId xmlns:a16="http://schemas.microsoft.com/office/drawing/2014/main" id="{7D109C65-6AB7-BA47-9FD0-BAA39176510F}"/>
                  </a:ext>
                </a:extLst>
              </p:cNvPr>
              <p:cNvSpPr txBox="1"/>
              <p:nvPr/>
            </p:nvSpPr>
            <p:spPr>
              <a:xfrm>
                <a:off x="2022197" y="4322050"/>
                <a:ext cx="31472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v-SE" sz="2000" b="1" dirty="0"/>
                  <a:t>7</a:t>
                </a:r>
              </a:p>
            </p:txBody>
          </p:sp>
          <p:sp>
            <p:nvSpPr>
              <p:cNvPr id="21" name="textruta 20">
                <a:extLst>
                  <a:ext uri="{FF2B5EF4-FFF2-40B4-BE49-F238E27FC236}">
                    <a16:creationId xmlns:a16="http://schemas.microsoft.com/office/drawing/2014/main" id="{8D5E7722-009B-EE47-B01F-4AEDECAC55C8}"/>
                  </a:ext>
                </a:extLst>
              </p:cNvPr>
              <p:cNvSpPr txBox="1"/>
              <p:nvPr/>
            </p:nvSpPr>
            <p:spPr>
              <a:xfrm>
                <a:off x="2945064" y="4322050"/>
                <a:ext cx="31472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v-SE" sz="2000" b="1" dirty="0"/>
                  <a:t>1</a:t>
                </a:r>
              </a:p>
            </p:txBody>
          </p:sp>
          <p:sp>
            <p:nvSpPr>
              <p:cNvPr id="22" name="textruta 21">
                <a:extLst>
                  <a:ext uri="{FF2B5EF4-FFF2-40B4-BE49-F238E27FC236}">
                    <a16:creationId xmlns:a16="http://schemas.microsoft.com/office/drawing/2014/main" id="{7FEDB23F-670D-D74E-9CB8-B5EA2BC8D6E9}"/>
                  </a:ext>
                </a:extLst>
              </p:cNvPr>
              <p:cNvSpPr txBox="1"/>
              <p:nvPr/>
            </p:nvSpPr>
            <p:spPr>
              <a:xfrm>
                <a:off x="4546651" y="4322050"/>
                <a:ext cx="31472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v-SE" sz="2000" b="1" dirty="0"/>
                  <a:t>7</a:t>
                </a:r>
              </a:p>
            </p:txBody>
          </p:sp>
          <p:sp>
            <p:nvSpPr>
              <p:cNvPr id="23" name="textruta 22">
                <a:extLst>
                  <a:ext uri="{FF2B5EF4-FFF2-40B4-BE49-F238E27FC236}">
                    <a16:creationId xmlns:a16="http://schemas.microsoft.com/office/drawing/2014/main" id="{E4C7BB95-8086-2F41-BD47-748C96536239}"/>
                  </a:ext>
                </a:extLst>
              </p:cNvPr>
              <p:cNvSpPr txBox="1"/>
              <p:nvPr/>
            </p:nvSpPr>
            <p:spPr>
              <a:xfrm>
                <a:off x="5569486" y="4322050"/>
                <a:ext cx="31472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v-SE" sz="2000" b="1" dirty="0"/>
                  <a:t>1</a:t>
                </a:r>
              </a:p>
            </p:txBody>
          </p:sp>
          <p:sp>
            <p:nvSpPr>
              <p:cNvPr id="24" name="textruta 23">
                <a:extLst>
                  <a:ext uri="{FF2B5EF4-FFF2-40B4-BE49-F238E27FC236}">
                    <a16:creationId xmlns:a16="http://schemas.microsoft.com/office/drawing/2014/main" id="{67924092-E2A1-9245-A429-875FBD4B0ACD}"/>
                  </a:ext>
                </a:extLst>
              </p:cNvPr>
              <p:cNvSpPr txBox="1"/>
              <p:nvPr/>
            </p:nvSpPr>
            <p:spPr>
              <a:xfrm>
                <a:off x="7145405" y="4322050"/>
                <a:ext cx="31472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v-SE" sz="2000" b="1" dirty="0"/>
                  <a:t>4</a:t>
                </a:r>
              </a:p>
            </p:txBody>
          </p:sp>
        </p:grpSp>
        <p:sp>
          <p:nvSpPr>
            <p:cNvPr id="35" name="textruta 34">
              <a:extLst>
                <a:ext uri="{FF2B5EF4-FFF2-40B4-BE49-F238E27FC236}">
                  <a16:creationId xmlns:a16="http://schemas.microsoft.com/office/drawing/2014/main" id="{7E55BE7E-1523-0544-8420-90B33364F842}"/>
                </a:ext>
              </a:extLst>
            </p:cNvPr>
            <p:cNvSpPr txBox="1"/>
            <p:nvPr/>
          </p:nvSpPr>
          <p:spPr>
            <a:xfrm>
              <a:off x="7394955" y="4322106"/>
              <a:ext cx="14030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dirty="0"/>
                <a:t>Andra siffran</a:t>
              </a:r>
            </a:p>
          </p:txBody>
        </p:sp>
      </p:grpSp>
      <p:grpSp>
        <p:nvGrpSpPr>
          <p:cNvPr id="37" name="Grupp 36">
            <a:extLst>
              <a:ext uri="{FF2B5EF4-FFF2-40B4-BE49-F238E27FC236}">
                <a16:creationId xmlns:a16="http://schemas.microsoft.com/office/drawing/2014/main" id="{7471CA2D-5047-814A-993F-F54076C5A2FB}"/>
              </a:ext>
            </a:extLst>
          </p:cNvPr>
          <p:cNvGrpSpPr/>
          <p:nvPr/>
        </p:nvGrpSpPr>
        <p:grpSpPr>
          <a:xfrm>
            <a:off x="491248" y="4060350"/>
            <a:ext cx="8652752" cy="1218602"/>
            <a:chOff x="184150" y="4691438"/>
            <a:chExt cx="8652752" cy="1218602"/>
          </a:xfrm>
        </p:grpSpPr>
        <p:grpSp>
          <p:nvGrpSpPr>
            <p:cNvPr id="25" name="Grupp 24">
              <a:extLst>
                <a:ext uri="{FF2B5EF4-FFF2-40B4-BE49-F238E27FC236}">
                  <a16:creationId xmlns:a16="http://schemas.microsoft.com/office/drawing/2014/main" id="{24FA8DBB-BC0F-BE45-81D5-832469E80651}"/>
                </a:ext>
              </a:extLst>
            </p:cNvPr>
            <p:cNvGrpSpPr/>
            <p:nvPr/>
          </p:nvGrpSpPr>
          <p:grpSpPr>
            <a:xfrm>
              <a:off x="184150" y="4691438"/>
              <a:ext cx="7275981" cy="1218602"/>
              <a:chOff x="184150" y="4691438"/>
              <a:chExt cx="7275981" cy="1218602"/>
            </a:xfrm>
          </p:grpSpPr>
          <p:pic>
            <p:nvPicPr>
              <p:cNvPr id="18" name="Bildobjekt 17">
                <a:extLst>
                  <a:ext uri="{FF2B5EF4-FFF2-40B4-BE49-F238E27FC236}">
                    <a16:creationId xmlns:a16="http://schemas.microsoft.com/office/drawing/2014/main" id="{307A6546-EE4D-1643-96A8-A4D687A48E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17803"/>
              <a:stretch/>
            </p:blipFill>
            <p:spPr>
              <a:xfrm>
                <a:off x="184150" y="4691438"/>
                <a:ext cx="7275981" cy="1130300"/>
              </a:xfrm>
              <a:prstGeom prst="rect">
                <a:avLst/>
              </a:prstGeom>
            </p:spPr>
          </p:pic>
          <p:sp>
            <p:nvSpPr>
              <p:cNvPr id="27" name="textruta 26">
                <a:extLst>
                  <a:ext uri="{FF2B5EF4-FFF2-40B4-BE49-F238E27FC236}">
                    <a16:creationId xmlns:a16="http://schemas.microsoft.com/office/drawing/2014/main" id="{6869D2C5-C68D-9C48-BABB-8B49428D0329}"/>
                  </a:ext>
                </a:extLst>
              </p:cNvPr>
              <p:cNvSpPr txBox="1"/>
              <p:nvPr/>
            </p:nvSpPr>
            <p:spPr>
              <a:xfrm>
                <a:off x="401765" y="5509930"/>
                <a:ext cx="31472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v-SE" sz="2000" b="1" dirty="0"/>
                  <a:t>7</a:t>
                </a:r>
              </a:p>
            </p:txBody>
          </p:sp>
          <p:sp>
            <p:nvSpPr>
              <p:cNvPr id="28" name="textruta 27">
                <a:extLst>
                  <a:ext uri="{FF2B5EF4-FFF2-40B4-BE49-F238E27FC236}">
                    <a16:creationId xmlns:a16="http://schemas.microsoft.com/office/drawing/2014/main" id="{01F2EEBA-092F-9843-B43A-3F154D622E83}"/>
                  </a:ext>
                </a:extLst>
              </p:cNvPr>
              <p:cNvSpPr txBox="1"/>
              <p:nvPr/>
            </p:nvSpPr>
            <p:spPr>
              <a:xfrm>
                <a:off x="2006198" y="5509930"/>
                <a:ext cx="31472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v-SE" sz="2000" b="1" dirty="0"/>
                  <a:t>4</a:t>
                </a:r>
              </a:p>
            </p:txBody>
          </p:sp>
          <p:sp>
            <p:nvSpPr>
              <p:cNvPr id="29" name="textruta 28">
                <a:extLst>
                  <a:ext uri="{FF2B5EF4-FFF2-40B4-BE49-F238E27FC236}">
                    <a16:creationId xmlns:a16="http://schemas.microsoft.com/office/drawing/2014/main" id="{E70D62F7-8B84-2C43-A445-8DF7DD940E72}"/>
                  </a:ext>
                </a:extLst>
              </p:cNvPr>
              <p:cNvSpPr txBox="1"/>
              <p:nvPr/>
            </p:nvSpPr>
            <p:spPr>
              <a:xfrm>
                <a:off x="2994667" y="5509930"/>
                <a:ext cx="31472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v-SE" sz="2000" b="1" dirty="0"/>
                  <a:t>7</a:t>
                </a:r>
              </a:p>
            </p:txBody>
          </p:sp>
          <p:sp>
            <p:nvSpPr>
              <p:cNvPr id="30" name="textruta 29">
                <a:extLst>
                  <a:ext uri="{FF2B5EF4-FFF2-40B4-BE49-F238E27FC236}">
                    <a16:creationId xmlns:a16="http://schemas.microsoft.com/office/drawing/2014/main" id="{5523CE32-69DE-ED44-B383-B57853EBE99B}"/>
                  </a:ext>
                </a:extLst>
              </p:cNvPr>
              <p:cNvSpPr txBox="1"/>
              <p:nvPr/>
            </p:nvSpPr>
            <p:spPr>
              <a:xfrm>
                <a:off x="4530652" y="5509930"/>
                <a:ext cx="31472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v-SE" sz="2000" b="1" dirty="0"/>
                  <a:t>1</a:t>
                </a:r>
              </a:p>
            </p:txBody>
          </p:sp>
          <p:sp>
            <p:nvSpPr>
              <p:cNvPr id="31" name="textruta 30">
                <a:extLst>
                  <a:ext uri="{FF2B5EF4-FFF2-40B4-BE49-F238E27FC236}">
                    <a16:creationId xmlns:a16="http://schemas.microsoft.com/office/drawing/2014/main" id="{E35781EB-C35E-584D-BC02-934112523CF1}"/>
                  </a:ext>
                </a:extLst>
              </p:cNvPr>
              <p:cNvSpPr txBox="1"/>
              <p:nvPr/>
            </p:nvSpPr>
            <p:spPr>
              <a:xfrm>
                <a:off x="7105804" y="5509930"/>
                <a:ext cx="31472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v-SE" sz="2000" b="1" dirty="0"/>
                  <a:t>1</a:t>
                </a:r>
              </a:p>
            </p:txBody>
          </p:sp>
          <p:sp>
            <p:nvSpPr>
              <p:cNvPr id="32" name="textruta 31">
                <a:extLst>
                  <a:ext uri="{FF2B5EF4-FFF2-40B4-BE49-F238E27FC236}">
                    <a16:creationId xmlns:a16="http://schemas.microsoft.com/office/drawing/2014/main" id="{8F9075E6-5387-DE40-98F1-BBEE26B2AFA2}"/>
                  </a:ext>
                </a:extLst>
              </p:cNvPr>
              <p:cNvSpPr txBox="1"/>
              <p:nvPr/>
            </p:nvSpPr>
            <p:spPr>
              <a:xfrm>
                <a:off x="5506283" y="5509930"/>
                <a:ext cx="31472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sv-SE" sz="2000" b="1" dirty="0"/>
                  <a:t>4</a:t>
                </a:r>
              </a:p>
            </p:txBody>
          </p:sp>
        </p:grpSp>
        <p:sp>
          <p:nvSpPr>
            <p:cNvPr id="36" name="textruta 35">
              <a:extLst>
                <a:ext uri="{FF2B5EF4-FFF2-40B4-BE49-F238E27FC236}">
                  <a16:creationId xmlns:a16="http://schemas.microsoft.com/office/drawing/2014/main" id="{A04CA7B4-E7D3-DB49-826F-96E590AFE038}"/>
                </a:ext>
              </a:extLst>
            </p:cNvPr>
            <p:cNvSpPr txBox="1"/>
            <p:nvPr/>
          </p:nvSpPr>
          <p:spPr>
            <a:xfrm>
              <a:off x="7368155" y="5525319"/>
              <a:ext cx="14687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sv-SE" dirty="0"/>
                <a:t>Tredje siffran</a:t>
              </a:r>
            </a:p>
          </p:txBody>
        </p:sp>
      </p:grpSp>
      <p:sp>
        <p:nvSpPr>
          <p:cNvPr id="40" name="Rektangel 39">
            <a:extLst>
              <a:ext uri="{FF2B5EF4-FFF2-40B4-BE49-F238E27FC236}">
                <a16:creationId xmlns:a16="http://schemas.microsoft.com/office/drawing/2014/main" id="{DC44D40F-0936-DD4D-8983-CC3227CE95A9}"/>
              </a:ext>
            </a:extLst>
          </p:cNvPr>
          <p:cNvSpPr/>
          <p:nvPr/>
        </p:nvSpPr>
        <p:spPr>
          <a:xfrm>
            <a:off x="488637" y="5190650"/>
            <a:ext cx="755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rgbClr val="7030A0"/>
                </a:solidFill>
              </a:rPr>
              <a:t>147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F2596800-4313-AF4C-AB59-CADB0146509F}"/>
              </a:ext>
            </a:extLst>
          </p:cNvPr>
          <p:cNvSpPr/>
          <p:nvPr/>
        </p:nvSpPr>
        <p:spPr>
          <a:xfrm>
            <a:off x="2109069" y="5190650"/>
            <a:ext cx="755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rgbClr val="7030A0"/>
                </a:solidFill>
              </a:rPr>
              <a:t>174</a:t>
            </a:r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7F05F082-C7D1-1E40-B1CD-5994AD9FA1D5}"/>
              </a:ext>
            </a:extLst>
          </p:cNvPr>
          <p:cNvSpPr/>
          <p:nvPr/>
        </p:nvSpPr>
        <p:spPr>
          <a:xfrm>
            <a:off x="3095820" y="5190649"/>
            <a:ext cx="755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rgbClr val="7030A0"/>
                </a:solidFill>
              </a:rPr>
              <a:t>417</a:t>
            </a:r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46F53781-71BF-CC46-A916-EEC00996CE28}"/>
              </a:ext>
            </a:extLst>
          </p:cNvPr>
          <p:cNvSpPr/>
          <p:nvPr/>
        </p:nvSpPr>
        <p:spPr>
          <a:xfrm>
            <a:off x="4679309" y="5190649"/>
            <a:ext cx="755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rgbClr val="7030A0"/>
                </a:solidFill>
              </a:rPr>
              <a:t>471</a:t>
            </a:r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8BAD6D20-E34A-8445-8D23-B134F03F0FD7}"/>
              </a:ext>
            </a:extLst>
          </p:cNvPr>
          <p:cNvSpPr/>
          <p:nvPr/>
        </p:nvSpPr>
        <p:spPr>
          <a:xfrm>
            <a:off x="5648453" y="5190648"/>
            <a:ext cx="755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rgbClr val="7030A0"/>
                </a:solidFill>
              </a:rPr>
              <a:t>714</a:t>
            </a: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18F04BC3-8ED8-E349-95E9-1AD0A43BCA95}"/>
              </a:ext>
            </a:extLst>
          </p:cNvPr>
          <p:cNvSpPr/>
          <p:nvPr/>
        </p:nvSpPr>
        <p:spPr>
          <a:xfrm>
            <a:off x="7245950" y="5190647"/>
            <a:ext cx="7551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400" b="1" dirty="0">
                <a:solidFill>
                  <a:srgbClr val="7030A0"/>
                </a:solidFill>
              </a:rPr>
              <a:t>741</a:t>
            </a: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CFC7788C-2440-AD4D-9D30-395D0490B968}"/>
              </a:ext>
            </a:extLst>
          </p:cNvPr>
          <p:cNvSpPr/>
          <p:nvPr/>
        </p:nvSpPr>
        <p:spPr>
          <a:xfrm>
            <a:off x="2045531" y="5824530"/>
            <a:ext cx="50529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Varje gren i diagrammet motsvarar ett tresiffrigt tal. </a:t>
            </a: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240E70BF-335A-FA41-B013-9D27F36F223F}"/>
              </a:ext>
            </a:extLst>
          </p:cNvPr>
          <p:cNvSpPr/>
          <p:nvPr/>
        </p:nvSpPr>
        <p:spPr>
          <a:xfrm>
            <a:off x="2045531" y="6224584"/>
            <a:ext cx="50529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Träddiagrammet visar att vi kan bilda </a:t>
            </a:r>
            <a:r>
              <a:rPr lang="sv-SE" b="1" dirty="0">
                <a:solidFill>
                  <a:srgbClr val="C00000"/>
                </a:solidFill>
              </a:rPr>
              <a:t>sex olika </a:t>
            </a:r>
            <a:r>
              <a:rPr lang="sv-SE" dirty="0"/>
              <a:t>tal. 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EA9F61A1-52CD-DE49-8EB8-21184EB1AA0D}"/>
              </a:ext>
            </a:extLst>
          </p:cNvPr>
          <p:cNvSpPr/>
          <p:nvPr/>
        </p:nvSpPr>
        <p:spPr>
          <a:xfrm>
            <a:off x="2559312" y="316900"/>
            <a:ext cx="50642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Med ett </a:t>
            </a:r>
            <a:r>
              <a:rPr lang="sv-SE" i="1" dirty="0">
                <a:solidFill>
                  <a:srgbClr val="C00000"/>
                </a:solidFill>
              </a:rPr>
              <a:t>träddiagram</a:t>
            </a:r>
            <a:r>
              <a:rPr lang="sv-SE" i="1" dirty="0"/>
              <a:t> </a:t>
            </a:r>
            <a:r>
              <a:rPr lang="sv-SE" dirty="0"/>
              <a:t>kan det visas så här: </a:t>
            </a:r>
          </a:p>
        </p:txBody>
      </p:sp>
    </p:spTree>
    <p:extLst>
      <p:ext uri="{BB962C8B-B14F-4D97-AF65-F5344CB8AC3E}">
        <p14:creationId xmlns:p14="http://schemas.microsoft.com/office/powerpoint/2010/main" val="256907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4B228733-BFEF-B046-AB4B-6BB2D40AE032}"/>
              </a:ext>
            </a:extLst>
          </p:cNvPr>
          <p:cNvSpPr/>
          <p:nvPr/>
        </p:nvSpPr>
        <p:spPr>
          <a:xfrm>
            <a:off x="845438" y="670420"/>
            <a:ext cx="74531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Första siffran kan väljas bland </a:t>
            </a:r>
            <a:r>
              <a:rPr lang="sv-SE" dirty="0">
                <a:solidFill>
                  <a:srgbClr val="950001"/>
                </a:solidFill>
              </a:rPr>
              <a:t>3</a:t>
            </a:r>
            <a:r>
              <a:rPr lang="sv-SE" dirty="0"/>
              <a:t> siffror. När första siffran valts kan den andra siffran väljas bland </a:t>
            </a:r>
            <a:r>
              <a:rPr lang="sv-SE" dirty="0">
                <a:solidFill>
                  <a:srgbClr val="950001"/>
                </a:solidFill>
              </a:rPr>
              <a:t>2</a:t>
            </a:r>
            <a:r>
              <a:rPr lang="sv-SE" dirty="0"/>
              <a:t> siffror. Sen finns det bara </a:t>
            </a:r>
            <a:r>
              <a:rPr lang="sv-SE" dirty="0">
                <a:solidFill>
                  <a:srgbClr val="950001"/>
                </a:solidFill>
              </a:rPr>
              <a:t>1</a:t>
            </a:r>
            <a:r>
              <a:rPr lang="sv-SE" dirty="0"/>
              <a:t> siffra kvar som sista siffra. 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4DFDE94-4290-BE4C-A431-2552B5A30908}"/>
              </a:ext>
            </a:extLst>
          </p:cNvPr>
          <p:cNvSpPr/>
          <p:nvPr/>
        </p:nvSpPr>
        <p:spPr>
          <a:xfrm>
            <a:off x="746378" y="1748650"/>
            <a:ext cx="1528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Valmöjlighet: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C5FA7C3-6406-CB43-AA6D-FD0125811FFC}"/>
              </a:ext>
            </a:extLst>
          </p:cNvPr>
          <p:cNvSpPr/>
          <p:nvPr/>
        </p:nvSpPr>
        <p:spPr>
          <a:xfrm>
            <a:off x="2427198" y="1702483"/>
            <a:ext cx="37315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FBB14A1-22BF-C14D-968C-93E965D1F9E4}"/>
              </a:ext>
            </a:extLst>
          </p:cNvPr>
          <p:cNvSpPr/>
          <p:nvPr/>
        </p:nvSpPr>
        <p:spPr>
          <a:xfrm>
            <a:off x="2952978" y="1702482"/>
            <a:ext cx="37315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402F9F6-F6B8-1740-BEED-D31938866D76}"/>
              </a:ext>
            </a:extLst>
          </p:cNvPr>
          <p:cNvSpPr/>
          <p:nvPr/>
        </p:nvSpPr>
        <p:spPr>
          <a:xfrm>
            <a:off x="3478758" y="1702482"/>
            <a:ext cx="37315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2480006-BD9D-A54A-AC9F-DF594ECE27B6}"/>
              </a:ext>
            </a:extLst>
          </p:cNvPr>
          <p:cNvSpPr/>
          <p:nvPr/>
        </p:nvSpPr>
        <p:spPr>
          <a:xfrm>
            <a:off x="1581128" y="2701299"/>
            <a:ext cx="5385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Val:</a:t>
            </a:r>
          </a:p>
        </p:txBody>
      </p:sp>
      <p:cxnSp>
        <p:nvCxnSpPr>
          <p:cNvPr id="12" name="Rak pil 11">
            <a:extLst>
              <a:ext uri="{FF2B5EF4-FFF2-40B4-BE49-F238E27FC236}">
                <a16:creationId xmlns:a16="http://schemas.microsoft.com/office/drawing/2014/main" id="{CA10F115-BB0D-0E43-817B-5728A66C67C1}"/>
              </a:ext>
            </a:extLst>
          </p:cNvPr>
          <p:cNvCxnSpPr>
            <a:cxnSpLocks/>
          </p:cNvCxnSpPr>
          <p:nvPr/>
        </p:nvCxnSpPr>
        <p:spPr>
          <a:xfrm flipH="1">
            <a:off x="2757791" y="2164146"/>
            <a:ext cx="243193" cy="350454"/>
          </a:xfrm>
          <a:prstGeom prst="straightConnector1">
            <a:avLst/>
          </a:prstGeom>
          <a:ln w="22225" cmpd="sng">
            <a:solidFill>
              <a:srgbClr val="C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ktangel 14">
            <a:extLst>
              <a:ext uri="{FF2B5EF4-FFF2-40B4-BE49-F238E27FC236}">
                <a16:creationId xmlns:a16="http://schemas.microsoft.com/office/drawing/2014/main" id="{B3A57685-DF57-4948-93DC-E5A9C2D3034C}"/>
              </a:ext>
            </a:extLst>
          </p:cNvPr>
          <p:cNvSpPr/>
          <p:nvPr/>
        </p:nvSpPr>
        <p:spPr>
          <a:xfrm>
            <a:off x="2952978" y="1702478"/>
            <a:ext cx="37315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139D0868-22B6-2C4D-9BE1-BA13D1154A02}"/>
              </a:ext>
            </a:extLst>
          </p:cNvPr>
          <p:cNvSpPr/>
          <p:nvPr/>
        </p:nvSpPr>
        <p:spPr>
          <a:xfrm>
            <a:off x="2248857" y="3371324"/>
            <a:ext cx="1781393" cy="126188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Första siffran kan väljas bland </a:t>
            </a:r>
            <a:r>
              <a:rPr lang="sv-SE" b="1" dirty="0">
                <a:solidFill>
                  <a:srgbClr val="950001"/>
                </a:solidFill>
              </a:rPr>
              <a:t>tre</a:t>
            </a:r>
            <a:r>
              <a:rPr lang="sv-SE" dirty="0"/>
              <a:t> siffror. Vi väljer siffran</a:t>
            </a:r>
            <a:r>
              <a:rPr lang="sv-SE" sz="2000" b="1" dirty="0">
                <a:solidFill>
                  <a:schemeClr val="accent4">
                    <a:lumMod val="75000"/>
                  </a:schemeClr>
                </a:solidFill>
              </a:rPr>
              <a:t> 4</a:t>
            </a:r>
            <a:r>
              <a:rPr lang="sv-SE" dirty="0"/>
              <a:t>.</a:t>
            </a:r>
            <a:endParaRPr lang="sv-SE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4DCCB6C7-6FFD-DF4F-9402-E0C68122982E}"/>
              </a:ext>
            </a:extLst>
          </p:cNvPr>
          <p:cNvSpPr/>
          <p:nvPr/>
        </p:nvSpPr>
        <p:spPr>
          <a:xfrm>
            <a:off x="5817872" y="1702482"/>
            <a:ext cx="37315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tx1"/>
                </a:solidFill>
              </a:rPr>
              <a:t>7</a:t>
            </a:r>
          </a:p>
        </p:txBody>
      </p:sp>
      <p:cxnSp>
        <p:nvCxnSpPr>
          <p:cNvPr id="29" name="Rak pil 28">
            <a:extLst>
              <a:ext uri="{FF2B5EF4-FFF2-40B4-BE49-F238E27FC236}">
                <a16:creationId xmlns:a16="http://schemas.microsoft.com/office/drawing/2014/main" id="{B24B37E2-A702-CA43-9485-035326DD6378}"/>
              </a:ext>
            </a:extLst>
          </p:cNvPr>
          <p:cNvCxnSpPr>
            <a:cxnSpLocks/>
          </p:cNvCxnSpPr>
          <p:nvPr/>
        </p:nvCxnSpPr>
        <p:spPr>
          <a:xfrm flipH="1">
            <a:off x="5646794" y="2195348"/>
            <a:ext cx="217978" cy="341553"/>
          </a:xfrm>
          <a:prstGeom prst="straightConnector1">
            <a:avLst/>
          </a:prstGeom>
          <a:ln w="22225" cmpd="sng">
            <a:solidFill>
              <a:srgbClr val="C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Rektangel 29">
            <a:extLst>
              <a:ext uri="{FF2B5EF4-FFF2-40B4-BE49-F238E27FC236}">
                <a16:creationId xmlns:a16="http://schemas.microsoft.com/office/drawing/2014/main" id="{E15354EA-C715-7146-AF96-1EABEA5921CA}"/>
              </a:ext>
            </a:extLst>
          </p:cNvPr>
          <p:cNvSpPr/>
          <p:nvPr/>
        </p:nvSpPr>
        <p:spPr>
          <a:xfrm>
            <a:off x="5817872" y="1701985"/>
            <a:ext cx="37315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BF010DAE-D5E1-804F-9403-D7310CC132B8}"/>
              </a:ext>
            </a:extLst>
          </p:cNvPr>
          <p:cNvSpPr/>
          <p:nvPr/>
        </p:nvSpPr>
        <p:spPr>
          <a:xfrm>
            <a:off x="4775793" y="1702480"/>
            <a:ext cx="37315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A2C076B0-543C-3949-89EA-B96339352E1F}"/>
              </a:ext>
            </a:extLst>
          </p:cNvPr>
          <p:cNvSpPr/>
          <p:nvPr/>
        </p:nvSpPr>
        <p:spPr>
          <a:xfrm>
            <a:off x="5306150" y="1702479"/>
            <a:ext cx="373152" cy="461665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2400" b="1" dirty="0">
              <a:solidFill>
                <a:schemeClr val="tx1"/>
              </a:solidFill>
            </a:endParaRPr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8C45EC3A-B3F0-754A-9866-662FDD3E52BF}"/>
              </a:ext>
            </a:extLst>
          </p:cNvPr>
          <p:cNvSpPr/>
          <p:nvPr/>
        </p:nvSpPr>
        <p:spPr>
          <a:xfrm>
            <a:off x="4775793" y="2608966"/>
            <a:ext cx="37315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75FC3255-CB6E-3846-AF19-AD4966E2859E}"/>
              </a:ext>
            </a:extLst>
          </p:cNvPr>
          <p:cNvSpPr/>
          <p:nvPr/>
        </p:nvSpPr>
        <p:spPr>
          <a:xfrm>
            <a:off x="4549754" y="3371324"/>
            <a:ext cx="1781393" cy="123110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Andra siffran kan väljas bland </a:t>
            </a:r>
            <a:r>
              <a:rPr lang="sv-SE" b="1" dirty="0">
                <a:solidFill>
                  <a:srgbClr val="950001"/>
                </a:solidFill>
              </a:rPr>
              <a:t>två</a:t>
            </a:r>
            <a:r>
              <a:rPr lang="sv-SE" dirty="0"/>
              <a:t> siffror. Vi väljer siffran </a:t>
            </a:r>
            <a:r>
              <a:rPr lang="sv-SE" sz="2000" b="1" dirty="0">
                <a:solidFill>
                  <a:schemeClr val="accent4">
                    <a:lumMod val="75000"/>
                  </a:schemeClr>
                </a:solidFill>
              </a:rPr>
              <a:t>7</a:t>
            </a:r>
            <a:r>
              <a:rPr lang="sv-SE" dirty="0"/>
              <a:t> .</a:t>
            </a:r>
            <a:endParaRPr lang="sv-SE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5" name="Rektangel 34">
            <a:extLst>
              <a:ext uri="{FF2B5EF4-FFF2-40B4-BE49-F238E27FC236}">
                <a16:creationId xmlns:a16="http://schemas.microsoft.com/office/drawing/2014/main" id="{045E4808-A021-DC47-9149-08FE124328B4}"/>
              </a:ext>
            </a:extLst>
          </p:cNvPr>
          <p:cNvSpPr/>
          <p:nvPr/>
        </p:nvSpPr>
        <p:spPr>
          <a:xfrm>
            <a:off x="7805099" y="1656317"/>
            <a:ext cx="373152" cy="461665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2400" b="1" dirty="0">
              <a:solidFill>
                <a:schemeClr val="tx1"/>
              </a:solidFill>
            </a:endParaRPr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FD11EFE5-4F21-6544-97B9-17C00C3B970B}"/>
              </a:ext>
            </a:extLst>
          </p:cNvPr>
          <p:cNvSpPr/>
          <p:nvPr/>
        </p:nvSpPr>
        <p:spPr>
          <a:xfrm>
            <a:off x="8298562" y="1658348"/>
            <a:ext cx="373152" cy="461665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2400" b="1" dirty="0">
              <a:solidFill>
                <a:schemeClr val="tx1"/>
              </a:solidFill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9A97FAE5-B75A-5F4A-9B55-08372648A477}"/>
              </a:ext>
            </a:extLst>
          </p:cNvPr>
          <p:cNvSpPr/>
          <p:nvPr/>
        </p:nvSpPr>
        <p:spPr>
          <a:xfrm>
            <a:off x="7272112" y="1658349"/>
            <a:ext cx="37315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38" name="Rak pil 37">
            <a:extLst>
              <a:ext uri="{FF2B5EF4-FFF2-40B4-BE49-F238E27FC236}">
                <a16:creationId xmlns:a16="http://schemas.microsoft.com/office/drawing/2014/main" id="{E441C031-4BBB-7C4E-B8EE-702C4ADEC373}"/>
              </a:ext>
            </a:extLst>
          </p:cNvPr>
          <p:cNvCxnSpPr>
            <a:cxnSpLocks/>
          </p:cNvCxnSpPr>
          <p:nvPr/>
        </p:nvCxnSpPr>
        <p:spPr>
          <a:xfrm>
            <a:off x="7673108" y="2054578"/>
            <a:ext cx="505143" cy="482323"/>
          </a:xfrm>
          <a:prstGeom prst="straightConnector1">
            <a:avLst/>
          </a:prstGeom>
          <a:ln w="22225" cmpd="sng">
            <a:solidFill>
              <a:srgbClr val="C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9" name="Rektangel 38">
            <a:extLst>
              <a:ext uri="{FF2B5EF4-FFF2-40B4-BE49-F238E27FC236}">
                <a16:creationId xmlns:a16="http://schemas.microsoft.com/office/drawing/2014/main" id="{2D269EA7-FA1A-F34B-8168-7E6599885FC3}"/>
              </a:ext>
            </a:extLst>
          </p:cNvPr>
          <p:cNvSpPr/>
          <p:nvPr/>
        </p:nvSpPr>
        <p:spPr>
          <a:xfrm>
            <a:off x="7286034" y="1658348"/>
            <a:ext cx="37315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0" name="Rektangel 39">
            <a:extLst>
              <a:ext uri="{FF2B5EF4-FFF2-40B4-BE49-F238E27FC236}">
                <a16:creationId xmlns:a16="http://schemas.microsoft.com/office/drawing/2014/main" id="{D327B794-51BC-844E-BCE3-B251883BE823}"/>
              </a:ext>
            </a:extLst>
          </p:cNvPr>
          <p:cNvSpPr/>
          <p:nvPr/>
        </p:nvSpPr>
        <p:spPr>
          <a:xfrm>
            <a:off x="7272112" y="2608966"/>
            <a:ext cx="37315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1" name="Rektangel 40">
            <a:extLst>
              <a:ext uri="{FF2B5EF4-FFF2-40B4-BE49-F238E27FC236}">
                <a16:creationId xmlns:a16="http://schemas.microsoft.com/office/drawing/2014/main" id="{62C4E74B-5FE1-434D-BE0E-A53FD2CEFDF6}"/>
              </a:ext>
            </a:extLst>
          </p:cNvPr>
          <p:cNvSpPr/>
          <p:nvPr/>
        </p:nvSpPr>
        <p:spPr>
          <a:xfrm>
            <a:off x="7805099" y="2608966"/>
            <a:ext cx="373152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4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48" name="Rektangel 47">
            <a:extLst>
              <a:ext uri="{FF2B5EF4-FFF2-40B4-BE49-F238E27FC236}">
                <a16:creationId xmlns:a16="http://schemas.microsoft.com/office/drawing/2014/main" id="{AF1C2FE4-6CAD-F941-A6B1-9A44447010AD}"/>
              </a:ext>
            </a:extLst>
          </p:cNvPr>
          <p:cNvSpPr/>
          <p:nvPr/>
        </p:nvSpPr>
        <p:spPr>
          <a:xfrm>
            <a:off x="7272112" y="3371324"/>
            <a:ext cx="1781393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dirty="0"/>
              <a:t>Sedan finns det bara en siffra kvar, siffran </a:t>
            </a:r>
            <a:r>
              <a:rPr lang="sv-SE" sz="2000" b="1" dirty="0">
                <a:solidFill>
                  <a:schemeClr val="accent4">
                    <a:lumMod val="75000"/>
                  </a:schemeClr>
                </a:solidFill>
              </a:rPr>
              <a:t>1</a:t>
            </a:r>
            <a:r>
              <a:rPr lang="sv-SE" dirty="0"/>
              <a:t> .</a:t>
            </a:r>
            <a:endParaRPr lang="sv-SE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9" name="Rektangel 48">
            <a:extLst>
              <a:ext uri="{FF2B5EF4-FFF2-40B4-BE49-F238E27FC236}">
                <a16:creationId xmlns:a16="http://schemas.microsoft.com/office/drawing/2014/main" id="{9B1786F3-D84A-7347-B109-D817E7D16826}"/>
              </a:ext>
            </a:extLst>
          </p:cNvPr>
          <p:cNvSpPr/>
          <p:nvPr/>
        </p:nvSpPr>
        <p:spPr>
          <a:xfrm>
            <a:off x="2952978" y="1701985"/>
            <a:ext cx="373152" cy="461665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2400" b="1" dirty="0">
              <a:solidFill>
                <a:schemeClr val="tx1"/>
              </a:solidFill>
            </a:endParaRPr>
          </a:p>
        </p:txBody>
      </p:sp>
      <p:sp>
        <p:nvSpPr>
          <p:cNvPr id="50" name="Rektangel 49">
            <a:extLst>
              <a:ext uri="{FF2B5EF4-FFF2-40B4-BE49-F238E27FC236}">
                <a16:creationId xmlns:a16="http://schemas.microsoft.com/office/drawing/2014/main" id="{1104D265-0AA3-3F48-B99C-BDBD71D023A0}"/>
              </a:ext>
            </a:extLst>
          </p:cNvPr>
          <p:cNvSpPr/>
          <p:nvPr/>
        </p:nvSpPr>
        <p:spPr>
          <a:xfrm>
            <a:off x="5824598" y="1701488"/>
            <a:ext cx="373152" cy="461665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2400" b="1" dirty="0">
              <a:solidFill>
                <a:schemeClr val="tx1"/>
              </a:solidFill>
            </a:endParaRPr>
          </a:p>
        </p:txBody>
      </p:sp>
      <p:sp>
        <p:nvSpPr>
          <p:cNvPr id="51" name="Rektangel 50">
            <a:extLst>
              <a:ext uri="{FF2B5EF4-FFF2-40B4-BE49-F238E27FC236}">
                <a16:creationId xmlns:a16="http://schemas.microsoft.com/office/drawing/2014/main" id="{C843F8B8-A5E7-F24E-95D7-D4AD23A38179}"/>
              </a:ext>
            </a:extLst>
          </p:cNvPr>
          <p:cNvSpPr/>
          <p:nvPr/>
        </p:nvSpPr>
        <p:spPr>
          <a:xfrm>
            <a:off x="7279073" y="1656316"/>
            <a:ext cx="373152" cy="461665"/>
          </a:xfrm>
          <a:prstGeom prst="rect">
            <a:avLst/>
          </a:prstGeom>
          <a:noFill/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sv-SE" sz="2400" b="1" dirty="0">
              <a:solidFill>
                <a:schemeClr val="tx1"/>
              </a:solidFill>
            </a:endParaRPr>
          </a:p>
        </p:txBody>
      </p:sp>
      <p:sp>
        <p:nvSpPr>
          <p:cNvPr id="52" name="Rektangel 51">
            <a:extLst>
              <a:ext uri="{FF2B5EF4-FFF2-40B4-BE49-F238E27FC236}">
                <a16:creationId xmlns:a16="http://schemas.microsoft.com/office/drawing/2014/main" id="{B7CA960B-F353-CE47-B5CF-A31C4BB408D8}"/>
              </a:ext>
            </a:extLst>
          </p:cNvPr>
          <p:cNvSpPr/>
          <p:nvPr/>
        </p:nvSpPr>
        <p:spPr>
          <a:xfrm>
            <a:off x="1518804" y="5624941"/>
            <a:ext cx="41279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dirty="0"/>
              <a:t>Vi kan därför räkna ut antalet tal så här:  </a:t>
            </a:r>
            <a:endParaRPr lang="sv-SE" dirty="0">
              <a:effectLst/>
            </a:endParaRPr>
          </a:p>
        </p:txBody>
      </p:sp>
      <p:sp>
        <p:nvSpPr>
          <p:cNvPr id="53" name="Rektangel 52">
            <a:extLst>
              <a:ext uri="{FF2B5EF4-FFF2-40B4-BE49-F238E27FC236}">
                <a16:creationId xmlns:a16="http://schemas.microsoft.com/office/drawing/2014/main" id="{7126BAE1-F2E3-2B44-A7F9-4E39B3AC168A}"/>
              </a:ext>
            </a:extLst>
          </p:cNvPr>
          <p:cNvSpPr/>
          <p:nvPr/>
        </p:nvSpPr>
        <p:spPr>
          <a:xfrm>
            <a:off x="5492726" y="5609552"/>
            <a:ext cx="1406015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2000" b="1" dirty="0"/>
              <a:t>3 · 2 · 1 = 6 </a:t>
            </a:r>
          </a:p>
        </p:txBody>
      </p:sp>
    </p:spTree>
    <p:extLst>
      <p:ext uri="{BB962C8B-B14F-4D97-AF65-F5344CB8AC3E}">
        <p14:creationId xmlns:p14="http://schemas.microsoft.com/office/powerpoint/2010/main" val="51790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-0.05885 0.134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671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-0.05591 0.13033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650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11198 0.13889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694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animBg="1"/>
      <p:bldP spid="9" grpId="0" animBg="1"/>
      <p:bldP spid="9" grpId="1" animBg="1"/>
      <p:bldP spid="10" grpId="0" animBg="1"/>
      <p:bldP spid="11" grpId="0"/>
      <p:bldP spid="15" grpId="0" animBg="1"/>
      <p:bldP spid="15" grpId="1" animBg="1"/>
      <p:bldP spid="20" grpId="0" animBg="1"/>
      <p:bldP spid="28" grpId="0" animBg="1"/>
      <p:bldP spid="28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7" grpId="1" animBg="1"/>
      <p:bldP spid="39" grpId="0" animBg="1"/>
      <p:bldP spid="39" grpId="1" animBg="1"/>
      <p:bldP spid="40" grpId="0" animBg="1"/>
      <p:bldP spid="41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81D7766-B89C-0E45-91E2-DDE9D294F835}"/>
              </a:ext>
            </a:extLst>
          </p:cNvPr>
          <p:cNvSpPr/>
          <p:nvPr/>
        </p:nvSpPr>
        <p:spPr>
          <a:xfrm>
            <a:off x="381775" y="504581"/>
            <a:ext cx="10906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dirty="0">
                <a:solidFill>
                  <a:srgbClr val="8E2503"/>
                </a:solidFill>
                <a:latin typeface="+mj-lt"/>
              </a:rPr>
              <a:t>Exempel</a:t>
            </a:r>
            <a:endParaRPr lang="sv-SE" sz="2000" dirty="0">
              <a:solidFill>
                <a:srgbClr val="8E2503"/>
              </a:solidFill>
              <a:effectLst/>
              <a:latin typeface="+mj-lt"/>
            </a:endParaRPr>
          </a:p>
        </p:txBody>
      </p:sp>
      <p:grpSp>
        <p:nvGrpSpPr>
          <p:cNvPr id="8" name="Grupp 7">
            <a:extLst>
              <a:ext uri="{FF2B5EF4-FFF2-40B4-BE49-F238E27FC236}">
                <a16:creationId xmlns:a16="http://schemas.microsoft.com/office/drawing/2014/main" id="{872F4810-BE97-A348-9F48-A59AE546D845}"/>
              </a:ext>
            </a:extLst>
          </p:cNvPr>
          <p:cNvGrpSpPr/>
          <p:nvPr/>
        </p:nvGrpSpPr>
        <p:grpSpPr>
          <a:xfrm>
            <a:off x="2036452" y="504581"/>
            <a:ext cx="5219895" cy="1477328"/>
            <a:chOff x="2036452" y="504581"/>
            <a:chExt cx="5219895" cy="1477328"/>
          </a:xfrm>
        </p:grpSpPr>
        <p:sp>
          <p:nvSpPr>
            <p:cNvPr id="4" name="textruta 3">
              <a:extLst>
                <a:ext uri="{FF2B5EF4-FFF2-40B4-BE49-F238E27FC236}">
                  <a16:creationId xmlns:a16="http://schemas.microsoft.com/office/drawing/2014/main" id="{EA448B4F-F7E3-2F41-AB52-9D26E6849E60}"/>
                </a:ext>
              </a:extLst>
            </p:cNvPr>
            <p:cNvSpPr txBox="1"/>
            <p:nvPr/>
          </p:nvSpPr>
          <p:spPr>
            <a:xfrm>
              <a:off x="2036452" y="504581"/>
              <a:ext cx="312337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Du tar upp en kula i taget, utan att lägga tillbaka någon kula.</a:t>
              </a:r>
            </a:p>
            <a:p>
              <a:endParaRPr lang="sv-SE" dirty="0"/>
            </a:p>
            <a:p>
              <a:r>
                <a:rPr lang="sv-SE" dirty="0"/>
                <a:t>På hur många olika sätt kan de fyra kulorna tas upp? </a:t>
              </a:r>
            </a:p>
          </p:txBody>
        </p:sp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E7F15C68-4073-4640-A387-169E088E4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902" b="92157" l="3141" r="95288">
                          <a14:foregroundMark x1="16230" y1="29412" x2="23037" y2="40196"/>
                          <a14:foregroundMark x1="10471" y1="32353" x2="9424" y2="45098"/>
                          <a14:foregroundMark x1="5236" y1="43137" x2="4805" y2="54415"/>
                          <a14:foregroundMark x1="4712" y1="49020" x2="5236" y2="40196"/>
                          <a14:foregroundMark x1="54450" y1="64706" x2="47120" y2="70588"/>
                          <a14:foregroundMark x1="41361" y1="59804" x2="39791" y2="65686"/>
                          <a14:foregroundMark x1="67539" y1="14706" x2="69634" y2="16667"/>
                          <a14:foregroundMark x1="69634" y1="16667" x2="77487" y2="28431"/>
                          <a14:foregroundMark x1="59686" y1="13725" x2="73298" y2="4902"/>
                          <a14:foregroundMark x1="57068" y1="20588" x2="57068" y2="31373"/>
                          <a14:foregroundMark x1="80628" y1="22549" x2="81675" y2="28431"/>
                          <a14:foregroundMark x1="81675" y1="20588" x2="81675" y2="30392"/>
                          <a14:foregroundMark x1="81675" y1="30392" x2="81152" y2="34314"/>
                          <a14:foregroundMark x1="82723" y1="61765" x2="88482" y2="60784"/>
                          <a14:foregroundMark x1="88482" y1="60784" x2="86387" y2="80392"/>
                          <a14:foregroundMark x1="86387" y1="80392" x2="95288" y2="79412"/>
                          <a14:foregroundMark x1="95288" y1="78431" x2="83246" y2="93137"/>
                          <a14:foregroundMark x1="83246" y1="92157" x2="74869" y2="69608"/>
                          <a14:foregroundMark x1="76963" y1="61765" x2="80105" y2="61765"/>
                          <a14:foregroundMark x1="39267" y1="58824" x2="43455" y2="57843"/>
                          <a14:foregroundMark x1="3665" y1="35294" x2="3665" y2="40196"/>
                          <a14:foregroundMark x1="3665" y1="39216" x2="3665" y2="43137"/>
                          <a14:foregroundMark x1="3141" y1="47059" x2="3141" y2="46078"/>
                          <a14:foregroundMark x1="59162" y1="65686" x2="60209" y2="71569"/>
                          <a14:foregroundMark x1="59686" y1="61765" x2="60733" y2="67647"/>
                          <a14:foregroundMark x1="59686" y1="80392" x2="59686" y2="76471"/>
                          <a14:backgroundMark x1="3141" y1="56863" x2="4188" y2="58824"/>
                          <a14:backgroundMark x1="4188" y1="57843" x2="3665" y2="5490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67130" y="769949"/>
              <a:ext cx="1689217" cy="902095"/>
            </a:xfrm>
            <a:prstGeom prst="rect">
              <a:avLst/>
            </a:prstGeom>
          </p:spPr>
        </p:pic>
      </p:grpSp>
      <p:grpSp>
        <p:nvGrpSpPr>
          <p:cNvPr id="10" name="Grupp 9">
            <a:extLst>
              <a:ext uri="{FF2B5EF4-FFF2-40B4-BE49-F238E27FC236}">
                <a16:creationId xmlns:a16="http://schemas.microsoft.com/office/drawing/2014/main" id="{6895E7BD-0674-084F-BFC7-74949A728202}"/>
              </a:ext>
            </a:extLst>
          </p:cNvPr>
          <p:cNvGrpSpPr/>
          <p:nvPr/>
        </p:nvGrpSpPr>
        <p:grpSpPr>
          <a:xfrm>
            <a:off x="3156022" y="3841271"/>
            <a:ext cx="1436062" cy="385186"/>
            <a:chOff x="1237999" y="1169160"/>
            <a:chExt cx="423769" cy="385186"/>
          </a:xfrm>
        </p:grpSpPr>
        <p:sp>
          <p:nvSpPr>
            <p:cNvPr id="11" name="textruta 10">
              <a:extLst>
                <a:ext uri="{FF2B5EF4-FFF2-40B4-BE49-F238E27FC236}">
                  <a16:creationId xmlns:a16="http://schemas.microsoft.com/office/drawing/2014/main" id="{D863CD7B-628B-5F47-AFA0-3ADF591EB679}"/>
                </a:ext>
              </a:extLst>
            </p:cNvPr>
            <p:cNvSpPr txBox="1"/>
            <p:nvPr/>
          </p:nvSpPr>
          <p:spPr>
            <a:xfrm>
              <a:off x="1237999" y="1185014"/>
              <a:ext cx="374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v-SE" dirty="0">
                  <a:latin typeface="Bradley Hand" pitchFamily="2" charset="77"/>
                  <a:cs typeface="Bradley Hand Bold"/>
                </a:rPr>
                <a:t>4 · 3 · 2 · 1</a:t>
              </a:r>
            </a:p>
          </p:txBody>
        </p:sp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46E9F525-C7CE-5A4C-AD2F-2AFD4412B7AC}"/>
                </a:ext>
              </a:extLst>
            </p:cNvPr>
            <p:cNvSpPr txBox="1"/>
            <p:nvPr/>
          </p:nvSpPr>
          <p:spPr>
            <a:xfrm>
              <a:off x="1562756" y="1169160"/>
              <a:ext cx="990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>
                  <a:cs typeface="Bradley Hand Bold"/>
                </a:rPr>
                <a:t>=</a:t>
              </a:r>
            </a:p>
          </p:txBody>
        </p:sp>
      </p:grpSp>
      <p:sp>
        <p:nvSpPr>
          <p:cNvPr id="14" name="Rektangel 13">
            <a:extLst>
              <a:ext uri="{FF2B5EF4-FFF2-40B4-BE49-F238E27FC236}">
                <a16:creationId xmlns:a16="http://schemas.microsoft.com/office/drawing/2014/main" id="{1BD55424-8ED2-5C42-9500-A46E9847D428}"/>
              </a:ext>
            </a:extLst>
          </p:cNvPr>
          <p:cNvSpPr/>
          <p:nvPr/>
        </p:nvSpPr>
        <p:spPr>
          <a:xfrm>
            <a:off x="832881" y="3841271"/>
            <a:ext cx="2457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  <a:cs typeface="Bradley Hand Bold"/>
              </a:rPr>
              <a:t>Antal kombinationer: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360AE65C-2645-EC47-BB63-95D8954AA8D7}"/>
              </a:ext>
            </a:extLst>
          </p:cNvPr>
          <p:cNvSpPr/>
          <p:nvPr/>
        </p:nvSpPr>
        <p:spPr>
          <a:xfrm>
            <a:off x="832881" y="3182313"/>
            <a:ext cx="2646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  <a:cs typeface="Bradley Hand Bold"/>
              </a:rPr>
              <a:t>Det finns 4 olika kulor. 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C026DB9E-053D-AC45-98FB-7CEFFB06D6F6}"/>
              </a:ext>
            </a:extLst>
          </p:cNvPr>
          <p:cNvSpPr/>
          <p:nvPr/>
        </p:nvSpPr>
        <p:spPr>
          <a:xfrm>
            <a:off x="5987979" y="3718625"/>
            <a:ext cx="296424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v-SE" sz="1200" dirty="0"/>
              <a:t>När du tar den första kulan finns det 4 kulor att välja mellan. När du drar den andra kulan finns det 3 att välja mellan och så vidare. 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12CEED0B-E26F-5C49-A490-F87E426D6301}"/>
              </a:ext>
            </a:extLst>
          </p:cNvPr>
          <p:cNvSpPr/>
          <p:nvPr/>
        </p:nvSpPr>
        <p:spPr>
          <a:xfrm>
            <a:off x="4496527" y="3857125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latin typeface="Bradley Hand" pitchFamily="2" charset="77"/>
                <a:cs typeface="Bradley Hand Bold"/>
              </a:rPr>
              <a:t>24</a:t>
            </a: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335DD021-0907-C940-AA7C-AF3D6E74D1E9}"/>
              </a:ext>
            </a:extLst>
          </p:cNvPr>
          <p:cNvSpPr txBox="1"/>
          <p:nvPr/>
        </p:nvSpPr>
        <p:spPr>
          <a:xfrm>
            <a:off x="1472395" y="4846802"/>
            <a:ext cx="467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u="sng" dirty="0">
                <a:latin typeface="Bradley Hand Bold"/>
                <a:cs typeface="Bradley Hand Bold"/>
              </a:rPr>
              <a:t>Svar</a:t>
            </a:r>
            <a:r>
              <a:rPr lang="sv-SE" dirty="0">
                <a:latin typeface="Bradley Hand Bold"/>
                <a:cs typeface="Bradley Hand Bold"/>
              </a:rPr>
              <a:t>: Kulorna kan tas upp på 24 olika sätt.</a:t>
            </a:r>
          </a:p>
        </p:txBody>
      </p:sp>
    </p:spTree>
    <p:extLst>
      <p:ext uri="{BB962C8B-B14F-4D97-AF65-F5344CB8AC3E}">
        <p14:creationId xmlns:p14="http://schemas.microsoft.com/office/powerpoint/2010/main" val="51364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7" grpId="0"/>
      <p:bldP spid="21" grpId="0" animBg="1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15232</TotalTime>
  <Words>1420</Words>
  <Application>Microsoft Macintosh PowerPoint</Application>
  <PresentationFormat>Bildspel på skärmen (4:3)</PresentationFormat>
  <Paragraphs>286</Paragraphs>
  <Slides>19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19</vt:i4>
      </vt:variant>
    </vt:vector>
  </HeadingPairs>
  <TitlesOfParts>
    <vt:vector size="24" baseType="lpstr">
      <vt:lpstr>Arial</vt:lpstr>
      <vt:lpstr>Bradley Hand</vt:lpstr>
      <vt:lpstr>Bradley Hand Bold</vt:lpstr>
      <vt:lpstr>Calibri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Kristina Johnson Förvaltning 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Gemensamma Uppgifter (GU)</dc:title>
  <dc:creator>Kristina Johnson</dc:creator>
  <cp:lastModifiedBy>Kristina Johnson</cp:lastModifiedBy>
  <cp:revision>63</cp:revision>
  <dcterms:created xsi:type="dcterms:W3CDTF">2017-04-14T14:36:05Z</dcterms:created>
  <dcterms:modified xsi:type="dcterms:W3CDTF">2022-08-08T14:36:58Z</dcterms:modified>
</cp:coreProperties>
</file>