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56" r:id="rId2"/>
    <p:sldId id="363" r:id="rId3"/>
    <p:sldId id="364" r:id="rId4"/>
    <p:sldId id="365" r:id="rId5"/>
    <p:sldId id="366" r:id="rId6"/>
    <p:sldId id="368" r:id="rId7"/>
    <p:sldId id="369" r:id="rId8"/>
    <p:sldId id="367" r:id="rId9"/>
    <p:sldId id="265" r:id="rId10"/>
    <p:sldId id="270" r:id="rId11"/>
    <p:sldId id="272" r:id="rId12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Fördiagnos 6.2_Uppgift 24" id="{4E1BB1EB-92E7-1747-A8FF-D10DCCA42DBF}">
          <p14:sldIdLst>
            <p14:sldId id="356"/>
            <p14:sldId id="363"/>
            <p14:sldId id="364"/>
            <p14:sldId id="365"/>
          </p14:sldIdLst>
        </p14:section>
        <p14:section name="Fördiagnos 6.2_Uppgift 25 - 26" id="{D3D7F85D-1013-E24B-A3C4-349A3B3EDD1B}">
          <p14:sldIdLst>
            <p14:sldId id="366"/>
            <p14:sldId id="368"/>
            <p14:sldId id="369"/>
          </p14:sldIdLst>
        </p14:section>
        <p14:section name="Fördiagnos 6.2_Uppgift 27" id="{E8C6AA45-17A0-7445-B6FE-EBDB6D18F2BC}">
          <p14:sldIdLst>
            <p14:sldId id="367"/>
            <p14:sldId id="265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9052" autoAdjust="0"/>
  </p:normalViewPr>
  <p:slideViewPr>
    <p:cSldViewPr snapToGrid="0" snapToObjects="1">
      <p:cViewPr>
        <p:scale>
          <a:sx n="119" d="100"/>
          <a:sy n="119" d="100"/>
        </p:scale>
        <p:origin x="1704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0008586F-9FEE-7442-9710-BF7A8915D9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CFC3DB7-EF70-6740-90DE-C49F67C2F9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CA172-4D8D-3743-B9C1-A1730179C62D}" type="datetimeFigureOut">
              <a:rPr lang="sv-SE" smtClean="0"/>
              <a:t>2022-08-08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24B90B-7E5F-D84D-A071-171ECFE61C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CEF024-4015-C74B-8320-DB2FABC5F0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D11F-B4FE-7244-B826-BBD4011C93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55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2022-08-08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440D446-4132-264D-9E65-EB08CDF93C7E}"/>
              </a:ext>
            </a:extLst>
          </p:cNvPr>
          <p:cNvSpPr/>
          <p:nvPr/>
        </p:nvSpPr>
        <p:spPr>
          <a:xfrm>
            <a:off x="3704326" y="974416"/>
            <a:ext cx="1277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Lägesmått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1CDE253-482D-5A4F-BAF2-B41F7FA67800}"/>
              </a:ext>
            </a:extLst>
          </p:cNvPr>
          <p:cNvSpPr/>
          <p:nvPr/>
        </p:nvSpPr>
        <p:spPr>
          <a:xfrm>
            <a:off x="1993372" y="1843552"/>
            <a:ext cx="5400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få en bättre </a:t>
            </a:r>
            <a:r>
              <a:rPr lang="sv-SE" dirty="0">
                <a:solidFill>
                  <a:srgbClr val="C00000"/>
                </a:solidFill>
              </a:rPr>
              <a:t>överblick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över resultatet </a:t>
            </a:r>
            <a:r>
              <a:rPr lang="sv-SE" dirty="0"/>
              <a:t>i en under-sökning använder man sig ofta av så kallade </a:t>
            </a:r>
            <a:r>
              <a:rPr lang="sv-SE" i="1" dirty="0">
                <a:solidFill>
                  <a:srgbClr val="C00000"/>
                </a:solidFill>
              </a:rPr>
              <a:t>lägesmått</a:t>
            </a:r>
            <a:r>
              <a:rPr lang="sv-SE" dirty="0"/>
              <a:t>. 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CB17F1E-F2D8-1E44-A6F2-673D5252EC92}"/>
              </a:ext>
            </a:extLst>
          </p:cNvPr>
          <p:cNvSpPr/>
          <p:nvPr/>
        </p:nvSpPr>
        <p:spPr>
          <a:xfrm>
            <a:off x="2329128" y="2858149"/>
            <a:ext cx="4729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         </a:t>
            </a:r>
            <a:r>
              <a:rPr lang="sv-SE" b="1" dirty="0"/>
              <a:t>De vanligaste lägesmåtten är </a:t>
            </a:r>
          </a:p>
          <a:p>
            <a:r>
              <a:rPr lang="sv-SE" sz="2400" i="1" dirty="0">
                <a:solidFill>
                  <a:srgbClr val="C00000"/>
                </a:solidFill>
              </a:rPr>
              <a:t>medelvärde</a:t>
            </a:r>
            <a:r>
              <a:rPr lang="sv-SE" dirty="0"/>
              <a:t>, </a:t>
            </a:r>
            <a:r>
              <a:rPr lang="sv-SE" sz="2400" i="1" dirty="0">
                <a:solidFill>
                  <a:srgbClr val="C00000"/>
                </a:solidFill>
              </a:rPr>
              <a:t>typvärde</a:t>
            </a:r>
            <a:r>
              <a:rPr lang="sv-SE" i="1" dirty="0"/>
              <a:t> </a:t>
            </a:r>
            <a:r>
              <a:rPr lang="sv-SE" dirty="0"/>
              <a:t>och </a:t>
            </a:r>
            <a:r>
              <a:rPr lang="sv-SE" sz="2400" i="1" dirty="0">
                <a:solidFill>
                  <a:srgbClr val="C00000"/>
                </a:solidFill>
              </a:rPr>
              <a:t>median</a:t>
            </a:r>
            <a:r>
              <a:rPr lang="sv-SE" i="1" dirty="0"/>
              <a:t>.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2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45F2897-7B4A-2B43-B5C0-DEC64E1C4666}"/>
              </a:ext>
            </a:extLst>
          </p:cNvPr>
          <p:cNvSpPr/>
          <p:nvPr/>
        </p:nvSpPr>
        <p:spPr>
          <a:xfrm>
            <a:off x="334313" y="45432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F4116A2B-460C-0348-9D66-3D7A1A60AE32}"/>
              </a:ext>
            </a:extLst>
          </p:cNvPr>
          <p:cNvGrpSpPr/>
          <p:nvPr/>
        </p:nvGrpSpPr>
        <p:grpSpPr>
          <a:xfrm>
            <a:off x="1623780" y="13048"/>
            <a:ext cx="6680515" cy="1701702"/>
            <a:chOff x="1648278" y="128306"/>
            <a:chExt cx="6680515" cy="1701702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F553FA68-18B3-914A-8459-2214204B5EAE}"/>
                </a:ext>
              </a:extLst>
            </p:cNvPr>
            <p:cNvSpPr/>
            <p:nvPr/>
          </p:nvSpPr>
          <p:spPr>
            <a:xfrm>
              <a:off x="1648278" y="195250"/>
              <a:ext cx="4572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Jessica köper några lotter varje vecka. Det senaste året har hon vunnit följande summor.</a:t>
              </a:r>
            </a:p>
          </p:txBody>
        </p:sp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33D82F9F-2667-1542-AAA5-2BED463B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0234" y="128306"/>
              <a:ext cx="1998559" cy="1701702"/>
            </a:xfrm>
            <a:prstGeom prst="rect">
              <a:avLst/>
            </a:prstGeom>
          </p:spPr>
        </p:pic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2D31A3B1-B355-0540-AFCC-8D49C797E910}"/>
              </a:ext>
            </a:extLst>
          </p:cNvPr>
          <p:cNvSpPr/>
          <p:nvPr/>
        </p:nvSpPr>
        <p:spPr>
          <a:xfrm>
            <a:off x="1972419" y="772356"/>
            <a:ext cx="340760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/>
              <a:t>100 kr, 25 kr, 25 kr, 50 kr, 1 000 kr,</a:t>
            </a:r>
          </a:p>
          <a:p>
            <a:r>
              <a:rPr lang="sv-SE" dirty="0"/>
              <a:t>25 kr, 100 kr, 100 kr, 200 kr, 25 kr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0701F5F-D886-214B-93F4-AB17F7E1D3C3}"/>
              </a:ext>
            </a:extLst>
          </p:cNvPr>
          <p:cNvSpPr/>
          <p:nvPr/>
        </p:nvSpPr>
        <p:spPr>
          <a:xfrm>
            <a:off x="1648212" y="1538656"/>
            <a:ext cx="1408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Ta reda på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B06AD9D-96AF-7F4E-883A-0B4173CEF2BF}"/>
              </a:ext>
            </a:extLst>
          </p:cNvPr>
          <p:cNvSpPr/>
          <p:nvPr/>
        </p:nvSpPr>
        <p:spPr>
          <a:xfrm>
            <a:off x="2794009" y="1538656"/>
            <a:ext cx="6068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typvärdet</a:t>
            </a:r>
          </a:p>
          <a:p>
            <a:r>
              <a:rPr lang="sv-SE" dirty="0"/>
              <a:t>b) medelvärdet</a:t>
            </a:r>
          </a:p>
          <a:p>
            <a:r>
              <a:rPr lang="sv-SE" dirty="0"/>
              <a:t>c) medianen</a:t>
            </a:r>
          </a:p>
          <a:p>
            <a:r>
              <a:rPr lang="sv-SE" dirty="0"/>
              <a:t>d) Vilket lägesmått ger bäst bild av Jessicas vinster?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CE9FF88-D0FB-3642-836B-8C3B4E3EB810}"/>
              </a:ext>
            </a:extLst>
          </p:cNvPr>
          <p:cNvSpPr txBox="1"/>
          <p:nvPr/>
        </p:nvSpPr>
        <p:spPr>
          <a:xfrm>
            <a:off x="242018" y="2887411"/>
            <a:ext cx="312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</a:t>
            </a:r>
            <a:r>
              <a:rPr lang="sv-SE" dirty="0">
                <a:latin typeface="Bradley Hand Bold"/>
                <a:cs typeface="Bradley Hand Bold"/>
              </a:rPr>
              <a:t>Typvärdet är 25 kr.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9438600-4B53-5941-9158-232F928B1BEB}"/>
              </a:ext>
            </a:extLst>
          </p:cNvPr>
          <p:cNvSpPr txBox="1"/>
          <p:nvPr/>
        </p:nvSpPr>
        <p:spPr>
          <a:xfrm>
            <a:off x="242018" y="3522655"/>
            <a:ext cx="21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</a:t>
            </a:r>
            <a:r>
              <a:rPr lang="sv-SE" dirty="0">
                <a:latin typeface="Bradley Hand Bold"/>
                <a:cs typeface="Bradley Hand Bold"/>
              </a:rPr>
              <a:t>Total vinst :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A7C493A-F3D0-1943-A73E-D0890841623C}"/>
              </a:ext>
            </a:extLst>
          </p:cNvPr>
          <p:cNvSpPr/>
          <p:nvPr/>
        </p:nvSpPr>
        <p:spPr>
          <a:xfrm>
            <a:off x="1806140" y="3533742"/>
            <a:ext cx="6521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</a:t>
            </a:r>
            <a:r>
              <a:rPr lang="sv-SE" dirty="0">
                <a:latin typeface="Bradley Hand" pitchFamily="2" charset="77"/>
              </a:rPr>
              <a:t>100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25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25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50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1 000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25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100 </a:t>
            </a:r>
            <a:r>
              <a:rPr lang="sv-SE" dirty="0"/>
              <a:t>+ </a:t>
            </a:r>
            <a:r>
              <a:rPr lang="sv-SE" dirty="0">
                <a:latin typeface="Bradley Hand" pitchFamily="2" charset="77"/>
              </a:rPr>
              <a:t>100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200 </a:t>
            </a:r>
            <a:r>
              <a:rPr lang="sv-SE" dirty="0"/>
              <a:t>+</a:t>
            </a:r>
            <a:r>
              <a:rPr lang="sv-SE" dirty="0">
                <a:latin typeface="Bradley Hand" pitchFamily="2" charset="77"/>
              </a:rPr>
              <a:t> 25</a:t>
            </a:r>
            <a:r>
              <a:rPr lang="sv-SE" dirty="0">
                <a:latin typeface="Bradley Hand Bold"/>
                <a:cs typeface="Bradley Hand Bold"/>
              </a:rPr>
              <a:t>) kr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1C56FC2-38CD-4245-A062-D4F1F50D0855}"/>
              </a:ext>
            </a:extLst>
          </p:cNvPr>
          <p:cNvSpPr/>
          <p:nvPr/>
        </p:nvSpPr>
        <p:spPr>
          <a:xfrm>
            <a:off x="8063256" y="3522655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1 650 kr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52355276-6A3F-0D4D-88ED-C8432D4E47D9}"/>
              </a:ext>
            </a:extLst>
          </p:cNvPr>
          <p:cNvSpPr txBox="1"/>
          <p:nvPr/>
        </p:nvSpPr>
        <p:spPr>
          <a:xfrm>
            <a:off x="612272" y="4081031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Medelvärde :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ED11B71D-2F7E-8143-B673-3C1E810043B0}"/>
              </a:ext>
            </a:extLst>
          </p:cNvPr>
          <p:cNvGrpSpPr/>
          <p:nvPr/>
        </p:nvGrpSpPr>
        <p:grpSpPr>
          <a:xfrm>
            <a:off x="2023180" y="4004175"/>
            <a:ext cx="1318861" cy="724109"/>
            <a:chOff x="1916746" y="5127532"/>
            <a:chExt cx="1318861" cy="724109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3091FFBB-7D13-B64C-9C55-3F390224FB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6746" y="5127532"/>
              <a:ext cx="779381" cy="565573"/>
              <a:chOff x="4104597" y="1898944"/>
              <a:chExt cx="779018" cy="565733"/>
            </a:xfrm>
          </p:grpSpPr>
          <p:sp>
            <p:nvSpPr>
              <p:cNvPr id="20" name="textruta 29">
                <a:extLst>
                  <a:ext uri="{FF2B5EF4-FFF2-40B4-BE49-F238E27FC236}">
                    <a16:creationId xmlns:a16="http://schemas.microsoft.com/office/drawing/2014/main" id="{BD2DB56A-6A49-7C4B-B6D0-56623E8C3E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4597" y="1898944"/>
                <a:ext cx="77901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1 650</a:t>
                </a:r>
              </a:p>
            </p:txBody>
          </p:sp>
          <p:sp>
            <p:nvSpPr>
              <p:cNvPr id="21" name="textruta 30">
                <a:extLst>
                  <a:ext uri="{FF2B5EF4-FFF2-40B4-BE49-F238E27FC236}">
                    <a16:creationId xmlns:a16="http://schemas.microsoft.com/office/drawing/2014/main" id="{B02E8C7B-3E10-F148-94F7-D4A8113B9B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6030" y="2095241"/>
                <a:ext cx="431327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10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B129E7C4-6242-E349-9BBD-3DF3146969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4190" y="2171249"/>
                <a:ext cx="671665" cy="959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131B1AB8-3699-2B48-8DF7-8CE3D8097DA2}"/>
                </a:ext>
              </a:extLst>
            </p:cNvPr>
            <p:cNvSpPr txBox="1"/>
            <p:nvPr/>
          </p:nvSpPr>
          <p:spPr>
            <a:xfrm>
              <a:off x="2601793" y="5205310"/>
              <a:ext cx="633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kr </a:t>
              </a:r>
              <a:r>
                <a:rPr lang="sv-SE" dirty="0"/>
                <a:t>=</a:t>
              </a:r>
            </a:p>
            <a:p>
              <a:endParaRPr lang="sv-SE" dirty="0"/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BD9C6506-D576-8248-A78C-928503C212A9}"/>
              </a:ext>
            </a:extLst>
          </p:cNvPr>
          <p:cNvSpPr/>
          <p:nvPr/>
        </p:nvSpPr>
        <p:spPr>
          <a:xfrm>
            <a:off x="3178698" y="4088903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165 kr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3C01E0DD-B1EE-084C-8571-047AA3CCFF66}"/>
              </a:ext>
            </a:extLst>
          </p:cNvPr>
          <p:cNvSpPr txBox="1"/>
          <p:nvPr/>
        </p:nvSpPr>
        <p:spPr>
          <a:xfrm>
            <a:off x="281337" y="4835660"/>
            <a:ext cx="35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 Vinster i storleksordning :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7DDD913-6303-DB4E-8E81-DCB86B6973BD}"/>
              </a:ext>
            </a:extLst>
          </p:cNvPr>
          <p:cNvSpPr/>
          <p:nvPr/>
        </p:nvSpPr>
        <p:spPr>
          <a:xfrm>
            <a:off x="3342041" y="4835660"/>
            <a:ext cx="5801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" pitchFamily="2" charset="77"/>
              </a:rPr>
              <a:t>25   25   25   25   50   100   100   100   200   1000 </a:t>
            </a:r>
            <a:r>
              <a:rPr lang="sv-SE" dirty="0">
                <a:latin typeface="Bradley Hand Bold"/>
              </a:rPr>
              <a:t>kr</a:t>
            </a:r>
            <a:endParaRPr lang="sv-SE" dirty="0"/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D37D952-38D5-D34A-8D90-CAFC01E584E6}"/>
              </a:ext>
            </a:extLst>
          </p:cNvPr>
          <p:cNvSpPr txBox="1"/>
          <p:nvPr/>
        </p:nvSpPr>
        <p:spPr>
          <a:xfrm>
            <a:off x="2352526" y="5180581"/>
            <a:ext cx="126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Median :</a:t>
            </a:r>
          </a:p>
        </p:txBody>
      </p:sp>
      <p:sp>
        <p:nvSpPr>
          <p:cNvPr id="29" name="Ellips 28">
            <a:extLst>
              <a:ext uri="{FF2B5EF4-FFF2-40B4-BE49-F238E27FC236}">
                <a16:creationId xmlns:a16="http://schemas.microsoft.com/office/drawing/2014/main" id="{082AEF14-34C4-6F47-924F-A1485B29A9D1}"/>
              </a:ext>
            </a:extLst>
          </p:cNvPr>
          <p:cNvSpPr/>
          <p:nvPr/>
        </p:nvSpPr>
        <p:spPr>
          <a:xfrm>
            <a:off x="5237563" y="4865670"/>
            <a:ext cx="958217" cy="309311"/>
          </a:xfrm>
          <a:prstGeom prst="ellipse">
            <a:avLst/>
          </a:prstGeom>
          <a:solidFill>
            <a:schemeClr val="lt1">
              <a:alpha val="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8BED4D55-60BD-1D42-9009-8E47855CEA4D}"/>
              </a:ext>
            </a:extLst>
          </p:cNvPr>
          <p:cNvGrpSpPr/>
          <p:nvPr/>
        </p:nvGrpSpPr>
        <p:grpSpPr>
          <a:xfrm>
            <a:off x="3381294" y="5124375"/>
            <a:ext cx="1634255" cy="598694"/>
            <a:chOff x="1887143" y="5126996"/>
            <a:chExt cx="1634255" cy="598694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3AB62405-BD7D-884E-9387-FD1FC8C3E8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7143" y="5126996"/>
              <a:ext cx="1050288" cy="598694"/>
              <a:chOff x="4075004" y="1898410"/>
              <a:chExt cx="1049798" cy="598864"/>
            </a:xfrm>
          </p:grpSpPr>
          <p:sp>
            <p:nvSpPr>
              <p:cNvPr id="54" name="textruta 29">
                <a:extLst>
                  <a:ext uri="{FF2B5EF4-FFF2-40B4-BE49-F238E27FC236}">
                    <a16:creationId xmlns:a16="http://schemas.microsoft.com/office/drawing/2014/main" id="{82E48BE5-9422-E849-B358-0DA935FE81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5004" y="1898410"/>
                <a:ext cx="1049798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50 </a:t>
                </a:r>
                <a:r>
                  <a:rPr lang="sv-SE" sz="1800" dirty="0"/>
                  <a:t>+ </a:t>
                </a:r>
                <a:r>
                  <a:rPr lang="sv-SE" sz="1800" dirty="0">
                    <a:latin typeface="Bradley Hand Bold"/>
                    <a:cs typeface="Bradley Hand Bold"/>
                  </a:rPr>
                  <a:t>100</a:t>
                </a:r>
              </a:p>
            </p:txBody>
          </p:sp>
          <p:sp>
            <p:nvSpPr>
              <p:cNvPr id="55" name="textruta 30">
                <a:extLst>
                  <a:ext uri="{FF2B5EF4-FFF2-40B4-BE49-F238E27FC236}">
                    <a16:creationId xmlns:a16="http://schemas.microsoft.com/office/drawing/2014/main" id="{4A203AD2-F58F-2349-A37A-748156C89D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3034" y="2127838"/>
                <a:ext cx="32878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2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CBE5EB6E-5CBC-FC43-ADB2-AFEA45F783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74386" y="2193517"/>
                <a:ext cx="85242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ruta 50">
              <a:extLst>
                <a:ext uri="{FF2B5EF4-FFF2-40B4-BE49-F238E27FC236}">
                  <a16:creationId xmlns:a16="http://schemas.microsoft.com/office/drawing/2014/main" id="{A28432C6-A398-334F-A0B4-C4ABD7B87D3D}"/>
                </a:ext>
              </a:extLst>
            </p:cNvPr>
            <p:cNvSpPr txBox="1"/>
            <p:nvPr/>
          </p:nvSpPr>
          <p:spPr>
            <a:xfrm>
              <a:off x="2868655" y="523211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kr </a:t>
              </a:r>
              <a:r>
                <a:rPr lang="sv-SE" dirty="0"/>
                <a:t>=</a:t>
              </a:r>
              <a:r>
                <a:rPr lang="is-IS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</p:grpSp>
      <p:sp>
        <p:nvSpPr>
          <p:cNvPr id="57" name="Rektangel 56">
            <a:extLst>
              <a:ext uri="{FF2B5EF4-FFF2-40B4-BE49-F238E27FC236}">
                <a16:creationId xmlns:a16="http://schemas.microsoft.com/office/drawing/2014/main" id="{8E06692B-720E-7C4F-BD60-10BC7D57C7E4}"/>
              </a:ext>
            </a:extLst>
          </p:cNvPr>
          <p:cNvSpPr/>
          <p:nvPr/>
        </p:nvSpPr>
        <p:spPr>
          <a:xfrm>
            <a:off x="4811752" y="5217243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75 kr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53CD24E4-0A88-A846-9197-87FB42204E01}"/>
              </a:ext>
            </a:extLst>
          </p:cNvPr>
          <p:cNvSpPr txBox="1"/>
          <p:nvPr/>
        </p:nvSpPr>
        <p:spPr>
          <a:xfrm>
            <a:off x="281337" y="5779333"/>
            <a:ext cx="558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d) Medianen ger bäst bild av Jessicas vinster. 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2B04FCA3-BC88-E84A-8BDC-3EAAEB988DFC}"/>
              </a:ext>
            </a:extLst>
          </p:cNvPr>
          <p:cNvSpPr/>
          <p:nvPr/>
        </p:nvSpPr>
        <p:spPr>
          <a:xfrm>
            <a:off x="6387185" y="5232412"/>
            <a:ext cx="257393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är två värden i mitten. Medianen är medelvärdet av de två värdena.</a:t>
            </a:r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F3F0430-838E-3744-96B1-C952197A50D9}"/>
              </a:ext>
            </a:extLst>
          </p:cNvPr>
          <p:cNvSpPr/>
          <p:nvPr/>
        </p:nvSpPr>
        <p:spPr>
          <a:xfrm>
            <a:off x="5895354" y="5815789"/>
            <a:ext cx="297636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Typvärdet är det lägsta värdet och ger därför</a:t>
            </a:r>
          </a:p>
          <a:p>
            <a:r>
              <a:rPr lang="sv-SE" sz="1200" dirty="0"/>
              <a:t>inte en bra bild. Medelvärdet ger inte heller</a:t>
            </a:r>
          </a:p>
          <a:p>
            <a:r>
              <a:rPr lang="sv-SE" sz="1200" dirty="0"/>
              <a:t>en bra bild eftersom en av vinsterna avviker</a:t>
            </a:r>
          </a:p>
          <a:p>
            <a:r>
              <a:rPr lang="sv-SE" sz="1200" dirty="0"/>
              <a:t>kraftigt från de övriga (1 000 kr).</a:t>
            </a:r>
          </a:p>
        </p:txBody>
      </p:sp>
    </p:spTree>
    <p:extLst>
      <p:ext uri="{BB962C8B-B14F-4D97-AF65-F5344CB8AC3E}">
        <p14:creationId xmlns:p14="http://schemas.microsoft.com/office/powerpoint/2010/main" val="30132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23" grpId="0"/>
      <p:bldP spid="25" grpId="0"/>
      <p:bldP spid="26" grpId="0"/>
      <p:bldP spid="27" grpId="0"/>
      <p:bldP spid="29" grpId="0" animBg="1"/>
      <p:bldP spid="57" grpId="0"/>
      <p:bldP spid="60" grpId="0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C755A7-AB91-0D42-9C3B-EC574F035540}"/>
              </a:ext>
            </a:extLst>
          </p:cNvPr>
          <p:cNvSpPr/>
          <p:nvPr/>
        </p:nvSpPr>
        <p:spPr>
          <a:xfrm>
            <a:off x="161198" y="134969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  <a:effectLst/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9A0EC86-4578-CF4B-8032-8BE4017D2CCB}"/>
              </a:ext>
            </a:extLst>
          </p:cNvPr>
          <p:cNvSpPr/>
          <p:nvPr/>
        </p:nvSpPr>
        <p:spPr>
          <a:xfrm>
            <a:off x="1327350" y="125021"/>
            <a:ext cx="4803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vecka antecknade </a:t>
            </a:r>
            <a:r>
              <a:rPr lang="sv-SE" dirty="0" err="1"/>
              <a:t>Nuran</a:t>
            </a:r>
            <a:r>
              <a:rPr lang="sv-SE" dirty="0"/>
              <a:t> hur</a:t>
            </a:r>
          </a:p>
          <a:p>
            <a:r>
              <a:rPr lang="sv-SE" dirty="0"/>
              <a:t>många minuter hon räknade matte</a:t>
            </a:r>
          </a:p>
          <a:p>
            <a:r>
              <a:rPr lang="sv-SE" dirty="0"/>
              <a:t>hemma. Diagrammet visar resultatet.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690C5CC-9ED2-BF49-A88B-732C746292C6}"/>
              </a:ext>
            </a:extLst>
          </p:cNvPr>
          <p:cNvSpPr/>
          <p:nvPr/>
        </p:nvSpPr>
        <p:spPr>
          <a:xfrm>
            <a:off x="1391418" y="1087062"/>
            <a:ext cx="3180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Vilket är typvärdet?</a:t>
            </a:r>
          </a:p>
          <a:p>
            <a:r>
              <a:rPr lang="sv-SE" dirty="0"/>
              <a:t>b) Beräkna medelvärdet.</a:t>
            </a:r>
          </a:p>
          <a:p>
            <a:r>
              <a:rPr lang="sv-SE" dirty="0"/>
              <a:t>c) Beräkna medianen.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9E3BEFA-C32B-4942-B771-8D7DDDD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96" y="35366"/>
            <a:ext cx="3322195" cy="262720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950D4B6-96E5-274C-860B-180644BF7D44}"/>
              </a:ext>
            </a:extLst>
          </p:cNvPr>
          <p:cNvSpPr/>
          <p:nvPr/>
        </p:nvSpPr>
        <p:spPr>
          <a:xfrm>
            <a:off x="796067" y="2959153"/>
            <a:ext cx="5411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Det finns två typvärden: 0 min och 15 min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A068D7A-C6C2-774E-B8FC-B689A182D8A4}"/>
              </a:ext>
            </a:extLst>
          </p:cNvPr>
          <p:cNvSpPr/>
          <p:nvPr/>
        </p:nvSpPr>
        <p:spPr>
          <a:xfrm>
            <a:off x="5861243" y="2835706"/>
            <a:ext cx="3182124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Typvärdet är det vanligaste värdet. Eftersom </a:t>
            </a:r>
            <a:r>
              <a:rPr lang="sv-SE" sz="1400" dirty="0">
                <a:solidFill>
                  <a:srgbClr val="C00000"/>
                </a:solidFill>
              </a:rPr>
              <a:t>0 min </a:t>
            </a:r>
            <a:r>
              <a:rPr lang="sv-SE" sz="1400" dirty="0"/>
              <a:t>och </a:t>
            </a:r>
            <a:r>
              <a:rPr lang="sv-SE" sz="1400" dirty="0">
                <a:solidFill>
                  <a:srgbClr val="C00000"/>
                </a:solidFill>
              </a:rPr>
              <a:t>15 min </a:t>
            </a:r>
            <a:r>
              <a:rPr lang="sv-SE" sz="1400" dirty="0"/>
              <a:t>förekommer </a:t>
            </a:r>
            <a:r>
              <a:rPr lang="sv-SE" sz="1400" dirty="0">
                <a:solidFill>
                  <a:srgbClr val="C00000"/>
                </a:solidFill>
              </a:rPr>
              <a:t>två gånger vardera </a:t>
            </a:r>
            <a:r>
              <a:rPr lang="sv-SE" sz="1400" dirty="0"/>
              <a:t>så är båda typvärden.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D59D8E82-B2C8-7A45-951D-DAF3784A7F35}"/>
              </a:ext>
            </a:extLst>
          </p:cNvPr>
          <p:cNvSpPr txBox="1"/>
          <p:nvPr/>
        </p:nvSpPr>
        <p:spPr>
          <a:xfrm>
            <a:off x="796066" y="3957724"/>
            <a:ext cx="1919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b) Medelvärde :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CD4C2F85-4165-C24E-A48A-AE851EE69AD2}"/>
              </a:ext>
            </a:extLst>
          </p:cNvPr>
          <p:cNvGrpSpPr/>
          <p:nvPr/>
        </p:nvGrpSpPr>
        <p:grpSpPr>
          <a:xfrm>
            <a:off x="2482856" y="3857291"/>
            <a:ext cx="3784713" cy="652170"/>
            <a:chOff x="1992222" y="5086386"/>
            <a:chExt cx="3784713" cy="652170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1F60CF75-BC5D-1D44-B3CF-A7FD4F9E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222" y="5086386"/>
              <a:ext cx="3498878" cy="652170"/>
              <a:chOff x="4180034" y="1857785"/>
              <a:chExt cx="3497245" cy="652354"/>
            </a:xfrm>
          </p:grpSpPr>
          <p:sp>
            <p:nvSpPr>
              <p:cNvPr id="20" name="textruta 29">
                <a:extLst>
                  <a:ext uri="{FF2B5EF4-FFF2-40B4-BE49-F238E27FC236}">
                    <a16:creationId xmlns:a16="http://schemas.microsoft.com/office/drawing/2014/main" id="{0FFA54D3-F1E5-AD45-BF86-59C77C9232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034" y="1857785"/>
                <a:ext cx="349724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" pitchFamily="2" charset="77"/>
                  </a:rPr>
                  <a:t>15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0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35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30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10</a:t>
                </a:r>
                <a:r>
                  <a:rPr lang="sv-SE" sz="1800" dirty="0"/>
                  <a:t> +</a:t>
                </a:r>
                <a:r>
                  <a:rPr lang="sv-SE" sz="1800" dirty="0">
                    <a:latin typeface="Bradley Hand" pitchFamily="2" charset="77"/>
                  </a:rPr>
                  <a:t> 0 </a:t>
                </a:r>
                <a:r>
                  <a:rPr lang="sv-SE" sz="1800" dirty="0"/>
                  <a:t>+</a:t>
                </a:r>
                <a:r>
                  <a:rPr lang="sv-SE" sz="1800" dirty="0">
                    <a:latin typeface="Bradley Hand" pitchFamily="2" charset="77"/>
                  </a:rPr>
                  <a:t> 15</a:t>
                </a:r>
                <a:r>
                  <a:rPr lang="sv-SE" sz="1800" dirty="0"/>
                  <a:t> </a:t>
                </a:r>
                <a:endParaRPr lang="sv-SE" sz="1800" dirty="0">
                  <a:latin typeface="Bradley Hand Bold"/>
                  <a:cs typeface="Bradley Hand Bold"/>
                </a:endParaRPr>
              </a:p>
            </p:txBody>
          </p:sp>
          <p:sp>
            <p:nvSpPr>
              <p:cNvPr id="21" name="textruta 30">
                <a:extLst>
                  <a:ext uri="{FF2B5EF4-FFF2-40B4-BE49-F238E27FC236}">
                    <a16:creationId xmlns:a16="http://schemas.microsoft.com/office/drawing/2014/main" id="{BAF57D0C-3C4B-B940-82C0-377D52E00D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6037" y="2140703"/>
                <a:ext cx="36403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Bradley Hand Bold"/>
                    <a:cs typeface="Bradley Hand Bold"/>
                  </a:rPr>
                  <a:t>7</a:t>
                </a:r>
              </a:p>
            </p:txBody>
          </p:sp>
          <p:cxnSp>
            <p:nvCxnSpPr>
              <p:cNvPr id="22" name="Rak 21">
                <a:extLst>
                  <a:ext uri="{FF2B5EF4-FFF2-40B4-BE49-F238E27FC236}">
                    <a16:creationId xmlns:a16="http://schemas.microsoft.com/office/drawing/2014/main" id="{95350A75-3BE9-C34C-A6B1-8037E7399A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85461" y="2171248"/>
                <a:ext cx="2987991" cy="1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3BD03A85-E685-B545-BBFF-26C70FF51005}"/>
                </a:ext>
              </a:extLst>
            </p:cNvPr>
            <p:cNvSpPr txBox="1"/>
            <p:nvPr/>
          </p:nvSpPr>
          <p:spPr>
            <a:xfrm>
              <a:off x="4987038" y="5215095"/>
              <a:ext cx="7898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min </a:t>
              </a:r>
              <a:r>
                <a:rPr lang="sv-SE" dirty="0"/>
                <a:t>=</a:t>
              </a:r>
              <a:r>
                <a:rPr lang="is-IS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91189A91-CA1F-FF4A-A711-DFDA599F377A}"/>
              </a:ext>
            </a:extLst>
          </p:cNvPr>
          <p:cNvGrpSpPr/>
          <p:nvPr/>
        </p:nvGrpSpPr>
        <p:grpSpPr>
          <a:xfrm>
            <a:off x="6262212" y="3869751"/>
            <a:ext cx="1203652" cy="601830"/>
            <a:chOff x="1928793" y="5136839"/>
            <a:chExt cx="1203652" cy="601830"/>
          </a:xfrm>
        </p:grpSpPr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457BA288-5AD6-A04C-BA0E-2E2F66DFF53A}"/>
                </a:ext>
              </a:extLst>
            </p:cNvPr>
            <p:cNvGrpSpPr/>
            <p:nvPr/>
          </p:nvGrpSpPr>
          <p:grpSpPr>
            <a:xfrm>
              <a:off x="1928793" y="5136839"/>
              <a:ext cx="1203652" cy="601830"/>
              <a:chOff x="2712032" y="3450692"/>
              <a:chExt cx="1203652" cy="601830"/>
            </a:xfrm>
          </p:grpSpPr>
          <p:grpSp>
            <p:nvGrpSpPr>
              <p:cNvPr id="31" name="Grupp 30">
                <a:extLst>
                  <a:ext uri="{FF2B5EF4-FFF2-40B4-BE49-F238E27FC236}">
                    <a16:creationId xmlns:a16="http://schemas.microsoft.com/office/drawing/2014/main" id="{A3A42A5D-EBFD-7A48-9A1B-02D2FCFF3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12032" y="3450692"/>
                <a:ext cx="572593" cy="601830"/>
                <a:chOff x="4116637" y="1908249"/>
                <a:chExt cx="572326" cy="601999"/>
              </a:xfrm>
            </p:grpSpPr>
            <p:sp>
              <p:nvSpPr>
                <p:cNvPr id="33" name="textruta 29">
                  <a:extLst>
                    <a:ext uri="{FF2B5EF4-FFF2-40B4-BE49-F238E27FC236}">
                      <a16:creationId xmlns:a16="http://schemas.microsoft.com/office/drawing/2014/main" id="{AB5CADF4-7102-6E41-A3E5-264596098D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6637" y="1908249"/>
                  <a:ext cx="57232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105</a:t>
                  </a:r>
                </a:p>
              </p:txBody>
            </p:sp>
            <p:sp>
              <p:nvSpPr>
                <p:cNvPr id="34" name="textruta 30">
                  <a:extLst>
                    <a:ext uri="{FF2B5EF4-FFF2-40B4-BE49-F238E27FC236}">
                      <a16:creationId xmlns:a16="http://schemas.microsoft.com/office/drawing/2014/main" id="{FE5D2852-A41D-8540-A597-5EB6B08CE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92263" y="2140812"/>
                  <a:ext cx="36403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7</a:t>
                  </a:r>
                </a:p>
              </p:txBody>
            </p:sp>
            <p:cxnSp>
              <p:nvCxnSpPr>
                <p:cNvPr id="35" name="Rak 34">
                  <a:extLst>
                    <a:ext uri="{FF2B5EF4-FFF2-40B4-BE49-F238E27FC236}">
                      <a16:creationId xmlns:a16="http://schemas.microsoft.com/office/drawing/2014/main" id="{8DC9A135-C3F1-9D4D-A591-A5FE000C4FF8}"/>
                    </a:ext>
                  </a:extLst>
                </p:cNvPr>
                <p:cNvCxnSpPr/>
                <p:nvPr/>
              </p:nvCxnSpPr>
              <p:spPr>
                <a:xfrm>
                  <a:off x="4119886" y="2206135"/>
                  <a:ext cx="471827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ruta 31">
                <a:extLst>
                  <a:ext uri="{FF2B5EF4-FFF2-40B4-BE49-F238E27FC236}">
                    <a16:creationId xmlns:a16="http://schemas.microsoft.com/office/drawing/2014/main" id="{10EA7894-A4B4-E04F-B0A2-F5B5E4619108}"/>
                  </a:ext>
                </a:extLst>
              </p:cNvPr>
              <p:cNvSpPr txBox="1"/>
              <p:nvPr/>
            </p:nvSpPr>
            <p:spPr>
              <a:xfrm>
                <a:off x="3660214" y="3526113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30" name="textruta 29">
              <a:extLst>
                <a:ext uri="{FF2B5EF4-FFF2-40B4-BE49-F238E27FC236}">
                  <a16:creationId xmlns:a16="http://schemas.microsoft.com/office/drawing/2014/main" id="{D1CF3639-9724-FC49-B1A6-3002DF1D4C7A}"/>
                </a:ext>
              </a:extLst>
            </p:cNvPr>
            <p:cNvSpPr txBox="1"/>
            <p:nvPr/>
          </p:nvSpPr>
          <p:spPr>
            <a:xfrm>
              <a:off x="2404091" y="5212260"/>
              <a:ext cx="681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min </a:t>
              </a:r>
              <a:endParaRPr lang="sv-SE" dirty="0"/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62E66B99-ACEA-E848-9DA2-E9F5B815E5AF}"/>
              </a:ext>
            </a:extLst>
          </p:cNvPr>
          <p:cNvSpPr/>
          <p:nvPr/>
        </p:nvSpPr>
        <p:spPr>
          <a:xfrm>
            <a:off x="7414354" y="3952629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15 min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C00201CD-34F4-B04C-BF6F-4E14E9F5E4C5}"/>
              </a:ext>
            </a:extLst>
          </p:cNvPr>
          <p:cNvSpPr txBox="1"/>
          <p:nvPr/>
        </p:nvSpPr>
        <p:spPr>
          <a:xfrm>
            <a:off x="796066" y="4904332"/>
            <a:ext cx="186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Median: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42B148A-A36A-AF4B-B22D-4977E1777AA6}"/>
              </a:ext>
            </a:extLst>
          </p:cNvPr>
          <p:cNvSpPr/>
          <p:nvPr/>
        </p:nvSpPr>
        <p:spPr>
          <a:xfrm>
            <a:off x="2013968" y="4904332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0   0  10   15   15   30   35  min</a:t>
            </a:r>
            <a:endParaRPr lang="sv-SE" dirty="0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EFDDD349-77FC-1F40-9CAC-A92FA7721BB8}"/>
              </a:ext>
            </a:extLst>
          </p:cNvPr>
          <p:cNvSpPr/>
          <p:nvPr/>
        </p:nvSpPr>
        <p:spPr>
          <a:xfrm>
            <a:off x="3536534" y="4931922"/>
            <a:ext cx="304276" cy="309311"/>
          </a:xfrm>
          <a:prstGeom prst="ellipse">
            <a:avLst/>
          </a:prstGeom>
          <a:solidFill>
            <a:schemeClr val="lt1">
              <a:alpha val="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233CE79-6EC6-9549-8740-201A7781B013}"/>
              </a:ext>
            </a:extLst>
          </p:cNvPr>
          <p:cNvSpPr/>
          <p:nvPr/>
        </p:nvSpPr>
        <p:spPr>
          <a:xfrm>
            <a:off x="552278" y="5931179"/>
            <a:ext cx="803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u="sng" dirty="0">
                <a:latin typeface="Bradley Hand" pitchFamily="2" charset="77"/>
              </a:rPr>
              <a:t>Svar:</a:t>
            </a:r>
            <a:r>
              <a:rPr lang="sv-SE" dirty="0">
                <a:latin typeface="Bradley Hand" pitchFamily="2" charset="77"/>
              </a:rPr>
              <a:t>   	a) Typvärdet är 0 och 15 min. 	b) Medelvärdet är 15 min. 		</a:t>
            </a:r>
          </a:p>
          <a:p>
            <a:r>
              <a:rPr lang="sv-SE" dirty="0">
                <a:latin typeface="Bradley Hand" pitchFamily="2" charset="77"/>
              </a:rPr>
              <a:t>		c) Medianen är 15 min.  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E17372E7-B5DA-1948-95F7-4D9E93E9A005}"/>
              </a:ext>
            </a:extLst>
          </p:cNvPr>
          <p:cNvSpPr/>
          <p:nvPr/>
        </p:nvSpPr>
        <p:spPr>
          <a:xfrm>
            <a:off x="5883998" y="4700220"/>
            <a:ext cx="3159369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värdena i storleksordning.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A1F879BF-87C5-5C43-91F0-471C7EDC0293}"/>
              </a:ext>
            </a:extLst>
          </p:cNvPr>
          <p:cNvSpPr/>
          <p:nvPr/>
        </p:nvSpPr>
        <p:spPr>
          <a:xfrm>
            <a:off x="5874802" y="5070801"/>
            <a:ext cx="3182124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Medianen är det värde som står i mitten.</a:t>
            </a:r>
          </a:p>
        </p:txBody>
      </p:sp>
    </p:spTree>
    <p:extLst>
      <p:ext uri="{BB962C8B-B14F-4D97-AF65-F5344CB8AC3E}">
        <p14:creationId xmlns:p14="http://schemas.microsoft.com/office/powerpoint/2010/main" val="5421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10" grpId="0" animBg="1"/>
      <p:bldP spid="14" grpId="0"/>
      <p:bldP spid="36" grpId="0"/>
      <p:bldP spid="37" grpId="0"/>
      <p:bldP spid="38" grpId="0"/>
      <p:bldP spid="39" grpId="0" animBg="1"/>
      <p:bldP spid="40" grpId="0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158765A-5457-1346-AFBE-E737404AC6B6}"/>
              </a:ext>
            </a:extLst>
          </p:cNvPr>
          <p:cNvSpPr/>
          <p:nvPr/>
        </p:nvSpPr>
        <p:spPr>
          <a:xfrm>
            <a:off x="3399526" y="605374"/>
            <a:ext cx="146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Medelvärde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D4B22E-46BB-9D44-B6BD-C796190529A8}"/>
              </a:ext>
            </a:extLst>
          </p:cNvPr>
          <p:cNvSpPr/>
          <p:nvPr/>
        </p:nvSpPr>
        <p:spPr>
          <a:xfrm>
            <a:off x="2402681" y="1115830"/>
            <a:ext cx="3595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Katia kastar tio pilar mot en piltavla. Hon får följande resultat: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21F827-04CE-084D-B17F-4FC5AD765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316" y="710202"/>
            <a:ext cx="1167794" cy="109251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3D410BC-107F-E348-AE51-C02A69C3B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206" y="1925367"/>
            <a:ext cx="5295901" cy="72084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4EAA3311-A84D-1D48-BB59-3BC7676B3CA0}"/>
              </a:ext>
            </a:extLst>
          </p:cNvPr>
          <p:cNvSpPr/>
          <p:nvPr/>
        </p:nvSpPr>
        <p:spPr>
          <a:xfrm>
            <a:off x="2020028" y="2868584"/>
            <a:ext cx="5917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Sammanlagt får Katia:  </a:t>
            </a:r>
          </a:p>
          <a:p>
            <a:r>
              <a:rPr lang="sv-SE" dirty="0"/>
              <a:t>(5 + 8 + 7 + 8 + 6 + 8 + 10 + 6 + 8 + 4) poäng = </a:t>
            </a:r>
            <a:r>
              <a:rPr lang="sv-SE" sz="2400" dirty="0">
                <a:solidFill>
                  <a:srgbClr val="C00000"/>
                </a:solidFill>
              </a:rPr>
              <a:t>70 poäng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E83F328-5A62-0543-97AD-5EC930C84FDE}"/>
              </a:ext>
            </a:extLst>
          </p:cNvPr>
          <p:cNvSpPr/>
          <p:nvPr/>
        </p:nvSpPr>
        <p:spPr>
          <a:xfrm>
            <a:off x="1904836" y="4610135"/>
            <a:ext cx="3595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Katia får i </a:t>
            </a:r>
            <a:r>
              <a:rPr lang="sv-SE" i="1" dirty="0">
                <a:solidFill>
                  <a:srgbClr val="C00000"/>
                </a:solidFill>
              </a:rPr>
              <a:t>genomsnitt</a:t>
            </a:r>
            <a:r>
              <a:rPr lang="sv-SE" dirty="0"/>
              <a:t>: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5427C71-5431-DB42-AC34-180E298ED278}"/>
              </a:ext>
            </a:extLst>
          </p:cNvPr>
          <p:cNvGrpSpPr/>
          <p:nvPr/>
        </p:nvGrpSpPr>
        <p:grpSpPr>
          <a:xfrm>
            <a:off x="4114800" y="4387469"/>
            <a:ext cx="1657226" cy="836681"/>
            <a:chOff x="2329550" y="723656"/>
            <a:chExt cx="1657226" cy="836681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E1C6053-7529-7343-BA41-2062A309F53A}"/>
                </a:ext>
              </a:extLst>
            </p:cNvPr>
            <p:cNvSpPr/>
            <p:nvPr/>
          </p:nvSpPr>
          <p:spPr>
            <a:xfrm>
              <a:off x="2773229" y="913543"/>
              <a:ext cx="12135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poäng =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152212E-F41E-8D40-BFE5-101BBE76DD72}"/>
                </a:ext>
              </a:extLst>
            </p:cNvPr>
            <p:cNvSpPr/>
            <p:nvPr/>
          </p:nvSpPr>
          <p:spPr>
            <a:xfrm>
              <a:off x="2329550" y="723656"/>
              <a:ext cx="6347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70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2CD03C33-85E6-E84C-B754-2E30B44566ED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5371A29E-1BFD-3243-AF34-EFBA3BA334BF}"/>
                </a:ext>
              </a:extLst>
            </p:cNvPr>
            <p:cNvSpPr/>
            <p:nvPr/>
          </p:nvSpPr>
          <p:spPr>
            <a:xfrm>
              <a:off x="2329550" y="1098672"/>
              <a:ext cx="4938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10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5797954B-0B79-B94A-A6D1-08B664789365}"/>
              </a:ext>
            </a:extLst>
          </p:cNvPr>
          <p:cNvSpPr/>
          <p:nvPr/>
        </p:nvSpPr>
        <p:spPr>
          <a:xfrm>
            <a:off x="5579547" y="4592539"/>
            <a:ext cx="17791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rgbClr val="C00000"/>
                </a:solidFill>
              </a:rPr>
              <a:t>7 poäng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2A47220-73DC-D244-AAA5-E3E3DDFB35C2}"/>
              </a:ext>
            </a:extLst>
          </p:cNvPr>
          <p:cNvSpPr/>
          <p:nvPr/>
        </p:nvSpPr>
        <p:spPr>
          <a:xfrm>
            <a:off x="2356217" y="6212848"/>
            <a:ext cx="473789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Medelvärde och genomsnitt är samma sak.  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CF184AB-9CEF-B442-9289-0C643BFF87CE}"/>
              </a:ext>
            </a:extLst>
          </p:cNvPr>
          <p:cNvGrpSpPr/>
          <p:nvPr/>
        </p:nvGrpSpPr>
        <p:grpSpPr>
          <a:xfrm>
            <a:off x="4586292" y="3747698"/>
            <a:ext cx="3685552" cy="780549"/>
            <a:chOff x="-1911427" y="4244945"/>
            <a:chExt cx="3685552" cy="780549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2B27C85A-E1E6-FF41-882C-EC7521108813}"/>
                </a:ext>
              </a:extLst>
            </p:cNvPr>
            <p:cNvSpPr/>
            <p:nvPr/>
          </p:nvSpPr>
          <p:spPr>
            <a:xfrm>
              <a:off x="-364953" y="4244945"/>
              <a:ext cx="2139078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Totalt antal poäng</a:t>
              </a:r>
            </a:p>
          </p:txBody>
        </p:sp>
        <p:cxnSp>
          <p:nvCxnSpPr>
            <p:cNvPr id="18" name="Rak pil 17">
              <a:extLst>
                <a:ext uri="{FF2B5EF4-FFF2-40B4-BE49-F238E27FC236}">
                  <a16:creationId xmlns:a16="http://schemas.microsoft.com/office/drawing/2014/main" id="{893AF29E-D8C5-1342-9728-C22D107A7C96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-1911427" y="4445000"/>
              <a:ext cx="1546474" cy="580494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DD40EC7F-735E-2447-B457-24279C7D98C3}"/>
              </a:ext>
            </a:extLst>
          </p:cNvPr>
          <p:cNvGrpSpPr/>
          <p:nvPr/>
        </p:nvGrpSpPr>
        <p:grpSpPr>
          <a:xfrm>
            <a:off x="4541842" y="5081684"/>
            <a:ext cx="3396163" cy="772069"/>
            <a:chOff x="-2133172" y="3729905"/>
            <a:chExt cx="3396163" cy="772069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908DEC4-74B1-0F43-B082-8B9538DB0FAF}"/>
                </a:ext>
              </a:extLst>
            </p:cNvPr>
            <p:cNvSpPr/>
            <p:nvPr/>
          </p:nvSpPr>
          <p:spPr>
            <a:xfrm>
              <a:off x="-586698" y="4101864"/>
              <a:ext cx="1849689" cy="40011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8E2503"/>
              </a:solidFill>
            </a:ln>
          </p:spPr>
          <p:txBody>
            <a:bodyPr wrap="square">
              <a:spAutoFit/>
            </a:bodyPr>
            <a:lstStyle/>
            <a:p>
              <a:r>
                <a:rPr lang="sv-SE" sz="2000" i="1" dirty="0"/>
                <a:t>Totalt antal kast</a:t>
              </a:r>
            </a:p>
          </p:txBody>
        </p:sp>
        <p:cxnSp>
          <p:nvCxnSpPr>
            <p:cNvPr id="26" name="Rak pil 25">
              <a:extLst>
                <a:ext uri="{FF2B5EF4-FFF2-40B4-BE49-F238E27FC236}">
                  <a16:creationId xmlns:a16="http://schemas.microsoft.com/office/drawing/2014/main" id="{8FAFE7D5-15EB-5846-B1E9-805AEABB2656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-2133172" y="3729905"/>
              <a:ext cx="1546474" cy="572014"/>
            </a:xfrm>
            <a:prstGeom prst="straightConnector1">
              <a:avLst/>
            </a:prstGeom>
            <a:ln w="19050">
              <a:solidFill>
                <a:srgbClr val="8E250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486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E241F822-7C53-7740-8DCA-4041BB5FEF71}"/>
              </a:ext>
            </a:extLst>
          </p:cNvPr>
          <p:cNvSpPr/>
          <p:nvPr/>
        </p:nvSpPr>
        <p:spPr>
          <a:xfrm>
            <a:off x="3990847" y="642025"/>
            <a:ext cx="1162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Typvärde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06AB0AD-4D4B-0F49-AFAD-BE8A35B6BE30}"/>
              </a:ext>
            </a:extLst>
          </p:cNvPr>
          <p:cNvSpPr/>
          <p:nvPr/>
        </p:nvSpPr>
        <p:spPr>
          <a:xfrm>
            <a:off x="3592115" y="1536985"/>
            <a:ext cx="1959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Katias resultat var: 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5A40048-A5A4-6741-B6B9-0EF8A729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631" y="1906317"/>
            <a:ext cx="5295901" cy="72084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F529D01-7B3B-014F-AAE6-9E1D9EAA1F3D}"/>
              </a:ext>
            </a:extLst>
          </p:cNvPr>
          <p:cNvSpPr/>
          <p:nvPr/>
        </p:nvSpPr>
        <p:spPr>
          <a:xfrm>
            <a:off x="2290346" y="2996496"/>
            <a:ext cx="489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Av de resultat som Katia fick var </a:t>
            </a:r>
            <a:r>
              <a:rPr lang="sv-SE" sz="2400" dirty="0">
                <a:solidFill>
                  <a:srgbClr val="C00000"/>
                </a:solidFill>
              </a:rPr>
              <a:t>8 vanligast</a:t>
            </a:r>
            <a:r>
              <a:rPr lang="sv-SE" dirty="0"/>
              <a:t>. 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5E2C0A9-7DF2-0A40-882A-462D636C9015}"/>
              </a:ext>
            </a:extLst>
          </p:cNvPr>
          <p:cNvSpPr/>
          <p:nvPr/>
        </p:nvSpPr>
        <p:spPr>
          <a:xfrm>
            <a:off x="2707401" y="3596660"/>
            <a:ext cx="489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säger då att </a:t>
            </a:r>
            <a:r>
              <a:rPr lang="sv-SE" sz="2400" i="1" dirty="0">
                <a:solidFill>
                  <a:srgbClr val="C00000"/>
                </a:solidFill>
              </a:rPr>
              <a:t>typvärdet </a:t>
            </a:r>
            <a:r>
              <a:rPr lang="sv-SE" sz="2400" dirty="0">
                <a:solidFill>
                  <a:srgbClr val="C00000"/>
                </a:solidFill>
              </a:rPr>
              <a:t>är 8</a:t>
            </a:r>
            <a:r>
              <a:rPr lang="sv-SE" dirty="0"/>
              <a:t>.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1B77D8D-474A-2A4F-B2CC-634FED33CD76}"/>
              </a:ext>
            </a:extLst>
          </p:cNvPr>
          <p:cNvSpPr/>
          <p:nvPr/>
        </p:nvSpPr>
        <p:spPr>
          <a:xfrm>
            <a:off x="2622432" y="4693601"/>
            <a:ext cx="422733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Typvärdet är det värde eller de värden som </a:t>
            </a:r>
            <a:r>
              <a:rPr lang="sv-SE" sz="2000" b="1" dirty="0"/>
              <a:t>förekommer flest gånger</a:t>
            </a:r>
            <a:r>
              <a:rPr lang="sv-SE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5157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83F328-5A62-0543-97AD-5EC930C84FDE}"/>
              </a:ext>
            </a:extLst>
          </p:cNvPr>
          <p:cNvSpPr/>
          <p:nvPr/>
        </p:nvSpPr>
        <p:spPr>
          <a:xfrm>
            <a:off x="1906380" y="3730374"/>
            <a:ext cx="197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Medelvärdet: 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D5427C71-5431-DB42-AC34-180E298ED278}"/>
              </a:ext>
            </a:extLst>
          </p:cNvPr>
          <p:cNvGrpSpPr/>
          <p:nvPr/>
        </p:nvGrpSpPr>
        <p:grpSpPr>
          <a:xfrm>
            <a:off x="3407991" y="3598993"/>
            <a:ext cx="937482" cy="702917"/>
            <a:chOff x="2329550" y="799440"/>
            <a:chExt cx="937482" cy="702917"/>
          </a:xfrm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9E1C6053-7529-7343-BA41-2062A309F53A}"/>
                </a:ext>
              </a:extLst>
            </p:cNvPr>
            <p:cNvSpPr/>
            <p:nvPr/>
          </p:nvSpPr>
          <p:spPr>
            <a:xfrm>
              <a:off x="2773230" y="913543"/>
              <a:ext cx="4938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+mn-lt"/>
                </a:rPr>
                <a:t>=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C152212E-F41E-8D40-BFE5-101BBE76DD72}"/>
                </a:ext>
              </a:extLst>
            </p:cNvPr>
            <p:cNvSpPr/>
            <p:nvPr/>
          </p:nvSpPr>
          <p:spPr>
            <a:xfrm>
              <a:off x="2329550" y="799440"/>
              <a:ext cx="63471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28</a:t>
              </a: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2CD03C33-85E6-E84C-B754-2E30B44566ED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38750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5371A29E-1BFD-3243-AF34-EFBA3BA334BF}"/>
                </a:ext>
              </a:extLst>
            </p:cNvPr>
            <p:cNvSpPr/>
            <p:nvPr/>
          </p:nvSpPr>
          <p:spPr>
            <a:xfrm>
              <a:off x="2380665" y="1102247"/>
              <a:ext cx="4938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7</a:t>
              </a: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5797954B-0B79-B94A-A6D1-08B664789365}"/>
              </a:ext>
            </a:extLst>
          </p:cNvPr>
          <p:cNvSpPr/>
          <p:nvPr/>
        </p:nvSpPr>
        <p:spPr>
          <a:xfrm>
            <a:off x="4093905" y="3736197"/>
            <a:ext cx="596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4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2B7C1ED1-2E0D-8F4D-9101-E29B730183BE}"/>
              </a:ext>
            </a:extLst>
          </p:cNvPr>
          <p:cNvSpPr/>
          <p:nvPr/>
        </p:nvSpPr>
        <p:spPr>
          <a:xfrm>
            <a:off x="510199" y="544565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0F5C829-6B81-FC40-864E-B55DF8EBD44E}"/>
              </a:ext>
            </a:extLst>
          </p:cNvPr>
          <p:cNvSpPr/>
          <p:nvPr/>
        </p:nvSpPr>
        <p:spPr>
          <a:xfrm>
            <a:off x="2114673" y="590732"/>
            <a:ext cx="45959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Martin kastar en tärning sju gånger. Han får följande antal prickar:</a:t>
            </a:r>
            <a:r>
              <a:rPr lang="sv-SE" sz="2000" dirty="0">
                <a:latin typeface="+mn-lt"/>
              </a:rPr>
              <a:t>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C201E86-9521-554A-9C9F-046CF3A2C5A9}"/>
              </a:ext>
            </a:extLst>
          </p:cNvPr>
          <p:cNvSpPr/>
          <p:nvPr/>
        </p:nvSpPr>
        <p:spPr>
          <a:xfrm>
            <a:off x="3126885" y="1435919"/>
            <a:ext cx="23066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1, 5, 4, 5, 2, 5, 6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895EE1E-C97C-284E-B1EC-CFB3A9CA9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497" y="590732"/>
            <a:ext cx="1544249" cy="1141916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60990487-7392-2C41-9C5F-BC4BAF3E4962}"/>
              </a:ext>
            </a:extLst>
          </p:cNvPr>
          <p:cNvSpPr/>
          <p:nvPr/>
        </p:nvSpPr>
        <p:spPr>
          <a:xfrm>
            <a:off x="950572" y="1962574"/>
            <a:ext cx="4002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a) </a:t>
            </a:r>
            <a:r>
              <a:rPr lang="sv-SE" sz="2000" dirty="0"/>
              <a:t>Beräkna medelvärdet.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4B1579F-2F74-4D48-83F0-B132C11F3746}"/>
              </a:ext>
            </a:extLst>
          </p:cNvPr>
          <p:cNvSpPr/>
          <p:nvPr/>
        </p:nvSpPr>
        <p:spPr>
          <a:xfrm>
            <a:off x="4772986" y="1985190"/>
            <a:ext cx="43710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b)</a:t>
            </a:r>
            <a:r>
              <a:rPr lang="sv-SE" sz="2000" dirty="0"/>
              <a:t> Vilket är typvärdet?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9C9E246-227B-AC4D-87D8-EFDA15178517}"/>
              </a:ext>
            </a:extLst>
          </p:cNvPr>
          <p:cNvSpPr/>
          <p:nvPr/>
        </p:nvSpPr>
        <p:spPr>
          <a:xfrm>
            <a:off x="1199285" y="3038137"/>
            <a:ext cx="627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 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417133D-5E67-3443-A23A-46FF85436AEE}"/>
              </a:ext>
            </a:extLst>
          </p:cNvPr>
          <p:cNvSpPr/>
          <p:nvPr/>
        </p:nvSpPr>
        <p:spPr>
          <a:xfrm>
            <a:off x="1638636" y="3033158"/>
            <a:ext cx="2110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Antal prickar: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9560805C-4391-C744-B7F4-A82B569FA5E4}"/>
              </a:ext>
            </a:extLst>
          </p:cNvPr>
          <p:cNvSpPr/>
          <p:nvPr/>
        </p:nvSpPr>
        <p:spPr>
          <a:xfrm>
            <a:off x="1290044" y="4652169"/>
            <a:ext cx="627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 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A9AD0D83-9909-9048-917E-48404485D01D}"/>
              </a:ext>
            </a:extLst>
          </p:cNvPr>
          <p:cNvSpPr/>
          <p:nvPr/>
        </p:nvSpPr>
        <p:spPr>
          <a:xfrm>
            <a:off x="2045273" y="4643623"/>
            <a:ext cx="2255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 Typvärdet: 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C9613457-B9FD-8F48-A675-438D2F73A947}"/>
              </a:ext>
            </a:extLst>
          </p:cNvPr>
          <p:cNvSpPr/>
          <p:nvPr/>
        </p:nvSpPr>
        <p:spPr>
          <a:xfrm>
            <a:off x="3398633" y="4643623"/>
            <a:ext cx="18549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 prickar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58F5527-70E8-7F46-8514-BC834DC720B7}"/>
              </a:ext>
            </a:extLst>
          </p:cNvPr>
          <p:cNvSpPr/>
          <p:nvPr/>
        </p:nvSpPr>
        <p:spPr>
          <a:xfrm>
            <a:off x="3306145" y="3037204"/>
            <a:ext cx="3595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</a:t>
            </a:r>
            <a:r>
              <a:rPr lang="sv-SE" sz="2000" dirty="0"/>
              <a:t> + </a:t>
            </a:r>
            <a:r>
              <a:rPr lang="sv-SE" sz="2000" dirty="0">
                <a:latin typeface="Bradley Hand" pitchFamily="2" charset="77"/>
              </a:rPr>
              <a:t>5</a:t>
            </a:r>
            <a:r>
              <a:rPr lang="sv-SE" sz="2000" dirty="0"/>
              <a:t> +</a:t>
            </a:r>
            <a:r>
              <a:rPr lang="sv-SE" sz="2000" dirty="0">
                <a:latin typeface="Bradley Hand" pitchFamily="2" charset="77"/>
              </a:rPr>
              <a:t> 4</a:t>
            </a:r>
            <a:r>
              <a:rPr lang="sv-SE" sz="2000" dirty="0"/>
              <a:t> +</a:t>
            </a:r>
            <a:r>
              <a:rPr lang="sv-SE" sz="2000" dirty="0">
                <a:latin typeface="Bradley Hand" pitchFamily="2" charset="77"/>
              </a:rPr>
              <a:t> 5</a:t>
            </a:r>
            <a:r>
              <a:rPr lang="sv-SE" sz="2000" dirty="0"/>
              <a:t> +</a:t>
            </a:r>
            <a:r>
              <a:rPr lang="sv-SE" sz="2000" dirty="0">
                <a:latin typeface="Bradley Hand" pitchFamily="2" charset="77"/>
              </a:rPr>
              <a:t> 2</a:t>
            </a:r>
            <a:r>
              <a:rPr lang="sv-SE" sz="2000" dirty="0"/>
              <a:t> +</a:t>
            </a:r>
            <a:r>
              <a:rPr lang="sv-SE" sz="2000" dirty="0">
                <a:latin typeface="Bradley Hand" pitchFamily="2" charset="77"/>
              </a:rPr>
              <a:t> 5</a:t>
            </a:r>
            <a:r>
              <a:rPr lang="sv-SE" sz="2000" dirty="0"/>
              <a:t> +</a:t>
            </a:r>
            <a:r>
              <a:rPr lang="sv-SE" sz="2000" dirty="0">
                <a:latin typeface="Bradley Hand" pitchFamily="2" charset="77"/>
              </a:rPr>
              <a:t> 6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C912D69C-93F8-C74F-8E8B-C6757031D1FB}"/>
              </a:ext>
            </a:extLst>
          </p:cNvPr>
          <p:cNvSpPr/>
          <p:nvPr/>
        </p:nvSpPr>
        <p:spPr>
          <a:xfrm>
            <a:off x="6172126" y="3029471"/>
            <a:ext cx="622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28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461B0FD1-D7E4-E545-B8B2-296CE6026A44}"/>
              </a:ext>
            </a:extLst>
          </p:cNvPr>
          <p:cNvSpPr/>
          <p:nvPr/>
        </p:nvSpPr>
        <p:spPr>
          <a:xfrm>
            <a:off x="5608444" y="3800359"/>
            <a:ext cx="293348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Dividera summan med antalet kast.</a:t>
            </a: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1DDF55E1-1AD3-9246-81A1-E8216A0301A2}"/>
              </a:ext>
            </a:extLst>
          </p:cNvPr>
          <p:cNvSpPr/>
          <p:nvPr/>
        </p:nvSpPr>
        <p:spPr>
          <a:xfrm>
            <a:off x="5666653" y="4532727"/>
            <a:ext cx="225505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Det värde som förekommer </a:t>
            </a:r>
          </a:p>
          <a:p>
            <a:r>
              <a:rPr lang="sv-SE" sz="1400" dirty="0"/>
              <a:t>flest gånger är typvärdet.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21576D8F-C961-B340-B23A-5BCB8451FCB5}"/>
              </a:ext>
            </a:extLst>
          </p:cNvPr>
          <p:cNvSpPr/>
          <p:nvPr/>
        </p:nvSpPr>
        <p:spPr>
          <a:xfrm>
            <a:off x="1035415" y="5528741"/>
            <a:ext cx="131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Svar: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>
                <a:latin typeface="+mn-lt"/>
              </a:rPr>
              <a:t> 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1440AC6-E03B-2A48-9EDD-8E30607395AB}"/>
              </a:ext>
            </a:extLst>
          </p:cNvPr>
          <p:cNvSpPr/>
          <p:nvPr/>
        </p:nvSpPr>
        <p:spPr>
          <a:xfrm>
            <a:off x="1842267" y="5553357"/>
            <a:ext cx="6551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a) Medelvärdet är 4 prickar.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904FC147-073D-EA4E-8E27-B2883567C631}"/>
              </a:ext>
            </a:extLst>
          </p:cNvPr>
          <p:cNvSpPr/>
          <p:nvPr/>
        </p:nvSpPr>
        <p:spPr>
          <a:xfrm>
            <a:off x="1842267" y="6051412"/>
            <a:ext cx="59773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b) Typvärdet är 5 prickar.</a:t>
            </a:r>
          </a:p>
        </p:txBody>
      </p:sp>
    </p:spTree>
    <p:extLst>
      <p:ext uri="{BB962C8B-B14F-4D97-AF65-F5344CB8AC3E}">
        <p14:creationId xmlns:p14="http://schemas.microsoft.com/office/powerpoint/2010/main" val="42457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2" grpId="0"/>
      <p:bldP spid="23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0" grpId="0" animBg="1"/>
      <p:bldP spid="41" grpId="0" animBg="1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1">
            <a:extLst>
              <a:ext uri="{FF2B5EF4-FFF2-40B4-BE49-F238E27FC236}">
                <a16:creationId xmlns:a16="http://schemas.microsoft.com/office/drawing/2014/main" id="{3756E6BF-C3CD-A64C-9DE1-FA54A7E7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639" y="424530"/>
            <a:ext cx="14548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000" b="1" dirty="0"/>
              <a:t>Median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1CDE253-482D-5A4F-BAF2-B41F7FA67800}"/>
              </a:ext>
            </a:extLst>
          </p:cNvPr>
          <p:cNvSpPr/>
          <p:nvPr/>
        </p:nvSpPr>
        <p:spPr>
          <a:xfrm>
            <a:off x="2051582" y="955198"/>
            <a:ext cx="6215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Resultatet av en undersökning kan beskrivas på olika sätt. Några exempel är att ange medelvärdet och typvärdet. </a:t>
            </a:r>
          </a:p>
          <a:p>
            <a:r>
              <a:rPr lang="sv-SE" sz="2000" dirty="0"/>
              <a:t>Ett tredje sätt är att berätta vilken </a:t>
            </a:r>
            <a:r>
              <a:rPr lang="sv-SE" sz="2400" i="1" dirty="0">
                <a:solidFill>
                  <a:srgbClr val="C00000"/>
                </a:solidFill>
              </a:rPr>
              <a:t>medianen</a:t>
            </a:r>
            <a:r>
              <a:rPr lang="sv-SE" sz="2000" dirty="0"/>
              <a:t> är.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3CB17F1E-F2D8-1E44-A6F2-673D5252EC92}"/>
              </a:ext>
            </a:extLst>
          </p:cNvPr>
          <p:cNvSpPr/>
          <p:nvPr/>
        </p:nvSpPr>
        <p:spPr>
          <a:xfrm>
            <a:off x="2526667" y="5031230"/>
            <a:ext cx="482643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Median är det </a:t>
            </a:r>
            <a:r>
              <a:rPr lang="sv-SE" sz="2400" dirty="0">
                <a:solidFill>
                  <a:srgbClr val="C00000"/>
                </a:solidFill>
              </a:rPr>
              <a:t>värde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000" dirty="0"/>
              <a:t>som hamnar </a:t>
            </a:r>
            <a:r>
              <a:rPr lang="sv-SE" sz="2400" dirty="0">
                <a:solidFill>
                  <a:srgbClr val="C00000"/>
                </a:solidFill>
              </a:rPr>
              <a:t>i mitten </a:t>
            </a:r>
          </a:p>
          <a:p>
            <a:r>
              <a:rPr lang="sv-SE" sz="2000" dirty="0"/>
              <a:t>när värdena skrivs</a:t>
            </a:r>
            <a:r>
              <a:rPr lang="sv-SE" sz="2000" dirty="0">
                <a:solidFill>
                  <a:srgbClr val="C00000"/>
                </a:solidFill>
              </a:rPr>
              <a:t> </a:t>
            </a:r>
            <a:r>
              <a:rPr lang="sv-SE" sz="2400" dirty="0">
                <a:solidFill>
                  <a:srgbClr val="C00000"/>
                </a:solidFill>
              </a:rPr>
              <a:t>i storleksordning</a:t>
            </a:r>
            <a:r>
              <a:rPr lang="sv-SE" sz="2000" dirty="0"/>
              <a:t>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1400DD6-CA55-3F4F-BD2F-64F6D44D960D}"/>
              </a:ext>
            </a:extLst>
          </p:cNvPr>
          <p:cNvSpPr/>
          <p:nvPr/>
        </p:nvSpPr>
        <p:spPr>
          <a:xfrm>
            <a:off x="2067657" y="2226684"/>
            <a:ext cx="6899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För att få fram medianen så skriver man alla värden i </a:t>
            </a:r>
            <a:r>
              <a:rPr lang="sv-SE" sz="2000" i="1" dirty="0">
                <a:solidFill>
                  <a:srgbClr val="C00000"/>
                </a:solidFill>
              </a:rPr>
              <a:t>storleksordning</a:t>
            </a:r>
            <a:r>
              <a:rPr lang="sv-SE" sz="2000" dirty="0"/>
              <a:t>. Medianen är det värde som finns </a:t>
            </a:r>
            <a:r>
              <a:rPr lang="sv-SE" sz="2000" i="1" dirty="0">
                <a:solidFill>
                  <a:srgbClr val="C00000"/>
                </a:solidFill>
              </a:rPr>
              <a:t>i mitten</a:t>
            </a:r>
            <a:r>
              <a:rPr lang="sv-SE" sz="2000" dirty="0"/>
              <a:t>.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3AACD3A-7872-A04B-968A-E89D83253BE1}"/>
              </a:ext>
            </a:extLst>
          </p:cNvPr>
          <p:cNvSpPr/>
          <p:nvPr/>
        </p:nvSpPr>
        <p:spPr>
          <a:xfrm>
            <a:off x="3567035" y="3864726"/>
            <a:ext cx="3154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7    7   7   9   12   13   15</a:t>
            </a:r>
            <a:endParaRPr lang="sv-SE" sz="2400" dirty="0">
              <a:cs typeface="Bradley Hand Bold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3BED427-0EA4-D349-AD18-4852ECB6FC9F}"/>
              </a:ext>
            </a:extLst>
          </p:cNvPr>
          <p:cNvSpPr/>
          <p:nvPr/>
        </p:nvSpPr>
        <p:spPr>
          <a:xfrm>
            <a:off x="4705521" y="3925856"/>
            <a:ext cx="340396" cy="30931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3659F5C-2F99-474C-A971-69BD2F34AB3F}"/>
              </a:ext>
            </a:extLst>
          </p:cNvPr>
          <p:cNvGrpSpPr/>
          <p:nvPr/>
        </p:nvGrpSpPr>
        <p:grpSpPr>
          <a:xfrm>
            <a:off x="4031330" y="4304231"/>
            <a:ext cx="1917708" cy="748590"/>
            <a:chOff x="6525282" y="5932667"/>
            <a:chExt cx="1339600" cy="748590"/>
          </a:xfrm>
        </p:grpSpPr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1101A00B-F7D0-5C49-BD7C-1C21B2E8B102}"/>
                </a:ext>
              </a:extLst>
            </p:cNvPr>
            <p:cNvSpPr txBox="1"/>
            <p:nvPr/>
          </p:nvSpPr>
          <p:spPr>
            <a:xfrm>
              <a:off x="6525282" y="5973371"/>
              <a:ext cx="133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dirty="0">
                  <a:cs typeface="Bradley Hand Bold"/>
                </a:rPr>
                <a:t>Medianen =</a:t>
              </a:r>
            </a:p>
          </p:txBody>
        </p:sp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6A09DCC3-B747-F842-86C3-4AE493A92C48}"/>
                </a:ext>
              </a:extLst>
            </p:cNvPr>
            <p:cNvSpPr/>
            <p:nvPr/>
          </p:nvSpPr>
          <p:spPr>
            <a:xfrm>
              <a:off x="7444411" y="5932667"/>
              <a:ext cx="2376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400" b="1" dirty="0">
                  <a:solidFill>
                    <a:srgbClr val="800000"/>
                  </a:solidFill>
                  <a:cs typeface="Bradley Hand Bold"/>
                </a:rPr>
                <a:t>9</a:t>
              </a:r>
            </a:p>
          </p:txBody>
        </p:sp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A3498FC1-BE00-6340-A3DC-2B54F2D19C04}"/>
              </a:ext>
            </a:extLst>
          </p:cNvPr>
          <p:cNvSpPr/>
          <p:nvPr/>
        </p:nvSpPr>
        <p:spPr>
          <a:xfrm>
            <a:off x="3468903" y="3016432"/>
            <a:ext cx="315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9    12   7   13   7   15   7</a:t>
            </a:r>
            <a:endParaRPr lang="sv-SE" sz="2400" dirty="0">
              <a:cs typeface="Bradley Hand Bold"/>
            </a:endParaRPr>
          </a:p>
        </p:txBody>
      </p:sp>
      <p:sp>
        <p:nvSpPr>
          <p:cNvPr id="5" name="Höger 4">
            <a:extLst>
              <a:ext uri="{FF2B5EF4-FFF2-40B4-BE49-F238E27FC236}">
                <a16:creationId xmlns:a16="http://schemas.microsoft.com/office/drawing/2014/main" id="{6C3B1C4B-D1C8-4B48-B6B7-609E42BA9421}"/>
              </a:ext>
            </a:extLst>
          </p:cNvPr>
          <p:cNvSpPr/>
          <p:nvPr/>
        </p:nvSpPr>
        <p:spPr>
          <a:xfrm rot="5400000">
            <a:off x="4719497" y="3502815"/>
            <a:ext cx="345110" cy="30772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98151A1-DCF9-9448-91EB-A1CD46824F68}"/>
              </a:ext>
            </a:extLst>
          </p:cNvPr>
          <p:cNvSpPr/>
          <p:nvPr/>
        </p:nvSpPr>
        <p:spPr>
          <a:xfrm>
            <a:off x="2886334" y="5931230"/>
            <a:ext cx="410709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Om det är två värden i mitten så är medianen </a:t>
            </a:r>
            <a:r>
              <a:rPr lang="sv-SE" sz="2000" i="1" dirty="0"/>
              <a:t>medelvärdet</a:t>
            </a:r>
            <a:r>
              <a:rPr lang="sv-SE" sz="2000" dirty="0"/>
              <a:t> av dessa två. </a:t>
            </a:r>
          </a:p>
        </p:txBody>
      </p:sp>
    </p:spTree>
    <p:extLst>
      <p:ext uri="{BB962C8B-B14F-4D97-AF65-F5344CB8AC3E}">
        <p14:creationId xmlns:p14="http://schemas.microsoft.com/office/powerpoint/2010/main" val="39769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8" grpId="0"/>
      <p:bldP spid="10" grpId="0"/>
      <p:bldP spid="11" grpId="0" animBg="1"/>
      <p:bldP spid="15" grpId="0"/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72BC1052-C5CF-6C46-AE89-30BF0AB46242}"/>
              </a:ext>
            </a:extLst>
          </p:cNvPr>
          <p:cNvGraphicFramePr>
            <a:graphicFrameLocks noGrp="1"/>
          </p:cNvGraphicFramePr>
          <p:nvPr/>
        </p:nvGraphicFramePr>
        <p:xfrm>
          <a:off x="431050" y="1853290"/>
          <a:ext cx="6095999" cy="76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818">
                <a:tc>
                  <a:txBody>
                    <a:bodyPr/>
                    <a:lstStyle/>
                    <a:p>
                      <a:r>
                        <a:rPr lang="sv-SE" dirty="0"/>
                        <a:t> Mån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Tis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Ons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Tor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Fre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Lör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Sön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10 °C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7 °C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5 °C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8 °C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11 °C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baseline="0" dirty="0"/>
                        <a:t>13 </a:t>
                      </a:r>
                      <a:r>
                        <a:rPr lang="sv-SE" sz="2000" dirty="0"/>
                        <a:t>°C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000" dirty="0"/>
                        <a:t>13 °C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FD67C1F-D640-3240-A966-EA7AE31BF9CE}"/>
              </a:ext>
            </a:extLst>
          </p:cNvPr>
          <p:cNvSpPr txBox="1"/>
          <p:nvPr/>
        </p:nvSpPr>
        <p:spPr>
          <a:xfrm>
            <a:off x="295693" y="1209772"/>
            <a:ext cx="6985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Under en vecka uppmättes följande temperaturer: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E6686E6-05BE-6643-B9E0-7EB1248DDC60}"/>
              </a:ext>
            </a:extLst>
          </p:cNvPr>
          <p:cNvSpPr/>
          <p:nvPr/>
        </p:nvSpPr>
        <p:spPr>
          <a:xfrm>
            <a:off x="431050" y="542419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9894C42-C3F9-4E4D-AB74-5DB5966AA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842"/>
          <a:stretch/>
        </p:blipFill>
        <p:spPr>
          <a:xfrm>
            <a:off x="6770457" y="1467396"/>
            <a:ext cx="2077850" cy="1300971"/>
          </a:xfrm>
          <a:prstGeom prst="ellipse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110BB0B7-11D5-2B44-8558-81809BC728BA}"/>
              </a:ext>
            </a:extLst>
          </p:cNvPr>
          <p:cNvSpPr/>
          <p:nvPr/>
        </p:nvSpPr>
        <p:spPr>
          <a:xfrm>
            <a:off x="2181233" y="2919726"/>
            <a:ext cx="4002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Vilken är medianen?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89CED3-3C59-9F43-9532-0DA55983E630}"/>
              </a:ext>
            </a:extLst>
          </p:cNvPr>
          <p:cNvSpPr/>
          <p:nvPr/>
        </p:nvSpPr>
        <p:spPr>
          <a:xfrm>
            <a:off x="654570" y="3781046"/>
            <a:ext cx="2708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Storleksordning: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0808678-8B53-2248-A3D3-06F2DA4489C0}"/>
              </a:ext>
            </a:extLst>
          </p:cNvPr>
          <p:cNvSpPr/>
          <p:nvPr/>
        </p:nvSpPr>
        <p:spPr>
          <a:xfrm>
            <a:off x="689966" y="4303284"/>
            <a:ext cx="6985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Bradley Hand" pitchFamily="2" charset="77"/>
              </a:rPr>
              <a:t>5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 	7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     8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     10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    11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     13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     15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 </a:t>
            </a:r>
            <a:endParaRPr lang="sv-SE" sz="2000" dirty="0">
              <a:latin typeface="Bradley Hand" pitchFamily="2" charset="77"/>
              <a:cs typeface="Bradley Hand Bold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A213B30-7D59-AC47-9622-C0380D25B7E8}"/>
              </a:ext>
            </a:extLst>
          </p:cNvPr>
          <p:cNvSpPr/>
          <p:nvPr/>
        </p:nvSpPr>
        <p:spPr>
          <a:xfrm>
            <a:off x="3114476" y="4331619"/>
            <a:ext cx="798430" cy="39629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86F91F0-5FF3-7D4F-BD41-72356184D993}"/>
              </a:ext>
            </a:extLst>
          </p:cNvPr>
          <p:cNvSpPr/>
          <p:nvPr/>
        </p:nvSpPr>
        <p:spPr>
          <a:xfrm>
            <a:off x="5672156" y="4825522"/>
            <a:ext cx="24864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värdena i storleksordning. Värdet i mitten är medianen.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FF32DDF3-1867-4949-B9FB-F89463444FC3}"/>
              </a:ext>
            </a:extLst>
          </p:cNvPr>
          <p:cNvSpPr/>
          <p:nvPr/>
        </p:nvSpPr>
        <p:spPr>
          <a:xfrm>
            <a:off x="2336904" y="5810871"/>
            <a:ext cx="131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Svar: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>
                <a:latin typeface="+mn-lt"/>
              </a:rPr>
              <a:t> 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0ED5F693-19C7-4B47-8205-576178675AF8}"/>
              </a:ext>
            </a:extLst>
          </p:cNvPr>
          <p:cNvSpPr/>
          <p:nvPr/>
        </p:nvSpPr>
        <p:spPr>
          <a:xfrm>
            <a:off x="3114476" y="5810871"/>
            <a:ext cx="3081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Medianen är </a:t>
            </a:r>
            <a:r>
              <a:rPr lang="de-DE" sz="2000" dirty="0">
                <a:latin typeface="Bradley Hand" pitchFamily="2" charset="77"/>
              </a:rPr>
              <a:t>10 </a:t>
            </a:r>
            <a:r>
              <a:rPr lang="de-DE" sz="2000" baseline="30000" dirty="0">
                <a:latin typeface="Bradley Hand" pitchFamily="2" charset="77"/>
              </a:rPr>
              <a:t>∘</a:t>
            </a:r>
            <a:r>
              <a:rPr lang="de-DE" sz="2000" dirty="0">
                <a:latin typeface="Bradley Hand" pitchFamily="2" charset="77"/>
              </a:rPr>
              <a:t>C</a:t>
            </a:r>
            <a:r>
              <a:rPr lang="sv-SE" sz="2000" dirty="0">
                <a:latin typeface="Bradley Hand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696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72BC1052-C5CF-6C46-AE89-30BF0AB46242}"/>
              </a:ext>
            </a:extLst>
          </p:cNvPr>
          <p:cNvGraphicFramePr>
            <a:graphicFrameLocks noGrp="1"/>
          </p:cNvGraphicFramePr>
          <p:nvPr/>
        </p:nvGraphicFramePr>
        <p:xfrm>
          <a:off x="3425637" y="190590"/>
          <a:ext cx="2301575" cy="3017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1029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2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818">
                <a:tc>
                  <a:txBody>
                    <a:bodyPr/>
                    <a:lstStyle/>
                    <a:p>
                      <a:r>
                        <a:rPr lang="sv-SE" dirty="0"/>
                        <a:t>Månad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Nederbörd i mm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januari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61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4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februari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44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663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mars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392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april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95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301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maj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00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/>
                        <a:t>juni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2000" dirty="0"/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ruta 2">
            <a:extLst>
              <a:ext uri="{FF2B5EF4-FFF2-40B4-BE49-F238E27FC236}">
                <a16:creationId xmlns:a16="http://schemas.microsoft.com/office/drawing/2014/main" id="{4FD67C1F-D640-3240-A966-EA7AE31BF9CE}"/>
              </a:ext>
            </a:extLst>
          </p:cNvPr>
          <p:cNvSpPr txBox="1"/>
          <p:nvPr/>
        </p:nvSpPr>
        <p:spPr>
          <a:xfrm>
            <a:off x="286681" y="783272"/>
            <a:ext cx="3076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Tabellen visar nederbörden under årets sex första</a:t>
            </a:r>
          </a:p>
          <a:p>
            <a:r>
              <a:rPr lang="sv-SE" sz="2000" dirty="0"/>
              <a:t>månader i Uppsala.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E6686E6-05BE-6643-B9E0-7EB1248DDC60}"/>
              </a:ext>
            </a:extLst>
          </p:cNvPr>
          <p:cNvSpPr/>
          <p:nvPr/>
        </p:nvSpPr>
        <p:spPr>
          <a:xfrm>
            <a:off x="321745" y="136361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10BB0B7-11D5-2B44-8558-81809BC728BA}"/>
              </a:ext>
            </a:extLst>
          </p:cNvPr>
          <p:cNvSpPr/>
          <p:nvPr/>
        </p:nvSpPr>
        <p:spPr>
          <a:xfrm>
            <a:off x="363240" y="1972959"/>
            <a:ext cx="2857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Vilken är medianen?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0808678-8B53-2248-A3D3-06F2DA4489C0}"/>
              </a:ext>
            </a:extLst>
          </p:cNvPr>
          <p:cNvSpPr/>
          <p:nvPr/>
        </p:nvSpPr>
        <p:spPr>
          <a:xfrm>
            <a:off x="535233" y="3719681"/>
            <a:ext cx="69850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latin typeface="Bradley Hand" pitchFamily="2" charset="77"/>
              </a:rPr>
              <a:t>37 	   39       44	    56	 61	    95 </a:t>
            </a:r>
            <a:endParaRPr lang="sv-SE" sz="2000" dirty="0">
              <a:latin typeface="Bradley Hand" pitchFamily="2" charset="77"/>
              <a:cs typeface="Bradley Hand Bold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A213B30-7D59-AC47-9622-C0380D25B7E8}"/>
              </a:ext>
            </a:extLst>
          </p:cNvPr>
          <p:cNvSpPr/>
          <p:nvPr/>
        </p:nvSpPr>
        <p:spPr>
          <a:xfrm>
            <a:off x="1845575" y="3705840"/>
            <a:ext cx="1472594" cy="42779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86F91F0-5FF3-7D4F-BD41-72356184D993}"/>
              </a:ext>
            </a:extLst>
          </p:cNvPr>
          <p:cNvSpPr/>
          <p:nvPr/>
        </p:nvSpPr>
        <p:spPr>
          <a:xfrm>
            <a:off x="5976778" y="3605995"/>
            <a:ext cx="248642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Skriv värdena i storleksordning. Markera värdena i mitten.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CED0B44-EEAA-4341-AC03-6631A0F2E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2" t="5389"/>
          <a:stretch/>
        </p:blipFill>
        <p:spPr>
          <a:xfrm>
            <a:off x="5932535" y="874379"/>
            <a:ext cx="2468797" cy="2116016"/>
          </a:xfrm>
          <a:prstGeom prst="ellipse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F12AB369-F939-4F4B-B7E3-CBB13F9B6DE7}"/>
              </a:ext>
            </a:extLst>
          </p:cNvPr>
          <p:cNvSpPr/>
          <p:nvPr/>
        </p:nvSpPr>
        <p:spPr>
          <a:xfrm>
            <a:off x="949609" y="4943065"/>
            <a:ext cx="1970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Medianen: 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5F50B88-E992-4E4D-8F41-AE05C48C32CB}"/>
              </a:ext>
            </a:extLst>
          </p:cNvPr>
          <p:cNvGrpSpPr/>
          <p:nvPr/>
        </p:nvGrpSpPr>
        <p:grpSpPr>
          <a:xfrm>
            <a:off x="2265191" y="4847602"/>
            <a:ext cx="1657898" cy="646895"/>
            <a:chOff x="2347190" y="826477"/>
            <a:chExt cx="1657898" cy="646895"/>
          </a:xfrm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A869442C-32F7-2A40-B5C9-538266D49C31}"/>
                </a:ext>
              </a:extLst>
            </p:cNvPr>
            <p:cNvSpPr/>
            <p:nvPr/>
          </p:nvSpPr>
          <p:spPr>
            <a:xfrm>
              <a:off x="2920131" y="908314"/>
              <a:ext cx="10849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mm </a:t>
              </a:r>
              <a:r>
                <a:rPr lang="sv-SE" sz="2000" dirty="0">
                  <a:latin typeface="+mn-lt"/>
                </a:rPr>
                <a:t>=</a:t>
              </a:r>
            </a:p>
          </p:txBody>
        </p:sp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09F23B39-7333-C04E-B583-3C104E7F5547}"/>
                </a:ext>
              </a:extLst>
            </p:cNvPr>
            <p:cNvSpPr/>
            <p:nvPr/>
          </p:nvSpPr>
          <p:spPr>
            <a:xfrm>
              <a:off x="2347190" y="826477"/>
              <a:ext cx="6020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100</a:t>
              </a: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0C69E67E-F970-7A45-8258-65F6D7948B5C}"/>
                </a:ext>
              </a:extLst>
            </p:cNvPr>
            <p:cNvCxnSpPr>
              <a:cxnSpLocks/>
            </p:cNvCxnSpPr>
            <p:nvPr/>
          </p:nvCxnSpPr>
          <p:spPr>
            <a:xfrm>
              <a:off x="2369087" y="1140088"/>
              <a:ext cx="551044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06C50CFF-90F4-FD4F-A9C9-221E6542EF25}"/>
                </a:ext>
              </a:extLst>
            </p:cNvPr>
            <p:cNvSpPr/>
            <p:nvPr/>
          </p:nvSpPr>
          <p:spPr>
            <a:xfrm>
              <a:off x="2455425" y="1073262"/>
              <a:ext cx="4938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dirty="0">
                  <a:latin typeface="Bradley Hand" pitchFamily="2" charset="77"/>
                </a:rPr>
                <a:t>2</a:t>
              </a:r>
            </a:p>
          </p:txBody>
        </p:sp>
      </p:grpSp>
      <p:sp>
        <p:nvSpPr>
          <p:cNvPr id="22" name="Rektangel 21">
            <a:extLst>
              <a:ext uri="{FF2B5EF4-FFF2-40B4-BE49-F238E27FC236}">
                <a16:creationId xmlns:a16="http://schemas.microsoft.com/office/drawing/2014/main" id="{9F2DCA98-82AF-B345-A7E3-0BE8C79CCC84}"/>
              </a:ext>
            </a:extLst>
          </p:cNvPr>
          <p:cNvSpPr/>
          <p:nvPr/>
        </p:nvSpPr>
        <p:spPr>
          <a:xfrm>
            <a:off x="3542836" y="4942716"/>
            <a:ext cx="1438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50 mm 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353DAABF-5EF7-8741-A6EF-AB0C8F93AE92}"/>
              </a:ext>
            </a:extLst>
          </p:cNvPr>
          <p:cNvSpPr/>
          <p:nvPr/>
        </p:nvSpPr>
        <p:spPr>
          <a:xfrm>
            <a:off x="1495115" y="4275359"/>
            <a:ext cx="2420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(</a:t>
            </a:r>
            <a:r>
              <a:rPr lang="sv-SE" sz="2000" dirty="0">
                <a:latin typeface="Bradley Hand" pitchFamily="2" charset="77"/>
              </a:rPr>
              <a:t>44</a:t>
            </a:r>
            <a:r>
              <a:rPr lang="sv-SE" sz="2000" dirty="0"/>
              <a:t> + </a:t>
            </a:r>
            <a:r>
              <a:rPr lang="sv-SE" sz="2000" dirty="0">
                <a:latin typeface="Bradley Hand" pitchFamily="2" charset="77"/>
              </a:rPr>
              <a:t>56</a:t>
            </a:r>
            <a:r>
              <a:rPr lang="sv-SE" sz="2000" dirty="0"/>
              <a:t>) </a:t>
            </a:r>
            <a:r>
              <a:rPr lang="sv-SE" sz="2000" dirty="0">
                <a:latin typeface="Bradley Hand" pitchFamily="2" charset="77"/>
              </a:rPr>
              <a:t>mm </a:t>
            </a:r>
            <a:r>
              <a:rPr lang="sv-SE" sz="2000" dirty="0"/>
              <a:t>=</a:t>
            </a:r>
            <a:endParaRPr lang="sv-SE" sz="2000" dirty="0">
              <a:latin typeface="Bradley Hand" pitchFamily="2" charset="77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42D79AE1-7BCE-A442-A77D-7898BFC49056}"/>
              </a:ext>
            </a:extLst>
          </p:cNvPr>
          <p:cNvSpPr/>
          <p:nvPr/>
        </p:nvSpPr>
        <p:spPr>
          <a:xfrm>
            <a:off x="3340725" y="4269995"/>
            <a:ext cx="16202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100 mm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C639034-4D9C-4344-961D-085E0BE4C2A1}"/>
              </a:ext>
            </a:extLst>
          </p:cNvPr>
          <p:cNvSpPr/>
          <p:nvPr/>
        </p:nvSpPr>
        <p:spPr>
          <a:xfrm>
            <a:off x="1636444" y="5756213"/>
            <a:ext cx="13193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u="sng" dirty="0">
                <a:latin typeface="Bradley Hand" pitchFamily="2" charset="77"/>
              </a:rPr>
              <a:t>Svar:</a:t>
            </a:r>
            <a:r>
              <a:rPr lang="sv-SE" sz="2000" dirty="0">
                <a:latin typeface="Bradley Hand" pitchFamily="2" charset="77"/>
              </a:rPr>
              <a:t> </a:t>
            </a:r>
            <a:r>
              <a:rPr lang="sv-SE" sz="2000" dirty="0">
                <a:latin typeface="+mn-lt"/>
              </a:rPr>
              <a:t> 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B7734ED-8EA3-7D47-9DEF-78EA668D7CFC}"/>
              </a:ext>
            </a:extLst>
          </p:cNvPr>
          <p:cNvSpPr/>
          <p:nvPr/>
        </p:nvSpPr>
        <p:spPr>
          <a:xfrm>
            <a:off x="2296115" y="5756213"/>
            <a:ext cx="3081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Bradley Hand" pitchFamily="2" charset="77"/>
              </a:rPr>
              <a:t>Medianen är </a:t>
            </a:r>
            <a:r>
              <a:rPr lang="de-DE" sz="2000" dirty="0">
                <a:latin typeface="Bradley Hand" pitchFamily="2" charset="77"/>
              </a:rPr>
              <a:t>50 mm</a:t>
            </a:r>
            <a:r>
              <a:rPr lang="sv-SE" sz="2000" dirty="0">
                <a:latin typeface="Bradley Hand" pitchFamily="2" charset="77"/>
              </a:rPr>
              <a:t>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BF32B1D-6FCE-3B43-A42A-9E09319FB7FB}"/>
              </a:ext>
            </a:extLst>
          </p:cNvPr>
          <p:cNvSpPr/>
          <p:nvPr/>
        </p:nvSpPr>
        <p:spPr>
          <a:xfrm>
            <a:off x="5679390" y="4437253"/>
            <a:ext cx="3081197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det är ett jämnt antal värden är medianen lika med medelvärdet av de två värden som står i mitten.</a:t>
            </a:r>
          </a:p>
        </p:txBody>
      </p:sp>
    </p:spTree>
    <p:extLst>
      <p:ext uri="{BB962C8B-B14F-4D97-AF65-F5344CB8AC3E}">
        <p14:creationId xmlns:p14="http://schemas.microsoft.com/office/powerpoint/2010/main" val="11974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2" grpId="0" animBg="1"/>
      <p:bldP spid="13" grpId="0" animBg="1"/>
      <p:bldP spid="16" grpId="0"/>
      <p:bldP spid="22" grpId="0"/>
      <p:bldP spid="23" grpId="0"/>
      <p:bldP spid="24" grpId="0"/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32132A7-9FC1-B348-8350-D688231F5409}"/>
              </a:ext>
            </a:extLst>
          </p:cNvPr>
          <p:cNvSpPr/>
          <p:nvPr/>
        </p:nvSpPr>
        <p:spPr>
          <a:xfrm>
            <a:off x="2358970" y="676367"/>
            <a:ext cx="4024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När använder man </a:t>
            </a:r>
            <a:r>
              <a:rPr lang="sv-SE" sz="2000" b="1" dirty="0">
                <a:solidFill>
                  <a:srgbClr val="8E2503"/>
                </a:solidFill>
                <a:latin typeface="+mj-lt"/>
              </a:rPr>
              <a:t>ol</a:t>
            </a:r>
            <a:r>
              <a:rPr lang="sv-SE" sz="2000" b="1" dirty="0">
                <a:solidFill>
                  <a:srgbClr val="8E2503"/>
                </a:solidFill>
                <a:effectLst/>
                <a:latin typeface="+mj-lt"/>
              </a:rPr>
              <a:t>ika lägesmått?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8776B0A-0ED9-9B43-BFED-2385B39B6A3D}"/>
              </a:ext>
            </a:extLst>
          </p:cNvPr>
          <p:cNvSpPr/>
          <p:nvPr/>
        </p:nvSpPr>
        <p:spPr>
          <a:xfrm>
            <a:off x="2197284" y="1198017"/>
            <a:ext cx="4348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v-SE" i="1" dirty="0">
                <a:solidFill>
                  <a:srgbClr val="C00000"/>
                </a:solidFill>
              </a:rPr>
              <a:t>Medelvärde</a:t>
            </a:r>
            <a:r>
              <a:rPr lang="sv-SE" dirty="0"/>
              <a:t> används när observationerna i en undersökning är </a:t>
            </a:r>
            <a:r>
              <a:rPr lang="sv-SE" dirty="0">
                <a:solidFill>
                  <a:srgbClr val="C00000"/>
                </a:solidFill>
              </a:rPr>
              <a:t>ungefär lika stora</a:t>
            </a:r>
            <a:r>
              <a:rPr lang="sv-SE" dirty="0"/>
              <a:t>.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93A86A2-627F-3646-976D-7E5B5EEB5EF5}"/>
              </a:ext>
            </a:extLst>
          </p:cNvPr>
          <p:cNvSpPr/>
          <p:nvPr/>
        </p:nvSpPr>
        <p:spPr>
          <a:xfrm>
            <a:off x="2197284" y="2849888"/>
            <a:ext cx="4186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v-SE" i="1" dirty="0">
                <a:solidFill>
                  <a:srgbClr val="C00000"/>
                </a:solidFill>
              </a:rPr>
              <a:t>Median</a:t>
            </a:r>
            <a:r>
              <a:rPr lang="sv-SE" dirty="0"/>
              <a:t> används när </a:t>
            </a:r>
            <a:r>
              <a:rPr lang="sv-SE" dirty="0">
                <a:solidFill>
                  <a:srgbClr val="C00000"/>
                </a:solidFill>
              </a:rPr>
              <a:t>en eller några </a:t>
            </a:r>
            <a:r>
              <a:rPr lang="sv-SE" dirty="0"/>
              <a:t>observationer som </a:t>
            </a:r>
            <a:r>
              <a:rPr lang="sv-SE" dirty="0">
                <a:solidFill>
                  <a:srgbClr val="C00000"/>
                </a:solidFill>
              </a:rPr>
              <a:t>avviker</a:t>
            </a:r>
            <a:r>
              <a:rPr lang="sv-SE" dirty="0"/>
              <a:t>, det vill säga är mycket större eller mycket mindre.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AD92C30-848C-F444-BEA3-92E3911C0151}"/>
              </a:ext>
            </a:extLst>
          </p:cNvPr>
          <p:cNvSpPr/>
          <p:nvPr/>
        </p:nvSpPr>
        <p:spPr>
          <a:xfrm>
            <a:off x="2278125" y="4767340"/>
            <a:ext cx="41864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v-SE" i="1" dirty="0">
                <a:solidFill>
                  <a:srgbClr val="C00000"/>
                </a:solidFill>
              </a:rPr>
              <a:t>Typvärdet</a:t>
            </a:r>
            <a:r>
              <a:rPr lang="sv-SE" dirty="0"/>
              <a:t> används när något värde i en undersökning </a:t>
            </a:r>
            <a:r>
              <a:rPr lang="sv-SE" dirty="0">
                <a:solidFill>
                  <a:srgbClr val="C00000"/>
                </a:solidFill>
              </a:rPr>
              <a:t>förekommer</a:t>
            </a:r>
            <a:r>
              <a:rPr lang="sv-SE" dirty="0"/>
              <a:t> betydligt </a:t>
            </a:r>
            <a:r>
              <a:rPr lang="sv-SE" dirty="0">
                <a:solidFill>
                  <a:srgbClr val="C00000"/>
                </a:solidFill>
              </a:rPr>
              <a:t>oftare</a:t>
            </a:r>
            <a:r>
              <a:rPr lang="sv-SE" dirty="0"/>
              <a:t> än andra.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0611339-8832-F74B-8916-B8B863C17870}"/>
              </a:ext>
            </a:extLst>
          </p:cNvPr>
          <p:cNvSpPr/>
          <p:nvPr/>
        </p:nvSpPr>
        <p:spPr>
          <a:xfrm>
            <a:off x="2674640" y="1892952"/>
            <a:ext cx="33933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dirty="0"/>
              <a:t>9    12   10   13   9   15   11</a:t>
            </a:r>
            <a:endParaRPr lang="sv-SE" sz="2400" dirty="0">
              <a:cs typeface="Bradley Hand Bold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972FD81-FCAA-B04C-B42A-88918E3627DD}"/>
              </a:ext>
            </a:extLst>
          </p:cNvPr>
          <p:cNvSpPr/>
          <p:nvPr/>
        </p:nvSpPr>
        <p:spPr>
          <a:xfrm>
            <a:off x="2541114" y="3808613"/>
            <a:ext cx="36604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dirty="0"/>
              <a:t>8	</a:t>
            </a:r>
            <a:r>
              <a:rPr lang="de-DE" sz="2400" dirty="0">
                <a:solidFill>
                  <a:srgbClr val="C00000"/>
                </a:solidFill>
              </a:rPr>
              <a:t>50</a:t>
            </a:r>
            <a:r>
              <a:rPr lang="de-DE" sz="2400" dirty="0"/>
              <a:t> 	 9   11   10   7   9  10</a:t>
            </a:r>
            <a:endParaRPr lang="sv-SE" sz="2400" dirty="0">
              <a:cs typeface="Bradley Hand Bold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1F40F59-C4FC-9645-A790-2577DD922469}"/>
              </a:ext>
            </a:extLst>
          </p:cNvPr>
          <p:cNvSpPr/>
          <p:nvPr/>
        </p:nvSpPr>
        <p:spPr>
          <a:xfrm>
            <a:off x="2674640" y="5833568"/>
            <a:ext cx="33933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10 	 </a:t>
            </a:r>
            <a:r>
              <a:rPr lang="de-DE" sz="2400" dirty="0"/>
              <a:t>9    </a:t>
            </a:r>
            <a:r>
              <a:rPr lang="de-DE" sz="2400" dirty="0">
                <a:solidFill>
                  <a:srgbClr val="C00000"/>
                </a:solidFill>
              </a:rPr>
              <a:t>10 	  </a:t>
            </a:r>
            <a:r>
              <a:rPr lang="de-DE" sz="2400" dirty="0"/>
              <a:t>8   11	 </a:t>
            </a:r>
            <a:r>
              <a:rPr lang="de-DE" sz="2400" dirty="0">
                <a:solidFill>
                  <a:srgbClr val="C00000"/>
                </a:solidFill>
              </a:rPr>
              <a:t>10</a:t>
            </a:r>
            <a:r>
              <a:rPr lang="de-DE" sz="2400" dirty="0"/>
              <a:t> 	  15</a:t>
            </a:r>
            <a:endParaRPr lang="sv-SE" sz="2400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93460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500599" y="973220"/>
          <a:ext cx="6095999" cy="736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818">
                <a:tc>
                  <a:txBody>
                    <a:bodyPr/>
                    <a:lstStyle/>
                    <a:p>
                      <a:r>
                        <a:rPr lang="sv-SE" dirty="0"/>
                        <a:t> Mån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Tis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Fre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Lör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Sön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8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2</a:t>
                      </a:r>
                      <a:r>
                        <a:rPr lang="sv-SE" baseline="0" dirty="0"/>
                        <a:t> mm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</a:t>
                      </a:r>
                      <a:r>
                        <a:rPr lang="sv-SE" baseline="0" dirty="0"/>
                        <a:t> mm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aseline="0" dirty="0"/>
                        <a:t>7 mm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36</a:t>
                      </a:r>
                      <a:r>
                        <a:rPr lang="sv-SE" baseline="0" dirty="0"/>
                        <a:t> mm</a:t>
                      </a:r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Grupp 1">
            <a:extLst>
              <a:ext uri="{FF2B5EF4-FFF2-40B4-BE49-F238E27FC236}">
                <a16:creationId xmlns:a16="http://schemas.microsoft.com/office/drawing/2014/main" id="{F7AF277E-EEC7-6C4F-9933-312A3DEC2733}"/>
              </a:ext>
            </a:extLst>
          </p:cNvPr>
          <p:cNvGrpSpPr/>
          <p:nvPr/>
        </p:nvGrpSpPr>
        <p:grpSpPr>
          <a:xfrm>
            <a:off x="784107" y="447477"/>
            <a:ext cx="8284555" cy="1902784"/>
            <a:chOff x="663737" y="235075"/>
            <a:chExt cx="8284555" cy="1902784"/>
          </a:xfrm>
        </p:grpSpPr>
        <p:sp>
          <p:nvSpPr>
            <p:cNvPr id="5" name="textruta 4"/>
            <p:cNvSpPr txBox="1"/>
            <p:nvPr/>
          </p:nvSpPr>
          <p:spPr>
            <a:xfrm>
              <a:off x="663737" y="359388"/>
              <a:ext cx="6003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Tabellen visar nederbörden under en vecka i Göteborg.</a:t>
              </a:r>
            </a:p>
          </p:txBody>
        </p:sp>
        <p:sp>
          <p:nvSpPr>
            <p:cNvPr id="6" name="textruta 5"/>
            <p:cNvSpPr txBox="1"/>
            <p:nvPr/>
          </p:nvSpPr>
          <p:spPr>
            <a:xfrm>
              <a:off x="663737" y="1491528"/>
              <a:ext cx="80768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Vad är </a:t>
              </a:r>
            </a:p>
            <a:p>
              <a:r>
                <a:rPr lang="sv-SE" dirty="0"/>
                <a:t>a) typvärdet		 b) medelvärdet 		c)  medianen 		</a:t>
              </a:r>
            </a:p>
          </p:txBody>
        </p:sp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2"/>
            <a:srcRect t="11261" b="13836"/>
            <a:stretch/>
          </p:blipFill>
          <p:spPr>
            <a:xfrm>
              <a:off x="6667635" y="235075"/>
              <a:ext cx="2280657" cy="1279548"/>
            </a:xfrm>
            <a:prstGeom prst="rect">
              <a:avLst/>
            </a:prstGeom>
          </p:spPr>
        </p:pic>
      </p:grpSp>
      <p:sp>
        <p:nvSpPr>
          <p:cNvPr id="12" name="textruta 11"/>
          <p:cNvSpPr txBox="1"/>
          <p:nvPr/>
        </p:nvSpPr>
        <p:spPr>
          <a:xfrm>
            <a:off x="805991" y="2664619"/>
            <a:ext cx="158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 </a:t>
            </a:r>
            <a:r>
              <a:rPr lang="sv-SE" dirty="0">
                <a:latin typeface="Bradley Hand Bold"/>
                <a:cs typeface="Bradley Hand Bold"/>
              </a:rPr>
              <a:t>Typvärdet: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782517" y="3369872"/>
            <a:ext cx="21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 </a:t>
            </a:r>
            <a:r>
              <a:rPr lang="sv-SE" dirty="0">
                <a:latin typeface="Bradley Hand Bold"/>
                <a:cs typeface="Bradley Hand Bold"/>
              </a:rPr>
              <a:t>Total nederbörd: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727227" y="3359499"/>
            <a:ext cx="2880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(8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2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7 </a:t>
            </a:r>
            <a:r>
              <a:rPr lang="sv-SE" dirty="0">
                <a:cs typeface="Bradley Hand Bold"/>
              </a:rPr>
              <a:t>+</a:t>
            </a:r>
            <a:r>
              <a:rPr lang="sv-SE" dirty="0">
                <a:latin typeface="Bradley Hand Bold"/>
                <a:cs typeface="Bradley Hand Bold"/>
              </a:rPr>
              <a:t> 36) mm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is-IS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5401423" y="3359499"/>
            <a:ext cx="946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56 mm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1417436" y="3771721"/>
            <a:ext cx="2878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dagar:  7 dagar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1536853" y="4239708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Medelvärde:</a:t>
            </a:r>
          </a:p>
        </p:txBody>
      </p:sp>
      <p:grpSp>
        <p:nvGrpSpPr>
          <p:cNvPr id="18" name="Grupp 17"/>
          <p:cNvGrpSpPr/>
          <p:nvPr/>
        </p:nvGrpSpPr>
        <p:grpSpPr>
          <a:xfrm>
            <a:off x="2960833" y="4159059"/>
            <a:ext cx="1202627" cy="600718"/>
            <a:chOff x="1929818" y="5123739"/>
            <a:chExt cx="1202627" cy="600718"/>
          </a:xfrm>
        </p:grpSpPr>
        <p:grpSp>
          <p:nvGrpSpPr>
            <p:cNvPr id="19" name="Grupp 18"/>
            <p:cNvGrpSpPr/>
            <p:nvPr/>
          </p:nvGrpSpPr>
          <p:grpSpPr>
            <a:xfrm>
              <a:off x="1929818" y="5123739"/>
              <a:ext cx="1202627" cy="600718"/>
              <a:chOff x="2713057" y="3437592"/>
              <a:chExt cx="1202627" cy="600718"/>
            </a:xfrm>
          </p:grpSpPr>
          <p:grpSp>
            <p:nvGrpSpPr>
              <p:cNvPr id="21" name="Grupp 20"/>
              <p:cNvGrpSpPr>
                <a:grpSpLocks/>
              </p:cNvGrpSpPr>
              <p:nvPr/>
            </p:nvGrpSpPr>
            <p:grpSpPr bwMode="auto">
              <a:xfrm>
                <a:off x="2713057" y="3437592"/>
                <a:ext cx="514320" cy="600718"/>
                <a:chOff x="4117659" y="1895147"/>
                <a:chExt cx="514080" cy="600887"/>
              </a:xfrm>
            </p:grpSpPr>
            <p:sp>
              <p:nvSpPr>
                <p:cNvPr id="23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4159912" y="1895147"/>
                  <a:ext cx="471827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56</a:t>
                  </a:r>
                </a:p>
              </p:txBody>
            </p:sp>
            <p:sp>
              <p:nvSpPr>
                <p:cNvPr id="24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191524" y="2126598"/>
                  <a:ext cx="36403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7</a:t>
                  </a:r>
                </a:p>
              </p:txBody>
            </p:sp>
            <p:cxnSp>
              <p:nvCxnSpPr>
                <p:cNvPr id="25" name="Rak 24"/>
                <p:cNvCxnSpPr/>
                <p:nvPr/>
              </p:nvCxnSpPr>
              <p:spPr>
                <a:xfrm>
                  <a:off x="4117659" y="2163196"/>
                  <a:ext cx="471827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ruta 21"/>
              <p:cNvSpPr txBox="1"/>
              <p:nvPr/>
            </p:nvSpPr>
            <p:spPr>
              <a:xfrm>
                <a:off x="3660214" y="3526113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0" name="textruta 19"/>
            <p:cNvSpPr txBox="1"/>
            <p:nvPr/>
          </p:nvSpPr>
          <p:spPr>
            <a:xfrm>
              <a:off x="2404091" y="5212260"/>
              <a:ext cx="600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mm </a:t>
              </a:r>
              <a:endParaRPr lang="sv-SE" dirty="0"/>
            </a:p>
          </p:txBody>
        </p:sp>
      </p:grpSp>
      <p:sp>
        <p:nvSpPr>
          <p:cNvPr id="34" name="Rektangel 33"/>
          <p:cNvSpPr/>
          <p:nvPr/>
        </p:nvSpPr>
        <p:spPr>
          <a:xfrm>
            <a:off x="4103279" y="4247580"/>
            <a:ext cx="78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8 mm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35" name="textruta 34"/>
          <p:cNvSpPr txBox="1"/>
          <p:nvPr/>
        </p:nvSpPr>
        <p:spPr>
          <a:xfrm>
            <a:off x="764656" y="5154070"/>
            <a:ext cx="35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c)  Nederbörd i storleksordning:</a:t>
            </a:r>
          </a:p>
        </p:txBody>
      </p:sp>
      <p:sp>
        <p:nvSpPr>
          <p:cNvPr id="36" name="Rektangel 35"/>
          <p:cNvSpPr/>
          <p:nvPr/>
        </p:nvSpPr>
        <p:spPr>
          <a:xfrm>
            <a:off x="4124498" y="5154070"/>
            <a:ext cx="2827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 0  0  2   3   7   8   36  mm</a:t>
            </a:r>
            <a:endParaRPr lang="sv-SE" dirty="0"/>
          </a:p>
        </p:txBody>
      </p:sp>
      <p:sp>
        <p:nvSpPr>
          <p:cNvPr id="37" name="textruta 36"/>
          <p:cNvSpPr txBox="1"/>
          <p:nvPr/>
        </p:nvSpPr>
        <p:spPr>
          <a:xfrm>
            <a:off x="3105575" y="5568632"/>
            <a:ext cx="1261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Median:</a:t>
            </a:r>
          </a:p>
        </p:txBody>
      </p:sp>
      <p:sp>
        <p:nvSpPr>
          <p:cNvPr id="38" name="Rektangel 37"/>
          <p:cNvSpPr/>
          <p:nvPr/>
        </p:nvSpPr>
        <p:spPr>
          <a:xfrm>
            <a:off x="4022323" y="5569003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 mm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2" name="Ellips 41"/>
          <p:cNvSpPr/>
          <p:nvPr/>
        </p:nvSpPr>
        <p:spPr>
          <a:xfrm>
            <a:off x="4989125" y="5184080"/>
            <a:ext cx="304276" cy="309311"/>
          </a:xfrm>
          <a:prstGeom prst="ellipse">
            <a:avLst/>
          </a:prstGeom>
          <a:solidFill>
            <a:schemeClr val="lt1">
              <a:alpha val="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5F957B0-D2A7-9445-91BB-FAF210B597D3}"/>
              </a:ext>
            </a:extLst>
          </p:cNvPr>
          <p:cNvSpPr/>
          <p:nvPr/>
        </p:nvSpPr>
        <p:spPr>
          <a:xfrm>
            <a:off x="358811" y="160690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2176CA-6BAB-1C4F-CB5A-4A72D540FA11}"/>
              </a:ext>
            </a:extLst>
          </p:cNvPr>
          <p:cNvSpPr/>
          <p:nvPr/>
        </p:nvSpPr>
        <p:spPr>
          <a:xfrm>
            <a:off x="5186939" y="2706479"/>
            <a:ext cx="3529459" cy="2769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i="1" dirty="0"/>
              <a:t>Typvärdet </a:t>
            </a:r>
            <a:r>
              <a:rPr lang="sv-SE" sz="1200" dirty="0"/>
              <a:t>är det värde som förekommer flest gånger. 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A70DCC5-CBB5-32B3-01F5-9E270795E587}"/>
              </a:ext>
            </a:extLst>
          </p:cNvPr>
          <p:cNvSpPr/>
          <p:nvPr/>
        </p:nvSpPr>
        <p:spPr>
          <a:xfrm>
            <a:off x="2273593" y="2663877"/>
            <a:ext cx="789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0 mm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9315C34-7ED6-735F-B700-CA413EB4EA0A}"/>
              </a:ext>
            </a:extLst>
          </p:cNvPr>
          <p:cNvSpPr/>
          <p:nvPr/>
        </p:nvSpPr>
        <p:spPr>
          <a:xfrm>
            <a:off x="5231883" y="4138215"/>
            <a:ext cx="2878286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Du adderar alla värden och dividerar med antalet värden för att få </a:t>
            </a:r>
            <a:r>
              <a:rPr lang="sv-SE" sz="1200" i="1" dirty="0"/>
              <a:t>medelvärdet</a:t>
            </a:r>
            <a:r>
              <a:rPr lang="sv-SE" sz="1200" dirty="0"/>
              <a:t>. 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00E03357-4FE9-A624-E61B-A11199E9ABAF}"/>
              </a:ext>
            </a:extLst>
          </p:cNvPr>
          <p:cNvSpPr/>
          <p:nvPr/>
        </p:nvSpPr>
        <p:spPr>
          <a:xfrm>
            <a:off x="5231883" y="5546710"/>
            <a:ext cx="2878286" cy="46166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i="1" dirty="0"/>
              <a:t>Medianen </a:t>
            </a:r>
            <a:r>
              <a:rPr lang="sv-SE" sz="1200" dirty="0"/>
              <a:t>är det mellersta värdet av alla värden när de skrivs i storleksordning. </a:t>
            </a:r>
          </a:p>
        </p:txBody>
      </p:sp>
    </p:spTree>
    <p:extLst>
      <p:ext uri="{BB962C8B-B14F-4D97-AF65-F5344CB8AC3E}">
        <p14:creationId xmlns:p14="http://schemas.microsoft.com/office/powerpoint/2010/main" val="417365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34" grpId="0"/>
      <p:bldP spid="35" grpId="0"/>
      <p:bldP spid="36" grpId="0"/>
      <p:bldP spid="37" grpId="0"/>
      <p:bldP spid="38" grpId="0"/>
      <p:bldP spid="42" grpId="0" animBg="1"/>
      <p:bldP spid="31" grpId="0"/>
      <p:bldP spid="43" grpId="0" animBg="1"/>
      <p:bldP spid="44" grpId="0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42814</TotalTime>
  <Words>1105</Words>
  <Application>Microsoft Macintosh PowerPoint</Application>
  <PresentationFormat>Bildspel på skärmen (4:3)</PresentationFormat>
  <Paragraphs>206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Bradley Hand</vt:lpstr>
      <vt:lpstr>Bradley Hand Bold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327</cp:revision>
  <dcterms:created xsi:type="dcterms:W3CDTF">2017-04-10T07:17:33Z</dcterms:created>
  <dcterms:modified xsi:type="dcterms:W3CDTF">2022-08-08T14:57:49Z</dcterms:modified>
</cp:coreProperties>
</file>