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40" r:id="rId2"/>
    <p:sldId id="338" r:id="rId3"/>
    <p:sldId id="34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ördiagnos 7.1_Uppgift 1-2" id="{21AB8BB0-8C34-9B43-AB99-E9BD43E9A7F1}">
          <p14:sldIdLst>
            <p14:sldId id="340"/>
          </p14:sldIdLst>
        </p14:section>
        <p14:section name="Fördiagnos 7.1_Uppgift 3-4" id="{7733A82B-2625-7A47-B50E-2E28B9BDECAF}">
          <p14:sldIdLst>
            <p14:sldId id="338"/>
          </p14:sldIdLst>
        </p14:section>
        <p14:section name="Fördiagnos 7.1_Uppgift 5-6" id="{CB491C67-DB47-084D-A6C0-AD21085D2EB7}">
          <p14:sldIdLst>
            <p14:sldId id="34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just format 2 - Dekorfär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62"/>
    <p:restoredTop sz="96327"/>
  </p:normalViewPr>
  <p:slideViewPr>
    <p:cSldViewPr snapToGrid="0" snapToObjects="1">
      <p:cViewPr>
        <p:scale>
          <a:sx n="131" d="100"/>
          <a:sy n="131" d="100"/>
        </p:scale>
        <p:origin x="78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344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731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977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481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66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913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61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21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170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323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829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FA36A-5C23-1D40-B528-9E67AD032C19}" type="datetimeFigureOut">
              <a:rPr lang="sv-SE" smtClean="0"/>
              <a:t>2022-08-09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650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860A167-5352-C1F6-01B6-2A4AF90DDE1B}"/>
              </a:ext>
            </a:extLst>
          </p:cNvPr>
          <p:cNvSpPr/>
          <p:nvPr/>
        </p:nvSpPr>
        <p:spPr>
          <a:xfrm>
            <a:off x="3863569" y="213618"/>
            <a:ext cx="18489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/>
              <a:t>Gissa och pröva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67022CD4-E92C-663C-103A-8B49F3FA4A9C}"/>
              </a:ext>
            </a:extLst>
          </p:cNvPr>
          <p:cNvSpPr/>
          <p:nvPr/>
        </p:nvSpPr>
        <p:spPr>
          <a:xfrm>
            <a:off x="1535304" y="819761"/>
            <a:ext cx="41771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Linas pappa är fyra gånger så gammal som Lina. När Lina föddes var pappa 27 år. </a:t>
            </a:r>
          </a:p>
          <a:p>
            <a:endParaRPr lang="sv-SE" dirty="0"/>
          </a:p>
          <a:p>
            <a:r>
              <a:rPr lang="sv-SE" dirty="0"/>
              <a:t>Hur gammal är Lina idag? </a:t>
            </a:r>
          </a:p>
        </p:txBody>
      </p:sp>
      <p:pic>
        <p:nvPicPr>
          <p:cNvPr id="3074" name="Picture 2" descr="10 böcker om relationen mellan pappa och dotter - SelmaStories">
            <a:extLst>
              <a:ext uri="{FF2B5EF4-FFF2-40B4-BE49-F238E27FC236}">
                <a16:creationId xmlns:a16="http://schemas.microsoft.com/office/drawing/2014/main" id="{D1C2D62B-6EC9-7847-1225-60C7159C4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260" y="508266"/>
            <a:ext cx="1383596" cy="138359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32A8D5B3-2EB5-D238-940A-BB868428A53A}"/>
              </a:ext>
            </a:extLst>
          </p:cNvPr>
          <p:cNvSpPr/>
          <p:nvPr/>
        </p:nvSpPr>
        <p:spPr>
          <a:xfrm>
            <a:off x="962226" y="2457351"/>
            <a:ext cx="5323323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Gör en tabell och pröva dig fram tills du hittar två åldrar som stämmer. </a:t>
            </a:r>
          </a:p>
        </p:txBody>
      </p:sp>
      <p:graphicFrame>
        <p:nvGraphicFramePr>
          <p:cNvPr id="4" name="Tabell 5">
            <a:extLst>
              <a:ext uri="{FF2B5EF4-FFF2-40B4-BE49-F238E27FC236}">
                <a16:creationId xmlns:a16="http://schemas.microsoft.com/office/drawing/2014/main" id="{C5BAA6F4-C01B-455E-6F7A-04404698B165}"/>
              </a:ext>
            </a:extLst>
          </p:cNvPr>
          <p:cNvGraphicFramePr>
            <a:graphicFrameLocks noGrp="1"/>
          </p:cNvGraphicFramePr>
          <p:nvPr/>
        </p:nvGraphicFramePr>
        <p:xfrm>
          <a:off x="1704692" y="3071519"/>
          <a:ext cx="2867308" cy="25958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33405">
                  <a:extLst>
                    <a:ext uri="{9D8B030D-6E8A-4147-A177-3AD203B41FA5}">
                      <a16:colId xmlns:a16="http://schemas.microsoft.com/office/drawing/2014/main" val="2067325151"/>
                    </a:ext>
                  </a:extLst>
                </a:gridCol>
                <a:gridCol w="956441">
                  <a:extLst>
                    <a:ext uri="{9D8B030D-6E8A-4147-A177-3AD203B41FA5}">
                      <a16:colId xmlns:a16="http://schemas.microsoft.com/office/drawing/2014/main" val="2700657716"/>
                    </a:ext>
                  </a:extLst>
                </a:gridCol>
                <a:gridCol w="977462">
                  <a:extLst>
                    <a:ext uri="{9D8B030D-6E8A-4147-A177-3AD203B41FA5}">
                      <a16:colId xmlns:a16="http://schemas.microsoft.com/office/drawing/2014/main" val="44661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Lina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7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Pappa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7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7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998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070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1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309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945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86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6101145"/>
                  </a:ext>
                </a:extLst>
              </a:tr>
            </a:tbl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EB101DBD-61BE-57D4-0606-3E0B344D577B}"/>
              </a:ext>
            </a:extLst>
          </p:cNvPr>
          <p:cNvSpPr txBox="1"/>
          <p:nvPr/>
        </p:nvSpPr>
        <p:spPr>
          <a:xfrm>
            <a:off x="1846592" y="3429000"/>
            <a:ext cx="613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 år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9BA1CAE4-E567-7568-1C09-50477EE0B705}"/>
              </a:ext>
            </a:extLst>
          </p:cNvPr>
          <p:cNvSpPr txBox="1"/>
          <p:nvPr/>
        </p:nvSpPr>
        <p:spPr>
          <a:xfrm>
            <a:off x="2755736" y="3429000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27 år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0A2D95D4-39CA-DF57-E343-B16B58A5FC4A}"/>
              </a:ext>
            </a:extLst>
          </p:cNvPr>
          <p:cNvSpPr txBox="1"/>
          <p:nvPr/>
        </p:nvSpPr>
        <p:spPr>
          <a:xfrm>
            <a:off x="1846955" y="3798332"/>
            <a:ext cx="613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 år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ECBA459F-268D-0CA4-F606-181E5D6A85AE}"/>
              </a:ext>
            </a:extLst>
          </p:cNvPr>
          <p:cNvSpPr txBox="1"/>
          <p:nvPr/>
        </p:nvSpPr>
        <p:spPr>
          <a:xfrm>
            <a:off x="2755373" y="3817589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32 år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45E4400-2E47-DC7A-A67B-828978995FB1}"/>
              </a:ext>
            </a:extLst>
          </p:cNvPr>
          <p:cNvSpPr txBox="1"/>
          <p:nvPr/>
        </p:nvSpPr>
        <p:spPr>
          <a:xfrm>
            <a:off x="3763276" y="3817589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Fel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9D312E7B-5CBB-5017-2F44-CEFC2977041C}"/>
              </a:ext>
            </a:extLst>
          </p:cNvPr>
          <p:cNvSpPr/>
          <p:nvPr/>
        </p:nvSpPr>
        <p:spPr>
          <a:xfrm>
            <a:off x="4865740" y="3694361"/>
            <a:ext cx="306956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När Lina är 5 år är pappa 32 år, (27 + 5). 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49C99579-AB3B-763A-F29F-1139F4853B4C}"/>
              </a:ext>
            </a:extLst>
          </p:cNvPr>
          <p:cNvSpPr txBox="1"/>
          <p:nvPr/>
        </p:nvSpPr>
        <p:spPr>
          <a:xfrm>
            <a:off x="1846592" y="4186921"/>
            <a:ext cx="613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 år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EF0E99A1-45AB-ABE2-AAC1-CB24001622B1}"/>
              </a:ext>
            </a:extLst>
          </p:cNvPr>
          <p:cNvSpPr txBox="1"/>
          <p:nvPr/>
        </p:nvSpPr>
        <p:spPr>
          <a:xfrm>
            <a:off x="2755373" y="4186921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33 år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711374CE-BE3D-E4AC-734B-7359280E672E}"/>
              </a:ext>
            </a:extLst>
          </p:cNvPr>
          <p:cNvSpPr txBox="1"/>
          <p:nvPr/>
        </p:nvSpPr>
        <p:spPr>
          <a:xfrm>
            <a:off x="3761791" y="4175815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Fel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2386C21B-393A-FCAE-8240-20EEC796B5AA}"/>
              </a:ext>
            </a:extLst>
          </p:cNvPr>
          <p:cNvSpPr txBox="1"/>
          <p:nvPr/>
        </p:nvSpPr>
        <p:spPr>
          <a:xfrm>
            <a:off x="1846592" y="4554879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 år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8A310CB2-E139-022F-38CA-10BD05B4A656}"/>
              </a:ext>
            </a:extLst>
          </p:cNvPr>
          <p:cNvSpPr txBox="1"/>
          <p:nvPr/>
        </p:nvSpPr>
        <p:spPr>
          <a:xfrm>
            <a:off x="2755373" y="4563659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34 år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3DAC55B7-B223-708C-E8E1-A9C57F9347C3}"/>
              </a:ext>
            </a:extLst>
          </p:cNvPr>
          <p:cNvSpPr txBox="1"/>
          <p:nvPr/>
        </p:nvSpPr>
        <p:spPr>
          <a:xfrm>
            <a:off x="3746857" y="4563659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Fel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F5F9426D-5539-FE1B-F5C4-F9D5CA7AB60D}"/>
              </a:ext>
            </a:extLst>
          </p:cNvPr>
          <p:cNvSpPr txBox="1"/>
          <p:nvPr/>
        </p:nvSpPr>
        <p:spPr>
          <a:xfrm>
            <a:off x="1836908" y="4924211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 år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28050D79-CEAF-4E74-E9A4-F24A6390910D}"/>
              </a:ext>
            </a:extLst>
          </p:cNvPr>
          <p:cNvSpPr txBox="1"/>
          <p:nvPr/>
        </p:nvSpPr>
        <p:spPr>
          <a:xfrm>
            <a:off x="2755371" y="4924211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35 år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9DF5E7CE-D914-B7BB-7437-35B762597FD3}"/>
              </a:ext>
            </a:extLst>
          </p:cNvPr>
          <p:cNvSpPr txBox="1"/>
          <p:nvPr/>
        </p:nvSpPr>
        <p:spPr>
          <a:xfrm>
            <a:off x="3742786" y="4939992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Fel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61598B34-B4C3-35AF-9FC3-328B28086996}"/>
              </a:ext>
            </a:extLst>
          </p:cNvPr>
          <p:cNvSpPr txBox="1"/>
          <p:nvPr/>
        </p:nvSpPr>
        <p:spPr>
          <a:xfrm>
            <a:off x="1819328" y="5296559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9 år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E90B6138-B082-9499-F0F1-0FC89F270FB4}"/>
              </a:ext>
            </a:extLst>
          </p:cNvPr>
          <p:cNvSpPr txBox="1"/>
          <p:nvPr/>
        </p:nvSpPr>
        <p:spPr>
          <a:xfrm>
            <a:off x="2755372" y="5309324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36 år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BD6FB6F8-64C8-23CF-0207-7E2E5BD6BA0A}"/>
              </a:ext>
            </a:extLst>
          </p:cNvPr>
          <p:cNvSpPr txBox="1"/>
          <p:nvPr/>
        </p:nvSpPr>
        <p:spPr>
          <a:xfrm>
            <a:off x="3725206" y="5291217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Rätt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1C334D65-BDCC-0B5A-9C4E-B62AD2949784}"/>
              </a:ext>
            </a:extLst>
          </p:cNvPr>
          <p:cNvSpPr/>
          <p:nvPr/>
        </p:nvSpPr>
        <p:spPr>
          <a:xfrm>
            <a:off x="1535304" y="6208038"/>
            <a:ext cx="2716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u="sng" dirty="0"/>
              <a:t>Svar</a:t>
            </a:r>
            <a:r>
              <a:rPr lang="sv-SE" dirty="0"/>
              <a:t>: Lina är 9 år.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73C4E8FE-7B46-7C1E-B3A9-47221B2701F3}"/>
              </a:ext>
            </a:extLst>
          </p:cNvPr>
          <p:cNvSpPr/>
          <p:nvPr/>
        </p:nvSpPr>
        <p:spPr>
          <a:xfrm>
            <a:off x="4865740" y="4024917"/>
            <a:ext cx="306956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Men 5 · 4 är inte 32 så det blir fel.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6B97F95D-37A7-2220-BBC6-BB8FE16718DD}"/>
              </a:ext>
            </a:extLst>
          </p:cNvPr>
          <p:cNvSpPr/>
          <p:nvPr/>
        </p:nvSpPr>
        <p:spPr>
          <a:xfrm>
            <a:off x="4865740" y="5166304"/>
            <a:ext cx="306956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När Lina är 9 år är pappa 36 år, (27 + 9). 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BFBE172-C919-37E2-E2F1-0BF7C09AC871}"/>
              </a:ext>
            </a:extLst>
          </p:cNvPr>
          <p:cNvSpPr/>
          <p:nvPr/>
        </p:nvSpPr>
        <p:spPr>
          <a:xfrm>
            <a:off x="4865740" y="5496860"/>
            <a:ext cx="306956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9 · 4 är lika med 36 så det stämmer.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952DEE4-A756-7F57-E691-27BB686083C4}"/>
              </a:ext>
            </a:extLst>
          </p:cNvPr>
          <p:cNvSpPr/>
          <p:nvPr/>
        </p:nvSpPr>
        <p:spPr>
          <a:xfrm>
            <a:off x="4865740" y="4099776"/>
            <a:ext cx="306956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När Lina är 6 år är pappa 33 år, (27 + 6). 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50038002-C3CC-0B71-7538-F64E2DF3D42C}"/>
              </a:ext>
            </a:extLst>
          </p:cNvPr>
          <p:cNvSpPr/>
          <p:nvPr/>
        </p:nvSpPr>
        <p:spPr>
          <a:xfrm>
            <a:off x="4865740" y="4430332"/>
            <a:ext cx="306956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Men 6 · 4 är inte 32 så det blir fel.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C8AD2136-E441-298F-61A5-A858E07D5007}"/>
              </a:ext>
            </a:extLst>
          </p:cNvPr>
          <p:cNvSpPr/>
          <p:nvPr/>
        </p:nvSpPr>
        <p:spPr>
          <a:xfrm>
            <a:off x="4865740" y="4517729"/>
            <a:ext cx="306956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När Lina är 7 år är pappa 34 år, (27 + 7). 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FDC92AE8-AF49-5437-0242-E3DB52C8578D}"/>
              </a:ext>
            </a:extLst>
          </p:cNvPr>
          <p:cNvSpPr/>
          <p:nvPr/>
        </p:nvSpPr>
        <p:spPr>
          <a:xfrm>
            <a:off x="4865740" y="4848285"/>
            <a:ext cx="306956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Men 7 · 4 är inte 34 så det blir fel.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77E8A718-7428-EB15-3B39-63BC6E97FCF8}"/>
              </a:ext>
            </a:extLst>
          </p:cNvPr>
          <p:cNvSpPr/>
          <p:nvPr/>
        </p:nvSpPr>
        <p:spPr>
          <a:xfrm>
            <a:off x="4865740" y="4912903"/>
            <a:ext cx="306956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När Lina är 8 år är pappa 35 år, (27 + 8). 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3372548A-71ED-6167-A191-D917FFD19E91}"/>
              </a:ext>
            </a:extLst>
          </p:cNvPr>
          <p:cNvSpPr/>
          <p:nvPr/>
        </p:nvSpPr>
        <p:spPr>
          <a:xfrm>
            <a:off x="4865740" y="5243459"/>
            <a:ext cx="306956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Men 8 · 4 är inte 35 så det blir fel.</a:t>
            </a:r>
          </a:p>
        </p:txBody>
      </p:sp>
    </p:spTree>
    <p:extLst>
      <p:ext uri="{BB962C8B-B14F-4D97-AF65-F5344CB8AC3E}">
        <p14:creationId xmlns:p14="http://schemas.microsoft.com/office/powerpoint/2010/main" val="406506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7" grpId="0"/>
      <p:bldP spid="8" grpId="0"/>
      <p:bldP spid="9" grpId="0"/>
      <p:bldP spid="10" grpId="0"/>
      <p:bldP spid="11" grpId="0"/>
      <p:bldP spid="13" grpId="0" animBg="1"/>
      <p:bldP spid="13" grpId="1" animBg="1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8" grpId="1" animBg="1"/>
      <p:bldP spid="6" grpId="0" animBg="1"/>
      <p:bldP spid="12" grpId="0" animBg="1"/>
      <p:bldP spid="19" grpId="0" animBg="1"/>
      <p:bldP spid="19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DD69500A-285A-DB91-EEE2-7B0766C7F413}"/>
              </a:ext>
            </a:extLst>
          </p:cNvPr>
          <p:cNvSpPr/>
          <p:nvPr/>
        </p:nvSpPr>
        <p:spPr>
          <a:xfrm>
            <a:off x="4044441" y="173425"/>
            <a:ext cx="13876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/>
              <a:t>Rita en bild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52C47B80-F6E7-E15D-3994-D56BF0A7D86B}"/>
              </a:ext>
            </a:extLst>
          </p:cNvPr>
          <p:cNvSpPr/>
          <p:nvPr/>
        </p:nvSpPr>
        <p:spPr>
          <a:xfrm>
            <a:off x="6028986" y="2742239"/>
            <a:ext cx="2108992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Börja med att rita en bild.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887C883A-69A0-B255-7159-832BFB959351}"/>
              </a:ext>
            </a:extLst>
          </p:cNvPr>
          <p:cNvSpPr/>
          <p:nvPr/>
        </p:nvSpPr>
        <p:spPr>
          <a:xfrm>
            <a:off x="5792937" y="3232620"/>
            <a:ext cx="2988554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Markera avståndet från första till sista stolpen och räkna antal mellanrum.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4510F21D-9897-50C0-80C0-E334743C6E5B}"/>
              </a:ext>
            </a:extLst>
          </p:cNvPr>
          <p:cNvSpPr/>
          <p:nvPr/>
        </p:nvSpPr>
        <p:spPr>
          <a:xfrm>
            <a:off x="5992247" y="3899210"/>
            <a:ext cx="262095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Sex stolpar innebär 5 mellanrum. Därför dividerar vi 60 med </a:t>
            </a:r>
            <a:r>
              <a:rPr lang="sv-SE" sz="1400" dirty="0">
                <a:solidFill>
                  <a:srgbClr val="FF0000"/>
                </a:solidFill>
              </a:rPr>
              <a:t>5</a:t>
            </a:r>
            <a:r>
              <a:rPr lang="sv-SE" sz="1400" dirty="0"/>
              <a:t>. 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79897C53-8D2F-E59F-913C-0D6D194F9F23}"/>
              </a:ext>
            </a:extLst>
          </p:cNvPr>
          <p:cNvSpPr/>
          <p:nvPr/>
        </p:nvSpPr>
        <p:spPr>
          <a:xfrm>
            <a:off x="1446058" y="5033991"/>
            <a:ext cx="3153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Avståndet mellan två stolpar: 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AA180948-BE53-6866-D42B-7F0E75CB6C54}"/>
              </a:ext>
            </a:extLst>
          </p:cNvPr>
          <p:cNvSpPr/>
          <p:nvPr/>
        </p:nvSpPr>
        <p:spPr>
          <a:xfrm>
            <a:off x="1573762" y="5816110"/>
            <a:ext cx="4570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u="sng" dirty="0"/>
              <a:t>Svar</a:t>
            </a:r>
            <a:r>
              <a:rPr lang="sv-SE" dirty="0"/>
              <a:t>: Avståndet mellan två stolpar är 12 m. 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A5EC9BF9-CBB1-C4A4-3063-65B2AEFE2B4F}"/>
              </a:ext>
            </a:extLst>
          </p:cNvPr>
          <p:cNvGrpSpPr/>
          <p:nvPr/>
        </p:nvGrpSpPr>
        <p:grpSpPr>
          <a:xfrm>
            <a:off x="1669675" y="872038"/>
            <a:ext cx="5782329" cy="1477328"/>
            <a:chOff x="2569905" y="639165"/>
            <a:chExt cx="5782329" cy="1477328"/>
          </a:xfrm>
        </p:grpSpPr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B015EFA6-4785-F89B-A148-36F7F497AE13}"/>
                </a:ext>
              </a:extLst>
            </p:cNvPr>
            <p:cNvSpPr/>
            <p:nvPr/>
          </p:nvSpPr>
          <p:spPr>
            <a:xfrm>
              <a:off x="2569905" y="639165"/>
              <a:ext cx="400419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Längs en gata står sex lyktstolpar. </a:t>
              </a:r>
            </a:p>
            <a:p>
              <a:r>
                <a:rPr lang="sv-SE" dirty="0"/>
                <a:t>Från första till sista stolpen är det 60 m. </a:t>
              </a:r>
            </a:p>
            <a:p>
              <a:endParaRPr lang="sv-SE" dirty="0"/>
            </a:p>
            <a:p>
              <a:r>
                <a:rPr lang="sv-SE" dirty="0"/>
                <a:t>Alla avstånd är lika stora. </a:t>
              </a:r>
            </a:p>
            <a:p>
              <a:r>
                <a:rPr lang="sv-SE" dirty="0"/>
                <a:t>Hur långt är det mellan två stolpar? </a:t>
              </a:r>
            </a:p>
          </p:txBody>
        </p:sp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A57419E8-DEF6-C7F4-9A01-7C8592FAA33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24" r="37978"/>
            <a:stretch/>
          </p:blipFill>
          <p:spPr bwMode="auto">
            <a:xfrm>
              <a:off x="7044774" y="712899"/>
              <a:ext cx="1307460" cy="1329860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" name="Bildobjekt 5">
            <a:extLst>
              <a:ext uri="{FF2B5EF4-FFF2-40B4-BE49-F238E27FC236}">
                <a16:creationId xmlns:a16="http://schemas.microsoft.com/office/drawing/2014/main" id="{DF154416-BD16-2CE0-C0D9-8A0BAAD08C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9065" y="2742239"/>
            <a:ext cx="3683000" cy="1638300"/>
          </a:xfrm>
          <a:prstGeom prst="rect">
            <a:avLst/>
          </a:prstGeom>
        </p:spPr>
      </p:pic>
      <p:grpSp>
        <p:nvGrpSpPr>
          <p:cNvPr id="27" name="Grupp 26">
            <a:extLst>
              <a:ext uri="{FF2B5EF4-FFF2-40B4-BE49-F238E27FC236}">
                <a16:creationId xmlns:a16="http://schemas.microsoft.com/office/drawing/2014/main" id="{DB4AF75F-5BDA-9F32-9F99-ACD2FEB44AE7}"/>
              </a:ext>
            </a:extLst>
          </p:cNvPr>
          <p:cNvGrpSpPr/>
          <p:nvPr/>
        </p:nvGrpSpPr>
        <p:grpSpPr>
          <a:xfrm>
            <a:off x="2056683" y="4307128"/>
            <a:ext cx="3072581" cy="513623"/>
            <a:chOff x="1131808" y="3732910"/>
            <a:chExt cx="2919520" cy="452899"/>
          </a:xfrm>
        </p:grpSpPr>
        <p:sp>
          <p:nvSpPr>
            <p:cNvPr id="28" name="Vänster klammerparentes 27">
              <a:extLst>
                <a:ext uri="{FF2B5EF4-FFF2-40B4-BE49-F238E27FC236}">
                  <a16:creationId xmlns:a16="http://schemas.microsoft.com/office/drawing/2014/main" id="{BAC3AB20-6A36-F6FC-379C-E6EE40F13BC4}"/>
                </a:ext>
              </a:extLst>
            </p:cNvPr>
            <p:cNvSpPr/>
            <p:nvPr/>
          </p:nvSpPr>
          <p:spPr>
            <a:xfrm rot="16200000">
              <a:off x="2475225" y="2389493"/>
              <a:ext cx="232686" cy="2919520"/>
            </a:xfrm>
            <a:prstGeom prst="leftBrac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9" name="Rektangel 28">
              <a:extLst>
                <a:ext uri="{FF2B5EF4-FFF2-40B4-BE49-F238E27FC236}">
                  <a16:creationId xmlns:a16="http://schemas.microsoft.com/office/drawing/2014/main" id="{B5F49F7E-FF60-0311-AE57-1CCE1BA2ED10}"/>
                </a:ext>
              </a:extLst>
            </p:cNvPr>
            <p:cNvSpPr/>
            <p:nvPr/>
          </p:nvSpPr>
          <p:spPr>
            <a:xfrm>
              <a:off x="2318696" y="3914419"/>
              <a:ext cx="525791" cy="271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400" b="1" dirty="0">
                  <a:solidFill>
                    <a:srgbClr val="0070C0"/>
                  </a:solidFill>
                </a:rPr>
                <a:t>60 m</a:t>
              </a:r>
              <a:endParaRPr lang="sv-SE" sz="1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9" name="Grupp 8">
            <a:extLst>
              <a:ext uri="{FF2B5EF4-FFF2-40B4-BE49-F238E27FC236}">
                <a16:creationId xmlns:a16="http://schemas.microsoft.com/office/drawing/2014/main" id="{B89758AB-C1A3-0122-EEF3-4F62A971124C}"/>
              </a:ext>
            </a:extLst>
          </p:cNvPr>
          <p:cNvGrpSpPr/>
          <p:nvPr/>
        </p:nvGrpSpPr>
        <p:grpSpPr>
          <a:xfrm>
            <a:off x="4314306" y="4943711"/>
            <a:ext cx="1117759" cy="624299"/>
            <a:chOff x="1634764" y="5332973"/>
            <a:chExt cx="1117759" cy="624299"/>
          </a:xfrm>
        </p:grpSpPr>
        <p:grpSp>
          <p:nvGrpSpPr>
            <p:cNvPr id="10" name="Grupp 9">
              <a:extLst>
                <a:ext uri="{FF2B5EF4-FFF2-40B4-BE49-F238E27FC236}">
                  <a16:creationId xmlns:a16="http://schemas.microsoft.com/office/drawing/2014/main" id="{89903DE4-4BE0-2718-A8E9-46B1EE0DFC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4764" y="5332973"/>
              <a:ext cx="418704" cy="624299"/>
              <a:chOff x="3950664" y="1905927"/>
              <a:chExt cx="419652" cy="623099"/>
            </a:xfrm>
          </p:grpSpPr>
          <p:sp>
            <p:nvSpPr>
              <p:cNvPr id="38" name="textruta 24">
                <a:extLst>
                  <a:ext uri="{FF2B5EF4-FFF2-40B4-BE49-F238E27FC236}">
                    <a16:creationId xmlns:a16="http://schemas.microsoft.com/office/drawing/2014/main" id="{CC6DCD5B-9295-7FE4-AE6B-1B98D90D20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50664" y="1905927"/>
                <a:ext cx="419652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+mn-lt"/>
                    <a:cs typeface="Bradley Hand Bold"/>
                  </a:rPr>
                  <a:t>60</a:t>
                </a:r>
              </a:p>
            </p:txBody>
          </p:sp>
          <p:sp>
            <p:nvSpPr>
              <p:cNvPr id="39" name="textruta 25">
                <a:extLst>
                  <a:ext uri="{FF2B5EF4-FFF2-40B4-BE49-F238E27FC236}">
                    <a16:creationId xmlns:a16="http://schemas.microsoft.com/office/drawing/2014/main" id="{FFFACE27-9837-3A35-FEE7-D4B6F1679F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09305" y="2160404"/>
                <a:ext cx="302369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solidFill>
                      <a:srgbClr val="FF0000"/>
                    </a:solidFill>
                    <a:latin typeface="+mn-lt"/>
                    <a:cs typeface="Bradley Hand Bold"/>
                  </a:rPr>
                  <a:t>5</a:t>
                </a:r>
              </a:p>
            </p:txBody>
          </p:sp>
          <p:cxnSp>
            <p:nvCxnSpPr>
              <p:cNvPr id="41" name="Rak 40">
                <a:extLst>
                  <a:ext uri="{FF2B5EF4-FFF2-40B4-BE49-F238E27FC236}">
                    <a16:creationId xmlns:a16="http://schemas.microsoft.com/office/drawing/2014/main" id="{1EAC860E-8698-7F23-DED4-FF85AE6B0E54}"/>
                  </a:ext>
                </a:extLst>
              </p:cNvPr>
              <p:cNvCxnSpPr/>
              <p:nvPr/>
            </p:nvCxnSpPr>
            <p:spPr>
              <a:xfrm>
                <a:off x="3961883" y="2202961"/>
                <a:ext cx="397875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DB125990-F428-4FC6-0A69-39CBA7464BF7}"/>
                </a:ext>
              </a:extLst>
            </p:cNvPr>
            <p:cNvSpPr txBox="1"/>
            <p:nvPr/>
          </p:nvSpPr>
          <p:spPr>
            <a:xfrm>
              <a:off x="2022523" y="5422077"/>
              <a:ext cx="73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m =</a:t>
              </a:r>
            </a:p>
          </p:txBody>
        </p:sp>
      </p:grpSp>
      <p:sp>
        <p:nvSpPr>
          <p:cNvPr id="42" name="Rektangel 41">
            <a:extLst>
              <a:ext uri="{FF2B5EF4-FFF2-40B4-BE49-F238E27FC236}">
                <a16:creationId xmlns:a16="http://schemas.microsoft.com/office/drawing/2014/main" id="{C69FE7FB-6C79-E720-BCD3-1C0148A3999E}"/>
              </a:ext>
            </a:extLst>
          </p:cNvPr>
          <p:cNvSpPr/>
          <p:nvPr/>
        </p:nvSpPr>
        <p:spPr>
          <a:xfrm>
            <a:off x="5051726" y="5032815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cs typeface="Bradley Hand Bold"/>
              </a:rPr>
              <a:t> 12 m</a:t>
            </a:r>
          </a:p>
        </p:txBody>
      </p:sp>
      <p:sp>
        <p:nvSpPr>
          <p:cNvPr id="47" name="Båge 46">
            <a:extLst>
              <a:ext uri="{FF2B5EF4-FFF2-40B4-BE49-F238E27FC236}">
                <a16:creationId xmlns:a16="http://schemas.microsoft.com/office/drawing/2014/main" id="{AB876B7B-8734-CA7B-58FE-7DA4D9A4E25F}"/>
              </a:ext>
            </a:extLst>
          </p:cNvPr>
          <p:cNvSpPr/>
          <p:nvPr/>
        </p:nvSpPr>
        <p:spPr>
          <a:xfrm rot="8231783">
            <a:off x="2122102" y="3828788"/>
            <a:ext cx="594512" cy="522950"/>
          </a:xfrm>
          <a:prstGeom prst="arc">
            <a:avLst>
              <a:gd name="adj1" fmla="val 15486233"/>
              <a:gd name="adj2" fmla="val 661167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Båge 48">
            <a:extLst>
              <a:ext uri="{FF2B5EF4-FFF2-40B4-BE49-F238E27FC236}">
                <a16:creationId xmlns:a16="http://schemas.microsoft.com/office/drawing/2014/main" id="{962EDC68-0DC2-1347-BE0B-22C9697E1058}"/>
              </a:ext>
            </a:extLst>
          </p:cNvPr>
          <p:cNvSpPr/>
          <p:nvPr/>
        </p:nvSpPr>
        <p:spPr>
          <a:xfrm rot="8231783">
            <a:off x="2715370" y="3833210"/>
            <a:ext cx="594512" cy="522950"/>
          </a:xfrm>
          <a:prstGeom prst="arc">
            <a:avLst>
              <a:gd name="adj1" fmla="val 15486233"/>
              <a:gd name="adj2" fmla="val 661167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Båge 49">
            <a:extLst>
              <a:ext uri="{FF2B5EF4-FFF2-40B4-BE49-F238E27FC236}">
                <a16:creationId xmlns:a16="http://schemas.microsoft.com/office/drawing/2014/main" id="{E0A905A9-E174-5884-AEF6-E38D39C8BA56}"/>
              </a:ext>
            </a:extLst>
          </p:cNvPr>
          <p:cNvSpPr/>
          <p:nvPr/>
        </p:nvSpPr>
        <p:spPr>
          <a:xfrm rot="8231783">
            <a:off x="3321720" y="3839589"/>
            <a:ext cx="594512" cy="522950"/>
          </a:xfrm>
          <a:prstGeom prst="arc">
            <a:avLst>
              <a:gd name="adj1" fmla="val 15486233"/>
              <a:gd name="adj2" fmla="val 661167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Båge 50">
            <a:extLst>
              <a:ext uri="{FF2B5EF4-FFF2-40B4-BE49-F238E27FC236}">
                <a16:creationId xmlns:a16="http://schemas.microsoft.com/office/drawing/2014/main" id="{E06CF95B-4076-77FF-65AE-22C2F2CD9884}"/>
              </a:ext>
            </a:extLst>
          </p:cNvPr>
          <p:cNvSpPr/>
          <p:nvPr/>
        </p:nvSpPr>
        <p:spPr>
          <a:xfrm rot="8231783">
            <a:off x="3914989" y="3833255"/>
            <a:ext cx="594512" cy="522950"/>
          </a:xfrm>
          <a:prstGeom prst="arc">
            <a:avLst>
              <a:gd name="adj1" fmla="val 15486233"/>
              <a:gd name="adj2" fmla="val 661167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Båge 51">
            <a:extLst>
              <a:ext uri="{FF2B5EF4-FFF2-40B4-BE49-F238E27FC236}">
                <a16:creationId xmlns:a16="http://schemas.microsoft.com/office/drawing/2014/main" id="{ED175467-9F33-925D-9815-CD4A3DCA32E2}"/>
              </a:ext>
            </a:extLst>
          </p:cNvPr>
          <p:cNvSpPr/>
          <p:nvPr/>
        </p:nvSpPr>
        <p:spPr>
          <a:xfrm rot="8231783">
            <a:off x="4507454" y="3834589"/>
            <a:ext cx="594512" cy="522950"/>
          </a:xfrm>
          <a:prstGeom prst="arc">
            <a:avLst>
              <a:gd name="adj1" fmla="val 15486233"/>
              <a:gd name="adj2" fmla="val 661167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381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 animBg="1"/>
      <p:bldP spid="23" grpId="0" animBg="1"/>
      <p:bldP spid="30" grpId="0" animBg="1"/>
      <p:bldP spid="34" grpId="0"/>
      <p:bldP spid="37" grpId="0"/>
      <p:bldP spid="42" grpId="0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6A32885B-EC81-43FC-B4C9-8AD36A251B98}"/>
              </a:ext>
            </a:extLst>
          </p:cNvPr>
          <p:cNvSpPr/>
          <p:nvPr/>
        </p:nvSpPr>
        <p:spPr>
          <a:xfrm>
            <a:off x="3903428" y="42817"/>
            <a:ext cx="17409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/>
              <a:t>Hitta mönstret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A32BDAC-8906-AFC4-0341-DE5C490201FD}"/>
              </a:ext>
            </a:extLst>
          </p:cNvPr>
          <p:cNvSpPr/>
          <p:nvPr/>
        </p:nvSpPr>
        <p:spPr>
          <a:xfrm>
            <a:off x="7910530" y="1124787"/>
            <a:ext cx="849196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1 · </a:t>
            </a:r>
            <a:r>
              <a:rPr lang="sv-SE" sz="1400" dirty="0">
                <a:solidFill>
                  <a:srgbClr val="FF0000"/>
                </a:solidFill>
              </a:rPr>
              <a:t>2</a:t>
            </a:r>
            <a:r>
              <a:rPr lang="sv-SE" sz="1400" dirty="0"/>
              <a:t> = 2 </a:t>
            </a:r>
          </a:p>
          <a:p>
            <a:r>
              <a:rPr lang="sv-SE" sz="1400" dirty="0"/>
              <a:t>2 · </a:t>
            </a:r>
            <a:r>
              <a:rPr lang="sv-SE" sz="1400" dirty="0">
                <a:solidFill>
                  <a:srgbClr val="FF0000"/>
                </a:solidFill>
              </a:rPr>
              <a:t>2</a:t>
            </a:r>
            <a:r>
              <a:rPr lang="sv-SE" sz="1400" dirty="0"/>
              <a:t> = 4 </a:t>
            </a:r>
          </a:p>
          <a:p>
            <a:r>
              <a:rPr lang="sv-SE" sz="1400" dirty="0"/>
              <a:t>4 · </a:t>
            </a:r>
            <a:r>
              <a:rPr lang="sv-SE" sz="1400" dirty="0">
                <a:solidFill>
                  <a:srgbClr val="FF0000"/>
                </a:solidFill>
              </a:rPr>
              <a:t>2</a:t>
            </a:r>
            <a:r>
              <a:rPr lang="sv-SE" sz="1400" dirty="0"/>
              <a:t> = 8</a:t>
            </a:r>
          </a:p>
          <a:p>
            <a:r>
              <a:rPr lang="sv-SE" sz="1400" dirty="0"/>
              <a:t>8 · </a:t>
            </a:r>
            <a:r>
              <a:rPr lang="sv-SE" sz="1400" dirty="0">
                <a:solidFill>
                  <a:srgbClr val="FF0000"/>
                </a:solidFill>
              </a:rPr>
              <a:t>2</a:t>
            </a:r>
            <a:r>
              <a:rPr lang="sv-SE" sz="1400" dirty="0"/>
              <a:t> = 16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E751CC86-A15A-08A7-27E6-E396303F980E}"/>
              </a:ext>
            </a:extLst>
          </p:cNvPr>
          <p:cNvSpPr/>
          <p:nvPr/>
        </p:nvSpPr>
        <p:spPr>
          <a:xfrm>
            <a:off x="888609" y="1371795"/>
            <a:ext cx="70391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Alla tal efter det första får man genom att multiplicera talet innan med 2. 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F7251427-E8B1-A9FF-F9AD-C1BEE81AD086}"/>
              </a:ext>
            </a:extLst>
          </p:cNvPr>
          <p:cNvSpPr/>
          <p:nvPr/>
        </p:nvSpPr>
        <p:spPr>
          <a:xfrm>
            <a:off x="2862640" y="1758522"/>
            <a:ext cx="4177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Talet som saknas är därför </a:t>
            </a:r>
            <a:r>
              <a:rPr lang="sv-SE" dirty="0">
                <a:solidFill>
                  <a:srgbClr val="FF0000"/>
                </a:solidFill>
              </a:rPr>
              <a:t>2</a:t>
            </a:r>
            <a:r>
              <a:rPr lang="sv-SE" dirty="0"/>
              <a:t> ∙ 16 = 32. 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4302DEB7-C700-4445-E59D-306D2CE945C8}"/>
              </a:ext>
            </a:extLst>
          </p:cNvPr>
          <p:cNvSpPr/>
          <p:nvPr/>
        </p:nvSpPr>
        <p:spPr>
          <a:xfrm>
            <a:off x="1676693" y="4116401"/>
            <a:ext cx="3067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Talföljden är uppbyggd så här: 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CFBAE6FA-83A5-11A9-116F-03F5D962AA7D}"/>
              </a:ext>
            </a:extLst>
          </p:cNvPr>
          <p:cNvSpPr/>
          <p:nvPr/>
        </p:nvSpPr>
        <p:spPr>
          <a:xfrm>
            <a:off x="4754003" y="4121204"/>
            <a:ext cx="1263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1 + </a:t>
            </a:r>
            <a:r>
              <a:rPr lang="sv-SE" dirty="0">
                <a:solidFill>
                  <a:srgbClr val="FF0000"/>
                </a:solidFill>
              </a:rPr>
              <a:t>1</a:t>
            </a:r>
            <a:r>
              <a:rPr lang="sv-SE" dirty="0"/>
              <a:t> = 2 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C91E9552-F4DA-8792-571B-832F8CA55FB6}"/>
              </a:ext>
            </a:extLst>
          </p:cNvPr>
          <p:cNvSpPr/>
          <p:nvPr/>
        </p:nvSpPr>
        <p:spPr>
          <a:xfrm>
            <a:off x="4702402" y="4454256"/>
            <a:ext cx="1263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2 +  </a:t>
            </a:r>
            <a:r>
              <a:rPr lang="sv-SE" dirty="0">
                <a:solidFill>
                  <a:srgbClr val="FF0000"/>
                </a:solidFill>
              </a:rPr>
              <a:t>2</a:t>
            </a:r>
            <a:r>
              <a:rPr lang="sv-SE" dirty="0"/>
              <a:t> = 4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67D6D851-CBC5-A1D8-FE02-23889D611BCF}"/>
              </a:ext>
            </a:extLst>
          </p:cNvPr>
          <p:cNvSpPr/>
          <p:nvPr/>
        </p:nvSpPr>
        <p:spPr>
          <a:xfrm>
            <a:off x="4702402" y="4802432"/>
            <a:ext cx="1263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4 +  </a:t>
            </a:r>
            <a:r>
              <a:rPr lang="sv-SE" dirty="0">
                <a:solidFill>
                  <a:srgbClr val="FF0000"/>
                </a:solidFill>
              </a:rPr>
              <a:t>3</a:t>
            </a:r>
            <a:r>
              <a:rPr lang="sv-SE" dirty="0"/>
              <a:t> = 7 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26867156-54B0-5624-DA76-B07C812D55AE}"/>
              </a:ext>
            </a:extLst>
          </p:cNvPr>
          <p:cNvSpPr/>
          <p:nvPr/>
        </p:nvSpPr>
        <p:spPr>
          <a:xfrm>
            <a:off x="6563982" y="4175298"/>
            <a:ext cx="2512512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Varje tal adderas med med ett tal som är </a:t>
            </a:r>
            <a:r>
              <a:rPr lang="sv-SE" sz="1400" dirty="0">
                <a:solidFill>
                  <a:srgbClr val="FF0000"/>
                </a:solidFill>
              </a:rPr>
              <a:t>ett större </a:t>
            </a:r>
            <a:r>
              <a:rPr lang="sv-SE" sz="1400" dirty="0"/>
              <a:t>än talet som adderades med innan. 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BA0ADA56-412D-F7F4-9BE7-C9464D5F79A6}"/>
              </a:ext>
            </a:extLst>
          </p:cNvPr>
          <p:cNvSpPr/>
          <p:nvPr/>
        </p:nvSpPr>
        <p:spPr>
          <a:xfrm>
            <a:off x="4611445" y="5921673"/>
            <a:ext cx="1387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16 + </a:t>
            </a:r>
            <a:r>
              <a:rPr lang="sv-SE" dirty="0">
                <a:solidFill>
                  <a:srgbClr val="FF0000"/>
                </a:solidFill>
              </a:rPr>
              <a:t>6</a:t>
            </a:r>
            <a:r>
              <a:rPr lang="sv-SE" dirty="0"/>
              <a:t> = </a:t>
            </a:r>
            <a:r>
              <a:rPr lang="sv-SE" b="1" dirty="0"/>
              <a:t>22</a:t>
            </a:r>
            <a:r>
              <a:rPr lang="sv-SE" dirty="0"/>
              <a:t>  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A509CF5C-2F74-0626-EFB1-E9BA340D3073}"/>
              </a:ext>
            </a:extLst>
          </p:cNvPr>
          <p:cNvSpPr/>
          <p:nvPr/>
        </p:nvSpPr>
        <p:spPr>
          <a:xfrm>
            <a:off x="2460895" y="5921673"/>
            <a:ext cx="23014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Det sökta talet blir då: 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FA3DF757-6667-BCF6-C725-397C2C422E19}"/>
              </a:ext>
            </a:extLst>
          </p:cNvPr>
          <p:cNvSpPr/>
          <p:nvPr/>
        </p:nvSpPr>
        <p:spPr>
          <a:xfrm>
            <a:off x="3911717" y="2208279"/>
            <a:ext cx="18065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u="sng" dirty="0"/>
              <a:t>Svar</a:t>
            </a:r>
            <a:r>
              <a:rPr lang="sv-SE" dirty="0"/>
              <a:t>: Talet är 32.</a:t>
            </a:r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48F6A7CF-68DB-4005-F8F7-91948E4239A7}"/>
              </a:ext>
            </a:extLst>
          </p:cNvPr>
          <p:cNvGrpSpPr/>
          <p:nvPr/>
        </p:nvGrpSpPr>
        <p:grpSpPr>
          <a:xfrm>
            <a:off x="3674120" y="511960"/>
            <a:ext cx="2484348" cy="840872"/>
            <a:chOff x="3384234" y="651706"/>
            <a:chExt cx="2484348" cy="840872"/>
          </a:xfrm>
        </p:grpSpPr>
        <p:grpSp>
          <p:nvGrpSpPr>
            <p:cNvPr id="5" name="Grupp 4">
              <a:extLst>
                <a:ext uri="{FF2B5EF4-FFF2-40B4-BE49-F238E27FC236}">
                  <a16:creationId xmlns:a16="http://schemas.microsoft.com/office/drawing/2014/main" id="{2FD51E84-4FA4-91EE-881F-72EE3D67BA9D}"/>
                </a:ext>
              </a:extLst>
            </p:cNvPr>
            <p:cNvGrpSpPr/>
            <p:nvPr/>
          </p:nvGrpSpPr>
          <p:grpSpPr>
            <a:xfrm>
              <a:off x="3396302" y="668673"/>
              <a:ext cx="2472280" cy="754053"/>
              <a:chOff x="1535305" y="819761"/>
              <a:chExt cx="2472280" cy="754053"/>
            </a:xfrm>
          </p:grpSpPr>
          <p:sp>
            <p:nvSpPr>
              <p:cNvPr id="3" name="Rektangel 2">
                <a:extLst>
                  <a:ext uri="{FF2B5EF4-FFF2-40B4-BE49-F238E27FC236}">
                    <a16:creationId xmlns:a16="http://schemas.microsoft.com/office/drawing/2014/main" id="{DAEEAAD4-A796-5622-E7C8-8045178428A4}"/>
                  </a:ext>
                </a:extLst>
              </p:cNvPr>
              <p:cNvSpPr/>
              <p:nvPr/>
            </p:nvSpPr>
            <p:spPr>
              <a:xfrm>
                <a:off x="1535305" y="819761"/>
                <a:ext cx="2472280" cy="7540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/>
                  <a:t>    Vilket är nästa tal?</a:t>
                </a:r>
              </a:p>
              <a:p>
                <a:endParaRPr lang="sv-SE" sz="700" dirty="0"/>
              </a:p>
              <a:p>
                <a:r>
                  <a:rPr lang="sv-SE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1  2   4   8   16</a:t>
                </a:r>
                <a:r>
                  <a:rPr lang="sv-SE" b="1" dirty="0">
                    <a:solidFill>
                      <a:srgbClr val="C00000"/>
                    </a:solidFill>
                    <a:latin typeface="Chalkboard SE" panose="03050602040202020205" pitchFamily="66" charset="77"/>
                  </a:rPr>
                  <a:t> </a:t>
                </a:r>
              </a:p>
            </p:txBody>
          </p:sp>
          <p:sp>
            <p:nvSpPr>
              <p:cNvPr id="4" name="textruta 3">
                <a:extLst>
                  <a:ext uri="{FF2B5EF4-FFF2-40B4-BE49-F238E27FC236}">
                    <a16:creationId xmlns:a16="http://schemas.microsoft.com/office/drawing/2014/main" id="{6993E1CB-B83F-ABE0-E142-30D7E64F19D4}"/>
                  </a:ext>
                </a:extLst>
              </p:cNvPr>
              <p:cNvSpPr txBox="1"/>
              <p:nvPr/>
            </p:nvSpPr>
            <p:spPr>
              <a:xfrm>
                <a:off x="3305031" y="1193603"/>
                <a:ext cx="280028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sv-SE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ADB229A8-ABB2-BEBB-D21C-A42F8FC5DC0E}"/>
                </a:ext>
              </a:extLst>
            </p:cNvPr>
            <p:cNvSpPr/>
            <p:nvPr/>
          </p:nvSpPr>
          <p:spPr>
            <a:xfrm>
              <a:off x="3384234" y="651706"/>
              <a:ext cx="2472279" cy="840872"/>
            </a:xfrm>
            <a:prstGeom prst="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27" name="Grupp 26">
            <a:extLst>
              <a:ext uri="{FF2B5EF4-FFF2-40B4-BE49-F238E27FC236}">
                <a16:creationId xmlns:a16="http://schemas.microsoft.com/office/drawing/2014/main" id="{675037B7-CE8F-9478-A804-8F2F96BDF347}"/>
              </a:ext>
            </a:extLst>
          </p:cNvPr>
          <p:cNvGrpSpPr/>
          <p:nvPr/>
        </p:nvGrpSpPr>
        <p:grpSpPr>
          <a:xfrm>
            <a:off x="3065977" y="3162156"/>
            <a:ext cx="3498039" cy="840872"/>
            <a:chOff x="3546658" y="3297587"/>
            <a:chExt cx="3498039" cy="840872"/>
          </a:xfrm>
        </p:grpSpPr>
        <p:grpSp>
          <p:nvGrpSpPr>
            <p:cNvPr id="9" name="Grupp 8">
              <a:extLst>
                <a:ext uri="{FF2B5EF4-FFF2-40B4-BE49-F238E27FC236}">
                  <a16:creationId xmlns:a16="http://schemas.microsoft.com/office/drawing/2014/main" id="{6F7AE0E8-429F-EA22-A7EE-B381FFE24C7C}"/>
                </a:ext>
              </a:extLst>
            </p:cNvPr>
            <p:cNvGrpSpPr/>
            <p:nvPr/>
          </p:nvGrpSpPr>
          <p:grpSpPr>
            <a:xfrm>
              <a:off x="3569542" y="3309493"/>
              <a:ext cx="3475155" cy="750570"/>
              <a:chOff x="1535304" y="819761"/>
              <a:chExt cx="3475155" cy="750570"/>
            </a:xfrm>
          </p:grpSpPr>
          <p:sp>
            <p:nvSpPr>
              <p:cNvPr id="10" name="Rektangel 9">
                <a:extLst>
                  <a:ext uri="{FF2B5EF4-FFF2-40B4-BE49-F238E27FC236}">
                    <a16:creationId xmlns:a16="http://schemas.microsoft.com/office/drawing/2014/main" id="{C0023645-4D74-B852-6E30-CC471F3E3CD0}"/>
                  </a:ext>
                </a:extLst>
              </p:cNvPr>
              <p:cNvSpPr/>
              <p:nvPr/>
            </p:nvSpPr>
            <p:spPr>
              <a:xfrm>
                <a:off x="1535304" y="819761"/>
                <a:ext cx="3475155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v-SE" dirty="0"/>
                  <a:t>Vilket är nästa tal?</a:t>
                </a:r>
              </a:p>
              <a:p>
                <a:endParaRPr lang="sv-SE" sz="600" dirty="0"/>
              </a:p>
              <a:p>
                <a:r>
                  <a:rPr lang="sv-SE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	2	4	7	11	  16  </a:t>
                </a:r>
              </a:p>
            </p:txBody>
          </p:sp>
          <p:sp>
            <p:nvSpPr>
              <p:cNvPr id="11" name="textruta 10">
                <a:extLst>
                  <a:ext uri="{FF2B5EF4-FFF2-40B4-BE49-F238E27FC236}">
                    <a16:creationId xmlns:a16="http://schemas.microsoft.com/office/drawing/2014/main" id="{FCAE62C7-DE9B-549C-B107-53432639511B}"/>
                  </a:ext>
                </a:extLst>
              </p:cNvPr>
              <p:cNvSpPr txBox="1"/>
              <p:nvPr/>
            </p:nvSpPr>
            <p:spPr>
              <a:xfrm>
                <a:off x="4454626" y="1200999"/>
                <a:ext cx="270729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sv-SE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1C440839-453B-9043-41BD-9FB8352B8F23}"/>
                </a:ext>
              </a:extLst>
            </p:cNvPr>
            <p:cNvSpPr/>
            <p:nvPr/>
          </p:nvSpPr>
          <p:spPr>
            <a:xfrm>
              <a:off x="3546658" y="3297587"/>
              <a:ext cx="3498039" cy="840872"/>
            </a:xfrm>
            <a:prstGeom prst="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02C31F2F-BD8D-9F06-73D6-E462DE5F9B54}"/>
              </a:ext>
            </a:extLst>
          </p:cNvPr>
          <p:cNvSpPr/>
          <p:nvPr/>
        </p:nvSpPr>
        <p:spPr>
          <a:xfrm>
            <a:off x="3903428" y="6311507"/>
            <a:ext cx="18065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u="sng" dirty="0"/>
              <a:t>Svar</a:t>
            </a:r>
            <a:r>
              <a:rPr lang="sv-SE" dirty="0"/>
              <a:t>: Talet är 22.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BEBEA568-A948-4CE1-3629-A2C5633E51E1}"/>
              </a:ext>
            </a:extLst>
          </p:cNvPr>
          <p:cNvSpPr/>
          <p:nvPr/>
        </p:nvSpPr>
        <p:spPr>
          <a:xfrm>
            <a:off x="4702402" y="5155224"/>
            <a:ext cx="1263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7 +  </a:t>
            </a:r>
            <a:r>
              <a:rPr lang="sv-SE" dirty="0">
                <a:solidFill>
                  <a:srgbClr val="FF0000"/>
                </a:solidFill>
              </a:rPr>
              <a:t>4</a:t>
            </a:r>
            <a:r>
              <a:rPr lang="sv-SE" dirty="0"/>
              <a:t> = 11 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E8637349-D270-1880-5A4A-75BEC78BC7FB}"/>
              </a:ext>
            </a:extLst>
          </p:cNvPr>
          <p:cNvSpPr/>
          <p:nvPr/>
        </p:nvSpPr>
        <p:spPr>
          <a:xfrm>
            <a:off x="4578248" y="5456997"/>
            <a:ext cx="1387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11 +  </a:t>
            </a:r>
            <a:r>
              <a:rPr lang="sv-SE" dirty="0">
                <a:solidFill>
                  <a:srgbClr val="FF0000"/>
                </a:solidFill>
              </a:rPr>
              <a:t>5 </a:t>
            </a:r>
            <a:r>
              <a:rPr lang="sv-SE" dirty="0"/>
              <a:t>= 16 </a:t>
            </a:r>
          </a:p>
        </p:txBody>
      </p:sp>
    </p:spTree>
    <p:extLst>
      <p:ext uri="{BB962C8B-B14F-4D97-AF65-F5344CB8AC3E}">
        <p14:creationId xmlns:p14="http://schemas.microsoft.com/office/powerpoint/2010/main" val="184158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  <p:bldP spid="8" grpId="0"/>
      <p:bldP spid="12" grpId="0"/>
      <p:bldP spid="13" grpId="0"/>
      <p:bldP spid="14" grpId="0"/>
      <p:bldP spid="15" grpId="0"/>
      <p:bldP spid="19" grpId="0" animBg="1"/>
      <p:bldP spid="20" grpId="0"/>
      <p:bldP spid="21" grpId="0"/>
      <p:bldP spid="22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3617</TotalTime>
  <Words>455</Words>
  <Application>Microsoft Macintosh PowerPoint</Application>
  <PresentationFormat>Bildspel på skärmen (4:3)</PresentationFormat>
  <Paragraphs>77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Chalkboard SE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Kristina Johnson</dc:creator>
  <cp:lastModifiedBy>Kristina Johnson</cp:lastModifiedBy>
  <cp:revision>7</cp:revision>
  <dcterms:created xsi:type="dcterms:W3CDTF">2022-06-21T07:51:43Z</dcterms:created>
  <dcterms:modified xsi:type="dcterms:W3CDTF">2022-08-09T12:20:14Z</dcterms:modified>
</cp:coreProperties>
</file>