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39" r:id="rId2"/>
    <p:sldId id="343" r:id="rId3"/>
    <p:sldId id="34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ördiagnos 7.2_Uppgift 19 - 20" id="{21AB8BB0-8C34-9B43-AB99-E9BD43E9A7F1}">
          <p14:sldIdLst>
            <p14:sldId id="339"/>
          </p14:sldIdLst>
        </p14:section>
        <p14:section name="Fördiagnos 7.2_Uppgift 21 - 22" id="{1D8AF94E-639D-0A4B-BD98-61D915909B27}">
          <p14:sldIdLst>
            <p14:sldId id="343"/>
          </p14:sldIdLst>
        </p14:section>
        <p14:section name="Fördiagnos 7.2_Uppgift 23 - 24" id="{813A5791-FF9D-1749-8DDC-60AC380AC4CD}">
          <p14:sldIdLst>
            <p14:sldId id="34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7D7"/>
    <a:srgbClr val="F88D96"/>
    <a:srgbClr val="FBB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just format 2 - Dekorfär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1"/>
    <p:restoredTop sz="96327"/>
  </p:normalViewPr>
  <p:slideViewPr>
    <p:cSldViewPr snapToGrid="0" snapToObjects="1">
      <p:cViewPr>
        <p:scale>
          <a:sx n="103" d="100"/>
          <a:sy n="103" d="100"/>
        </p:scale>
        <p:origin x="4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344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31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7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48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66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913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61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1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70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23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82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A36A-5C23-1D40-B528-9E67AD032C19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50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BF586B1-8E84-F8FA-8F4E-936170EC89D7}"/>
              </a:ext>
            </a:extLst>
          </p:cNvPr>
          <p:cNvSpPr/>
          <p:nvPr/>
        </p:nvSpPr>
        <p:spPr>
          <a:xfrm>
            <a:off x="3863569" y="213618"/>
            <a:ext cx="1502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Steg för steg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3250AD08-E058-9BD4-69D3-B2A12348C5C3}"/>
              </a:ext>
            </a:extLst>
          </p:cNvPr>
          <p:cNvGrpSpPr/>
          <p:nvPr/>
        </p:nvGrpSpPr>
        <p:grpSpPr>
          <a:xfrm>
            <a:off x="831499" y="311194"/>
            <a:ext cx="7794171" cy="1327275"/>
            <a:chOff x="1012371" y="271001"/>
            <a:chExt cx="7794171" cy="1327275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AD1A89F7-AE68-BF03-B85A-2B214C987C5E}"/>
                </a:ext>
              </a:extLst>
            </p:cNvPr>
            <p:cNvSpPr/>
            <p:nvPr/>
          </p:nvSpPr>
          <p:spPr>
            <a:xfrm>
              <a:off x="1012371" y="1228944"/>
              <a:ext cx="779417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För att numrera sidorna i en bok behövs 119 siffror. Hur många sidor har boken?  </a:t>
              </a:r>
            </a:p>
          </p:txBody>
        </p:sp>
        <p:pic>
          <p:nvPicPr>
            <p:cNvPr id="2054" name="Picture 6" descr="Att skriva sin egen bok | SL Books">
              <a:extLst>
                <a:ext uri="{FF2B5EF4-FFF2-40B4-BE49-F238E27FC236}">
                  <a16:creationId xmlns:a16="http://schemas.microsoft.com/office/drawing/2014/main" id="{BBF1DEED-3C1C-8118-A2E3-03D29B3FC0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2150" y="271001"/>
              <a:ext cx="1442236" cy="957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ktangel 7">
            <a:extLst>
              <a:ext uri="{FF2B5EF4-FFF2-40B4-BE49-F238E27FC236}">
                <a16:creationId xmlns:a16="http://schemas.microsoft.com/office/drawing/2014/main" id="{62542E6F-D33D-00C4-DE1D-5EF88AF84903}"/>
              </a:ext>
            </a:extLst>
          </p:cNvPr>
          <p:cNvSpPr/>
          <p:nvPr/>
        </p:nvSpPr>
        <p:spPr>
          <a:xfrm>
            <a:off x="2241004" y="2973287"/>
            <a:ext cx="28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Första 9 siffrorna räcker till: 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79CCBF8-3203-3D06-61B6-0D2A27B26C7F}"/>
              </a:ext>
            </a:extLst>
          </p:cNvPr>
          <p:cNvSpPr/>
          <p:nvPr/>
        </p:nvSpPr>
        <p:spPr>
          <a:xfrm>
            <a:off x="4834939" y="2976085"/>
            <a:ext cx="930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0070C0"/>
                </a:solidFill>
              </a:rPr>
              <a:t>9</a:t>
            </a:r>
            <a:r>
              <a:rPr lang="sv-SE" dirty="0"/>
              <a:t> sidor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EE33503-BFEC-3AD8-DA31-107D899D0000}"/>
              </a:ext>
            </a:extLst>
          </p:cNvPr>
          <p:cNvSpPr/>
          <p:nvPr/>
        </p:nvSpPr>
        <p:spPr>
          <a:xfrm>
            <a:off x="2570958" y="2228450"/>
            <a:ext cx="4002084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Du räknar steg för steg, det vill säga ett steg i taget. 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F0E5148-BFFC-9177-8E45-897E070F5CF5}"/>
              </a:ext>
            </a:extLst>
          </p:cNvPr>
          <p:cNvSpPr/>
          <p:nvPr/>
        </p:nvSpPr>
        <p:spPr>
          <a:xfrm>
            <a:off x="2625153" y="3420059"/>
            <a:ext cx="1506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Det återstår: 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9321C97F-1D03-9F54-20AF-703487A694C0}"/>
              </a:ext>
            </a:extLst>
          </p:cNvPr>
          <p:cNvSpPr/>
          <p:nvPr/>
        </p:nvSpPr>
        <p:spPr>
          <a:xfrm>
            <a:off x="3846152" y="3419563"/>
            <a:ext cx="2388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(119 – 9) siffror =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4F8B8272-DD0F-0B31-52FF-9BC445587241}"/>
              </a:ext>
            </a:extLst>
          </p:cNvPr>
          <p:cNvSpPr/>
          <p:nvPr/>
        </p:nvSpPr>
        <p:spPr>
          <a:xfrm>
            <a:off x="5533099" y="3415903"/>
            <a:ext cx="140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110 siffror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F1C3B18A-B2F7-471F-6531-3C1A80FC956C}"/>
              </a:ext>
            </a:extLst>
          </p:cNvPr>
          <p:cNvSpPr/>
          <p:nvPr/>
        </p:nvSpPr>
        <p:spPr>
          <a:xfrm>
            <a:off x="2506580" y="3919908"/>
            <a:ext cx="1618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Det räcker till: 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3E49AF0-4887-2C41-B4CF-325FE2E12C23}"/>
              </a:ext>
            </a:extLst>
          </p:cNvPr>
          <p:cNvSpPr/>
          <p:nvPr/>
        </p:nvSpPr>
        <p:spPr>
          <a:xfrm>
            <a:off x="3900939" y="3919908"/>
            <a:ext cx="161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110 /</a:t>
            </a:r>
            <a:r>
              <a:rPr lang="sv-SE" dirty="0">
                <a:solidFill>
                  <a:srgbClr val="FF0000"/>
                </a:solidFill>
              </a:rPr>
              <a:t> 2 </a:t>
            </a:r>
            <a:r>
              <a:rPr lang="sv-SE" dirty="0"/>
              <a:t>sidor = 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3E25E22D-A572-FF26-5FD5-AFA6A29C8954}"/>
              </a:ext>
            </a:extLst>
          </p:cNvPr>
          <p:cNvSpPr/>
          <p:nvPr/>
        </p:nvSpPr>
        <p:spPr>
          <a:xfrm>
            <a:off x="5300014" y="3919908"/>
            <a:ext cx="1100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0070C0"/>
                </a:solidFill>
              </a:rPr>
              <a:t>55 </a:t>
            </a:r>
            <a:r>
              <a:rPr lang="sv-SE" dirty="0"/>
              <a:t>sidor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C6BE1632-2F6A-A642-3725-8B09587A92CB}"/>
              </a:ext>
            </a:extLst>
          </p:cNvPr>
          <p:cNvSpPr/>
          <p:nvPr/>
        </p:nvSpPr>
        <p:spPr>
          <a:xfrm>
            <a:off x="2770785" y="4448209"/>
            <a:ext cx="1506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Antal sidor: 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4F670A7F-52CA-8805-CC4E-76CBFEC82772}"/>
              </a:ext>
            </a:extLst>
          </p:cNvPr>
          <p:cNvSpPr/>
          <p:nvPr/>
        </p:nvSpPr>
        <p:spPr>
          <a:xfrm>
            <a:off x="3913800" y="4448209"/>
            <a:ext cx="1851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(</a:t>
            </a:r>
            <a:r>
              <a:rPr lang="sv-SE" b="1" dirty="0">
                <a:solidFill>
                  <a:srgbClr val="0070C0"/>
                </a:solidFill>
              </a:rPr>
              <a:t>9</a:t>
            </a:r>
            <a:r>
              <a:rPr lang="sv-SE" dirty="0"/>
              <a:t> + </a:t>
            </a:r>
            <a:r>
              <a:rPr lang="sv-SE" b="1" dirty="0">
                <a:solidFill>
                  <a:srgbClr val="0070C0"/>
                </a:solidFill>
              </a:rPr>
              <a:t>55</a:t>
            </a:r>
            <a:r>
              <a:rPr lang="sv-SE" dirty="0"/>
              <a:t> ) sidor =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CAEDAD5-6975-D163-55F9-5D5CD9A10080}"/>
              </a:ext>
            </a:extLst>
          </p:cNvPr>
          <p:cNvSpPr/>
          <p:nvPr/>
        </p:nvSpPr>
        <p:spPr>
          <a:xfrm>
            <a:off x="5420742" y="4448209"/>
            <a:ext cx="979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/>
              <a:t>64 </a:t>
            </a:r>
            <a:r>
              <a:rPr lang="sv-SE" dirty="0"/>
              <a:t>sidor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A684116B-8800-56EA-182B-7E4C6E56B7FA}"/>
              </a:ext>
            </a:extLst>
          </p:cNvPr>
          <p:cNvSpPr/>
          <p:nvPr/>
        </p:nvSpPr>
        <p:spPr>
          <a:xfrm>
            <a:off x="3253808" y="5264313"/>
            <a:ext cx="3218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Boken har 64 sidor. 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60891406-EBBE-3556-46EF-73EFEFA647F8}"/>
              </a:ext>
            </a:extLst>
          </p:cNvPr>
          <p:cNvSpPr/>
          <p:nvPr/>
        </p:nvSpPr>
        <p:spPr>
          <a:xfrm>
            <a:off x="6615650" y="3842964"/>
            <a:ext cx="231681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Till sidorna mellan 10 och 99 behövs det </a:t>
            </a:r>
            <a:r>
              <a:rPr lang="sv-SE" sz="1400" dirty="0">
                <a:solidFill>
                  <a:srgbClr val="FF0000"/>
                </a:solidFill>
              </a:rPr>
              <a:t>2</a:t>
            </a:r>
            <a:r>
              <a:rPr lang="sv-SE" sz="1400" dirty="0"/>
              <a:t> siffror/sida. </a:t>
            </a:r>
          </a:p>
        </p:txBody>
      </p:sp>
    </p:spTree>
    <p:extLst>
      <p:ext uri="{BB962C8B-B14F-4D97-AF65-F5344CB8AC3E}">
        <p14:creationId xmlns:p14="http://schemas.microsoft.com/office/powerpoint/2010/main" val="12175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FA4CFE-1A6E-EF53-75EC-75FC7A93350F}"/>
              </a:ext>
            </a:extLst>
          </p:cNvPr>
          <p:cNvSpPr/>
          <p:nvPr/>
        </p:nvSpPr>
        <p:spPr>
          <a:xfrm>
            <a:off x="3690282" y="336161"/>
            <a:ext cx="19676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Räkna baklänges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FC2B6BA-BE28-260F-13B3-7527FD4FA2C2}"/>
              </a:ext>
            </a:extLst>
          </p:cNvPr>
          <p:cNvSpPr/>
          <p:nvPr/>
        </p:nvSpPr>
        <p:spPr>
          <a:xfrm>
            <a:off x="3836591" y="2144637"/>
            <a:ext cx="1492785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Arbeta baklänges.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4195418-F100-CCAB-25DB-C06F987A485D}"/>
              </a:ext>
            </a:extLst>
          </p:cNvPr>
          <p:cNvSpPr/>
          <p:nvPr/>
        </p:nvSpPr>
        <p:spPr>
          <a:xfrm>
            <a:off x="2848202" y="3012084"/>
            <a:ext cx="13580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6 år + </a:t>
            </a:r>
            <a:r>
              <a:rPr lang="sv-SE" b="1" dirty="0">
                <a:solidFill>
                  <a:srgbClr val="FF0000"/>
                </a:solidFill>
              </a:rPr>
              <a:t>8</a:t>
            </a:r>
            <a:r>
              <a:rPr lang="sv-SE" b="1" dirty="0"/>
              <a:t> </a:t>
            </a:r>
            <a:r>
              <a:rPr lang="sv-SE" b="1" dirty="0">
                <a:solidFill>
                  <a:srgbClr val="FF0000"/>
                </a:solidFill>
              </a:rPr>
              <a:t>år</a:t>
            </a:r>
            <a:r>
              <a:rPr lang="sv-SE" b="1" dirty="0"/>
              <a:t> </a:t>
            </a:r>
            <a:r>
              <a:rPr lang="sv-SE" dirty="0"/>
              <a:t>=</a:t>
            </a:r>
            <a:endParaRPr lang="sv-SE" b="1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2492E52-C9F6-ABC9-7C8F-C01F18E5569D}"/>
              </a:ext>
            </a:extLst>
          </p:cNvPr>
          <p:cNvSpPr/>
          <p:nvPr/>
        </p:nvSpPr>
        <p:spPr>
          <a:xfrm>
            <a:off x="5016417" y="2925032"/>
            <a:ext cx="338497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Börja med att addera Elins ålder med </a:t>
            </a:r>
            <a:r>
              <a:rPr lang="sv-SE" sz="1400" dirty="0">
                <a:solidFill>
                  <a:srgbClr val="FF0000"/>
                </a:solidFill>
              </a:rPr>
              <a:t>8 år</a:t>
            </a:r>
            <a:r>
              <a:rPr lang="sv-SE" sz="1400" dirty="0"/>
              <a:t>. Addition är motsatsen till subtraktion. 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A52C8E1-6F0D-727D-F752-7CAA7EFE596B}"/>
              </a:ext>
            </a:extLst>
          </p:cNvPr>
          <p:cNvSpPr/>
          <p:nvPr/>
        </p:nvSpPr>
        <p:spPr>
          <a:xfrm>
            <a:off x="3070731" y="3829878"/>
            <a:ext cx="1262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14 år · </a:t>
            </a:r>
            <a:r>
              <a:rPr lang="sv-SE" b="1" dirty="0">
                <a:solidFill>
                  <a:srgbClr val="0070C0"/>
                </a:solidFill>
              </a:rPr>
              <a:t>5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/>
              <a:t>= 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FAAA715-E580-F7F1-A687-396DD8E830BC}"/>
              </a:ext>
            </a:extLst>
          </p:cNvPr>
          <p:cNvSpPr/>
          <p:nvPr/>
        </p:nvSpPr>
        <p:spPr>
          <a:xfrm>
            <a:off x="2848202" y="5018726"/>
            <a:ext cx="2270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Farfar är 70 år. </a:t>
            </a:r>
          </a:p>
        </p:txBody>
      </p:sp>
      <p:grpSp>
        <p:nvGrpSpPr>
          <p:cNvPr id="11" name="Grupp 10">
            <a:extLst>
              <a:ext uri="{FF2B5EF4-FFF2-40B4-BE49-F238E27FC236}">
                <a16:creationId xmlns:a16="http://schemas.microsoft.com/office/drawing/2014/main" id="{4169BE70-115A-F749-7B1A-0060F48C9595}"/>
              </a:ext>
            </a:extLst>
          </p:cNvPr>
          <p:cNvGrpSpPr/>
          <p:nvPr/>
        </p:nvGrpSpPr>
        <p:grpSpPr>
          <a:xfrm>
            <a:off x="1981487" y="712804"/>
            <a:ext cx="5877706" cy="1739610"/>
            <a:chOff x="1981487" y="712804"/>
            <a:chExt cx="5877706" cy="1739610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71B4FFBF-D641-D7F0-1374-12386BA5AC27}"/>
                </a:ext>
              </a:extLst>
            </p:cNvPr>
            <p:cNvSpPr/>
            <p:nvPr/>
          </p:nvSpPr>
          <p:spPr>
            <a:xfrm>
              <a:off x="1981487" y="712804"/>
              <a:ext cx="587770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När farfar dividerar sin ålder med </a:t>
              </a:r>
              <a:r>
                <a:rPr lang="sv-SE" b="1" dirty="0">
                  <a:solidFill>
                    <a:srgbClr val="0070C0"/>
                  </a:solidFill>
                </a:rPr>
                <a:t>5</a:t>
              </a:r>
              <a:r>
                <a:rPr lang="sv-SE" dirty="0"/>
                <a:t> och sedan subtraherar med </a:t>
              </a:r>
              <a:r>
                <a:rPr lang="sv-SE" b="1" dirty="0">
                  <a:solidFill>
                    <a:srgbClr val="FF0000"/>
                  </a:solidFill>
                </a:rPr>
                <a:t>8</a:t>
              </a:r>
              <a:r>
                <a:rPr lang="sv-SE" dirty="0"/>
                <a:t> så får han åldern på sitt barnbarn Elin. </a:t>
              </a:r>
            </a:p>
            <a:p>
              <a:endParaRPr lang="sv-SE" dirty="0"/>
            </a:p>
            <a:p>
              <a:r>
                <a:rPr lang="sv-SE" dirty="0"/>
                <a:t>Hur gammal är farfar om Elin är 6 år? </a:t>
              </a:r>
            </a:p>
          </p:txBody>
        </p:sp>
        <p:pic>
          <p:nvPicPr>
            <p:cNvPr id="1026" name="Picture 2" descr="Porträtt av glad farfar och barnbarn bredvid cemen | Royaltyfria  premiumbilder - Maskot Bildbyrå - Svenska royaltyfria bilder">
              <a:extLst>
                <a:ext uri="{FF2B5EF4-FFF2-40B4-BE49-F238E27FC236}">
                  <a16:creationId xmlns:a16="http://schemas.microsoft.com/office/drawing/2014/main" id="{490F90EF-F84F-7A59-7D20-1B8B9923B19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90" t="9202" r="9718" b="25077"/>
            <a:stretch/>
          </p:blipFill>
          <p:spPr bwMode="auto">
            <a:xfrm>
              <a:off x="6592563" y="1008296"/>
              <a:ext cx="1139899" cy="144411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2A142DAB-5232-1009-F859-55605E8DD783}"/>
              </a:ext>
            </a:extLst>
          </p:cNvPr>
          <p:cNvSpPr/>
          <p:nvPr/>
        </p:nvSpPr>
        <p:spPr>
          <a:xfrm>
            <a:off x="3991622" y="3012723"/>
            <a:ext cx="682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/>
              <a:t>14 år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3A3D5FA-5F99-77DA-4672-EC522441A206}"/>
              </a:ext>
            </a:extLst>
          </p:cNvPr>
          <p:cNvSpPr/>
          <p:nvPr/>
        </p:nvSpPr>
        <p:spPr>
          <a:xfrm>
            <a:off x="4055284" y="3829239"/>
            <a:ext cx="682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/>
              <a:t>70 år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E4FA8218-B1F7-2765-25C5-F6FECFA90417}"/>
              </a:ext>
            </a:extLst>
          </p:cNvPr>
          <p:cNvSpPr/>
          <p:nvPr/>
        </p:nvSpPr>
        <p:spPr>
          <a:xfrm>
            <a:off x="5016417" y="3752934"/>
            <a:ext cx="383149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När du sedan multiplicerar med </a:t>
            </a:r>
            <a:r>
              <a:rPr lang="sv-SE" sz="1400" dirty="0">
                <a:solidFill>
                  <a:srgbClr val="0070C0"/>
                </a:solidFill>
              </a:rPr>
              <a:t>5</a:t>
            </a:r>
            <a:r>
              <a:rPr lang="sv-SE" sz="1400" dirty="0"/>
              <a:t> så får du farfars ålder. Multiplikation är motsatsen till division. </a:t>
            </a:r>
          </a:p>
        </p:txBody>
      </p:sp>
    </p:spTree>
    <p:extLst>
      <p:ext uri="{BB962C8B-B14F-4D97-AF65-F5344CB8AC3E}">
        <p14:creationId xmlns:p14="http://schemas.microsoft.com/office/powerpoint/2010/main" val="383960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10" grpId="0"/>
      <p:bldP spid="12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FA4CFE-1A6E-EF53-75EC-75FC7A93350F}"/>
              </a:ext>
            </a:extLst>
          </p:cNvPr>
          <p:cNvSpPr/>
          <p:nvPr/>
        </p:nvSpPr>
        <p:spPr>
          <a:xfrm>
            <a:off x="3704405" y="454553"/>
            <a:ext cx="1435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Tänk logiskt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1B4FFBF-D641-D7F0-1374-12386BA5AC27}"/>
              </a:ext>
            </a:extLst>
          </p:cNvPr>
          <p:cNvSpPr/>
          <p:nvPr/>
        </p:nvSpPr>
        <p:spPr>
          <a:xfrm>
            <a:off x="2482524" y="1051930"/>
            <a:ext cx="417895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dirty="0"/>
              <a:t>Produkten av fyra ensiffriga tal är 210.</a:t>
            </a:r>
          </a:p>
          <a:p>
            <a:pPr algn="ctr"/>
            <a:endParaRPr lang="sv-SE" sz="1050" dirty="0"/>
          </a:p>
          <a:p>
            <a:pPr algn="ctr"/>
            <a:r>
              <a:rPr lang="sv-SE" dirty="0"/>
              <a:t>Vilka är de fyra talen? 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FC2B6BA-BE28-260F-13B3-7527FD4FA2C2}"/>
              </a:ext>
            </a:extLst>
          </p:cNvPr>
          <p:cNvSpPr/>
          <p:nvPr/>
        </p:nvSpPr>
        <p:spPr>
          <a:xfrm>
            <a:off x="1656835" y="2112832"/>
            <a:ext cx="579429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Tänk logiskt och utnyttja att 210 är delbart med 10, eftersom det slutar på 0.  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4195418-F100-CCAB-25DB-C06F987A485D}"/>
              </a:ext>
            </a:extLst>
          </p:cNvPr>
          <p:cNvSpPr/>
          <p:nvPr/>
        </p:nvSpPr>
        <p:spPr>
          <a:xfrm>
            <a:off x="3836591" y="2683918"/>
            <a:ext cx="16750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210 = </a:t>
            </a:r>
            <a:r>
              <a:rPr lang="sv-SE" b="1" dirty="0">
                <a:solidFill>
                  <a:srgbClr val="FF0000"/>
                </a:solidFill>
              </a:rPr>
              <a:t>10</a:t>
            </a:r>
            <a:r>
              <a:rPr lang="sv-SE" dirty="0"/>
              <a:t> · </a:t>
            </a:r>
            <a:r>
              <a:rPr lang="sv-SE" b="1" dirty="0">
                <a:solidFill>
                  <a:srgbClr val="00B050"/>
                </a:solidFill>
              </a:rPr>
              <a:t>21 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2492E52-C9F6-ABC9-7C8F-C01F18E5569D}"/>
              </a:ext>
            </a:extLst>
          </p:cNvPr>
          <p:cNvSpPr/>
          <p:nvPr/>
        </p:nvSpPr>
        <p:spPr>
          <a:xfrm>
            <a:off x="2729488" y="3275111"/>
            <a:ext cx="338497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Dela sedan upp 10 och 21 i mindre faktorer. 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A52C8E1-6F0D-727D-F752-7CAA7EFE596B}"/>
              </a:ext>
            </a:extLst>
          </p:cNvPr>
          <p:cNvSpPr/>
          <p:nvPr/>
        </p:nvSpPr>
        <p:spPr>
          <a:xfrm>
            <a:off x="2729488" y="3814392"/>
            <a:ext cx="1107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10</a:t>
            </a:r>
            <a:r>
              <a:rPr lang="sv-SE" dirty="0"/>
              <a:t> = 2 · 5 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52F2335-618E-ABF1-14BF-2110FED62A35}"/>
              </a:ext>
            </a:extLst>
          </p:cNvPr>
          <p:cNvSpPr/>
          <p:nvPr/>
        </p:nvSpPr>
        <p:spPr>
          <a:xfrm>
            <a:off x="5016417" y="3814392"/>
            <a:ext cx="1107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00B050"/>
                </a:solidFill>
              </a:rPr>
              <a:t>21</a:t>
            </a:r>
            <a:r>
              <a:rPr lang="sv-SE" dirty="0"/>
              <a:t> = 7 · 3 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03B13BD-800E-A62B-D2D0-2052061DC84F}"/>
              </a:ext>
            </a:extLst>
          </p:cNvPr>
          <p:cNvSpPr/>
          <p:nvPr/>
        </p:nvSpPr>
        <p:spPr>
          <a:xfrm>
            <a:off x="3588172" y="4440899"/>
            <a:ext cx="182320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sv-SE" dirty="0"/>
              <a:t>210 = 2 · 5 · 3 · 7 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FAAA715-E580-F7F1-A687-396DD8E830BC}"/>
              </a:ext>
            </a:extLst>
          </p:cNvPr>
          <p:cNvSpPr/>
          <p:nvPr/>
        </p:nvSpPr>
        <p:spPr>
          <a:xfrm>
            <a:off x="2848202" y="5436738"/>
            <a:ext cx="3447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De fyra talen är 2, 3, 5 och 7. </a:t>
            </a:r>
          </a:p>
        </p:txBody>
      </p:sp>
    </p:spTree>
    <p:extLst>
      <p:ext uri="{BB962C8B-B14F-4D97-AF65-F5344CB8AC3E}">
        <p14:creationId xmlns:p14="http://schemas.microsoft.com/office/powerpoint/2010/main" val="16051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270</Words>
  <Application>Microsoft Macintosh PowerPoint</Application>
  <PresentationFormat>Bildspel på skärmen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5</cp:revision>
  <dcterms:created xsi:type="dcterms:W3CDTF">2022-06-21T07:51:43Z</dcterms:created>
  <dcterms:modified xsi:type="dcterms:W3CDTF">2022-08-09T12:48:42Z</dcterms:modified>
</cp:coreProperties>
</file>