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320" r:id="rId2"/>
    <p:sldId id="321" r:id="rId3"/>
    <p:sldId id="322" r:id="rId4"/>
    <p:sldId id="276" r:id="rId5"/>
    <p:sldId id="262" r:id="rId6"/>
    <p:sldId id="263" r:id="rId7"/>
    <p:sldId id="264" r:id="rId8"/>
    <p:sldId id="338" r:id="rId9"/>
    <p:sldId id="340" r:id="rId10"/>
    <p:sldId id="364" r:id="rId11"/>
    <p:sldId id="337" r:id="rId12"/>
    <p:sldId id="339" r:id="rId13"/>
    <p:sldId id="365" r:id="rId14"/>
    <p:sldId id="265" r:id="rId15"/>
    <p:sldId id="366" r:id="rId16"/>
    <p:sldId id="367" r:id="rId17"/>
    <p:sldId id="368" r:id="rId18"/>
    <p:sldId id="268" r:id="rId19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ördiagnos 3.1_Uppgift 1 - 2" id="{9C04771F-89CD-0A42-AB38-F58EC9547DC6}">
          <p14:sldIdLst>
            <p14:sldId id="320"/>
            <p14:sldId id="321"/>
            <p14:sldId id="322"/>
            <p14:sldId id="276"/>
          </p14:sldIdLst>
        </p14:section>
        <p14:section name="Fördiagnos 3.1_Uppgift 3" id="{99FD9B7E-A70D-AF40-8A28-518B01E41ABC}">
          <p14:sldIdLst>
            <p14:sldId id="262"/>
            <p14:sldId id="263"/>
            <p14:sldId id="264"/>
          </p14:sldIdLst>
        </p14:section>
        <p14:section name="Fördiagnos 3.1_Uppgift 4" id="{C1DEB8D0-C342-5A47-B703-C5415C035484}">
          <p14:sldIdLst>
            <p14:sldId id="338"/>
            <p14:sldId id="340"/>
            <p14:sldId id="364"/>
          </p14:sldIdLst>
        </p14:section>
        <p14:section name="Fördiagnos 3.1_Uppgift 4" id="{74E952A7-DE66-7A49-B0AB-4E9C056D9DD0}">
          <p14:sldIdLst>
            <p14:sldId id="337"/>
            <p14:sldId id="339"/>
          </p14:sldIdLst>
        </p14:section>
        <p14:section name="Fördiagnos 3.1_Uppgift 6 - 7" id="{5A95BACF-06A5-9648-8F98-EB4B0BB6B191}">
          <p14:sldIdLst>
            <p14:sldId id="365"/>
            <p14:sldId id="265"/>
            <p14:sldId id="366"/>
            <p14:sldId id="367"/>
            <p14:sldId id="368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0204"/>
    <a:srgbClr val="A60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20"/>
    <p:restoredTop sz="94652"/>
  </p:normalViewPr>
  <p:slideViewPr>
    <p:cSldViewPr snapToGrid="0" snapToObjects="1">
      <p:cViewPr varScale="1">
        <p:scale>
          <a:sx n="99" d="100"/>
          <a:sy n="99" d="100"/>
        </p:scale>
        <p:origin x="192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01303-2AE2-CC45-93D0-D56D461F3BEE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C0907-66B8-A740-A56E-6630BE4167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0231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Platshållare för bildobjekt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2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v-SE">
              <a:latin typeface="Calibri" charset="0"/>
            </a:endParaRPr>
          </a:p>
        </p:txBody>
      </p:sp>
      <p:sp>
        <p:nvSpPr>
          <p:cNvPr id="30723" name="Platshållare för bild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DD07FDF-353A-5C46-846A-EA00DF2CF53E}" type="slidenum">
              <a:rPr lang="sv-SE" sz="1200"/>
              <a:pPr eaLnBrk="1" hangingPunct="1"/>
              <a:t>4</a:t>
            </a:fld>
            <a:endParaRPr lang="sv-S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469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903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639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551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0810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923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084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7826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286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60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3104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B8744-C7B2-6044-A791-BC382EDE4099}" type="datetimeFigureOut">
              <a:rPr lang="sv-SE" smtClean="0"/>
              <a:t>2022-10-03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023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857" y="994718"/>
            <a:ext cx="3501576" cy="2558547"/>
          </a:xfrm>
          <a:prstGeom prst="rect">
            <a:avLst/>
          </a:prstGeom>
        </p:spPr>
      </p:pic>
      <p:sp>
        <p:nvSpPr>
          <p:cNvPr id="12" name="Rektangel 11">
            <a:extLst>
              <a:ext uri="{FF2B5EF4-FFF2-40B4-BE49-F238E27FC236}">
                <a16:creationId xmlns:a16="http://schemas.microsoft.com/office/drawing/2014/main" id="{453E1AD3-09CF-8347-9BBB-401E0F806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7173" y="3727559"/>
            <a:ext cx="49329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dirty="0"/>
              <a:t>När det förekommer flera räknesätt i en uppgift är det viktigt att beräkningarna görs i rätt ordning.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24740418-5AFF-AB4E-8934-C53D89DF6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8926" y="4526656"/>
            <a:ext cx="55694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dirty="0"/>
              <a:t>Det finns så kallade </a:t>
            </a:r>
            <a:r>
              <a:rPr lang="sv-SE" i="1" dirty="0">
                <a:solidFill>
                  <a:srgbClr val="C00000"/>
                </a:solidFill>
              </a:rPr>
              <a:t>prioriteringsregler</a:t>
            </a:r>
            <a:r>
              <a:rPr lang="sv-SE" i="1" dirty="0"/>
              <a:t> </a:t>
            </a:r>
            <a:r>
              <a:rPr lang="sv-SE" dirty="0"/>
              <a:t>som vi måste följa. 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326C382-A5F4-EA45-B13D-8BEC9ECDE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5807" y="5157745"/>
            <a:ext cx="4419499" cy="10926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b="1" i="1" dirty="0">
                <a:solidFill>
                  <a:srgbClr val="C00000"/>
                </a:solidFill>
              </a:rPr>
              <a:t>Prioriteringsregler </a:t>
            </a:r>
          </a:p>
          <a:p>
            <a:pPr marL="342900" indent="-342900">
              <a:buAutoNum type="arabicPeriod"/>
            </a:pPr>
            <a:r>
              <a:rPr lang="sv-SE" dirty="0"/>
              <a:t>Först räknas multiplikation och division. </a:t>
            </a:r>
          </a:p>
          <a:p>
            <a:endParaRPr lang="sv-SE" sz="1050" dirty="0"/>
          </a:p>
          <a:p>
            <a:r>
              <a:rPr lang="sv-SE" dirty="0"/>
              <a:t>2. 	Sedan räknas addition och subtraktion. 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EC32EE0C-F5DC-3D40-9EFF-DE4244C6EC3F}"/>
              </a:ext>
            </a:extLst>
          </p:cNvPr>
          <p:cNvSpPr/>
          <p:nvPr/>
        </p:nvSpPr>
        <p:spPr>
          <a:xfrm>
            <a:off x="2767794" y="358759"/>
            <a:ext cx="37316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Räkna med rätt prioritering</a:t>
            </a:r>
          </a:p>
        </p:txBody>
      </p:sp>
    </p:spTree>
    <p:extLst>
      <p:ext uri="{BB962C8B-B14F-4D97-AF65-F5344CB8AC3E}">
        <p14:creationId xmlns:p14="http://schemas.microsoft.com/office/powerpoint/2010/main" val="124933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/>
        </p:nvSpPr>
        <p:spPr>
          <a:xfrm>
            <a:off x="1070893" y="969934"/>
            <a:ext cx="1018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Förenkla</a:t>
            </a:r>
          </a:p>
        </p:txBody>
      </p:sp>
      <p:sp>
        <p:nvSpPr>
          <p:cNvPr id="6" name="Rektangel 5"/>
          <p:cNvSpPr/>
          <p:nvPr/>
        </p:nvSpPr>
        <p:spPr>
          <a:xfrm>
            <a:off x="1066817" y="1548105"/>
            <a:ext cx="983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x </a:t>
            </a:r>
            <a:r>
              <a:rPr lang="en-US" dirty="0"/>
              <a:t>+</a:t>
            </a:r>
            <a:r>
              <a:rPr lang="en-US" i="1" dirty="0"/>
              <a:t> y </a:t>
            </a:r>
            <a:r>
              <a:rPr lang="en-US" dirty="0"/>
              <a:t>+</a:t>
            </a:r>
            <a:r>
              <a:rPr lang="en-US" i="1" dirty="0"/>
              <a:t> x</a:t>
            </a:r>
            <a:endParaRPr lang="sv-SE" i="1" dirty="0"/>
          </a:p>
        </p:txBody>
      </p:sp>
      <p:sp>
        <p:nvSpPr>
          <p:cNvPr id="9" name="Rektangel 8"/>
          <p:cNvSpPr/>
          <p:nvPr/>
        </p:nvSpPr>
        <p:spPr>
          <a:xfrm>
            <a:off x="1070893" y="3478887"/>
            <a:ext cx="747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8</a:t>
            </a:r>
            <a:r>
              <a:rPr lang="hu-HU" i="1" dirty="0"/>
              <a:t>z</a:t>
            </a:r>
            <a:r>
              <a:rPr lang="hu-HU" dirty="0"/>
              <a:t> – </a:t>
            </a:r>
            <a:r>
              <a:rPr lang="hu-HU" i="1" dirty="0"/>
              <a:t>z</a:t>
            </a:r>
            <a:endParaRPr lang="sv-SE" i="1" dirty="0"/>
          </a:p>
        </p:txBody>
      </p:sp>
      <p:sp>
        <p:nvSpPr>
          <p:cNvPr id="10" name="Rektangel 9"/>
          <p:cNvSpPr/>
          <p:nvPr/>
        </p:nvSpPr>
        <p:spPr>
          <a:xfrm>
            <a:off x="1042594" y="5615909"/>
            <a:ext cx="1606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r>
              <a:rPr lang="en-US" i="1" dirty="0"/>
              <a:t>b </a:t>
            </a:r>
            <a:r>
              <a:rPr lang="en-US" dirty="0"/>
              <a:t>+ 2 + 4</a:t>
            </a:r>
            <a:r>
              <a:rPr lang="en-US" i="1" dirty="0"/>
              <a:t>b </a:t>
            </a:r>
            <a:r>
              <a:rPr lang="en-US" dirty="0"/>
              <a:t>– 2 </a:t>
            </a:r>
            <a:endParaRPr lang="sv-SE" i="1" dirty="0"/>
          </a:p>
        </p:txBody>
      </p:sp>
      <p:sp>
        <p:nvSpPr>
          <p:cNvPr id="12" name="Rektangel 11"/>
          <p:cNvSpPr/>
          <p:nvPr/>
        </p:nvSpPr>
        <p:spPr>
          <a:xfrm>
            <a:off x="1070893" y="4549865"/>
            <a:ext cx="1539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a  </a:t>
            </a:r>
            <a:r>
              <a:rPr lang="en-US" dirty="0"/>
              <a:t>+ 5 +</a:t>
            </a:r>
            <a:r>
              <a:rPr lang="en-US" i="1" dirty="0"/>
              <a:t> </a:t>
            </a:r>
            <a:r>
              <a:rPr lang="en-US" dirty="0"/>
              <a:t>3</a:t>
            </a:r>
            <a:r>
              <a:rPr lang="en-US" i="1" dirty="0"/>
              <a:t>a – </a:t>
            </a:r>
            <a:r>
              <a:rPr lang="en-US" dirty="0"/>
              <a:t>4</a:t>
            </a:r>
            <a:endParaRPr lang="sv-SE" i="1" dirty="0"/>
          </a:p>
        </p:txBody>
      </p:sp>
      <p:sp>
        <p:nvSpPr>
          <p:cNvPr id="8" name="Rektangel 7"/>
          <p:cNvSpPr/>
          <p:nvPr/>
        </p:nvSpPr>
        <p:spPr>
          <a:xfrm>
            <a:off x="1066817" y="2531339"/>
            <a:ext cx="1309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r>
              <a:rPr lang="en-US" i="1" dirty="0"/>
              <a:t>p </a:t>
            </a:r>
            <a:r>
              <a:rPr lang="en-US" dirty="0"/>
              <a:t>+</a:t>
            </a:r>
            <a:r>
              <a:rPr lang="en-US" i="1" dirty="0"/>
              <a:t> q  </a:t>
            </a:r>
            <a:r>
              <a:rPr lang="en-US" dirty="0"/>
              <a:t>+</a:t>
            </a:r>
            <a:r>
              <a:rPr lang="en-US" i="1" dirty="0"/>
              <a:t> </a:t>
            </a:r>
            <a:r>
              <a:rPr lang="en-US" dirty="0"/>
              <a:t>2</a:t>
            </a:r>
            <a:r>
              <a:rPr lang="en-US" i="1" dirty="0"/>
              <a:t>p</a:t>
            </a:r>
            <a:endParaRPr lang="sv-SE" i="1" dirty="0"/>
          </a:p>
        </p:txBody>
      </p:sp>
      <p:sp>
        <p:nvSpPr>
          <p:cNvPr id="11" name="Rektangel 10"/>
          <p:cNvSpPr/>
          <p:nvPr/>
        </p:nvSpPr>
        <p:spPr>
          <a:xfrm>
            <a:off x="3818919" y="975728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Efter omskrivning</a:t>
            </a:r>
          </a:p>
        </p:txBody>
      </p:sp>
      <p:sp>
        <p:nvSpPr>
          <p:cNvPr id="13" name="Rektangel 12"/>
          <p:cNvSpPr/>
          <p:nvPr/>
        </p:nvSpPr>
        <p:spPr>
          <a:xfrm>
            <a:off x="7098339" y="975728"/>
            <a:ext cx="598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Svar</a:t>
            </a:r>
          </a:p>
        </p:txBody>
      </p:sp>
      <p:sp>
        <p:nvSpPr>
          <p:cNvPr id="14" name="Rektangel 13"/>
          <p:cNvSpPr/>
          <p:nvPr/>
        </p:nvSpPr>
        <p:spPr>
          <a:xfrm>
            <a:off x="4206863" y="1515839"/>
            <a:ext cx="1151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x </a:t>
            </a:r>
            <a:r>
              <a:rPr lang="en-US" dirty="0"/>
              <a:t>+ </a:t>
            </a:r>
            <a:r>
              <a:rPr lang="en-US" i="1" dirty="0"/>
              <a:t>x </a:t>
            </a:r>
            <a:r>
              <a:rPr lang="en-US" dirty="0"/>
              <a:t>+</a:t>
            </a:r>
            <a:r>
              <a:rPr lang="en-US" i="1" dirty="0"/>
              <a:t> y </a:t>
            </a:r>
            <a:endParaRPr lang="sv-SE" i="1" dirty="0"/>
          </a:p>
        </p:txBody>
      </p:sp>
      <p:sp>
        <p:nvSpPr>
          <p:cNvPr id="15" name="Rektangel 14"/>
          <p:cNvSpPr/>
          <p:nvPr/>
        </p:nvSpPr>
        <p:spPr>
          <a:xfrm>
            <a:off x="7045912" y="1538386"/>
            <a:ext cx="820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2</a:t>
            </a:r>
            <a:r>
              <a:rPr lang="en-US" i="1" dirty="0"/>
              <a:t>x </a:t>
            </a:r>
            <a:r>
              <a:rPr lang="en-US" dirty="0"/>
              <a:t>+</a:t>
            </a:r>
            <a:r>
              <a:rPr lang="en-US" i="1" dirty="0"/>
              <a:t> y</a:t>
            </a:r>
            <a:endParaRPr lang="sv-SE" i="1" dirty="0"/>
          </a:p>
        </p:txBody>
      </p:sp>
      <p:sp>
        <p:nvSpPr>
          <p:cNvPr id="16" name="Rektangel 15"/>
          <p:cNvSpPr/>
          <p:nvPr/>
        </p:nvSpPr>
        <p:spPr>
          <a:xfrm>
            <a:off x="4049502" y="2531339"/>
            <a:ext cx="1309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3</a:t>
            </a:r>
            <a:r>
              <a:rPr lang="en-US" i="1" dirty="0"/>
              <a:t>p + </a:t>
            </a:r>
            <a:r>
              <a:rPr lang="en-US" dirty="0"/>
              <a:t>2</a:t>
            </a:r>
            <a:r>
              <a:rPr lang="en-US" i="1" dirty="0"/>
              <a:t>p </a:t>
            </a:r>
            <a:r>
              <a:rPr lang="en-US" dirty="0"/>
              <a:t>+</a:t>
            </a:r>
            <a:r>
              <a:rPr lang="en-US" i="1" dirty="0"/>
              <a:t> q</a:t>
            </a:r>
            <a:endParaRPr lang="sv-SE" i="1" dirty="0"/>
          </a:p>
        </p:txBody>
      </p:sp>
      <p:sp>
        <p:nvSpPr>
          <p:cNvPr id="17" name="Rektangel 16"/>
          <p:cNvSpPr/>
          <p:nvPr/>
        </p:nvSpPr>
        <p:spPr>
          <a:xfrm>
            <a:off x="7070696" y="2531339"/>
            <a:ext cx="10072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5</a:t>
            </a:r>
            <a:r>
              <a:rPr lang="en-US" i="1" dirty="0"/>
              <a:t>p </a:t>
            </a:r>
            <a:r>
              <a:rPr lang="en-US" dirty="0"/>
              <a:t>+</a:t>
            </a:r>
            <a:r>
              <a:rPr lang="en-US" i="1" dirty="0"/>
              <a:t> q</a:t>
            </a:r>
            <a:endParaRPr lang="sv-SE" i="1" dirty="0"/>
          </a:p>
        </p:txBody>
      </p:sp>
      <p:sp>
        <p:nvSpPr>
          <p:cNvPr id="18" name="Rektangel 17"/>
          <p:cNvSpPr/>
          <p:nvPr/>
        </p:nvSpPr>
        <p:spPr>
          <a:xfrm>
            <a:off x="7337193" y="3446621"/>
            <a:ext cx="436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7</a:t>
            </a:r>
            <a:r>
              <a:rPr lang="hu-HU" i="1" dirty="0"/>
              <a:t>z</a:t>
            </a:r>
            <a:endParaRPr lang="sv-SE" i="1" dirty="0"/>
          </a:p>
        </p:txBody>
      </p:sp>
      <p:sp>
        <p:nvSpPr>
          <p:cNvPr id="19" name="Rektangel 18"/>
          <p:cNvSpPr/>
          <p:nvPr/>
        </p:nvSpPr>
        <p:spPr>
          <a:xfrm>
            <a:off x="4049502" y="4549865"/>
            <a:ext cx="1539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a </a:t>
            </a:r>
            <a:r>
              <a:rPr lang="en-US" dirty="0"/>
              <a:t>+ 3</a:t>
            </a:r>
            <a:r>
              <a:rPr lang="en-US" i="1" dirty="0"/>
              <a:t>a </a:t>
            </a:r>
            <a:r>
              <a:rPr lang="en-US" dirty="0"/>
              <a:t>+</a:t>
            </a:r>
            <a:r>
              <a:rPr lang="en-US" i="1" dirty="0"/>
              <a:t> </a:t>
            </a:r>
            <a:r>
              <a:rPr lang="en-US" dirty="0"/>
              <a:t>5</a:t>
            </a:r>
            <a:r>
              <a:rPr lang="en-US" i="1" dirty="0"/>
              <a:t> – </a:t>
            </a:r>
            <a:r>
              <a:rPr lang="en-US" dirty="0"/>
              <a:t>4</a:t>
            </a:r>
            <a:endParaRPr lang="sv-SE" i="1" dirty="0"/>
          </a:p>
        </p:txBody>
      </p:sp>
      <p:sp>
        <p:nvSpPr>
          <p:cNvPr id="20" name="Rektangel 19"/>
          <p:cNvSpPr/>
          <p:nvPr/>
        </p:nvSpPr>
        <p:spPr>
          <a:xfrm>
            <a:off x="7177369" y="4573294"/>
            <a:ext cx="81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4a </a:t>
            </a:r>
            <a:r>
              <a:rPr lang="en-US" dirty="0"/>
              <a:t>+</a:t>
            </a:r>
            <a:r>
              <a:rPr lang="en-US" i="1" dirty="0"/>
              <a:t> </a:t>
            </a:r>
            <a:r>
              <a:rPr lang="en-US" dirty="0"/>
              <a:t>1</a:t>
            </a:r>
            <a:endParaRPr lang="sv-SE" i="1" dirty="0"/>
          </a:p>
        </p:txBody>
      </p:sp>
      <p:sp>
        <p:nvSpPr>
          <p:cNvPr id="21" name="Rektangel 20"/>
          <p:cNvSpPr/>
          <p:nvPr/>
        </p:nvSpPr>
        <p:spPr>
          <a:xfrm>
            <a:off x="3986396" y="5583643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r>
              <a:rPr lang="en-US" i="1" dirty="0"/>
              <a:t>b </a:t>
            </a:r>
            <a:r>
              <a:rPr lang="en-US" dirty="0"/>
              <a:t>+ 4</a:t>
            </a:r>
            <a:r>
              <a:rPr lang="en-US" i="1" dirty="0"/>
              <a:t>b </a:t>
            </a:r>
            <a:r>
              <a:rPr lang="en-US" dirty="0"/>
              <a:t>+ 2 </a:t>
            </a:r>
            <a:r>
              <a:rPr lang="en-US" i="1" dirty="0"/>
              <a:t> </a:t>
            </a:r>
            <a:r>
              <a:rPr lang="en-US" dirty="0"/>
              <a:t>– 2 </a:t>
            </a:r>
            <a:endParaRPr lang="sv-SE" i="1" dirty="0"/>
          </a:p>
        </p:txBody>
      </p:sp>
      <p:sp>
        <p:nvSpPr>
          <p:cNvPr id="22" name="Rektangel 21"/>
          <p:cNvSpPr/>
          <p:nvPr/>
        </p:nvSpPr>
        <p:spPr>
          <a:xfrm>
            <a:off x="7397835" y="5615909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</a:t>
            </a:r>
            <a:r>
              <a:rPr lang="en-US" i="1" dirty="0"/>
              <a:t>b</a:t>
            </a:r>
            <a:endParaRPr lang="sv-SE" i="1" dirty="0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405F0A7C-20C2-4747-BA9F-E94EBC2DC607}"/>
              </a:ext>
            </a:extLst>
          </p:cNvPr>
          <p:cNvSpPr/>
          <p:nvPr/>
        </p:nvSpPr>
        <p:spPr>
          <a:xfrm>
            <a:off x="395409" y="41795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2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2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5AC2DAF0-D860-2F4E-AA3C-9234CCCD205B}"/>
              </a:ext>
            </a:extLst>
          </p:cNvPr>
          <p:cNvSpPr/>
          <p:nvPr/>
        </p:nvSpPr>
        <p:spPr>
          <a:xfrm>
            <a:off x="3374052" y="270004"/>
            <a:ext cx="25793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 Värdet av ett uttryck	</a:t>
            </a:r>
          </a:p>
        </p:txBody>
      </p:sp>
      <p:grpSp>
        <p:nvGrpSpPr>
          <p:cNvPr id="13" name="Grupp 12">
            <a:extLst>
              <a:ext uri="{FF2B5EF4-FFF2-40B4-BE49-F238E27FC236}">
                <a16:creationId xmlns:a16="http://schemas.microsoft.com/office/drawing/2014/main" id="{945D04B3-610E-B241-ABF3-4889C4279016}"/>
              </a:ext>
            </a:extLst>
          </p:cNvPr>
          <p:cNvGrpSpPr/>
          <p:nvPr/>
        </p:nvGrpSpPr>
        <p:grpSpPr>
          <a:xfrm>
            <a:off x="1281206" y="736437"/>
            <a:ext cx="7280929" cy="1416213"/>
            <a:chOff x="1281206" y="736437"/>
            <a:chExt cx="7280929" cy="1416213"/>
          </a:xfrm>
        </p:grpSpPr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286DC83F-BCFC-884D-91C0-5847D57DC007}"/>
                </a:ext>
              </a:extLst>
            </p:cNvPr>
            <p:cNvSpPr/>
            <p:nvPr/>
          </p:nvSpPr>
          <p:spPr>
            <a:xfrm>
              <a:off x="1281206" y="1003901"/>
              <a:ext cx="58498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I inledningen till förra avsnittet kom vi fram till att man kan räkna ut hur mycket </a:t>
              </a:r>
              <a:r>
                <a:rPr lang="sv-SE" i="1" dirty="0">
                  <a:solidFill>
                    <a:srgbClr val="C00000"/>
                  </a:solidFill>
                </a:rPr>
                <a:t>x</a:t>
              </a:r>
              <a:r>
                <a:rPr lang="sv-SE" i="1" dirty="0"/>
                <a:t> </a:t>
              </a:r>
              <a:r>
                <a:rPr lang="sv-SE" dirty="0"/>
                <a:t>ägg väger med uttrycket </a:t>
              </a:r>
              <a:r>
                <a:rPr lang="sv-SE" dirty="0">
                  <a:solidFill>
                    <a:srgbClr val="C00000"/>
                  </a:solidFill>
                </a:rPr>
                <a:t>60 ∙ </a:t>
              </a:r>
              <a:r>
                <a:rPr lang="sv-SE" i="1" dirty="0">
                  <a:solidFill>
                    <a:srgbClr val="C00000"/>
                  </a:solidFill>
                </a:rPr>
                <a:t>x </a:t>
              </a:r>
              <a:r>
                <a:rPr lang="sv-SE" dirty="0"/>
                <a:t>g. </a:t>
              </a:r>
            </a:p>
          </p:txBody>
        </p:sp>
        <p:pic>
          <p:nvPicPr>
            <p:cNvPr id="12" name="Bildobjekt 11">
              <a:extLst>
                <a:ext uri="{FF2B5EF4-FFF2-40B4-BE49-F238E27FC236}">
                  <a16:creationId xmlns:a16="http://schemas.microsoft.com/office/drawing/2014/main" id="{070D9C6C-B90C-5C44-B4AB-21B4D9ADB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57988" y="736437"/>
              <a:ext cx="1604147" cy="1416213"/>
            </a:xfrm>
            <a:prstGeom prst="rect">
              <a:avLst/>
            </a:prstGeom>
          </p:spPr>
        </p:pic>
      </p:grp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0F87169E-9384-0649-A302-935509E4F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3674" y="1917696"/>
            <a:ext cx="2656651" cy="611531"/>
          </a:xfrm>
          <a:prstGeom prst="rect">
            <a:avLst/>
          </a:prstGeom>
        </p:spPr>
      </p:pic>
      <p:sp>
        <p:nvSpPr>
          <p:cNvPr id="18" name="Rektangel 17">
            <a:extLst>
              <a:ext uri="{FF2B5EF4-FFF2-40B4-BE49-F238E27FC236}">
                <a16:creationId xmlns:a16="http://schemas.microsoft.com/office/drawing/2014/main" id="{1BC14B80-AC42-3844-B3FC-235CD7325EE4}"/>
              </a:ext>
            </a:extLst>
          </p:cNvPr>
          <p:cNvSpPr/>
          <p:nvPr/>
        </p:nvSpPr>
        <p:spPr>
          <a:xfrm>
            <a:off x="2330396" y="2774691"/>
            <a:ext cx="4800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till exempel vill räkna ut hur mycket 12 ägg väger, så sätter vi in </a:t>
            </a:r>
            <a:r>
              <a:rPr lang="sv-SE" dirty="0">
                <a:solidFill>
                  <a:srgbClr val="C00000"/>
                </a:solidFill>
              </a:rPr>
              <a:t>12</a:t>
            </a:r>
            <a:r>
              <a:rPr lang="sv-SE" dirty="0"/>
              <a:t> istället för 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r>
              <a:rPr lang="sv-SE" i="1" dirty="0"/>
              <a:t> </a:t>
            </a:r>
            <a:r>
              <a:rPr lang="sv-SE" dirty="0"/>
              <a:t>i uttrycket. 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E7596414-43A6-0149-A2F4-4DBDB8DDCA90}"/>
              </a:ext>
            </a:extLst>
          </p:cNvPr>
          <p:cNvSpPr/>
          <p:nvPr/>
        </p:nvSpPr>
        <p:spPr>
          <a:xfrm>
            <a:off x="3165451" y="3560160"/>
            <a:ext cx="31522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12 ägg väger 60 · 12 g = 720 g. 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F791DC61-6BCF-9846-9D7A-7C9766F42173}"/>
              </a:ext>
            </a:extLst>
          </p:cNvPr>
          <p:cNvSpPr/>
          <p:nvPr/>
        </p:nvSpPr>
        <p:spPr>
          <a:xfrm>
            <a:off x="1907270" y="4360815"/>
            <a:ext cx="6008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säger då att vi har beräknat </a:t>
            </a:r>
            <a:r>
              <a:rPr lang="sv-SE" i="1" dirty="0">
                <a:solidFill>
                  <a:srgbClr val="C00000"/>
                </a:solidFill>
              </a:rPr>
              <a:t>uttryckets värde </a:t>
            </a:r>
            <a:r>
              <a:rPr lang="sv-SE" dirty="0"/>
              <a:t>för </a:t>
            </a:r>
            <a:r>
              <a:rPr lang="sv-SE" i="1" dirty="0"/>
              <a:t>x </a:t>
            </a:r>
            <a:r>
              <a:rPr lang="sv-SE" dirty="0"/>
              <a:t>= 12. </a:t>
            </a:r>
          </a:p>
        </p:txBody>
      </p:sp>
    </p:spTree>
    <p:extLst>
      <p:ext uri="{BB962C8B-B14F-4D97-AF65-F5344CB8AC3E}">
        <p14:creationId xmlns:p14="http://schemas.microsoft.com/office/powerpoint/2010/main" val="308170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DF0129C-A61B-EB49-A912-66F2AED08E87}"/>
              </a:ext>
            </a:extLst>
          </p:cNvPr>
          <p:cNvSpPr/>
          <p:nvPr/>
        </p:nvSpPr>
        <p:spPr>
          <a:xfrm>
            <a:off x="358817" y="622272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C92ABEEC-1E99-6A40-B3E7-B3C9FFF76C76}"/>
              </a:ext>
            </a:extLst>
          </p:cNvPr>
          <p:cNvSpPr txBox="1"/>
          <p:nvPr/>
        </p:nvSpPr>
        <p:spPr>
          <a:xfrm>
            <a:off x="2027570" y="1087721"/>
            <a:ext cx="4119021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a) 3</a:t>
            </a:r>
            <a:r>
              <a:rPr lang="sv-SE" i="1" dirty="0">
                <a:latin typeface="+mn-lt"/>
              </a:rPr>
              <a:t>x</a:t>
            </a:r>
            <a:r>
              <a:rPr lang="sv-SE" dirty="0"/>
              <a:t> –</a:t>
            </a:r>
            <a:r>
              <a:rPr lang="sv-SE" dirty="0">
                <a:latin typeface="+mn-lt"/>
              </a:rPr>
              <a:t> 7  för </a:t>
            </a:r>
            <a:r>
              <a:rPr lang="sv-SE" i="1" dirty="0">
                <a:latin typeface="+mn-lt"/>
              </a:rPr>
              <a:t>x</a:t>
            </a:r>
            <a:r>
              <a:rPr lang="sv-SE" dirty="0">
                <a:latin typeface="+mn-lt"/>
              </a:rPr>
              <a:t> = 5</a:t>
            </a:r>
          </a:p>
          <a:p>
            <a:endParaRPr lang="sv-SE" sz="1000" dirty="0">
              <a:latin typeface="+mn-lt"/>
            </a:endParaRPr>
          </a:p>
          <a:p>
            <a:r>
              <a:rPr lang="sv-SE" dirty="0">
                <a:latin typeface="+mn-lt"/>
              </a:rPr>
              <a:t>b) 4</a:t>
            </a:r>
            <a:r>
              <a:rPr lang="sv-SE" i="1" dirty="0">
                <a:latin typeface="+mn-lt"/>
              </a:rPr>
              <a:t>y</a:t>
            </a:r>
            <a:r>
              <a:rPr lang="sv-SE" dirty="0">
                <a:latin typeface="+mn-lt"/>
              </a:rPr>
              <a:t> + 2</a:t>
            </a:r>
            <a:r>
              <a:rPr lang="sv-SE" i="1" dirty="0">
                <a:latin typeface="+mn-lt"/>
              </a:rPr>
              <a:t>z</a:t>
            </a:r>
            <a:r>
              <a:rPr lang="sv-SE" dirty="0">
                <a:latin typeface="+mn-lt"/>
              </a:rPr>
              <a:t> för </a:t>
            </a:r>
            <a:r>
              <a:rPr lang="sv-SE" i="1" dirty="0">
                <a:latin typeface="+mn-lt"/>
              </a:rPr>
              <a:t>y </a:t>
            </a:r>
            <a:r>
              <a:rPr lang="sv-SE" dirty="0">
                <a:latin typeface="+mn-lt"/>
              </a:rPr>
              <a:t>= 3 och </a:t>
            </a:r>
            <a:r>
              <a:rPr lang="sv-SE" i="1" dirty="0">
                <a:latin typeface="+mn-lt"/>
              </a:rPr>
              <a:t>z </a:t>
            </a:r>
            <a:r>
              <a:rPr lang="sv-SE" dirty="0">
                <a:latin typeface="+mn-lt"/>
              </a:rPr>
              <a:t>= 6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4C85179D-145B-A841-B640-3B446C4A83BC}"/>
              </a:ext>
            </a:extLst>
          </p:cNvPr>
          <p:cNvSpPr/>
          <p:nvPr/>
        </p:nvSpPr>
        <p:spPr>
          <a:xfrm>
            <a:off x="1113731" y="2406771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a)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982E1996-1990-ED46-9B1D-ACE807A44116}"/>
              </a:ext>
            </a:extLst>
          </p:cNvPr>
          <p:cNvSpPr/>
          <p:nvPr/>
        </p:nvSpPr>
        <p:spPr>
          <a:xfrm>
            <a:off x="1607533" y="2389185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3x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7 </a:t>
            </a:r>
            <a:r>
              <a:rPr lang="sv-SE" sz="2000" i="1" dirty="0"/>
              <a:t>=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50A26683-BF38-3E40-A206-CCAFCCBDD927}"/>
              </a:ext>
            </a:extLst>
          </p:cNvPr>
          <p:cNvSpPr/>
          <p:nvPr/>
        </p:nvSpPr>
        <p:spPr>
          <a:xfrm>
            <a:off x="6057787" y="2435351"/>
            <a:ext cx="231055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Tänk på att 3</a:t>
            </a:r>
            <a:r>
              <a:rPr lang="sv-SE" sz="1400" i="1" dirty="0"/>
              <a:t>x </a:t>
            </a:r>
            <a:r>
              <a:rPr lang="sv-SE" sz="1400" dirty="0"/>
              <a:t>betyder 3 ·</a:t>
            </a:r>
            <a:r>
              <a:rPr lang="sv-SE" sz="1400" i="1" dirty="0"/>
              <a:t>x</a:t>
            </a:r>
            <a:r>
              <a:rPr lang="sv-SE" sz="1400" dirty="0"/>
              <a:t>. 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88B896A0-309B-BF4E-B63A-6B919169CFDA}"/>
              </a:ext>
            </a:extLst>
          </p:cNvPr>
          <p:cNvSpPr txBox="1"/>
          <p:nvPr/>
        </p:nvSpPr>
        <p:spPr>
          <a:xfrm>
            <a:off x="2027570" y="668439"/>
            <a:ext cx="411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Beräkna värdet av uttrycken.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B405C5D-DC23-AA40-8DD2-10C10FE422D7}"/>
              </a:ext>
            </a:extLst>
          </p:cNvPr>
          <p:cNvSpPr/>
          <p:nvPr/>
        </p:nvSpPr>
        <p:spPr>
          <a:xfrm>
            <a:off x="2585156" y="2387610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 · x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7</a:t>
            </a:r>
            <a:endParaRPr lang="sv-SE" sz="2000" i="1" dirty="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F1CB29B-91C0-DA4F-BBA3-C753D401454D}"/>
              </a:ext>
            </a:extLst>
          </p:cNvPr>
          <p:cNvSpPr/>
          <p:nvPr/>
        </p:nvSpPr>
        <p:spPr>
          <a:xfrm>
            <a:off x="1607533" y="2872245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Värdet:</a:t>
            </a:r>
            <a:endParaRPr lang="sv-SE" sz="2000" i="1" dirty="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9739C13D-23E2-384A-9818-465F7CC4EAE8}"/>
              </a:ext>
            </a:extLst>
          </p:cNvPr>
          <p:cNvSpPr/>
          <p:nvPr/>
        </p:nvSpPr>
        <p:spPr>
          <a:xfrm>
            <a:off x="2503967" y="2872245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 · 5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7 </a:t>
            </a:r>
            <a:r>
              <a:rPr lang="sv-SE" sz="2000" i="1" dirty="0"/>
              <a:t>=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0F1731F0-AF66-1E4D-A903-CB6994DE1ACD}"/>
              </a:ext>
            </a:extLst>
          </p:cNvPr>
          <p:cNvSpPr/>
          <p:nvPr/>
        </p:nvSpPr>
        <p:spPr>
          <a:xfrm>
            <a:off x="6057787" y="2916075"/>
            <a:ext cx="240823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Enligt prioriteringsreglerna ska multiplikationen räknas först. 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28A5270-BE64-334B-BE8F-81728D74635F}"/>
              </a:ext>
            </a:extLst>
          </p:cNvPr>
          <p:cNvSpPr/>
          <p:nvPr/>
        </p:nvSpPr>
        <p:spPr>
          <a:xfrm>
            <a:off x="3679633" y="2870670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15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7 </a:t>
            </a:r>
            <a:r>
              <a:rPr lang="sv-SE" sz="2000" i="1" dirty="0"/>
              <a:t>=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D2AA53B7-4E24-7C47-AAC1-48F02896FD70}"/>
              </a:ext>
            </a:extLst>
          </p:cNvPr>
          <p:cNvSpPr/>
          <p:nvPr/>
        </p:nvSpPr>
        <p:spPr>
          <a:xfrm>
            <a:off x="4684887" y="2870670"/>
            <a:ext cx="362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8</a:t>
            </a:r>
            <a:endParaRPr lang="sv-SE" sz="2000" dirty="0">
              <a:latin typeface="+mn-lt"/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CECA8E74-F841-D34C-B18B-8E60A38E6EEC}"/>
              </a:ext>
            </a:extLst>
          </p:cNvPr>
          <p:cNvSpPr/>
          <p:nvPr/>
        </p:nvSpPr>
        <p:spPr>
          <a:xfrm>
            <a:off x="1141449" y="3929641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b)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CFF40F16-E64F-CB44-8B12-FD81BB48D716}"/>
              </a:ext>
            </a:extLst>
          </p:cNvPr>
          <p:cNvSpPr/>
          <p:nvPr/>
        </p:nvSpPr>
        <p:spPr>
          <a:xfrm>
            <a:off x="1635251" y="3912055"/>
            <a:ext cx="12879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4y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2z </a:t>
            </a:r>
            <a:r>
              <a:rPr lang="sv-SE" sz="2000" i="1" dirty="0"/>
              <a:t>=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B80F9A6A-A4C1-CF4A-BF4A-BEBA444C89FA}"/>
              </a:ext>
            </a:extLst>
          </p:cNvPr>
          <p:cNvSpPr/>
          <p:nvPr/>
        </p:nvSpPr>
        <p:spPr>
          <a:xfrm>
            <a:off x="2840271" y="3908905"/>
            <a:ext cx="15386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4 · y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2 · z</a:t>
            </a:r>
            <a:endParaRPr lang="sv-SE" sz="2000" i="1" dirty="0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65ABE0A6-3467-A842-A577-88C1634E49AA}"/>
              </a:ext>
            </a:extLst>
          </p:cNvPr>
          <p:cNvSpPr/>
          <p:nvPr/>
        </p:nvSpPr>
        <p:spPr>
          <a:xfrm>
            <a:off x="1635251" y="4395115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Värdet:</a:t>
            </a:r>
            <a:endParaRPr lang="sv-SE" sz="2000" i="1" dirty="0"/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B7C9FC1F-64DB-3E4F-A80C-D0C8890C15FB}"/>
              </a:ext>
            </a:extLst>
          </p:cNvPr>
          <p:cNvSpPr/>
          <p:nvPr/>
        </p:nvSpPr>
        <p:spPr>
          <a:xfrm>
            <a:off x="2531684" y="4395115"/>
            <a:ext cx="17329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4 · 3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2 · 6 </a:t>
            </a:r>
            <a:r>
              <a:rPr lang="sv-SE" sz="2000" i="1" dirty="0"/>
              <a:t>=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A9CDBB9B-1F6C-B348-9C15-CD95669317CF}"/>
              </a:ext>
            </a:extLst>
          </p:cNvPr>
          <p:cNvSpPr/>
          <p:nvPr/>
        </p:nvSpPr>
        <p:spPr>
          <a:xfrm>
            <a:off x="6199789" y="4391965"/>
            <a:ext cx="231055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Räkna multiplikationen först. 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7E0D6F99-656A-AB42-971A-84F7AF142D3B}"/>
              </a:ext>
            </a:extLst>
          </p:cNvPr>
          <p:cNvSpPr/>
          <p:nvPr/>
        </p:nvSpPr>
        <p:spPr>
          <a:xfrm>
            <a:off x="4087081" y="4391965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12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12 </a:t>
            </a:r>
            <a:r>
              <a:rPr lang="sv-SE" sz="2000" i="1" dirty="0"/>
              <a:t>=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7F574040-806D-0545-8273-FE47587BB954}"/>
              </a:ext>
            </a:extLst>
          </p:cNvPr>
          <p:cNvSpPr/>
          <p:nvPr/>
        </p:nvSpPr>
        <p:spPr>
          <a:xfrm>
            <a:off x="5225048" y="4381013"/>
            <a:ext cx="5176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24</a:t>
            </a:r>
            <a:endParaRPr lang="sv-SE" sz="2000" i="1" dirty="0"/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6E6F55A1-33FC-3344-9B61-897E2C49225E}"/>
              </a:ext>
            </a:extLst>
          </p:cNvPr>
          <p:cNvSpPr txBox="1"/>
          <p:nvPr/>
        </p:nvSpPr>
        <p:spPr>
          <a:xfrm>
            <a:off x="1727888" y="5908683"/>
            <a:ext cx="3358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i="1" u="sng" dirty="0">
                <a:latin typeface="Bradley Hand Bold"/>
                <a:cs typeface="Bradley Hand Bold"/>
              </a:rPr>
              <a:t>Svar</a:t>
            </a:r>
            <a:r>
              <a:rPr lang="sv-SE" sz="2000" i="1" dirty="0">
                <a:latin typeface="Bradley Hand Bold"/>
                <a:cs typeface="Bradley Hand Bold"/>
              </a:rPr>
              <a:t>: 	a)</a:t>
            </a:r>
            <a:r>
              <a:rPr lang="sv-SE" sz="2000" i="1" dirty="0">
                <a:latin typeface="Bradley Hand" pitchFamily="2" charset="77"/>
              </a:rPr>
              <a:t> 8		b) 24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F9CB8C2B-5590-E218-AC30-83494A35ADC3}"/>
              </a:ext>
            </a:extLst>
          </p:cNvPr>
          <p:cNvSpPr/>
          <p:nvPr/>
        </p:nvSpPr>
        <p:spPr>
          <a:xfrm>
            <a:off x="2596532" y="3230923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15</a:t>
            </a:r>
            <a:endParaRPr lang="sv-SE" sz="2000" i="1" dirty="0"/>
          </a:p>
        </p:txBody>
      </p:sp>
      <p:sp>
        <p:nvSpPr>
          <p:cNvPr id="12" name="Vänster klammerparentes 11">
            <a:extLst>
              <a:ext uri="{FF2B5EF4-FFF2-40B4-BE49-F238E27FC236}">
                <a16:creationId xmlns:a16="http://schemas.microsoft.com/office/drawing/2014/main" id="{688F0759-0980-5175-93F6-03888DDA3B5B}"/>
              </a:ext>
            </a:extLst>
          </p:cNvPr>
          <p:cNvSpPr/>
          <p:nvPr/>
        </p:nvSpPr>
        <p:spPr>
          <a:xfrm rot="16200000">
            <a:off x="2752294" y="2933566"/>
            <a:ext cx="160506" cy="600021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C9EE4712-1B92-0D00-D2FC-D362E2ACD00B}"/>
              </a:ext>
            </a:extLst>
          </p:cNvPr>
          <p:cNvSpPr/>
          <p:nvPr/>
        </p:nvSpPr>
        <p:spPr>
          <a:xfrm>
            <a:off x="2672484" y="4736207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12</a:t>
            </a:r>
            <a:endParaRPr lang="sv-SE" sz="2000" i="1" dirty="0"/>
          </a:p>
        </p:txBody>
      </p:sp>
      <p:sp>
        <p:nvSpPr>
          <p:cNvPr id="26" name="Vänster klammerparentes 25">
            <a:extLst>
              <a:ext uri="{FF2B5EF4-FFF2-40B4-BE49-F238E27FC236}">
                <a16:creationId xmlns:a16="http://schemas.microsoft.com/office/drawing/2014/main" id="{8F45DA22-4036-28BB-C2AF-1774CD5F3E6D}"/>
              </a:ext>
            </a:extLst>
          </p:cNvPr>
          <p:cNvSpPr/>
          <p:nvPr/>
        </p:nvSpPr>
        <p:spPr>
          <a:xfrm rot="16200000">
            <a:off x="2804375" y="4447216"/>
            <a:ext cx="160506" cy="600021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EE40C544-9C5D-42C1-868A-6AA49EB3FBB2}"/>
              </a:ext>
            </a:extLst>
          </p:cNvPr>
          <p:cNvSpPr/>
          <p:nvPr/>
        </p:nvSpPr>
        <p:spPr>
          <a:xfrm>
            <a:off x="3406955" y="4729049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12</a:t>
            </a:r>
            <a:endParaRPr lang="sv-SE" sz="2000" i="1" dirty="0"/>
          </a:p>
        </p:txBody>
      </p:sp>
      <p:sp>
        <p:nvSpPr>
          <p:cNvPr id="28" name="Vänster klammerparentes 27">
            <a:extLst>
              <a:ext uri="{FF2B5EF4-FFF2-40B4-BE49-F238E27FC236}">
                <a16:creationId xmlns:a16="http://schemas.microsoft.com/office/drawing/2014/main" id="{468C324D-4ABB-7D6B-7A75-8FA34AA17A5D}"/>
              </a:ext>
            </a:extLst>
          </p:cNvPr>
          <p:cNvSpPr/>
          <p:nvPr/>
        </p:nvSpPr>
        <p:spPr>
          <a:xfrm rot="16200000">
            <a:off x="3538846" y="4459342"/>
            <a:ext cx="160506" cy="600021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473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 animBg="1"/>
      <p:bldP spid="8" grpId="0"/>
      <p:bldP spid="9" grpId="0"/>
      <p:bldP spid="10" grpId="0"/>
      <p:bldP spid="11" grpId="0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/>
      <p:bldP spid="24" grpId="0"/>
      <p:bldP spid="4" grpId="0"/>
      <p:bldP spid="12" grpId="0" animBg="1"/>
      <p:bldP spid="25" grpId="0"/>
      <p:bldP spid="26" grpId="0" animBg="1"/>
      <p:bldP spid="27" grpId="0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ruta 2"/>
          <p:cNvSpPr txBox="1"/>
          <p:nvPr/>
        </p:nvSpPr>
        <p:spPr>
          <a:xfrm>
            <a:off x="4209098" y="494824"/>
            <a:ext cx="1144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/>
              <a:t>Mönster</a:t>
            </a:r>
          </a:p>
        </p:txBody>
      </p:sp>
      <p:sp>
        <p:nvSpPr>
          <p:cNvPr id="4" name="Rektangel 3"/>
          <p:cNvSpPr/>
          <p:nvPr/>
        </p:nvSpPr>
        <p:spPr>
          <a:xfrm>
            <a:off x="2740450" y="2450712"/>
            <a:ext cx="3747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Antalet tändstickor bildar ett </a:t>
            </a:r>
            <a:r>
              <a:rPr lang="sv-SE" i="1" dirty="0">
                <a:solidFill>
                  <a:srgbClr val="C00000"/>
                </a:solidFill>
              </a:rPr>
              <a:t>mönster</a:t>
            </a:r>
            <a:r>
              <a:rPr lang="sv-SE" dirty="0"/>
              <a:t>.</a:t>
            </a:r>
          </a:p>
        </p:txBody>
      </p:sp>
      <p:sp>
        <p:nvSpPr>
          <p:cNvPr id="6" name="Rektangel 5"/>
          <p:cNvSpPr/>
          <p:nvPr/>
        </p:nvSpPr>
        <p:spPr>
          <a:xfrm>
            <a:off x="2200739" y="3039814"/>
            <a:ext cx="56389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kan beskriva mönstret att första figuren har fyra stickor och sedan ökar antalet stickor med </a:t>
            </a:r>
            <a:r>
              <a:rPr lang="sv-SE" sz="2000" dirty="0">
                <a:solidFill>
                  <a:srgbClr val="C00000"/>
                </a:solidFill>
              </a:rPr>
              <a:t>3</a:t>
            </a:r>
            <a:r>
              <a:rPr lang="sv-SE" dirty="0"/>
              <a:t> för varje ny kvadrat.</a:t>
            </a:r>
          </a:p>
        </p:txBody>
      </p:sp>
      <p:grpSp>
        <p:nvGrpSpPr>
          <p:cNvPr id="14" name="Grupp 13">
            <a:extLst>
              <a:ext uri="{FF2B5EF4-FFF2-40B4-BE49-F238E27FC236}">
                <a16:creationId xmlns:a16="http://schemas.microsoft.com/office/drawing/2014/main" id="{D1BF2DEB-9C3E-0240-902D-A08793E096C4}"/>
              </a:ext>
            </a:extLst>
          </p:cNvPr>
          <p:cNvGrpSpPr/>
          <p:nvPr/>
        </p:nvGrpSpPr>
        <p:grpSpPr>
          <a:xfrm>
            <a:off x="2029734" y="1301860"/>
            <a:ext cx="5503177" cy="1142724"/>
            <a:chOff x="2029734" y="909974"/>
            <a:chExt cx="5503177" cy="1142724"/>
          </a:xfrm>
        </p:grpSpPr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F4D2DB38-59F2-D245-B14B-9DE0EE206D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4332"/>
            <a:stretch/>
          </p:blipFill>
          <p:spPr>
            <a:xfrm>
              <a:off x="2029734" y="909974"/>
              <a:ext cx="5503177" cy="882568"/>
            </a:xfrm>
            <a:prstGeom prst="rect">
              <a:avLst/>
            </a:prstGeom>
          </p:spPr>
        </p:pic>
        <p:sp>
          <p:nvSpPr>
            <p:cNvPr id="11" name="Rektangel 10">
              <a:extLst>
                <a:ext uri="{FF2B5EF4-FFF2-40B4-BE49-F238E27FC236}">
                  <a16:creationId xmlns:a16="http://schemas.microsoft.com/office/drawing/2014/main" id="{8FF9A159-1979-A34C-AF73-C89C394D25BB}"/>
                </a:ext>
              </a:extLst>
            </p:cNvPr>
            <p:cNvSpPr/>
            <p:nvPr/>
          </p:nvSpPr>
          <p:spPr>
            <a:xfrm>
              <a:off x="2067589" y="1683366"/>
              <a:ext cx="9547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Figur 1</a:t>
              </a:r>
            </a:p>
          </p:txBody>
        </p:sp>
        <p:sp>
          <p:nvSpPr>
            <p:cNvPr id="12" name="Rektangel 11">
              <a:extLst>
                <a:ext uri="{FF2B5EF4-FFF2-40B4-BE49-F238E27FC236}">
                  <a16:creationId xmlns:a16="http://schemas.microsoft.com/office/drawing/2014/main" id="{7DB688FA-E268-4740-AFFD-952F1C58EDC4}"/>
                </a:ext>
              </a:extLst>
            </p:cNvPr>
            <p:cNvSpPr/>
            <p:nvPr/>
          </p:nvSpPr>
          <p:spPr>
            <a:xfrm>
              <a:off x="5923639" y="1673499"/>
              <a:ext cx="9547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Figur 3</a:t>
              </a:r>
            </a:p>
          </p:txBody>
        </p: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3C44F313-E38A-5046-B6C3-5C0F9DB4C17B}"/>
                </a:ext>
              </a:extLst>
            </p:cNvPr>
            <p:cNvSpPr/>
            <p:nvPr/>
          </p:nvSpPr>
          <p:spPr>
            <a:xfrm>
              <a:off x="3581874" y="1677904"/>
              <a:ext cx="9547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Figur 2</a:t>
              </a:r>
            </a:p>
          </p:txBody>
        </p:sp>
      </p:grpSp>
      <p:sp>
        <p:nvSpPr>
          <p:cNvPr id="17" name="Rektangel 16">
            <a:extLst>
              <a:ext uri="{FF2B5EF4-FFF2-40B4-BE49-F238E27FC236}">
                <a16:creationId xmlns:a16="http://schemas.microsoft.com/office/drawing/2014/main" id="{6080C520-B87A-214D-B002-021E0FD3ACD2}"/>
              </a:ext>
            </a:extLst>
          </p:cNvPr>
          <p:cNvSpPr/>
          <p:nvPr/>
        </p:nvSpPr>
        <p:spPr>
          <a:xfrm>
            <a:off x="2544973" y="4613800"/>
            <a:ext cx="470667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Talen</a:t>
            </a:r>
            <a:r>
              <a:rPr lang="sv-SE" sz="2800" dirty="0"/>
              <a:t> </a:t>
            </a:r>
            <a:r>
              <a:rPr lang="hr-HR" sz="2400" b="1" dirty="0">
                <a:solidFill>
                  <a:srgbClr val="C00000"/>
                </a:solidFill>
              </a:rPr>
              <a:t>1, 5, 9, 13, 17... </a:t>
            </a:r>
            <a:r>
              <a:rPr lang="sv-SE" dirty="0"/>
              <a:t>är ett exempel på en </a:t>
            </a:r>
            <a:r>
              <a:rPr lang="sv-SE" i="1" dirty="0">
                <a:solidFill>
                  <a:srgbClr val="C00000"/>
                </a:solidFill>
              </a:rPr>
              <a:t>talföljd</a:t>
            </a:r>
            <a:r>
              <a:rPr lang="sv-SE" i="1" dirty="0"/>
              <a:t> </a:t>
            </a:r>
            <a:r>
              <a:rPr lang="sv-SE" dirty="0"/>
              <a:t>där varje nytt tal bildas efter en regel. 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6BB14567-5380-C942-AF14-9BA252EB23CD}"/>
              </a:ext>
            </a:extLst>
          </p:cNvPr>
          <p:cNvSpPr/>
          <p:nvPr/>
        </p:nvSpPr>
        <p:spPr>
          <a:xfrm>
            <a:off x="2078818" y="5556140"/>
            <a:ext cx="5638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I det här fallet är varje nytt tal </a:t>
            </a:r>
            <a:r>
              <a:rPr lang="sv-SE" dirty="0">
                <a:solidFill>
                  <a:srgbClr val="C00000"/>
                </a:solidFill>
              </a:rPr>
              <a:t>4</a:t>
            </a:r>
            <a:r>
              <a:rPr lang="sv-SE" dirty="0"/>
              <a:t> större än det föregående. </a:t>
            </a:r>
          </a:p>
        </p:txBody>
      </p:sp>
    </p:spTree>
    <p:extLst>
      <p:ext uri="{BB962C8B-B14F-4D97-AF65-F5344CB8AC3E}">
        <p14:creationId xmlns:p14="http://schemas.microsoft.com/office/powerpoint/2010/main" val="425615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7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2050448" y="365077"/>
            <a:ext cx="1908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Vilket är nästa tal?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58914"/>
          <a:stretch/>
        </p:blipFill>
        <p:spPr>
          <a:xfrm>
            <a:off x="2829885" y="2814537"/>
            <a:ext cx="1892301" cy="300383"/>
          </a:xfrm>
          <a:prstGeom prst="rect">
            <a:avLst/>
          </a:prstGeom>
        </p:spPr>
      </p:pic>
      <p:grpSp>
        <p:nvGrpSpPr>
          <p:cNvPr id="11" name="Grupp 10"/>
          <p:cNvGrpSpPr/>
          <p:nvPr/>
        </p:nvGrpSpPr>
        <p:grpSpPr>
          <a:xfrm>
            <a:off x="2046110" y="733846"/>
            <a:ext cx="5277557" cy="441109"/>
            <a:chOff x="2046110" y="851890"/>
            <a:chExt cx="5277557" cy="441109"/>
          </a:xfrm>
        </p:grpSpPr>
        <p:sp>
          <p:nvSpPr>
            <p:cNvPr id="2" name="Rektangel 1"/>
            <p:cNvSpPr/>
            <p:nvPr/>
          </p:nvSpPr>
          <p:spPr>
            <a:xfrm>
              <a:off x="2829885" y="851890"/>
              <a:ext cx="449378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000" dirty="0"/>
                <a:t>1	 3 	  9 	  27     ?</a:t>
              </a:r>
              <a:endParaRPr lang="sv-SE" sz="2000" dirty="0"/>
            </a:p>
          </p:txBody>
        </p:sp>
        <p:sp>
          <p:nvSpPr>
            <p:cNvPr id="7" name="textruta 6"/>
            <p:cNvSpPr txBox="1"/>
            <p:nvPr/>
          </p:nvSpPr>
          <p:spPr>
            <a:xfrm>
              <a:off x="2046110" y="923667"/>
              <a:ext cx="395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a)</a:t>
              </a:r>
            </a:p>
          </p:txBody>
        </p:sp>
      </p:grpSp>
      <p:grpSp>
        <p:nvGrpSpPr>
          <p:cNvPr id="12" name="Grupp 11"/>
          <p:cNvGrpSpPr/>
          <p:nvPr/>
        </p:nvGrpSpPr>
        <p:grpSpPr>
          <a:xfrm>
            <a:off x="2046110" y="1286169"/>
            <a:ext cx="4611325" cy="416890"/>
            <a:chOff x="2046110" y="4140829"/>
            <a:chExt cx="4611325" cy="416890"/>
          </a:xfrm>
        </p:grpSpPr>
        <p:sp>
          <p:nvSpPr>
            <p:cNvPr id="6" name="Rektangel 5"/>
            <p:cNvSpPr/>
            <p:nvPr/>
          </p:nvSpPr>
          <p:spPr>
            <a:xfrm>
              <a:off x="2695222" y="4140829"/>
              <a:ext cx="396221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sz="2000" dirty="0"/>
                <a:t>20 	  19 	       17 	  14 		?</a:t>
              </a:r>
              <a:endParaRPr lang="sv-SE" sz="2000" dirty="0"/>
            </a:p>
          </p:txBody>
        </p:sp>
        <p:sp>
          <p:nvSpPr>
            <p:cNvPr id="8" name="textruta 7"/>
            <p:cNvSpPr txBox="1"/>
            <p:nvPr/>
          </p:nvSpPr>
          <p:spPr>
            <a:xfrm>
              <a:off x="2046110" y="4188387"/>
              <a:ext cx="395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b)</a:t>
              </a:r>
            </a:p>
          </p:txBody>
        </p:sp>
      </p:grpSp>
      <p:pic>
        <p:nvPicPr>
          <p:cNvPr id="9" name="Bildobjekt 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56995"/>
          <a:stretch/>
        </p:blipFill>
        <p:spPr>
          <a:xfrm>
            <a:off x="2829886" y="4236181"/>
            <a:ext cx="1892300" cy="289931"/>
          </a:xfrm>
          <a:prstGeom prst="rect">
            <a:avLst/>
          </a:prstGeom>
        </p:spPr>
      </p:pic>
      <p:sp>
        <p:nvSpPr>
          <p:cNvPr id="13" name="textruta 12"/>
          <p:cNvSpPr txBox="1"/>
          <p:nvPr/>
        </p:nvSpPr>
        <p:spPr>
          <a:xfrm>
            <a:off x="2173111" y="4854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v-SE" dirty="0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5B08FCF1-3767-F944-A4B5-8716210A5726}"/>
              </a:ext>
            </a:extLst>
          </p:cNvPr>
          <p:cNvSpPr/>
          <p:nvPr/>
        </p:nvSpPr>
        <p:spPr>
          <a:xfrm>
            <a:off x="317228" y="258359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9967D7D8-E8E9-8F4B-88A9-158D2BE0DFE4}"/>
              </a:ext>
            </a:extLst>
          </p:cNvPr>
          <p:cNvSpPr/>
          <p:nvPr/>
        </p:nvSpPr>
        <p:spPr>
          <a:xfrm>
            <a:off x="2659511" y="3182798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Nästa tal: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ECFC226A-24E8-D44D-9089-362CC348C618}"/>
              </a:ext>
            </a:extLst>
          </p:cNvPr>
          <p:cNvSpPr/>
          <p:nvPr/>
        </p:nvSpPr>
        <p:spPr>
          <a:xfrm>
            <a:off x="3871655" y="3159675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 · 27 </a:t>
            </a:r>
            <a:r>
              <a:rPr lang="sv-SE" sz="2000" i="1" dirty="0"/>
              <a:t>=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75237AFB-1CC9-C640-BDC2-1A6B307656D9}"/>
              </a:ext>
            </a:extLst>
          </p:cNvPr>
          <p:cNvSpPr/>
          <p:nvPr/>
        </p:nvSpPr>
        <p:spPr>
          <a:xfrm>
            <a:off x="4797223" y="3159675"/>
            <a:ext cx="5809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81</a:t>
            </a:r>
            <a:endParaRPr lang="sv-SE" sz="2000" i="1" dirty="0"/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E0C694C5-1EB2-1846-B98B-FAB0686112E5}"/>
              </a:ext>
            </a:extLst>
          </p:cNvPr>
          <p:cNvSpPr/>
          <p:nvPr/>
        </p:nvSpPr>
        <p:spPr>
          <a:xfrm>
            <a:off x="1958222" y="2721889"/>
            <a:ext cx="429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a)</a:t>
            </a:r>
          </a:p>
        </p:txBody>
      </p:sp>
      <p:pic>
        <p:nvPicPr>
          <p:cNvPr id="21" name="Bildobjekt 20">
            <a:extLst>
              <a:ext uri="{FF2B5EF4-FFF2-40B4-BE49-F238E27FC236}">
                <a16:creationId xmlns:a16="http://schemas.microsoft.com/office/drawing/2014/main" id="{05200AA9-9B6D-184F-BFB9-D6DC9194D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42370"/>
          <a:stretch/>
        </p:blipFill>
        <p:spPr>
          <a:xfrm>
            <a:off x="2777525" y="2364916"/>
            <a:ext cx="1997019" cy="444661"/>
          </a:xfrm>
          <a:prstGeom prst="rect">
            <a:avLst/>
          </a:prstGeom>
        </p:spPr>
      </p:pic>
      <p:sp>
        <p:nvSpPr>
          <p:cNvPr id="22" name="Rektangel 21">
            <a:extLst>
              <a:ext uri="{FF2B5EF4-FFF2-40B4-BE49-F238E27FC236}">
                <a16:creationId xmlns:a16="http://schemas.microsoft.com/office/drawing/2014/main" id="{A14B821C-8CCE-B046-A30A-738D0FB7C3A5}"/>
              </a:ext>
            </a:extLst>
          </p:cNvPr>
          <p:cNvSpPr/>
          <p:nvPr/>
        </p:nvSpPr>
        <p:spPr>
          <a:xfrm>
            <a:off x="6293369" y="2598779"/>
            <a:ext cx="184009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Varje tal är tre gånger större än talet innan.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4ECBC14A-90EE-8446-8C26-68E20D8FF808}"/>
              </a:ext>
            </a:extLst>
          </p:cNvPr>
          <p:cNvSpPr/>
          <p:nvPr/>
        </p:nvSpPr>
        <p:spPr>
          <a:xfrm>
            <a:off x="1958222" y="4126002"/>
            <a:ext cx="429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b)</a:t>
            </a:r>
          </a:p>
        </p:txBody>
      </p:sp>
      <p:pic>
        <p:nvPicPr>
          <p:cNvPr id="24" name="Bildobjekt 23">
            <a:extLst>
              <a:ext uri="{FF2B5EF4-FFF2-40B4-BE49-F238E27FC236}">
                <a16:creationId xmlns:a16="http://schemas.microsoft.com/office/drawing/2014/main" id="{24C00657-F163-7944-8E80-FC612F6C5D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41352"/>
          <a:stretch/>
        </p:blipFill>
        <p:spPr>
          <a:xfrm>
            <a:off x="2829884" y="3863910"/>
            <a:ext cx="1892300" cy="395394"/>
          </a:xfrm>
          <a:prstGeom prst="rect">
            <a:avLst/>
          </a:prstGeom>
        </p:spPr>
      </p:pic>
      <p:sp>
        <p:nvSpPr>
          <p:cNvPr id="26" name="Rektangel 25">
            <a:extLst>
              <a:ext uri="{FF2B5EF4-FFF2-40B4-BE49-F238E27FC236}">
                <a16:creationId xmlns:a16="http://schemas.microsoft.com/office/drawing/2014/main" id="{AC1A9AA7-481E-B347-879E-8E220C802993}"/>
              </a:ext>
            </a:extLst>
          </p:cNvPr>
          <p:cNvSpPr/>
          <p:nvPr/>
        </p:nvSpPr>
        <p:spPr>
          <a:xfrm>
            <a:off x="6293369" y="3997378"/>
            <a:ext cx="207537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Differensen mellan talen ökar med ett för varje tal.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2CB9714A-DCCD-0343-859C-0693EE9DA04A}"/>
              </a:ext>
            </a:extLst>
          </p:cNvPr>
          <p:cNvSpPr/>
          <p:nvPr/>
        </p:nvSpPr>
        <p:spPr>
          <a:xfrm>
            <a:off x="2695222" y="4679317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Nästa tal: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0D764FA5-99AB-8A4A-840D-CA5150FC4BBE}"/>
              </a:ext>
            </a:extLst>
          </p:cNvPr>
          <p:cNvSpPr/>
          <p:nvPr/>
        </p:nvSpPr>
        <p:spPr>
          <a:xfrm>
            <a:off x="3907366" y="4656194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14 </a:t>
            </a:r>
            <a:r>
              <a:rPr lang="sv-SE" sz="2000" i="1" dirty="0"/>
              <a:t>–</a:t>
            </a:r>
            <a:r>
              <a:rPr lang="sv-SE" sz="2000" i="1" dirty="0">
                <a:latin typeface="Bradley Hand" pitchFamily="2" charset="77"/>
              </a:rPr>
              <a:t> 4 </a:t>
            </a:r>
            <a:r>
              <a:rPr lang="sv-SE" sz="2000" i="1" dirty="0"/>
              <a:t>=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3395872B-9430-764E-9F9B-5813763A37A8}"/>
              </a:ext>
            </a:extLst>
          </p:cNvPr>
          <p:cNvSpPr/>
          <p:nvPr/>
        </p:nvSpPr>
        <p:spPr>
          <a:xfrm>
            <a:off x="4857157" y="4654167"/>
            <a:ext cx="5809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10</a:t>
            </a:r>
            <a:endParaRPr lang="sv-SE" sz="2000" i="1" dirty="0"/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CE4D8F25-8D4B-2B4F-9D41-F284F3DE8C9B}"/>
              </a:ext>
            </a:extLst>
          </p:cNvPr>
          <p:cNvSpPr txBox="1"/>
          <p:nvPr/>
        </p:nvSpPr>
        <p:spPr>
          <a:xfrm>
            <a:off x="2046110" y="5672936"/>
            <a:ext cx="4866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i="1" u="sng" dirty="0">
                <a:latin typeface="Bradley Hand Bold"/>
                <a:cs typeface="Bradley Hand Bold"/>
              </a:rPr>
              <a:t>Svar</a:t>
            </a:r>
            <a:r>
              <a:rPr lang="sv-SE" sz="2000" i="1" dirty="0">
                <a:latin typeface="Bradley Hand Bold"/>
                <a:cs typeface="Bradley Hand Bold"/>
              </a:rPr>
              <a:t>: 	a)</a:t>
            </a:r>
            <a:r>
              <a:rPr lang="sv-SE" sz="2000" i="1" dirty="0">
                <a:latin typeface="Bradley Hand" pitchFamily="2" charset="77"/>
              </a:rPr>
              <a:t> 81		b) 10</a:t>
            </a:r>
          </a:p>
        </p:txBody>
      </p:sp>
    </p:spTree>
    <p:extLst>
      <p:ext uri="{BB962C8B-B14F-4D97-AF65-F5344CB8AC3E}">
        <p14:creationId xmlns:p14="http://schemas.microsoft.com/office/powerpoint/2010/main" val="355173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7" grpId="0"/>
      <p:bldP spid="18" grpId="0"/>
      <p:bldP spid="19" grpId="0"/>
      <p:bldP spid="20" grpId="0"/>
      <p:bldP spid="22" grpId="0" animBg="1"/>
      <p:bldP spid="23" grpId="0"/>
      <p:bldP spid="26" grpId="0" animBg="1"/>
      <p:bldP spid="27" grpId="0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B10861C0-E0B1-2D8D-3CD8-970A8EBC365B}"/>
              </a:ext>
            </a:extLst>
          </p:cNvPr>
          <p:cNvSpPr/>
          <p:nvPr/>
        </p:nvSpPr>
        <p:spPr>
          <a:xfrm>
            <a:off x="1482939" y="3228657"/>
            <a:ext cx="2909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a) Beskriv mönstret med ord.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F9E55AC7-0D4E-F78C-32A5-762A9499664C}"/>
              </a:ext>
            </a:extLst>
          </p:cNvPr>
          <p:cNvSpPr txBox="1"/>
          <p:nvPr/>
        </p:nvSpPr>
        <p:spPr>
          <a:xfrm>
            <a:off x="1738971" y="3628961"/>
            <a:ext cx="485690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" pitchFamily="2" charset="77"/>
              </a:rPr>
              <a:t>Första figuren har 4 punkter och sedan ökar antalet punkter med </a:t>
            </a:r>
            <a:r>
              <a:rPr lang="sv-SE" sz="2000" i="1" dirty="0">
                <a:latin typeface="Bradley Hand" pitchFamily="2" charset="77"/>
              </a:rPr>
              <a:t>3</a:t>
            </a:r>
            <a:r>
              <a:rPr lang="sv-SE" i="1" dirty="0">
                <a:latin typeface="Bradley Hand" pitchFamily="2" charset="77"/>
              </a:rPr>
              <a:t> för varje ny figur.</a:t>
            </a:r>
            <a:endParaRPr lang="sv-SE" i="1" dirty="0">
              <a:latin typeface="Bradley Hand" pitchFamily="2" charset="77"/>
              <a:cs typeface="Bradley Hand Bold"/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50AA80A9-0875-84A8-2725-61D955081F98}"/>
              </a:ext>
            </a:extLst>
          </p:cNvPr>
          <p:cNvSpPr/>
          <p:nvPr/>
        </p:nvSpPr>
        <p:spPr>
          <a:xfrm>
            <a:off x="1481837" y="4815431"/>
            <a:ext cx="5836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b) Hur många punkter är det i figur 4, 6 och 10?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CD1CF7CE-0BC4-892A-059C-8D22AC0C8835}"/>
              </a:ext>
            </a:extLst>
          </p:cNvPr>
          <p:cNvSpPr txBox="1"/>
          <p:nvPr/>
        </p:nvSpPr>
        <p:spPr>
          <a:xfrm>
            <a:off x="1984415" y="5268946"/>
            <a:ext cx="104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Figur 4: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5EC6C4C0-97BF-1215-63CB-8F71E683A136}"/>
              </a:ext>
            </a:extLst>
          </p:cNvPr>
          <p:cNvSpPr txBox="1"/>
          <p:nvPr/>
        </p:nvSpPr>
        <p:spPr>
          <a:xfrm>
            <a:off x="3027255" y="5268946"/>
            <a:ext cx="136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13 punkter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55A04C93-09B9-666A-9D80-D171AC268EF3}"/>
              </a:ext>
            </a:extLst>
          </p:cNvPr>
          <p:cNvSpPr txBox="1"/>
          <p:nvPr/>
        </p:nvSpPr>
        <p:spPr>
          <a:xfrm>
            <a:off x="1984415" y="5638472"/>
            <a:ext cx="104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Figur 6: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9E4697D1-1559-AB99-20BA-62A5ED6DD948}"/>
              </a:ext>
            </a:extLst>
          </p:cNvPr>
          <p:cNvSpPr txBox="1"/>
          <p:nvPr/>
        </p:nvSpPr>
        <p:spPr>
          <a:xfrm>
            <a:off x="3027255" y="5626320"/>
            <a:ext cx="136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19 punkter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F343627F-95B5-2CFB-6887-73CBD500C118}"/>
              </a:ext>
            </a:extLst>
          </p:cNvPr>
          <p:cNvSpPr txBox="1"/>
          <p:nvPr/>
        </p:nvSpPr>
        <p:spPr>
          <a:xfrm>
            <a:off x="1984415" y="6007804"/>
            <a:ext cx="1171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Figur 10: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C362CBEC-7317-F73D-999F-7E9A32B286A8}"/>
              </a:ext>
            </a:extLst>
          </p:cNvPr>
          <p:cNvSpPr txBox="1"/>
          <p:nvPr/>
        </p:nvSpPr>
        <p:spPr>
          <a:xfrm>
            <a:off x="3027255" y="6007804"/>
            <a:ext cx="136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31 punkter</a:t>
            </a:r>
          </a:p>
        </p:txBody>
      </p:sp>
      <p:grpSp>
        <p:nvGrpSpPr>
          <p:cNvPr id="19" name="Grupp 18">
            <a:extLst>
              <a:ext uri="{FF2B5EF4-FFF2-40B4-BE49-F238E27FC236}">
                <a16:creationId xmlns:a16="http://schemas.microsoft.com/office/drawing/2014/main" id="{C820303D-7761-1071-F7CE-0AB48242ECC9}"/>
              </a:ext>
            </a:extLst>
          </p:cNvPr>
          <p:cNvGrpSpPr/>
          <p:nvPr/>
        </p:nvGrpSpPr>
        <p:grpSpPr>
          <a:xfrm>
            <a:off x="833437" y="862348"/>
            <a:ext cx="7477125" cy="1650828"/>
            <a:chOff x="587374" y="851753"/>
            <a:chExt cx="7477125" cy="1650828"/>
          </a:xfrm>
        </p:grpSpPr>
        <p:sp>
          <p:nvSpPr>
            <p:cNvPr id="20" name="Rektangel 19">
              <a:extLst>
                <a:ext uri="{FF2B5EF4-FFF2-40B4-BE49-F238E27FC236}">
                  <a16:creationId xmlns:a16="http://schemas.microsoft.com/office/drawing/2014/main" id="{5AD3D97A-4226-7AE6-8AA1-C8804BB75807}"/>
                </a:ext>
              </a:extLst>
            </p:cNvPr>
            <p:cNvSpPr/>
            <p:nvPr/>
          </p:nvSpPr>
          <p:spPr>
            <a:xfrm>
              <a:off x="587374" y="851753"/>
              <a:ext cx="74771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Studera bilden. Tänk dig att figurerna fortsätter byggas på samma sätt.</a:t>
              </a:r>
            </a:p>
          </p:txBody>
        </p:sp>
        <p:pic>
          <p:nvPicPr>
            <p:cNvPr id="21" name="Bildobjekt 20">
              <a:extLst>
                <a:ext uri="{FF2B5EF4-FFF2-40B4-BE49-F238E27FC236}">
                  <a16:creationId xmlns:a16="http://schemas.microsoft.com/office/drawing/2014/main" id="{1438863A-E5D2-A88F-0550-01B25379B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6714" y="1270912"/>
              <a:ext cx="3217735" cy="1231669"/>
            </a:xfrm>
            <a:prstGeom prst="rect">
              <a:avLst/>
            </a:prstGeom>
          </p:spPr>
        </p:pic>
      </p:grpSp>
      <p:sp>
        <p:nvSpPr>
          <p:cNvPr id="22" name="Rektangel 21">
            <a:extLst>
              <a:ext uri="{FF2B5EF4-FFF2-40B4-BE49-F238E27FC236}">
                <a16:creationId xmlns:a16="http://schemas.microsoft.com/office/drawing/2014/main" id="{89F07421-48EF-2D12-7FB0-3BDB7B7A275A}"/>
              </a:ext>
            </a:extLst>
          </p:cNvPr>
          <p:cNvSpPr/>
          <p:nvPr/>
        </p:nvSpPr>
        <p:spPr>
          <a:xfrm>
            <a:off x="563291" y="268954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207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9C134B5D-5B70-454E-99C0-5AB5A4912C49}"/>
              </a:ext>
            </a:extLst>
          </p:cNvPr>
          <p:cNvSpPr/>
          <p:nvPr/>
        </p:nvSpPr>
        <p:spPr>
          <a:xfrm>
            <a:off x="1021279" y="1250397"/>
            <a:ext cx="74814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Ett mönster kan ofta beskrivas med ett algebraiskt uttryck, till exempel </a:t>
            </a:r>
            <a:r>
              <a:rPr lang="sv-SE" sz="2000" b="1" dirty="0">
                <a:solidFill>
                  <a:srgbClr val="C00000"/>
                </a:solidFill>
              </a:rPr>
              <a:t>2</a:t>
            </a:r>
            <a:r>
              <a:rPr lang="sv-SE" sz="2000" b="1" i="1" dirty="0">
                <a:solidFill>
                  <a:srgbClr val="C00000"/>
                </a:solidFill>
              </a:rPr>
              <a:t>n </a:t>
            </a:r>
            <a:r>
              <a:rPr lang="sv-SE" sz="2000" b="1" dirty="0">
                <a:solidFill>
                  <a:srgbClr val="C00000"/>
                </a:solidFill>
              </a:rPr>
              <a:t>+ 3</a:t>
            </a:r>
            <a:r>
              <a:rPr lang="sv-SE" dirty="0"/>
              <a:t>. 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DD2A6219-8408-3B41-8530-28A2F9F5314A}"/>
              </a:ext>
            </a:extLst>
          </p:cNvPr>
          <p:cNvSpPr/>
          <p:nvPr/>
        </p:nvSpPr>
        <p:spPr>
          <a:xfrm>
            <a:off x="3344322" y="733430"/>
            <a:ext cx="25793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Mönster och uttryck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BDB467EE-C5BA-3445-8A10-E2D529BF4730}"/>
              </a:ext>
            </a:extLst>
          </p:cNvPr>
          <p:cNvSpPr/>
          <p:nvPr/>
        </p:nvSpPr>
        <p:spPr>
          <a:xfrm>
            <a:off x="2271675" y="1652386"/>
            <a:ext cx="4600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Bokstaven </a:t>
            </a:r>
            <a:r>
              <a:rPr lang="sv-SE" i="1" dirty="0">
                <a:solidFill>
                  <a:srgbClr val="C00000"/>
                </a:solidFill>
              </a:rPr>
              <a:t>n</a:t>
            </a:r>
            <a:r>
              <a:rPr lang="sv-SE" i="1" dirty="0"/>
              <a:t> </a:t>
            </a:r>
            <a:r>
              <a:rPr lang="sv-SE" dirty="0"/>
              <a:t>betyder talets nummer i talföljden. 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69DF2D9-EB17-6549-9E81-4C3B24CE57BB}"/>
              </a:ext>
            </a:extLst>
          </p:cNvPr>
          <p:cNvSpPr/>
          <p:nvPr/>
        </p:nvSpPr>
        <p:spPr>
          <a:xfrm>
            <a:off x="1761037" y="2099596"/>
            <a:ext cx="6001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</a:t>
            </a:r>
            <a:r>
              <a:rPr lang="sv-SE" i="1" dirty="0">
                <a:solidFill>
                  <a:srgbClr val="C00000"/>
                </a:solidFill>
              </a:rPr>
              <a:t>n </a:t>
            </a:r>
            <a:r>
              <a:rPr lang="sv-SE" dirty="0">
                <a:solidFill>
                  <a:srgbClr val="C00000"/>
                </a:solidFill>
              </a:rPr>
              <a:t>= 1 </a:t>
            </a:r>
            <a:r>
              <a:rPr lang="sv-SE" dirty="0"/>
              <a:t>så betyder det att det är det </a:t>
            </a:r>
            <a:r>
              <a:rPr lang="sv-SE" dirty="0">
                <a:solidFill>
                  <a:srgbClr val="C00000"/>
                </a:solidFill>
              </a:rPr>
              <a:t>första talet </a:t>
            </a:r>
            <a:r>
              <a:rPr lang="sv-SE" dirty="0"/>
              <a:t>i talföljden. Om </a:t>
            </a:r>
            <a:r>
              <a:rPr lang="sv-SE" i="1" dirty="0">
                <a:solidFill>
                  <a:srgbClr val="0070C0"/>
                </a:solidFill>
              </a:rPr>
              <a:t>n </a:t>
            </a:r>
            <a:r>
              <a:rPr lang="sv-SE" dirty="0">
                <a:solidFill>
                  <a:srgbClr val="0070C0"/>
                </a:solidFill>
              </a:rPr>
              <a:t>= 2 </a:t>
            </a:r>
            <a:r>
              <a:rPr lang="sv-SE" dirty="0"/>
              <a:t>så betyder det att det är det </a:t>
            </a:r>
            <a:r>
              <a:rPr lang="sv-SE" dirty="0">
                <a:solidFill>
                  <a:srgbClr val="0070C0"/>
                </a:solidFill>
              </a:rPr>
              <a:t>andra talet</a:t>
            </a:r>
            <a:r>
              <a:rPr lang="sv-SE" dirty="0"/>
              <a:t> i talföljden och så vidare. 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C13961D1-3F91-D845-944A-544BBDC3F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500" y="3247925"/>
            <a:ext cx="6756319" cy="1737697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771D7722-8630-AD45-AE3F-4BAB061F8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337" y="3759234"/>
            <a:ext cx="743387" cy="273238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99F71175-F662-9945-88D6-2F1644565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337" y="4235809"/>
            <a:ext cx="743387" cy="273238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CE898D3F-A6FE-1F4D-94E2-B283F9F29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932" y="4670538"/>
            <a:ext cx="743387" cy="273238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80072AF3-86BA-5541-A6DA-8105D778D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272" y="3759234"/>
            <a:ext cx="930001" cy="273238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73462A36-90E8-8A4B-8CB0-8D1A52BF4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999" y="4214804"/>
            <a:ext cx="930001" cy="273238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46661CDC-2AC2-7A40-A96E-364E2E4FC5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271" y="4620344"/>
            <a:ext cx="930001" cy="273238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36B62D9D-458D-C442-B81C-4CBA6E2BF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0335" y="3759234"/>
            <a:ext cx="1206972" cy="273238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1DCE48B4-C74F-D446-B889-A0134030A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0335" y="4223916"/>
            <a:ext cx="1206972" cy="273238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5ABF9B81-A223-DF46-B89A-79C20D221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8090" y="4638548"/>
            <a:ext cx="1206972" cy="273238"/>
          </a:xfrm>
          <a:prstGeom prst="rect">
            <a:avLst/>
          </a:prstGeom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82326E2E-09AE-5642-BE4A-C38F7A611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434" y="3777468"/>
            <a:ext cx="838629" cy="273238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96DF53E2-2A30-3446-BF15-960D93C7C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870" y="4214913"/>
            <a:ext cx="838629" cy="273238"/>
          </a:xfrm>
          <a:prstGeom prst="rect">
            <a:avLst/>
          </a:prstGeom>
        </p:spPr>
      </p:pic>
      <p:pic>
        <p:nvPicPr>
          <p:cNvPr id="21" name="Bildobjekt 20">
            <a:extLst>
              <a:ext uri="{FF2B5EF4-FFF2-40B4-BE49-F238E27FC236}">
                <a16:creationId xmlns:a16="http://schemas.microsoft.com/office/drawing/2014/main" id="{B1919595-9901-8143-BA4D-EDF83ADE0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433" y="4638548"/>
            <a:ext cx="838629" cy="273238"/>
          </a:xfrm>
          <a:prstGeom prst="rect">
            <a:avLst/>
          </a:prstGeom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50EF98B1-664F-1043-9D8C-1BB141E52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8989" y="3777468"/>
            <a:ext cx="409842" cy="273238"/>
          </a:xfrm>
          <a:prstGeom prst="rect">
            <a:avLst/>
          </a:prstGeom>
        </p:spPr>
      </p:pic>
      <p:pic>
        <p:nvPicPr>
          <p:cNvPr id="23" name="Bildobjekt 22">
            <a:extLst>
              <a:ext uri="{FF2B5EF4-FFF2-40B4-BE49-F238E27FC236}">
                <a16:creationId xmlns:a16="http://schemas.microsoft.com/office/drawing/2014/main" id="{0E5A18F9-E9B0-E645-B677-2156EDE1A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7019" y="4207140"/>
            <a:ext cx="409842" cy="273238"/>
          </a:xfrm>
          <a:prstGeom prst="rect">
            <a:avLst/>
          </a:prstGeom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0081BFD7-5B99-AF4D-B791-822B75583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7019" y="4638548"/>
            <a:ext cx="409842" cy="273238"/>
          </a:xfrm>
          <a:prstGeom prst="rect">
            <a:avLst/>
          </a:prstGeom>
        </p:spPr>
      </p:pic>
      <p:sp>
        <p:nvSpPr>
          <p:cNvPr id="25" name="Rektangel 24">
            <a:extLst>
              <a:ext uri="{FF2B5EF4-FFF2-40B4-BE49-F238E27FC236}">
                <a16:creationId xmlns:a16="http://schemas.microsoft.com/office/drawing/2014/main" id="{59E152B1-4F62-D44D-9E28-6222C838C791}"/>
              </a:ext>
            </a:extLst>
          </p:cNvPr>
          <p:cNvSpPr/>
          <p:nvPr/>
        </p:nvSpPr>
        <p:spPr>
          <a:xfrm>
            <a:off x="1602877" y="5454921"/>
            <a:ext cx="64555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vill räkna ut det 100:e talet i talföljden så sätter vi </a:t>
            </a:r>
            <a:r>
              <a:rPr lang="sv-SE" sz="2000" i="1" dirty="0">
                <a:solidFill>
                  <a:srgbClr val="C00000"/>
                </a:solidFill>
              </a:rPr>
              <a:t>n </a:t>
            </a:r>
            <a:r>
              <a:rPr lang="sv-SE" sz="2000" dirty="0">
                <a:solidFill>
                  <a:srgbClr val="C00000"/>
                </a:solidFill>
              </a:rPr>
              <a:t>= 100</a:t>
            </a:r>
            <a:r>
              <a:rPr lang="sv-SE" dirty="0"/>
              <a:t>.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F9530960-8326-B04A-8B90-629E7B3B9D13}"/>
              </a:ext>
            </a:extLst>
          </p:cNvPr>
          <p:cNvSpPr/>
          <p:nvPr/>
        </p:nvSpPr>
        <p:spPr>
          <a:xfrm>
            <a:off x="3394229" y="5845057"/>
            <a:ext cx="2872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Talet är </a:t>
            </a:r>
            <a:r>
              <a:rPr lang="sv-SE" sz="2000" dirty="0"/>
              <a:t>2 ∙ </a:t>
            </a:r>
            <a:r>
              <a:rPr lang="sv-SE" sz="2000" dirty="0">
                <a:solidFill>
                  <a:srgbClr val="C00000"/>
                </a:solidFill>
              </a:rPr>
              <a:t>100 </a:t>
            </a:r>
            <a:r>
              <a:rPr lang="sv-SE" sz="2000" dirty="0"/>
              <a:t>+ 3 = 203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8127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CD401B6D-9DA3-254A-BFCA-474D156F69D6}"/>
              </a:ext>
            </a:extLst>
          </p:cNvPr>
          <p:cNvSpPr/>
          <p:nvPr/>
        </p:nvSpPr>
        <p:spPr>
          <a:xfrm>
            <a:off x="367698" y="47380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F25CC064-ECF2-6F4C-B331-C4550962BD1A}"/>
              </a:ext>
            </a:extLst>
          </p:cNvPr>
          <p:cNvSpPr txBox="1"/>
          <p:nvPr/>
        </p:nvSpPr>
        <p:spPr>
          <a:xfrm>
            <a:off x="2036451" y="1245205"/>
            <a:ext cx="58356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Vilka är de tre första talen talföljden? </a:t>
            </a:r>
          </a:p>
          <a:p>
            <a:endParaRPr lang="sv-SE" sz="700" dirty="0"/>
          </a:p>
          <a:p>
            <a:r>
              <a:rPr lang="sv-SE" dirty="0"/>
              <a:t>b) Använd uttrycket och räkna ut det 50:e talet i talföljden.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37006A8A-7D6D-474D-9C9C-9A56194A5846}"/>
              </a:ext>
            </a:extLst>
          </p:cNvPr>
          <p:cNvSpPr txBox="1"/>
          <p:nvPr/>
        </p:nvSpPr>
        <p:spPr>
          <a:xfrm>
            <a:off x="2036451" y="550747"/>
            <a:ext cx="4561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Talen i en talföljd kan beräknas med uttrycket 3n – 1. I uttrycket är n = 1, n = 2 och så vidare.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FFB211A-CB3E-8540-95B7-19BA444DCEB2}"/>
              </a:ext>
            </a:extLst>
          </p:cNvPr>
          <p:cNvSpPr/>
          <p:nvPr/>
        </p:nvSpPr>
        <p:spPr>
          <a:xfrm>
            <a:off x="1494337" y="2450922"/>
            <a:ext cx="2034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a)  Uttrycket är: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E6BA558D-CA19-5044-ABD8-F700D0DC5C0E}"/>
              </a:ext>
            </a:extLst>
          </p:cNvPr>
          <p:cNvSpPr/>
          <p:nvPr/>
        </p:nvSpPr>
        <p:spPr>
          <a:xfrm>
            <a:off x="3407339" y="2450310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3n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3042E11C-B1C8-9E4D-AA87-BB9B95650D3C}"/>
              </a:ext>
            </a:extLst>
          </p:cNvPr>
          <p:cNvSpPr/>
          <p:nvPr/>
        </p:nvSpPr>
        <p:spPr>
          <a:xfrm>
            <a:off x="4373208" y="2444636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 · n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</a:t>
            </a:r>
            <a:endParaRPr lang="sv-SE" sz="2000" i="1" dirty="0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E397DBFC-4EDC-9344-A550-F3E12CFC7048}"/>
              </a:ext>
            </a:extLst>
          </p:cNvPr>
          <p:cNvSpPr/>
          <p:nvPr/>
        </p:nvSpPr>
        <p:spPr>
          <a:xfrm>
            <a:off x="6659879" y="2790089"/>
            <a:ext cx="218715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n = 1 betyder det talföljdens första nummer. 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F47BE881-35D8-3F47-81CF-3C27062E056E}"/>
              </a:ext>
            </a:extLst>
          </p:cNvPr>
          <p:cNvSpPr/>
          <p:nvPr/>
        </p:nvSpPr>
        <p:spPr>
          <a:xfrm>
            <a:off x="1494337" y="2851644"/>
            <a:ext cx="2576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n </a:t>
            </a:r>
            <a:r>
              <a:rPr lang="sv-SE" sz="2000" i="1" dirty="0"/>
              <a:t>= </a:t>
            </a:r>
            <a:r>
              <a:rPr lang="sv-SE" sz="2000" i="1" dirty="0">
                <a:solidFill>
                  <a:srgbClr val="C00000"/>
                </a:solidFill>
                <a:latin typeface="Bradley Hand" pitchFamily="2" charset="77"/>
              </a:rPr>
              <a:t>1</a:t>
            </a:r>
            <a:r>
              <a:rPr lang="sv-SE" sz="2000" i="1" dirty="0">
                <a:latin typeface="Bradley Hand" pitchFamily="2" charset="77"/>
              </a:rPr>
              <a:t> ger första talet: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E2B881F5-9DC9-AE41-897C-27CC5CD3846D}"/>
              </a:ext>
            </a:extLst>
          </p:cNvPr>
          <p:cNvSpPr/>
          <p:nvPr/>
        </p:nvSpPr>
        <p:spPr>
          <a:xfrm>
            <a:off x="3890449" y="2851644"/>
            <a:ext cx="12435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 · </a:t>
            </a:r>
            <a:r>
              <a:rPr lang="sv-SE" sz="2000" i="1" dirty="0">
                <a:solidFill>
                  <a:srgbClr val="C00000"/>
                </a:solidFill>
                <a:latin typeface="Bradley Hand" pitchFamily="2" charset="77"/>
              </a:rPr>
              <a:t>1</a:t>
            </a:r>
            <a:r>
              <a:rPr lang="sv-SE" sz="2000" i="1" dirty="0">
                <a:latin typeface="Bradley Hand" pitchFamily="2" charset="77"/>
              </a:rPr>
              <a:t>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F8740715-3B62-BD42-B3BF-0278F382112D}"/>
              </a:ext>
            </a:extLst>
          </p:cNvPr>
          <p:cNvSpPr/>
          <p:nvPr/>
        </p:nvSpPr>
        <p:spPr>
          <a:xfrm>
            <a:off x="5034146" y="2851644"/>
            <a:ext cx="923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776CA9D8-F316-D443-97E5-C0C8F5883D38}"/>
              </a:ext>
            </a:extLst>
          </p:cNvPr>
          <p:cNvSpPr/>
          <p:nvPr/>
        </p:nvSpPr>
        <p:spPr>
          <a:xfrm>
            <a:off x="5836109" y="2851644"/>
            <a:ext cx="35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2</a:t>
            </a:r>
            <a:endParaRPr lang="sv-SE" sz="2000" i="1" dirty="0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C3804732-BEF2-B64F-B018-5F393C8BBB7A}"/>
              </a:ext>
            </a:extLst>
          </p:cNvPr>
          <p:cNvSpPr/>
          <p:nvPr/>
        </p:nvSpPr>
        <p:spPr>
          <a:xfrm>
            <a:off x="1494337" y="3228945"/>
            <a:ext cx="2576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n </a:t>
            </a:r>
            <a:r>
              <a:rPr lang="sv-SE" sz="2000" i="1" dirty="0"/>
              <a:t>= </a:t>
            </a:r>
            <a:r>
              <a:rPr lang="sv-SE" sz="2000" i="1" dirty="0">
                <a:solidFill>
                  <a:srgbClr val="0070C0"/>
                </a:solidFill>
                <a:latin typeface="Bradley Hand" pitchFamily="2" charset="77"/>
              </a:rPr>
              <a:t>2</a:t>
            </a:r>
            <a:r>
              <a:rPr lang="sv-SE" sz="2000" i="1" dirty="0">
                <a:latin typeface="Bradley Hand" pitchFamily="2" charset="77"/>
              </a:rPr>
              <a:t> ger andra talet: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6C2BD04C-49CA-8D41-A0B9-1AC333012980}"/>
              </a:ext>
            </a:extLst>
          </p:cNvPr>
          <p:cNvSpPr/>
          <p:nvPr/>
        </p:nvSpPr>
        <p:spPr>
          <a:xfrm>
            <a:off x="3911330" y="3228945"/>
            <a:ext cx="1323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 · </a:t>
            </a:r>
            <a:r>
              <a:rPr lang="sv-SE" sz="2000" i="1" dirty="0">
                <a:solidFill>
                  <a:srgbClr val="0070C0"/>
                </a:solidFill>
                <a:latin typeface="Bradley Hand" pitchFamily="2" charset="77"/>
              </a:rPr>
              <a:t>2</a:t>
            </a:r>
            <a:r>
              <a:rPr lang="sv-SE" sz="2000" i="1" dirty="0">
                <a:latin typeface="Bradley Hand" pitchFamily="2" charset="77"/>
              </a:rPr>
              <a:t>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0B3EBD95-9CBA-5B45-8E36-EDCB757B7813}"/>
              </a:ext>
            </a:extLst>
          </p:cNvPr>
          <p:cNvSpPr/>
          <p:nvPr/>
        </p:nvSpPr>
        <p:spPr>
          <a:xfrm>
            <a:off x="5055027" y="3228945"/>
            <a:ext cx="923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6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08119024-A434-DC49-B8D6-9F9861AB4616}"/>
              </a:ext>
            </a:extLst>
          </p:cNvPr>
          <p:cNvSpPr/>
          <p:nvPr/>
        </p:nvSpPr>
        <p:spPr>
          <a:xfrm>
            <a:off x="5856990" y="3228945"/>
            <a:ext cx="35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5</a:t>
            </a:r>
            <a:endParaRPr lang="sv-SE" sz="2000" i="1" dirty="0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2A73F7FA-1CCC-2741-B62D-CB41F694E768}"/>
              </a:ext>
            </a:extLst>
          </p:cNvPr>
          <p:cNvSpPr/>
          <p:nvPr/>
        </p:nvSpPr>
        <p:spPr>
          <a:xfrm>
            <a:off x="1497479" y="3608598"/>
            <a:ext cx="2576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n </a:t>
            </a:r>
            <a:r>
              <a:rPr lang="sv-SE" sz="2000" i="1" dirty="0"/>
              <a:t>= </a:t>
            </a:r>
            <a:r>
              <a:rPr lang="sv-SE" sz="2000" i="1" dirty="0">
                <a:solidFill>
                  <a:srgbClr val="00B050"/>
                </a:solidFill>
                <a:latin typeface="Bradley Hand" pitchFamily="2" charset="77"/>
              </a:rPr>
              <a:t>3</a:t>
            </a:r>
            <a:r>
              <a:rPr lang="sv-SE" sz="2000" i="1" dirty="0">
                <a:latin typeface="Bradley Hand" pitchFamily="2" charset="77"/>
              </a:rPr>
              <a:t> ger tredje talet: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19C4F2E1-C9D8-6849-86FD-5AF1CD06FCD5}"/>
              </a:ext>
            </a:extLst>
          </p:cNvPr>
          <p:cNvSpPr/>
          <p:nvPr/>
        </p:nvSpPr>
        <p:spPr>
          <a:xfrm>
            <a:off x="3912610" y="3606246"/>
            <a:ext cx="1323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 · </a:t>
            </a:r>
            <a:r>
              <a:rPr lang="sv-SE" sz="2000" i="1" dirty="0">
                <a:solidFill>
                  <a:srgbClr val="00B050"/>
                </a:solidFill>
                <a:latin typeface="Bradley Hand" pitchFamily="2" charset="77"/>
              </a:rPr>
              <a:t>3</a:t>
            </a:r>
            <a:r>
              <a:rPr lang="sv-SE" sz="2000" i="1" dirty="0">
                <a:latin typeface="Bradley Hand" pitchFamily="2" charset="77"/>
              </a:rPr>
              <a:t>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E7F49361-C29C-2645-8C9F-63E42354EA13}"/>
              </a:ext>
            </a:extLst>
          </p:cNvPr>
          <p:cNvSpPr/>
          <p:nvPr/>
        </p:nvSpPr>
        <p:spPr>
          <a:xfrm>
            <a:off x="5056307" y="3606246"/>
            <a:ext cx="923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9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5EC09BDB-6E6F-0D4F-A02A-48097797001D}"/>
              </a:ext>
            </a:extLst>
          </p:cNvPr>
          <p:cNvSpPr/>
          <p:nvPr/>
        </p:nvSpPr>
        <p:spPr>
          <a:xfrm>
            <a:off x="5858270" y="3606246"/>
            <a:ext cx="35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8</a:t>
            </a:r>
            <a:endParaRPr lang="sv-SE" sz="2000" i="1" dirty="0"/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63DD93D0-DC48-F842-9C85-1ED94E7C11EE}"/>
              </a:ext>
            </a:extLst>
          </p:cNvPr>
          <p:cNvSpPr/>
          <p:nvPr/>
        </p:nvSpPr>
        <p:spPr>
          <a:xfrm>
            <a:off x="1494337" y="4386009"/>
            <a:ext cx="27374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b) n </a:t>
            </a:r>
            <a:r>
              <a:rPr lang="sv-SE" sz="2000" i="1" dirty="0"/>
              <a:t>= </a:t>
            </a:r>
            <a:r>
              <a:rPr lang="sv-SE" sz="2000" i="1" dirty="0">
                <a:solidFill>
                  <a:schemeClr val="accent4">
                    <a:lumMod val="75000"/>
                  </a:schemeClr>
                </a:solidFill>
                <a:latin typeface="Bradley Hand" pitchFamily="2" charset="77"/>
              </a:rPr>
              <a:t>50</a:t>
            </a:r>
            <a:r>
              <a:rPr lang="sv-SE" sz="2000" i="1" dirty="0">
                <a:latin typeface="Bradley Hand" pitchFamily="2" charset="77"/>
              </a:rPr>
              <a:t> ger: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3DDE2EA9-C56A-9945-9324-7D7C09B6B479}"/>
              </a:ext>
            </a:extLst>
          </p:cNvPr>
          <p:cNvSpPr/>
          <p:nvPr/>
        </p:nvSpPr>
        <p:spPr>
          <a:xfrm>
            <a:off x="3138224" y="4383657"/>
            <a:ext cx="1433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 · </a:t>
            </a:r>
            <a:r>
              <a:rPr lang="sv-SE" sz="2000" i="1" dirty="0">
                <a:solidFill>
                  <a:schemeClr val="accent4">
                    <a:lumMod val="75000"/>
                  </a:schemeClr>
                </a:solidFill>
                <a:latin typeface="Bradley Hand" pitchFamily="2" charset="77"/>
              </a:rPr>
              <a:t>50</a:t>
            </a:r>
            <a:r>
              <a:rPr lang="sv-SE" sz="2000" i="1" dirty="0">
                <a:latin typeface="Bradley Hand" pitchFamily="2" charset="77"/>
              </a:rPr>
              <a:t>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A48047C0-8C2D-084B-923B-67DD9428F159}"/>
              </a:ext>
            </a:extLst>
          </p:cNvPr>
          <p:cNvSpPr/>
          <p:nvPr/>
        </p:nvSpPr>
        <p:spPr>
          <a:xfrm>
            <a:off x="4435146" y="4383657"/>
            <a:ext cx="1197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150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0916C601-19A3-EE41-98D0-6EBB0F3965C8}"/>
              </a:ext>
            </a:extLst>
          </p:cNvPr>
          <p:cNvSpPr/>
          <p:nvPr/>
        </p:nvSpPr>
        <p:spPr>
          <a:xfrm>
            <a:off x="5495427" y="4383657"/>
            <a:ext cx="715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149</a:t>
            </a:r>
            <a:endParaRPr lang="sv-SE" sz="2000" i="1" dirty="0"/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D9F66F74-10B3-294D-8BB5-A34E25D10761}"/>
              </a:ext>
            </a:extLst>
          </p:cNvPr>
          <p:cNvSpPr txBox="1"/>
          <p:nvPr/>
        </p:nvSpPr>
        <p:spPr>
          <a:xfrm>
            <a:off x="1494337" y="5258852"/>
            <a:ext cx="4866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i="1" u="sng" dirty="0">
                <a:latin typeface="Bradley Hand Bold"/>
                <a:cs typeface="Bradley Hand Bold"/>
              </a:rPr>
              <a:t>Svar</a:t>
            </a:r>
            <a:r>
              <a:rPr lang="sv-SE" sz="2000" i="1" dirty="0">
                <a:latin typeface="Bradley Hand Bold"/>
                <a:cs typeface="Bradley Hand Bold"/>
              </a:rPr>
              <a:t>: 	a)</a:t>
            </a:r>
            <a:r>
              <a:rPr lang="sv-SE" sz="2000" i="1" dirty="0">
                <a:latin typeface="Bradley Hand" pitchFamily="2" charset="77"/>
              </a:rPr>
              <a:t> De tre första talen är 2, 5 och 8.		b) Det 50:e talet är 149.</a:t>
            </a:r>
          </a:p>
        </p:txBody>
      </p:sp>
    </p:spTree>
    <p:extLst>
      <p:ext uri="{BB962C8B-B14F-4D97-AF65-F5344CB8AC3E}">
        <p14:creationId xmlns:p14="http://schemas.microsoft.com/office/powerpoint/2010/main" val="29604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9" grpId="0"/>
      <p:bldP spid="10" grpId="0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39BCFCAE-C742-9C47-B81A-20A0629B90F6}"/>
              </a:ext>
            </a:extLst>
          </p:cNvPr>
          <p:cNvSpPr txBox="1"/>
          <p:nvPr/>
        </p:nvSpPr>
        <p:spPr>
          <a:xfrm>
            <a:off x="2036451" y="550747"/>
            <a:ext cx="4561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Studera talföljden: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EACADF4F-DAB0-5746-8B44-E2DD107E3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159" y="964560"/>
            <a:ext cx="2956654" cy="774622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505EB7D1-DFD6-7E41-B674-AEA2F8D759BC}"/>
              </a:ext>
            </a:extLst>
          </p:cNvPr>
          <p:cNvSpPr/>
          <p:nvPr/>
        </p:nvSpPr>
        <p:spPr>
          <a:xfrm>
            <a:off x="367698" y="47380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E0C1317E-A4D3-354C-8E2A-FBA3D0548A47}"/>
              </a:ext>
            </a:extLst>
          </p:cNvPr>
          <p:cNvSpPr txBox="1"/>
          <p:nvPr/>
        </p:nvSpPr>
        <p:spPr>
          <a:xfrm>
            <a:off x="2036451" y="2143758"/>
            <a:ext cx="4561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Visa att talen i talföljden kan räknas ut med uttrycket 2n + 1, där n = 1, n = 2 och så vidare. 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25E9BCAD-BD58-B548-9527-959FE9126BCE}"/>
              </a:ext>
            </a:extLst>
          </p:cNvPr>
          <p:cNvSpPr/>
          <p:nvPr/>
        </p:nvSpPr>
        <p:spPr>
          <a:xfrm>
            <a:off x="6226742" y="3271352"/>
            <a:ext cx="218715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n = 1 betyder det talföljdens första nummer.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FF8E8DD4-9D0F-9648-BF6F-2880FD8D0791}"/>
              </a:ext>
            </a:extLst>
          </p:cNvPr>
          <p:cNvSpPr/>
          <p:nvPr/>
        </p:nvSpPr>
        <p:spPr>
          <a:xfrm>
            <a:off x="1061200" y="3332907"/>
            <a:ext cx="2576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n </a:t>
            </a:r>
            <a:r>
              <a:rPr lang="sv-SE" sz="2000" i="1" dirty="0"/>
              <a:t>= </a:t>
            </a:r>
            <a:r>
              <a:rPr lang="sv-SE" sz="2000" i="1" dirty="0">
                <a:solidFill>
                  <a:srgbClr val="C00000"/>
                </a:solidFill>
                <a:latin typeface="Bradley Hand" pitchFamily="2" charset="77"/>
              </a:rPr>
              <a:t>1</a:t>
            </a:r>
            <a:r>
              <a:rPr lang="sv-SE" sz="2000" i="1" dirty="0">
                <a:latin typeface="Bradley Hand" pitchFamily="2" charset="77"/>
              </a:rPr>
              <a:t> ger första talet: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AF1EC5F9-5391-9246-8EB6-87A289D8E148}"/>
              </a:ext>
            </a:extLst>
          </p:cNvPr>
          <p:cNvSpPr/>
          <p:nvPr/>
        </p:nvSpPr>
        <p:spPr>
          <a:xfrm>
            <a:off x="3457312" y="3332907"/>
            <a:ext cx="13417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2 · </a:t>
            </a:r>
            <a:r>
              <a:rPr lang="sv-SE" sz="2000" i="1" dirty="0">
                <a:solidFill>
                  <a:srgbClr val="C00000"/>
                </a:solidFill>
                <a:latin typeface="Bradley Hand" pitchFamily="2" charset="77"/>
              </a:rPr>
              <a:t>1</a:t>
            </a:r>
            <a:r>
              <a:rPr lang="sv-SE" sz="2000" i="1" dirty="0">
                <a:latin typeface="Bradley Hand" pitchFamily="2" charset="77"/>
              </a:rPr>
              <a:t>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D2C19AC4-98CE-4546-B3AD-2F016D3FF3BB}"/>
              </a:ext>
            </a:extLst>
          </p:cNvPr>
          <p:cNvSpPr/>
          <p:nvPr/>
        </p:nvSpPr>
        <p:spPr>
          <a:xfrm>
            <a:off x="4601009" y="3332907"/>
            <a:ext cx="923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2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86DEB717-42CD-ED47-90FE-1D7FAA5AF903}"/>
              </a:ext>
            </a:extLst>
          </p:cNvPr>
          <p:cNvSpPr/>
          <p:nvPr/>
        </p:nvSpPr>
        <p:spPr>
          <a:xfrm>
            <a:off x="5402972" y="3332907"/>
            <a:ext cx="35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</a:t>
            </a:r>
            <a:endParaRPr lang="sv-SE" sz="2000" i="1" dirty="0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369592B6-FA43-FF47-8A30-B7406F3248E1}"/>
              </a:ext>
            </a:extLst>
          </p:cNvPr>
          <p:cNvSpPr/>
          <p:nvPr/>
        </p:nvSpPr>
        <p:spPr>
          <a:xfrm>
            <a:off x="1039039" y="3696127"/>
            <a:ext cx="2576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n </a:t>
            </a:r>
            <a:r>
              <a:rPr lang="sv-SE" sz="2000" i="1" dirty="0"/>
              <a:t>= </a:t>
            </a:r>
            <a:r>
              <a:rPr lang="sv-SE" sz="2000" i="1" dirty="0">
                <a:solidFill>
                  <a:srgbClr val="0070C0"/>
                </a:solidFill>
                <a:latin typeface="Bradley Hand" pitchFamily="2" charset="77"/>
              </a:rPr>
              <a:t>2</a:t>
            </a:r>
            <a:r>
              <a:rPr lang="sv-SE" sz="2000" i="1" dirty="0">
                <a:latin typeface="Bradley Hand" pitchFamily="2" charset="77"/>
              </a:rPr>
              <a:t> ger andra talet: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3D382AA2-257D-2E4C-8983-E84CB64A5044}"/>
              </a:ext>
            </a:extLst>
          </p:cNvPr>
          <p:cNvSpPr/>
          <p:nvPr/>
        </p:nvSpPr>
        <p:spPr>
          <a:xfrm>
            <a:off x="3456032" y="3696127"/>
            <a:ext cx="1323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2 · </a:t>
            </a:r>
            <a:r>
              <a:rPr lang="sv-SE" sz="2000" i="1" dirty="0">
                <a:solidFill>
                  <a:srgbClr val="0070C0"/>
                </a:solidFill>
                <a:latin typeface="Bradley Hand" pitchFamily="2" charset="77"/>
              </a:rPr>
              <a:t>2</a:t>
            </a:r>
            <a:r>
              <a:rPr lang="sv-SE" sz="2000" i="1" dirty="0">
                <a:latin typeface="Bradley Hand" pitchFamily="2" charset="77"/>
              </a:rPr>
              <a:t>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742ABA03-2D0D-0543-A2E1-8706D7414017}"/>
              </a:ext>
            </a:extLst>
          </p:cNvPr>
          <p:cNvSpPr/>
          <p:nvPr/>
        </p:nvSpPr>
        <p:spPr>
          <a:xfrm>
            <a:off x="4599729" y="3696127"/>
            <a:ext cx="923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4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2D7E066D-7A6B-3F4F-AC87-D6F1FF34D667}"/>
              </a:ext>
            </a:extLst>
          </p:cNvPr>
          <p:cNvSpPr/>
          <p:nvPr/>
        </p:nvSpPr>
        <p:spPr>
          <a:xfrm>
            <a:off x="5401692" y="3696127"/>
            <a:ext cx="35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5</a:t>
            </a:r>
            <a:endParaRPr lang="sv-SE" sz="2000" i="1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64EC9EBF-5A7A-AD4C-8258-27D594995638}"/>
              </a:ext>
            </a:extLst>
          </p:cNvPr>
          <p:cNvSpPr/>
          <p:nvPr/>
        </p:nvSpPr>
        <p:spPr>
          <a:xfrm>
            <a:off x="1042181" y="4075780"/>
            <a:ext cx="2576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n </a:t>
            </a:r>
            <a:r>
              <a:rPr lang="sv-SE" sz="2000" i="1" dirty="0"/>
              <a:t>= </a:t>
            </a:r>
            <a:r>
              <a:rPr lang="sv-SE" sz="2000" i="1" dirty="0">
                <a:solidFill>
                  <a:srgbClr val="00B050"/>
                </a:solidFill>
                <a:latin typeface="Bradley Hand" pitchFamily="2" charset="77"/>
              </a:rPr>
              <a:t>3</a:t>
            </a:r>
            <a:r>
              <a:rPr lang="sv-SE" sz="2000" i="1" dirty="0">
                <a:latin typeface="Bradley Hand" pitchFamily="2" charset="77"/>
              </a:rPr>
              <a:t> ger tredje talet: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4C7EE84E-30F8-C248-BD68-F09BBA97C327}"/>
              </a:ext>
            </a:extLst>
          </p:cNvPr>
          <p:cNvSpPr/>
          <p:nvPr/>
        </p:nvSpPr>
        <p:spPr>
          <a:xfrm>
            <a:off x="3457312" y="4073428"/>
            <a:ext cx="1323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2 · </a:t>
            </a:r>
            <a:r>
              <a:rPr lang="sv-SE" sz="2000" i="1" dirty="0">
                <a:solidFill>
                  <a:srgbClr val="00B050"/>
                </a:solidFill>
                <a:latin typeface="Bradley Hand" pitchFamily="2" charset="77"/>
              </a:rPr>
              <a:t>3</a:t>
            </a:r>
            <a:r>
              <a:rPr lang="sv-SE" sz="2000" i="1" dirty="0">
                <a:latin typeface="Bradley Hand" pitchFamily="2" charset="77"/>
              </a:rPr>
              <a:t>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8FEBFBA1-4F4B-594E-8C9F-4C3D9FB609E3}"/>
              </a:ext>
            </a:extLst>
          </p:cNvPr>
          <p:cNvSpPr/>
          <p:nvPr/>
        </p:nvSpPr>
        <p:spPr>
          <a:xfrm>
            <a:off x="4601009" y="4073428"/>
            <a:ext cx="923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6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1 </a:t>
            </a:r>
            <a:r>
              <a:rPr lang="sv-SE" sz="2000" i="1" dirty="0"/>
              <a:t>=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84824E5D-806C-074E-B4EB-0C39E956EF19}"/>
              </a:ext>
            </a:extLst>
          </p:cNvPr>
          <p:cNvSpPr/>
          <p:nvPr/>
        </p:nvSpPr>
        <p:spPr>
          <a:xfrm>
            <a:off x="5402972" y="4073428"/>
            <a:ext cx="35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7</a:t>
            </a:r>
            <a:endParaRPr lang="sv-SE" sz="2000" i="1" dirty="0"/>
          </a:p>
        </p:txBody>
      </p:sp>
    </p:spTree>
    <p:extLst>
      <p:ext uri="{BB962C8B-B14F-4D97-AF65-F5344CB8AC3E}">
        <p14:creationId xmlns:p14="http://schemas.microsoft.com/office/powerpoint/2010/main" val="95809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80CB2CE7-861D-6943-BB8F-DDF19E5C6DCE}"/>
              </a:ext>
            </a:extLst>
          </p:cNvPr>
          <p:cNvSpPr/>
          <p:nvPr/>
        </p:nvSpPr>
        <p:spPr>
          <a:xfrm>
            <a:off x="520098" y="60080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F67916F6-78D1-5B45-8CDF-4F66FD3A2F47}"/>
              </a:ext>
            </a:extLst>
          </p:cNvPr>
          <p:cNvSpPr txBox="1"/>
          <p:nvPr/>
        </p:nvSpPr>
        <p:spPr>
          <a:xfrm>
            <a:off x="2188852" y="631581"/>
            <a:ext cx="661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15 – 9 – 4 			</a:t>
            </a:r>
            <a:r>
              <a:rPr lang="sv-SE" dirty="0">
                <a:latin typeface="+mn-lt"/>
              </a:rPr>
              <a:t>b) 10 + 2 · 7 		c) 9 · 5 – 27 / 3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889A3AA-B9D5-DD46-99F3-416E9467E84F}"/>
              </a:ext>
            </a:extLst>
          </p:cNvPr>
          <p:cNvSpPr/>
          <p:nvPr/>
        </p:nvSpPr>
        <p:spPr>
          <a:xfrm>
            <a:off x="1287617" y="2838045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b)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06B0576-3D6D-5742-ACC5-07F847DF0856}"/>
              </a:ext>
            </a:extLst>
          </p:cNvPr>
          <p:cNvSpPr/>
          <p:nvPr/>
        </p:nvSpPr>
        <p:spPr>
          <a:xfrm>
            <a:off x="1781419" y="2820459"/>
            <a:ext cx="15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10 </a:t>
            </a:r>
            <a:r>
              <a:rPr lang="sv-SE" sz="2000" i="1" dirty="0"/>
              <a:t>+</a:t>
            </a:r>
            <a:r>
              <a:rPr lang="sv-SE" sz="2000" i="1" dirty="0">
                <a:latin typeface="Bradley Hand" pitchFamily="2" charset="77"/>
              </a:rPr>
              <a:t> 2 · 7 </a:t>
            </a:r>
            <a:r>
              <a:rPr lang="sv-SE" sz="2000" i="1" dirty="0"/>
              <a:t>=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B8EF9CF-FE28-094A-81DC-C8303F813DEA}"/>
              </a:ext>
            </a:extLst>
          </p:cNvPr>
          <p:cNvSpPr/>
          <p:nvPr/>
        </p:nvSpPr>
        <p:spPr>
          <a:xfrm>
            <a:off x="2389946" y="3132422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14</a:t>
            </a:r>
            <a:endParaRPr lang="sv-SE" sz="2000" i="1" dirty="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9740106A-3B80-724D-BB22-9BC765032B7F}"/>
              </a:ext>
            </a:extLst>
          </p:cNvPr>
          <p:cNvSpPr/>
          <p:nvPr/>
        </p:nvSpPr>
        <p:spPr>
          <a:xfrm>
            <a:off x="6117336" y="2840180"/>
            <a:ext cx="231055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Räkna multiplikationen först. </a:t>
            </a:r>
          </a:p>
        </p:txBody>
      </p:sp>
      <p:sp>
        <p:nvSpPr>
          <p:cNvPr id="12" name="Vänster klammerparentes 11">
            <a:extLst>
              <a:ext uri="{FF2B5EF4-FFF2-40B4-BE49-F238E27FC236}">
                <a16:creationId xmlns:a16="http://schemas.microsoft.com/office/drawing/2014/main" id="{BF22EE54-F20D-6D4D-B479-6B4A04503AE8}"/>
              </a:ext>
            </a:extLst>
          </p:cNvPr>
          <p:cNvSpPr/>
          <p:nvPr/>
        </p:nvSpPr>
        <p:spPr>
          <a:xfrm rot="16200000">
            <a:off x="2569532" y="2929594"/>
            <a:ext cx="134628" cy="493803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468EAEC4-B5C1-AD4A-AF91-217C24A7A0DD}"/>
              </a:ext>
            </a:extLst>
          </p:cNvPr>
          <p:cNvSpPr/>
          <p:nvPr/>
        </p:nvSpPr>
        <p:spPr>
          <a:xfrm>
            <a:off x="3106082" y="2820458"/>
            <a:ext cx="12636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10 </a:t>
            </a:r>
            <a:r>
              <a:rPr lang="sv-SE" sz="2000" i="1" dirty="0"/>
              <a:t>+</a:t>
            </a:r>
            <a:r>
              <a:rPr lang="sv-SE" sz="2000" i="1" dirty="0">
                <a:latin typeface="Bradley Hand" pitchFamily="2" charset="77"/>
              </a:rPr>
              <a:t> 14 </a:t>
            </a:r>
            <a:r>
              <a:rPr lang="sv-SE" sz="2000" i="1" dirty="0"/>
              <a:t>=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D0F4B76-E303-C447-91AD-EF6A10EDAB42}"/>
              </a:ext>
            </a:extLst>
          </p:cNvPr>
          <p:cNvSpPr/>
          <p:nvPr/>
        </p:nvSpPr>
        <p:spPr>
          <a:xfrm>
            <a:off x="4185260" y="2820458"/>
            <a:ext cx="641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24</a:t>
            </a:r>
            <a:endParaRPr lang="sv-SE" sz="2000" i="1" dirty="0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0A4F8A5E-E6CB-5643-A5BA-23A857286170}"/>
              </a:ext>
            </a:extLst>
          </p:cNvPr>
          <p:cNvSpPr/>
          <p:nvPr/>
        </p:nvSpPr>
        <p:spPr>
          <a:xfrm>
            <a:off x="1287617" y="4107853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c)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33F2730B-3A54-E546-98CC-20DF95EF67B9}"/>
              </a:ext>
            </a:extLst>
          </p:cNvPr>
          <p:cNvSpPr/>
          <p:nvPr/>
        </p:nvSpPr>
        <p:spPr>
          <a:xfrm>
            <a:off x="1781418" y="4090267"/>
            <a:ext cx="18893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9 · 5</a:t>
            </a:r>
            <a:r>
              <a:rPr lang="sv-SE" sz="2000" i="1" dirty="0"/>
              <a:t> – </a:t>
            </a:r>
            <a:r>
              <a:rPr lang="sv-SE" sz="2000" i="1" dirty="0">
                <a:latin typeface="Bradley Hand" pitchFamily="2" charset="77"/>
              </a:rPr>
              <a:t>27 </a:t>
            </a:r>
            <a:r>
              <a:rPr lang="sv-SE" sz="2000" i="1" dirty="0"/>
              <a:t>/</a:t>
            </a:r>
            <a:r>
              <a:rPr lang="sv-SE" sz="2000" i="1" dirty="0">
                <a:latin typeface="Bradley Hand" pitchFamily="2" charset="77"/>
              </a:rPr>
              <a:t> 3 </a:t>
            </a:r>
            <a:r>
              <a:rPr lang="sv-SE" sz="2000" i="1" dirty="0"/>
              <a:t>=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3971BCED-D138-4A44-98CC-11DFAA53FA80}"/>
              </a:ext>
            </a:extLst>
          </p:cNvPr>
          <p:cNvSpPr/>
          <p:nvPr/>
        </p:nvSpPr>
        <p:spPr>
          <a:xfrm>
            <a:off x="2818015" y="4453984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9</a:t>
            </a:r>
            <a:endParaRPr lang="sv-SE" sz="2000" i="1" dirty="0"/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D4CFC6CF-54FE-E546-8511-FA14FAD6D0E2}"/>
              </a:ext>
            </a:extLst>
          </p:cNvPr>
          <p:cNvSpPr/>
          <p:nvPr/>
        </p:nvSpPr>
        <p:spPr>
          <a:xfrm>
            <a:off x="6117336" y="4013638"/>
            <a:ext cx="188932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Räkna multiplikationen och divisionen först. </a:t>
            </a:r>
          </a:p>
        </p:txBody>
      </p:sp>
      <p:sp>
        <p:nvSpPr>
          <p:cNvPr id="19" name="Vänster klammerparentes 18">
            <a:extLst>
              <a:ext uri="{FF2B5EF4-FFF2-40B4-BE49-F238E27FC236}">
                <a16:creationId xmlns:a16="http://schemas.microsoft.com/office/drawing/2014/main" id="{556C363D-46ED-9341-ADC9-7E000987014C}"/>
              </a:ext>
            </a:extLst>
          </p:cNvPr>
          <p:cNvSpPr/>
          <p:nvPr/>
        </p:nvSpPr>
        <p:spPr>
          <a:xfrm rot="16200000">
            <a:off x="2897723" y="4109815"/>
            <a:ext cx="134628" cy="724732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Vänster klammerparentes 21">
            <a:extLst>
              <a:ext uri="{FF2B5EF4-FFF2-40B4-BE49-F238E27FC236}">
                <a16:creationId xmlns:a16="http://schemas.microsoft.com/office/drawing/2014/main" id="{1CF1F070-0B99-AF4A-B474-242C30A379D4}"/>
              </a:ext>
            </a:extLst>
          </p:cNvPr>
          <p:cNvSpPr/>
          <p:nvPr/>
        </p:nvSpPr>
        <p:spPr>
          <a:xfrm rot="16200000">
            <a:off x="2018367" y="4222642"/>
            <a:ext cx="134628" cy="493803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3FCBF94-AA85-DC47-8140-4CD33EFBFC3E}"/>
              </a:ext>
            </a:extLst>
          </p:cNvPr>
          <p:cNvSpPr/>
          <p:nvPr/>
        </p:nvSpPr>
        <p:spPr>
          <a:xfrm>
            <a:off x="1838778" y="4451404"/>
            <a:ext cx="5454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45</a:t>
            </a:r>
            <a:endParaRPr lang="sv-SE" sz="2000" i="1" dirty="0"/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FD8AFA99-FFE8-5F42-AF0D-434D2315A54B}"/>
              </a:ext>
            </a:extLst>
          </p:cNvPr>
          <p:cNvSpPr/>
          <p:nvPr/>
        </p:nvSpPr>
        <p:spPr>
          <a:xfrm>
            <a:off x="3460802" y="4090266"/>
            <a:ext cx="11152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45</a:t>
            </a:r>
            <a:r>
              <a:rPr lang="sv-SE" sz="2000" i="1" dirty="0"/>
              <a:t> – </a:t>
            </a:r>
            <a:r>
              <a:rPr lang="sv-SE" sz="2000" i="1" dirty="0">
                <a:latin typeface="Bradley Hand" pitchFamily="2" charset="77"/>
              </a:rPr>
              <a:t>9 </a:t>
            </a:r>
            <a:r>
              <a:rPr lang="sv-SE" sz="2000" i="1" dirty="0"/>
              <a:t>=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75E48EBB-2D95-A64B-861D-CB75165251CC}"/>
              </a:ext>
            </a:extLst>
          </p:cNvPr>
          <p:cNvSpPr/>
          <p:nvPr/>
        </p:nvSpPr>
        <p:spPr>
          <a:xfrm>
            <a:off x="4408032" y="4090265"/>
            <a:ext cx="5582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36</a:t>
            </a:r>
            <a:endParaRPr lang="sv-SE" sz="2000" i="1" dirty="0"/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A09FBB55-AA87-2443-A4CF-029D64870293}"/>
              </a:ext>
            </a:extLst>
          </p:cNvPr>
          <p:cNvSpPr txBox="1"/>
          <p:nvPr/>
        </p:nvSpPr>
        <p:spPr>
          <a:xfrm>
            <a:off x="1287617" y="5478708"/>
            <a:ext cx="4955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i="1" u="sng" dirty="0">
                <a:latin typeface="Bradley Hand Bold"/>
                <a:cs typeface="Bradley Hand Bold"/>
              </a:rPr>
              <a:t>Svar</a:t>
            </a:r>
            <a:r>
              <a:rPr lang="sv-SE" sz="2000" i="1" dirty="0">
                <a:latin typeface="Bradley Hand Bold"/>
                <a:cs typeface="Bradley Hand Bold"/>
              </a:rPr>
              <a:t>: 	a)</a:t>
            </a:r>
            <a:r>
              <a:rPr lang="sv-SE" sz="2000" i="1" dirty="0">
                <a:latin typeface="Bradley Hand" pitchFamily="2" charset="77"/>
              </a:rPr>
              <a:t> 2		b) 24		c) 36</a:t>
            </a:r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269D38E2-53FD-199B-4F72-EEDE2837DCC2}"/>
              </a:ext>
            </a:extLst>
          </p:cNvPr>
          <p:cNvSpPr/>
          <p:nvPr/>
        </p:nvSpPr>
        <p:spPr>
          <a:xfrm>
            <a:off x="1263540" y="1637433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a)</a:t>
            </a:r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5F34D60D-1B19-E2B3-EC2E-EFAE232680F5}"/>
              </a:ext>
            </a:extLst>
          </p:cNvPr>
          <p:cNvSpPr/>
          <p:nvPr/>
        </p:nvSpPr>
        <p:spPr>
          <a:xfrm>
            <a:off x="1757342" y="1619847"/>
            <a:ext cx="17034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15 </a:t>
            </a:r>
            <a:r>
              <a:rPr lang="sv-SE" sz="2000" i="1" dirty="0"/>
              <a:t>–</a:t>
            </a:r>
            <a:r>
              <a:rPr lang="sv-SE" sz="2000" i="1" dirty="0">
                <a:latin typeface="Bradley Hand" pitchFamily="2" charset="77"/>
              </a:rPr>
              <a:t> 9 </a:t>
            </a:r>
            <a:r>
              <a:rPr lang="sv-SE" sz="2000" i="1" dirty="0"/>
              <a:t>–</a:t>
            </a:r>
            <a:r>
              <a:rPr lang="sv-SE" sz="2000" i="1" dirty="0">
                <a:latin typeface="Bradley Hand" pitchFamily="2" charset="77"/>
              </a:rPr>
              <a:t> 4 </a:t>
            </a:r>
            <a:r>
              <a:rPr lang="sv-SE" sz="2000" i="1" dirty="0"/>
              <a:t>=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7638FD0C-13CC-1D83-9DE1-9877DCE20FAF}"/>
              </a:ext>
            </a:extLst>
          </p:cNvPr>
          <p:cNvSpPr/>
          <p:nvPr/>
        </p:nvSpPr>
        <p:spPr>
          <a:xfrm>
            <a:off x="2004243" y="2028571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6</a:t>
            </a:r>
            <a:endParaRPr lang="sv-SE" sz="2000" i="1" dirty="0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AC24217B-29F5-4252-061B-EC5F7467B824}"/>
              </a:ext>
            </a:extLst>
          </p:cNvPr>
          <p:cNvSpPr/>
          <p:nvPr/>
        </p:nvSpPr>
        <p:spPr>
          <a:xfrm>
            <a:off x="6117336" y="1584521"/>
            <a:ext cx="278892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Börja med att subtrahera 9 från 15. Sedan subtraherar du 4 från 6. </a:t>
            </a:r>
          </a:p>
        </p:txBody>
      </p:sp>
      <p:sp>
        <p:nvSpPr>
          <p:cNvPr id="36" name="Vänster klammerparentes 35">
            <a:extLst>
              <a:ext uri="{FF2B5EF4-FFF2-40B4-BE49-F238E27FC236}">
                <a16:creationId xmlns:a16="http://schemas.microsoft.com/office/drawing/2014/main" id="{4F9BC066-B603-A266-EACB-1E9C73F093C4}"/>
              </a:ext>
            </a:extLst>
          </p:cNvPr>
          <p:cNvSpPr/>
          <p:nvPr/>
        </p:nvSpPr>
        <p:spPr>
          <a:xfrm rot="16200000">
            <a:off x="2077503" y="1685713"/>
            <a:ext cx="160506" cy="641634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7" name="Rektangel 36">
            <a:extLst>
              <a:ext uri="{FF2B5EF4-FFF2-40B4-BE49-F238E27FC236}">
                <a16:creationId xmlns:a16="http://schemas.microsoft.com/office/drawing/2014/main" id="{2BE472B3-7661-091C-4C7E-1A7CEF18C38E}"/>
              </a:ext>
            </a:extLst>
          </p:cNvPr>
          <p:cNvSpPr/>
          <p:nvPr/>
        </p:nvSpPr>
        <p:spPr>
          <a:xfrm>
            <a:off x="3107450" y="1611693"/>
            <a:ext cx="12636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6 </a:t>
            </a:r>
            <a:r>
              <a:rPr lang="sv-SE" sz="2000" i="1" dirty="0"/>
              <a:t>–</a:t>
            </a:r>
            <a:r>
              <a:rPr lang="sv-SE" sz="2000" i="1" dirty="0">
                <a:latin typeface="Bradley Hand" pitchFamily="2" charset="77"/>
              </a:rPr>
              <a:t> 4 </a:t>
            </a:r>
            <a:r>
              <a:rPr lang="sv-SE" sz="2000" i="1" dirty="0"/>
              <a:t>=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97796761-ABA9-5D31-6139-C673E91BC6F3}"/>
              </a:ext>
            </a:extLst>
          </p:cNvPr>
          <p:cNvSpPr/>
          <p:nvPr/>
        </p:nvSpPr>
        <p:spPr>
          <a:xfrm>
            <a:off x="3954604" y="1612316"/>
            <a:ext cx="641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2</a:t>
            </a:r>
            <a:endParaRPr lang="sv-SE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207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2" grpId="0" animBg="1"/>
      <p:bldP spid="23" grpId="0"/>
      <p:bldP spid="24" grpId="0"/>
      <p:bldP spid="25" grpId="0"/>
      <p:bldP spid="26" grpId="0"/>
      <p:bldP spid="32" grpId="0"/>
      <p:bldP spid="33" grpId="0"/>
      <p:bldP spid="34" grpId="0"/>
      <p:bldP spid="35" grpId="0" animBg="1"/>
      <p:bldP spid="36" grpId="0" animBg="1"/>
      <p:bldP spid="37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F0BCB2E-C910-E34E-AAAC-796011B46DBE}"/>
              </a:ext>
            </a:extLst>
          </p:cNvPr>
          <p:cNvSpPr/>
          <p:nvPr/>
        </p:nvSpPr>
        <p:spPr>
          <a:xfrm>
            <a:off x="359473" y="187061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6EEADE53-7C67-0844-9CD9-3B91F382DD34}"/>
              </a:ext>
            </a:extLst>
          </p:cNvPr>
          <p:cNvSpPr txBox="1"/>
          <p:nvPr/>
        </p:nvSpPr>
        <p:spPr>
          <a:xfrm>
            <a:off x="904783" y="704636"/>
            <a:ext cx="51449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En korv kostar 15 kr och en dricka 20 kr. </a:t>
            </a:r>
          </a:p>
          <a:p>
            <a:r>
              <a:rPr lang="sv-SE" dirty="0">
                <a:latin typeface="+mn-lt"/>
              </a:rPr>
              <a:t>Edvin köper två korvar och en dricka. </a:t>
            </a:r>
          </a:p>
          <a:p>
            <a:endParaRPr lang="sv-SE" dirty="0">
              <a:latin typeface="+mn-lt"/>
            </a:endParaRPr>
          </a:p>
          <a:p>
            <a:r>
              <a:rPr lang="sv-SE" dirty="0">
                <a:latin typeface="+mn-lt"/>
              </a:rPr>
              <a:t>a) Teckna ett uttryck för hur mycket Edvin ska betala. </a:t>
            </a:r>
          </a:p>
          <a:p>
            <a:r>
              <a:rPr lang="sv-SE" dirty="0">
                <a:latin typeface="+mn-lt"/>
              </a:rPr>
              <a:t>		</a:t>
            </a:r>
          </a:p>
          <a:p>
            <a:r>
              <a:rPr lang="sv-SE" dirty="0">
                <a:latin typeface="+mn-lt"/>
              </a:rPr>
              <a:t>b) Räkna ut hur mycket Edvin ska betala. </a:t>
            </a:r>
          </a:p>
        </p:txBody>
      </p:sp>
      <p:pic>
        <p:nvPicPr>
          <p:cNvPr id="3074" name="Picture 2" descr="Röd Engångspapper Kopp Med Dricka Halm För Läsk Eller Juice Cocktail Och  Tecknad Snabbmat Varmkorv Hotdog Korv I Bröd Bulle Och Färsk Dryck Som  Platt Vektor Illustration-vektorgrafik och fler bilder på Läsk -">
            <a:extLst>
              <a:ext uri="{FF2B5EF4-FFF2-40B4-BE49-F238E27FC236}">
                <a16:creationId xmlns:a16="http://schemas.microsoft.com/office/drawing/2014/main" id="{7BC63780-7A76-FA40-8E24-D24C90FA9C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208" b="77596" l="22182" r="80727">
                        <a14:foregroundMark x1="26909" y1="32240" x2="42182" y2="30601"/>
                        <a14:foregroundMark x1="33818" y1="30055" x2="34109" y2="27869"/>
                        <a14:foregroundMark x1="35289" y1="24590" x2="36364" y2="15301"/>
                        <a14:foregroundMark x1="36000" y1="18033" x2="36364" y2="16393"/>
                        <a14:foregroundMark x1="36364" y1="15847" x2="36000" y2="14208"/>
                        <a14:foregroundMark x1="79636" y1="56284" x2="80727" y2="56831"/>
                        <a14:foregroundMark x1="32000" y1="75410" x2="34182" y2="75956"/>
                        <a14:backgroundMark x1="33818" y1="24590" x2="33818" y2="25683"/>
                        <a14:backgroundMark x1="33818" y1="25683" x2="33818" y2="278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55" t="8624" r="13577" b="14634"/>
          <a:stretch/>
        </p:blipFill>
        <p:spPr bwMode="auto">
          <a:xfrm>
            <a:off x="5078797" y="402608"/>
            <a:ext cx="1455817" cy="10554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F0F1E530-DA12-8A40-84BE-87F2B5CE8532}"/>
              </a:ext>
            </a:extLst>
          </p:cNvPr>
          <p:cNvSpPr/>
          <p:nvPr/>
        </p:nvSpPr>
        <p:spPr>
          <a:xfrm>
            <a:off x="956291" y="3028890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a)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F070A91-70F0-2344-AB2A-550CE4C0FB54}"/>
              </a:ext>
            </a:extLst>
          </p:cNvPr>
          <p:cNvSpPr/>
          <p:nvPr/>
        </p:nvSpPr>
        <p:spPr>
          <a:xfrm>
            <a:off x="1450093" y="3011304"/>
            <a:ext cx="2671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( 2 · 15 </a:t>
            </a:r>
            <a:r>
              <a:rPr lang="sv-SE" sz="2000" i="1" dirty="0"/>
              <a:t>+</a:t>
            </a:r>
            <a:r>
              <a:rPr lang="sv-SE" sz="2000" i="1" dirty="0">
                <a:latin typeface="Bradley Hand" pitchFamily="2" charset="77"/>
              </a:rPr>
              <a:t> 20 ) kr</a:t>
            </a:r>
            <a:endParaRPr lang="sv-SE" sz="2000" i="1" dirty="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6FF048A7-098F-2140-A608-1435FB9D9085}"/>
              </a:ext>
            </a:extLst>
          </p:cNvPr>
          <p:cNvSpPr/>
          <p:nvPr/>
        </p:nvSpPr>
        <p:spPr>
          <a:xfrm>
            <a:off x="5427714" y="2254329"/>
            <a:ext cx="2671532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Att </a:t>
            </a:r>
            <a:r>
              <a:rPr lang="sv-SE" sz="1400" dirty="0">
                <a:solidFill>
                  <a:srgbClr val="C00000"/>
                </a:solidFill>
              </a:rPr>
              <a:t>”teckna ett uttryck” </a:t>
            </a:r>
            <a:r>
              <a:rPr lang="sv-SE" sz="1400" dirty="0"/>
              <a:t>innebär att man skriver ner uträkningen med siffror och lämpliga tecken.  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E414765C-85C9-634E-8486-989128FD1DBE}"/>
              </a:ext>
            </a:extLst>
          </p:cNvPr>
          <p:cNvSpPr/>
          <p:nvPr/>
        </p:nvSpPr>
        <p:spPr>
          <a:xfrm>
            <a:off x="5427714" y="3124285"/>
            <a:ext cx="337815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sätter parentes runt hela uttrycket och behöver då bara sätta ut enheten en gång. 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4F2FC7BE-ED89-C64D-A2FF-88F74F8C049A}"/>
              </a:ext>
            </a:extLst>
          </p:cNvPr>
          <p:cNvSpPr/>
          <p:nvPr/>
        </p:nvSpPr>
        <p:spPr>
          <a:xfrm>
            <a:off x="956291" y="4235020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b)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8A39FD26-C294-E049-B979-FEAA1E8586FB}"/>
              </a:ext>
            </a:extLst>
          </p:cNvPr>
          <p:cNvSpPr/>
          <p:nvPr/>
        </p:nvSpPr>
        <p:spPr>
          <a:xfrm>
            <a:off x="1450093" y="4235020"/>
            <a:ext cx="2671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Ska betala:</a:t>
            </a:r>
            <a:endParaRPr lang="sv-SE" sz="2000" i="1" dirty="0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9EE9DEB2-0ECD-0F4D-9087-85268D66CB3A}"/>
              </a:ext>
            </a:extLst>
          </p:cNvPr>
          <p:cNvSpPr/>
          <p:nvPr/>
        </p:nvSpPr>
        <p:spPr>
          <a:xfrm>
            <a:off x="2785859" y="4235020"/>
            <a:ext cx="2671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( 2 · 15 </a:t>
            </a:r>
            <a:r>
              <a:rPr lang="sv-SE" sz="2000" i="1" dirty="0"/>
              <a:t>+</a:t>
            </a:r>
            <a:r>
              <a:rPr lang="sv-SE" sz="2000" i="1" dirty="0">
                <a:latin typeface="Bradley Hand" pitchFamily="2" charset="77"/>
              </a:rPr>
              <a:t> 20 ) kr </a:t>
            </a:r>
            <a:r>
              <a:rPr lang="sv-SE" sz="2000" i="1" dirty="0"/>
              <a:t>=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80F7A104-D81B-B04D-805B-D15E9BC3549C}"/>
              </a:ext>
            </a:extLst>
          </p:cNvPr>
          <p:cNvSpPr/>
          <p:nvPr/>
        </p:nvSpPr>
        <p:spPr>
          <a:xfrm>
            <a:off x="4946401" y="4235020"/>
            <a:ext cx="19866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( 30 </a:t>
            </a:r>
            <a:r>
              <a:rPr lang="sv-SE" sz="2000" i="1" dirty="0"/>
              <a:t>+</a:t>
            </a:r>
            <a:r>
              <a:rPr lang="sv-SE" sz="2000" i="1" dirty="0">
                <a:latin typeface="Bradley Hand" pitchFamily="2" charset="77"/>
              </a:rPr>
              <a:t> 20 ) kr </a:t>
            </a:r>
            <a:r>
              <a:rPr lang="sv-SE" sz="2000" i="1" dirty="0"/>
              <a:t>=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1E79A483-9596-7E4F-A0DD-C62E361CA28D}"/>
              </a:ext>
            </a:extLst>
          </p:cNvPr>
          <p:cNvSpPr/>
          <p:nvPr/>
        </p:nvSpPr>
        <p:spPr>
          <a:xfrm>
            <a:off x="6793157" y="4235020"/>
            <a:ext cx="9943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50 kr</a:t>
            </a:r>
            <a:endParaRPr lang="sv-SE" sz="2000" i="1" dirty="0"/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8627B91E-A6E3-E740-9E1B-7EE958B93EA7}"/>
              </a:ext>
            </a:extLst>
          </p:cNvPr>
          <p:cNvSpPr txBox="1"/>
          <p:nvPr/>
        </p:nvSpPr>
        <p:spPr>
          <a:xfrm>
            <a:off x="1213865" y="5246621"/>
            <a:ext cx="43360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i="1" u="sng" dirty="0">
                <a:latin typeface="Bradley Hand Bold"/>
                <a:cs typeface="Bradley Hand Bold"/>
              </a:rPr>
              <a:t>Svar</a:t>
            </a:r>
            <a:r>
              <a:rPr lang="sv-SE" sz="2000" i="1" dirty="0">
                <a:latin typeface="Bradley Hand Bold"/>
                <a:cs typeface="Bradley Hand Bold"/>
              </a:rPr>
              <a:t>: 	a)</a:t>
            </a:r>
            <a:r>
              <a:rPr lang="sv-SE" sz="2000" i="1" dirty="0">
                <a:latin typeface="Bradley Hand" pitchFamily="2" charset="77"/>
              </a:rPr>
              <a:t> ( 2 · 15 </a:t>
            </a:r>
            <a:r>
              <a:rPr lang="sv-SE" sz="2000" i="1" dirty="0"/>
              <a:t>+</a:t>
            </a:r>
            <a:r>
              <a:rPr lang="sv-SE" sz="2000" i="1" dirty="0">
                <a:latin typeface="Bradley Hand" pitchFamily="2" charset="77"/>
              </a:rPr>
              <a:t> 20 ) kr</a:t>
            </a:r>
            <a:endParaRPr lang="sv-SE" sz="2000" i="1" dirty="0"/>
          </a:p>
          <a:p>
            <a:r>
              <a:rPr lang="sv-SE" sz="2000" i="1" dirty="0">
                <a:latin typeface="Bradley Hand" pitchFamily="2" charset="77"/>
              </a:rPr>
              <a:t>		b)  Edvin ska betala 50 kr.</a:t>
            </a:r>
          </a:p>
        </p:txBody>
      </p:sp>
    </p:spTree>
    <p:extLst>
      <p:ext uri="{BB962C8B-B14F-4D97-AF65-F5344CB8AC3E}">
        <p14:creationId xmlns:p14="http://schemas.microsoft.com/office/powerpoint/2010/main" val="281130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ktangel 2"/>
          <p:cNvSpPr>
            <a:spLocks noChangeArrowheads="1"/>
          </p:cNvSpPr>
          <p:nvPr/>
        </p:nvSpPr>
        <p:spPr bwMode="auto">
          <a:xfrm>
            <a:off x="531812" y="770275"/>
            <a:ext cx="8408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v-SE" b="1" dirty="0"/>
              <a:t>Uttryck 						    Mellanled 						Svar</a:t>
            </a:r>
          </a:p>
        </p:txBody>
      </p:sp>
      <p:sp>
        <p:nvSpPr>
          <p:cNvPr id="4" name="Rektangel 3"/>
          <p:cNvSpPr>
            <a:spLocks noChangeArrowheads="1"/>
          </p:cNvSpPr>
          <p:nvPr/>
        </p:nvSpPr>
        <p:spPr bwMode="auto">
          <a:xfrm>
            <a:off x="561975" y="1205859"/>
            <a:ext cx="1035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/>
              <a:t>8 ∙ 3 + 10</a:t>
            </a:r>
            <a:endParaRPr lang="sv-SE"/>
          </a:p>
        </p:txBody>
      </p:sp>
      <p:sp>
        <p:nvSpPr>
          <p:cNvPr id="5" name="Rektangel 4"/>
          <p:cNvSpPr>
            <a:spLocks noChangeArrowheads="1"/>
          </p:cNvSpPr>
          <p:nvPr/>
        </p:nvSpPr>
        <p:spPr bwMode="auto">
          <a:xfrm>
            <a:off x="561975" y="2033838"/>
            <a:ext cx="1035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 + 3 ∙ 10</a:t>
            </a:r>
            <a:endParaRPr lang="sv-SE" dirty="0"/>
          </a:p>
        </p:txBody>
      </p:sp>
      <p:sp>
        <p:nvSpPr>
          <p:cNvPr id="6" name="Rektangel 5"/>
          <p:cNvSpPr>
            <a:spLocks noChangeArrowheads="1"/>
          </p:cNvSpPr>
          <p:nvPr/>
        </p:nvSpPr>
        <p:spPr bwMode="auto">
          <a:xfrm>
            <a:off x="561975" y="2785034"/>
            <a:ext cx="1065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s-IS" dirty="0"/>
              <a:t>20 / 4 − 2</a:t>
            </a:r>
            <a:endParaRPr lang="sv-SE" dirty="0"/>
          </a:p>
        </p:txBody>
      </p:sp>
      <p:sp>
        <p:nvSpPr>
          <p:cNvPr id="7" name="Rektangel 6"/>
          <p:cNvSpPr>
            <a:spLocks noChangeArrowheads="1"/>
          </p:cNvSpPr>
          <p:nvPr/>
        </p:nvSpPr>
        <p:spPr bwMode="auto">
          <a:xfrm>
            <a:off x="531812" y="3522804"/>
            <a:ext cx="1065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s-IS" dirty="0"/>
              <a:t>20 − 4 / 2</a:t>
            </a:r>
            <a:endParaRPr lang="sv-SE" dirty="0"/>
          </a:p>
        </p:txBody>
      </p:sp>
      <p:sp>
        <p:nvSpPr>
          <p:cNvPr id="8" name="Rektangel 7"/>
          <p:cNvSpPr>
            <a:spLocks noChangeArrowheads="1"/>
          </p:cNvSpPr>
          <p:nvPr/>
        </p:nvSpPr>
        <p:spPr bwMode="auto">
          <a:xfrm>
            <a:off x="561975" y="4342605"/>
            <a:ext cx="1314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/>
              <a:t>7 ∙ 10 + 3 ∙ 5</a:t>
            </a:r>
            <a:endParaRPr lang="sv-SE"/>
          </a:p>
        </p:txBody>
      </p:sp>
      <p:sp>
        <p:nvSpPr>
          <p:cNvPr id="9" name="Rektangel 8"/>
          <p:cNvSpPr>
            <a:spLocks noChangeArrowheads="1"/>
          </p:cNvSpPr>
          <p:nvPr/>
        </p:nvSpPr>
        <p:spPr bwMode="auto">
          <a:xfrm>
            <a:off x="561975" y="5104606"/>
            <a:ext cx="1533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 + 2 ∙ 5 − 3 ∙ 6</a:t>
            </a:r>
            <a:endParaRPr lang="sv-SE" dirty="0"/>
          </a:p>
        </p:txBody>
      </p:sp>
      <p:sp>
        <p:nvSpPr>
          <p:cNvPr id="10" name="Rektangel 9"/>
          <p:cNvSpPr>
            <a:spLocks noChangeArrowheads="1"/>
          </p:cNvSpPr>
          <p:nvPr/>
        </p:nvSpPr>
        <p:spPr bwMode="auto">
          <a:xfrm>
            <a:off x="561975" y="5949950"/>
            <a:ext cx="191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s-IS"/>
              <a:t>45 / 9 + 2 ∙ 11 − 15</a:t>
            </a:r>
            <a:endParaRPr lang="sv-SE"/>
          </a:p>
        </p:txBody>
      </p:sp>
      <p:sp>
        <p:nvSpPr>
          <p:cNvPr id="11" name="Rektangel 10"/>
          <p:cNvSpPr>
            <a:spLocks noChangeArrowheads="1"/>
          </p:cNvSpPr>
          <p:nvPr/>
        </p:nvSpPr>
        <p:spPr bwMode="auto">
          <a:xfrm>
            <a:off x="3976688" y="1204271"/>
            <a:ext cx="871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24 + 10</a:t>
            </a:r>
            <a:endParaRPr lang="sv-SE" dirty="0"/>
          </a:p>
        </p:txBody>
      </p:sp>
      <p:sp>
        <p:nvSpPr>
          <p:cNvPr id="14" name="Rektangel 13"/>
          <p:cNvSpPr>
            <a:spLocks noChangeArrowheads="1"/>
          </p:cNvSpPr>
          <p:nvPr/>
        </p:nvSpPr>
        <p:spPr bwMode="auto">
          <a:xfrm>
            <a:off x="4159022" y="2032250"/>
            <a:ext cx="755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 + 30</a:t>
            </a:r>
            <a:endParaRPr lang="sv-SE" dirty="0"/>
          </a:p>
        </p:txBody>
      </p:sp>
      <p:sp>
        <p:nvSpPr>
          <p:cNvPr id="15" name="Rektangel 14"/>
          <p:cNvSpPr>
            <a:spLocks noChangeArrowheads="1"/>
          </p:cNvSpPr>
          <p:nvPr/>
        </p:nvSpPr>
        <p:spPr bwMode="auto">
          <a:xfrm>
            <a:off x="4210050" y="2783446"/>
            <a:ext cx="638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5 – 2 </a:t>
            </a:r>
            <a:endParaRPr lang="sv-SE" dirty="0"/>
          </a:p>
        </p:txBody>
      </p:sp>
      <p:sp>
        <p:nvSpPr>
          <p:cNvPr id="16" name="Rektangel 15"/>
          <p:cNvSpPr>
            <a:spLocks noChangeArrowheads="1"/>
          </p:cNvSpPr>
          <p:nvPr/>
        </p:nvSpPr>
        <p:spPr bwMode="auto">
          <a:xfrm>
            <a:off x="4108450" y="3462879"/>
            <a:ext cx="755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20 – 2</a:t>
            </a:r>
            <a:endParaRPr lang="sv-SE" dirty="0"/>
          </a:p>
        </p:txBody>
      </p:sp>
      <p:sp>
        <p:nvSpPr>
          <p:cNvPr id="17" name="Rektangel 16"/>
          <p:cNvSpPr>
            <a:spLocks noChangeArrowheads="1"/>
          </p:cNvSpPr>
          <p:nvPr/>
        </p:nvSpPr>
        <p:spPr bwMode="auto">
          <a:xfrm>
            <a:off x="4108450" y="4284025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70 + 15</a:t>
            </a:r>
            <a:endParaRPr lang="sv-SE" dirty="0"/>
          </a:p>
        </p:txBody>
      </p:sp>
      <p:sp>
        <p:nvSpPr>
          <p:cNvPr id="18" name="Rektangel 17"/>
          <p:cNvSpPr>
            <a:spLocks noChangeArrowheads="1"/>
          </p:cNvSpPr>
          <p:nvPr/>
        </p:nvSpPr>
        <p:spPr bwMode="auto">
          <a:xfrm>
            <a:off x="3992563" y="5104606"/>
            <a:ext cx="1211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 + 10 – 18</a:t>
            </a:r>
            <a:endParaRPr lang="sv-SE" dirty="0"/>
          </a:p>
        </p:txBody>
      </p:sp>
      <p:sp>
        <p:nvSpPr>
          <p:cNvPr id="19" name="Rektangel 18"/>
          <p:cNvSpPr>
            <a:spLocks noChangeArrowheads="1"/>
          </p:cNvSpPr>
          <p:nvPr/>
        </p:nvSpPr>
        <p:spPr bwMode="auto">
          <a:xfrm>
            <a:off x="3995738" y="5938019"/>
            <a:ext cx="1208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5 + 22 – 15</a:t>
            </a:r>
            <a:endParaRPr lang="sv-SE" dirty="0"/>
          </a:p>
        </p:txBody>
      </p:sp>
      <p:sp>
        <p:nvSpPr>
          <p:cNvPr id="20" name="Rektangel 19"/>
          <p:cNvSpPr>
            <a:spLocks noChangeArrowheads="1"/>
          </p:cNvSpPr>
          <p:nvPr/>
        </p:nvSpPr>
        <p:spPr bwMode="auto">
          <a:xfrm>
            <a:off x="7407150" y="1204271"/>
            <a:ext cx="417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34 </a:t>
            </a:r>
            <a:endParaRPr lang="sv-SE" dirty="0"/>
          </a:p>
        </p:txBody>
      </p:sp>
      <p:sp>
        <p:nvSpPr>
          <p:cNvPr id="21" name="Rektangel 20"/>
          <p:cNvSpPr>
            <a:spLocks noChangeArrowheads="1"/>
          </p:cNvSpPr>
          <p:nvPr/>
        </p:nvSpPr>
        <p:spPr bwMode="auto">
          <a:xfrm>
            <a:off x="7480592" y="277150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3 </a:t>
            </a:r>
            <a:endParaRPr lang="sv-SE" dirty="0"/>
          </a:p>
        </p:txBody>
      </p:sp>
      <p:sp>
        <p:nvSpPr>
          <p:cNvPr id="22" name="Rektangel 21"/>
          <p:cNvSpPr>
            <a:spLocks noChangeArrowheads="1"/>
          </p:cNvSpPr>
          <p:nvPr/>
        </p:nvSpPr>
        <p:spPr bwMode="auto">
          <a:xfrm>
            <a:off x="7372307" y="2015166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DE" dirty="0"/>
              <a:t>38 </a:t>
            </a:r>
            <a:endParaRPr lang="sv-SE" dirty="0"/>
          </a:p>
        </p:txBody>
      </p:sp>
      <p:sp>
        <p:nvSpPr>
          <p:cNvPr id="23" name="Rektangel 22"/>
          <p:cNvSpPr>
            <a:spLocks noChangeArrowheads="1"/>
          </p:cNvSpPr>
          <p:nvPr/>
        </p:nvSpPr>
        <p:spPr bwMode="auto">
          <a:xfrm>
            <a:off x="7441643" y="3462879"/>
            <a:ext cx="419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18 </a:t>
            </a:r>
            <a:endParaRPr lang="sv-SE" dirty="0"/>
          </a:p>
        </p:txBody>
      </p:sp>
      <p:sp>
        <p:nvSpPr>
          <p:cNvPr id="24" name="Rektangel 23"/>
          <p:cNvSpPr>
            <a:spLocks noChangeArrowheads="1"/>
          </p:cNvSpPr>
          <p:nvPr/>
        </p:nvSpPr>
        <p:spPr bwMode="auto">
          <a:xfrm>
            <a:off x="7466013" y="4284025"/>
            <a:ext cx="419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85 </a:t>
            </a:r>
            <a:endParaRPr lang="sv-SE" dirty="0"/>
          </a:p>
        </p:txBody>
      </p:sp>
      <p:sp>
        <p:nvSpPr>
          <p:cNvPr id="25" name="Rektangel 24"/>
          <p:cNvSpPr>
            <a:spLocks noChangeArrowheads="1"/>
          </p:cNvSpPr>
          <p:nvPr/>
        </p:nvSpPr>
        <p:spPr bwMode="auto">
          <a:xfrm>
            <a:off x="7583488" y="5104606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0 </a:t>
            </a:r>
            <a:endParaRPr lang="sv-SE" dirty="0"/>
          </a:p>
        </p:txBody>
      </p:sp>
      <p:sp>
        <p:nvSpPr>
          <p:cNvPr id="26" name="Rektangel 25"/>
          <p:cNvSpPr>
            <a:spLocks noChangeArrowheads="1"/>
          </p:cNvSpPr>
          <p:nvPr/>
        </p:nvSpPr>
        <p:spPr bwMode="auto">
          <a:xfrm>
            <a:off x="7573461" y="5949950"/>
            <a:ext cx="417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12 </a:t>
            </a:r>
            <a:endParaRPr lang="sv-SE" dirty="0"/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21580BCF-C902-5444-B63D-96ECC81AF2A1}"/>
              </a:ext>
            </a:extLst>
          </p:cNvPr>
          <p:cNvSpPr/>
          <p:nvPr/>
        </p:nvSpPr>
        <p:spPr>
          <a:xfrm>
            <a:off x="359473" y="119686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AE9E649-CEE3-8E48-8B44-5C530D852659}"/>
              </a:ext>
            </a:extLst>
          </p:cNvPr>
          <p:cNvSpPr/>
          <p:nvPr/>
        </p:nvSpPr>
        <p:spPr>
          <a:xfrm>
            <a:off x="260133" y="159047"/>
            <a:ext cx="8885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							Algebraiska uttryck</a:t>
            </a:r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id="{51C13538-E804-764D-93B2-D456FE4934B1}"/>
              </a:ext>
            </a:extLst>
          </p:cNvPr>
          <p:cNvGrpSpPr/>
          <p:nvPr/>
        </p:nvGrpSpPr>
        <p:grpSpPr>
          <a:xfrm>
            <a:off x="1088413" y="653402"/>
            <a:ext cx="6804296" cy="1490365"/>
            <a:chOff x="877110" y="1020365"/>
            <a:chExt cx="6804296" cy="1490365"/>
          </a:xfrm>
        </p:grpSpPr>
        <p:sp>
          <p:nvSpPr>
            <p:cNvPr id="4" name="textruta 3">
              <a:extLst>
                <a:ext uri="{FF2B5EF4-FFF2-40B4-BE49-F238E27FC236}">
                  <a16:creationId xmlns:a16="http://schemas.microsoft.com/office/drawing/2014/main" id="{8CF27D07-7760-524A-A161-FE4BE9A1D111}"/>
                </a:ext>
              </a:extLst>
            </p:cNvPr>
            <p:cNvSpPr txBox="1"/>
            <p:nvPr/>
          </p:nvSpPr>
          <p:spPr>
            <a:xfrm>
              <a:off x="1776250" y="1020365"/>
              <a:ext cx="59051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Antag att ett ägg väger 60 g. Med multiplikation kan vi då räkna ut hur mycket flera ägg väger. Vi kan göra en tabell. </a:t>
              </a:r>
            </a:p>
          </p:txBody>
        </p:sp>
        <p:pic>
          <p:nvPicPr>
            <p:cNvPr id="2050" name="Picture 2" descr="9 vanliga myter om ägg du borde sluta tro på | Mitt kök">
              <a:extLst>
                <a:ext uri="{FF2B5EF4-FFF2-40B4-BE49-F238E27FC236}">
                  <a16:creationId xmlns:a16="http://schemas.microsoft.com/office/drawing/2014/main" id="{C5853C72-1961-7B4E-A113-9F5BB642092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80"/>
            <a:stretch/>
          </p:blipFill>
          <p:spPr bwMode="auto">
            <a:xfrm>
              <a:off x="877110" y="1706796"/>
              <a:ext cx="1250519" cy="803934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Bildobjekt 5">
            <a:extLst>
              <a:ext uri="{FF2B5EF4-FFF2-40B4-BE49-F238E27FC236}">
                <a16:creationId xmlns:a16="http://schemas.microsoft.com/office/drawing/2014/main" id="{528E49BC-FB8F-3046-B009-50AABB66D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597" y="1309616"/>
            <a:ext cx="2656651" cy="1916824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03D43B67-500A-6F4E-91C5-121DCDC11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6083" y="1666169"/>
            <a:ext cx="218638" cy="218638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EFCC7DE8-4A0C-8845-9464-0B987730F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2973" y="2002903"/>
            <a:ext cx="218638" cy="218638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51F0BE42-6E06-EF4A-BA12-30C223FF0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9164" y="2323606"/>
            <a:ext cx="218638" cy="218638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9705A9CE-6DCC-4647-B5E5-83B55C7F45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6083" y="2628194"/>
            <a:ext cx="218638" cy="218638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B0EF641E-B2F8-714E-8C7A-5663F8FC4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0482" y="1651900"/>
            <a:ext cx="1010497" cy="247176"/>
          </a:xfrm>
          <a:prstGeom prst="rect">
            <a:avLst/>
          </a:prstGeom>
        </p:spPr>
      </p:pic>
      <p:pic>
        <p:nvPicPr>
          <p:cNvPr id="21" name="Bildobjekt 20">
            <a:extLst>
              <a:ext uri="{FF2B5EF4-FFF2-40B4-BE49-F238E27FC236}">
                <a16:creationId xmlns:a16="http://schemas.microsoft.com/office/drawing/2014/main" id="{D82E1922-8E21-6B44-8444-7C71EC604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610" y="1984120"/>
            <a:ext cx="1150804" cy="247176"/>
          </a:xfrm>
          <a:prstGeom prst="rect">
            <a:avLst/>
          </a:prstGeom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87ADC0AB-DE98-714D-9074-6CD7F51AF2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369" y="2295068"/>
            <a:ext cx="1273010" cy="247176"/>
          </a:xfrm>
          <a:prstGeom prst="rect">
            <a:avLst/>
          </a:prstGeom>
        </p:spPr>
      </p:pic>
      <p:pic>
        <p:nvPicPr>
          <p:cNvPr id="23" name="Bildobjekt 22">
            <a:extLst>
              <a:ext uri="{FF2B5EF4-FFF2-40B4-BE49-F238E27FC236}">
                <a16:creationId xmlns:a16="http://schemas.microsoft.com/office/drawing/2014/main" id="{0A6101BA-A86B-F348-BD07-0164C50DB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561" y="2623275"/>
            <a:ext cx="1160853" cy="247176"/>
          </a:xfrm>
          <a:prstGeom prst="rect">
            <a:avLst/>
          </a:prstGeom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AE878254-3E3A-5F49-B25A-5E20FB6F8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047" y="2931876"/>
            <a:ext cx="1472664" cy="247176"/>
          </a:xfrm>
          <a:prstGeom prst="rect">
            <a:avLst/>
          </a:prstGeom>
        </p:spPr>
      </p:pic>
      <p:sp>
        <p:nvSpPr>
          <p:cNvPr id="26" name="textruta 25">
            <a:extLst>
              <a:ext uri="{FF2B5EF4-FFF2-40B4-BE49-F238E27FC236}">
                <a16:creationId xmlns:a16="http://schemas.microsoft.com/office/drawing/2014/main" id="{A897561A-FBB9-A648-A588-051F1EABA7EF}"/>
              </a:ext>
            </a:extLst>
          </p:cNvPr>
          <p:cNvSpPr txBox="1"/>
          <p:nvPr/>
        </p:nvSpPr>
        <p:spPr>
          <a:xfrm>
            <a:off x="2069039" y="3311014"/>
            <a:ext cx="5547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En sådan här tabell kan göras hur lång som helst. Men det finns ett enklare sätt att beskriva vad äggen väger.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D1516A2F-E3F5-2E4B-A84E-ADB7C5EA311B}"/>
              </a:ext>
            </a:extLst>
          </p:cNvPr>
          <p:cNvSpPr txBox="1"/>
          <p:nvPr/>
        </p:nvSpPr>
        <p:spPr>
          <a:xfrm>
            <a:off x="1395106" y="4187322"/>
            <a:ext cx="689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 kallar antalet ägg för </a:t>
            </a:r>
            <a:r>
              <a:rPr lang="sv-SE" i="1" dirty="0"/>
              <a:t>x </a:t>
            </a:r>
            <a:r>
              <a:rPr lang="sv-SE" dirty="0"/>
              <a:t>och kan då teckna vikten av </a:t>
            </a:r>
            <a:r>
              <a:rPr lang="sv-SE" i="1" dirty="0"/>
              <a:t>x </a:t>
            </a:r>
            <a:r>
              <a:rPr lang="sv-SE" dirty="0"/>
              <a:t>ägg som 60 · </a:t>
            </a:r>
            <a:r>
              <a:rPr lang="sv-SE" i="1" dirty="0"/>
              <a:t>x </a:t>
            </a:r>
            <a:r>
              <a:rPr lang="sv-SE" dirty="0"/>
              <a:t>g. </a:t>
            </a:r>
          </a:p>
        </p:txBody>
      </p:sp>
      <p:pic>
        <p:nvPicPr>
          <p:cNvPr id="29" name="Bildobjekt 28">
            <a:extLst>
              <a:ext uri="{FF2B5EF4-FFF2-40B4-BE49-F238E27FC236}">
                <a16:creationId xmlns:a16="http://schemas.microsoft.com/office/drawing/2014/main" id="{D1D61DCA-E38C-2846-B51B-C6A0A7C02C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4439" y="4842825"/>
            <a:ext cx="2656651" cy="611531"/>
          </a:xfrm>
          <a:prstGeom prst="rect">
            <a:avLst/>
          </a:prstGeom>
        </p:spPr>
      </p:pic>
      <p:pic>
        <p:nvPicPr>
          <p:cNvPr id="31" name="Bildobjekt 30">
            <a:extLst>
              <a:ext uri="{FF2B5EF4-FFF2-40B4-BE49-F238E27FC236}">
                <a16:creationId xmlns:a16="http://schemas.microsoft.com/office/drawing/2014/main" id="{1F8F4744-C368-EE44-92BD-D4FBA96B0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7139" y="5185440"/>
            <a:ext cx="218638" cy="218638"/>
          </a:xfrm>
          <a:prstGeom prst="rect">
            <a:avLst/>
          </a:prstGeom>
        </p:spPr>
      </p:pic>
      <p:pic>
        <p:nvPicPr>
          <p:cNvPr id="32" name="Bildobjekt 31">
            <a:extLst>
              <a:ext uri="{FF2B5EF4-FFF2-40B4-BE49-F238E27FC236}">
                <a16:creationId xmlns:a16="http://schemas.microsoft.com/office/drawing/2014/main" id="{5DE73CA3-CF38-BD42-BB92-A066D61581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4476" y="5185440"/>
            <a:ext cx="1129537" cy="218638"/>
          </a:xfrm>
          <a:prstGeom prst="rect">
            <a:avLst/>
          </a:prstGeom>
        </p:spPr>
      </p:pic>
      <p:grpSp>
        <p:nvGrpSpPr>
          <p:cNvPr id="35" name="Grupp 34">
            <a:extLst>
              <a:ext uri="{FF2B5EF4-FFF2-40B4-BE49-F238E27FC236}">
                <a16:creationId xmlns:a16="http://schemas.microsoft.com/office/drawing/2014/main" id="{372BB6CA-758A-6E4F-A64A-3BF5403AA28C}"/>
              </a:ext>
            </a:extLst>
          </p:cNvPr>
          <p:cNvGrpSpPr/>
          <p:nvPr/>
        </p:nvGrpSpPr>
        <p:grpSpPr>
          <a:xfrm>
            <a:off x="3462325" y="5379998"/>
            <a:ext cx="1038285" cy="762225"/>
            <a:chOff x="1762896" y="5368671"/>
            <a:chExt cx="1038285" cy="762225"/>
          </a:xfrm>
        </p:grpSpPr>
        <p:sp>
          <p:nvSpPr>
            <p:cNvPr id="33" name="textruta 32">
              <a:extLst>
                <a:ext uri="{FF2B5EF4-FFF2-40B4-BE49-F238E27FC236}">
                  <a16:creationId xmlns:a16="http://schemas.microsoft.com/office/drawing/2014/main" id="{16FC0F88-2D2C-BB41-A3C5-527D1E1C5639}"/>
                </a:ext>
              </a:extLst>
            </p:cNvPr>
            <p:cNvSpPr txBox="1"/>
            <p:nvPr/>
          </p:nvSpPr>
          <p:spPr>
            <a:xfrm>
              <a:off x="1762896" y="5761564"/>
              <a:ext cx="1038285" cy="36933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sv-SE" b="1" i="1" dirty="0">
                  <a:solidFill>
                    <a:srgbClr val="C00000"/>
                  </a:solidFill>
                </a:rPr>
                <a:t>Variabel</a:t>
              </a:r>
              <a:endParaRPr lang="sv-SE" b="1" dirty="0">
                <a:solidFill>
                  <a:srgbClr val="C00000"/>
                </a:solidFill>
              </a:endParaRPr>
            </a:p>
          </p:txBody>
        </p:sp>
        <p:cxnSp>
          <p:nvCxnSpPr>
            <p:cNvPr id="34" name="Rak pil 33">
              <a:extLst>
                <a:ext uri="{FF2B5EF4-FFF2-40B4-BE49-F238E27FC236}">
                  <a16:creationId xmlns:a16="http://schemas.microsoft.com/office/drawing/2014/main" id="{78201149-2D42-7042-838B-E89944CED7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8508" y="5368671"/>
              <a:ext cx="0" cy="39289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9" name="Grupp 38">
            <a:extLst>
              <a:ext uri="{FF2B5EF4-FFF2-40B4-BE49-F238E27FC236}">
                <a16:creationId xmlns:a16="http://schemas.microsoft.com/office/drawing/2014/main" id="{7767B9DE-3413-D34C-94A5-221657A2AD4E}"/>
              </a:ext>
            </a:extLst>
          </p:cNvPr>
          <p:cNvGrpSpPr/>
          <p:nvPr/>
        </p:nvGrpSpPr>
        <p:grpSpPr>
          <a:xfrm>
            <a:off x="4842664" y="5388451"/>
            <a:ext cx="1296823" cy="1039224"/>
            <a:chOff x="1762896" y="5368671"/>
            <a:chExt cx="1296823" cy="1039224"/>
          </a:xfrm>
        </p:grpSpPr>
        <p:sp>
          <p:nvSpPr>
            <p:cNvPr id="40" name="textruta 39">
              <a:extLst>
                <a:ext uri="{FF2B5EF4-FFF2-40B4-BE49-F238E27FC236}">
                  <a16:creationId xmlns:a16="http://schemas.microsoft.com/office/drawing/2014/main" id="{DBFF0FED-93C9-C643-A768-C2BE6A357C14}"/>
                </a:ext>
              </a:extLst>
            </p:cNvPr>
            <p:cNvSpPr txBox="1"/>
            <p:nvPr/>
          </p:nvSpPr>
          <p:spPr>
            <a:xfrm>
              <a:off x="1762896" y="5761564"/>
              <a:ext cx="1296823" cy="64633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sv-SE" b="1" i="1" dirty="0">
                  <a:solidFill>
                    <a:srgbClr val="C00000"/>
                  </a:solidFill>
                </a:rPr>
                <a:t>Algebraiskt uttryck</a:t>
              </a:r>
              <a:endParaRPr lang="sv-SE" b="1" dirty="0">
                <a:solidFill>
                  <a:srgbClr val="C00000"/>
                </a:solidFill>
              </a:endParaRPr>
            </a:p>
          </p:txBody>
        </p:sp>
        <p:cxnSp>
          <p:nvCxnSpPr>
            <p:cNvPr id="41" name="Rak pil 40">
              <a:extLst>
                <a:ext uri="{FF2B5EF4-FFF2-40B4-BE49-F238E27FC236}">
                  <a16:creationId xmlns:a16="http://schemas.microsoft.com/office/drawing/2014/main" id="{FE041B9D-FC70-9F4D-A87D-2171767569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8508" y="5368671"/>
              <a:ext cx="0" cy="39289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2" name="textruta 41">
            <a:extLst>
              <a:ext uri="{FF2B5EF4-FFF2-40B4-BE49-F238E27FC236}">
                <a16:creationId xmlns:a16="http://schemas.microsoft.com/office/drawing/2014/main" id="{17D6A5D7-E844-894E-AF43-3C321DCC5505}"/>
              </a:ext>
            </a:extLst>
          </p:cNvPr>
          <p:cNvSpPr txBox="1"/>
          <p:nvPr/>
        </p:nvSpPr>
        <p:spPr>
          <a:xfrm>
            <a:off x="512111" y="4847935"/>
            <a:ext cx="25533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Bokstaven 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r>
              <a:rPr lang="sv-SE" i="1" dirty="0"/>
              <a:t> </a:t>
            </a:r>
            <a:r>
              <a:rPr lang="sv-SE" dirty="0"/>
              <a:t>kallas för en </a:t>
            </a:r>
            <a:r>
              <a:rPr lang="sv-SE" i="1" dirty="0">
                <a:solidFill>
                  <a:srgbClr val="C00000"/>
                </a:solidFill>
              </a:rPr>
              <a:t>variabel</a:t>
            </a:r>
            <a:r>
              <a:rPr lang="sv-SE" i="1" dirty="0"/>
              <a:t> </a:t>
            </a:r>
            <a:r>
              <a:rPr lang="sv-SE" dirty="0"/>
              <a:t>och </a:t>
            </a:r>
            <a:r>
              <a:rPr lang="sv-SE" dirty="0">
                <a:solidFill>
                  <a:srgbClr val="C00000"/>
                </a:solidFill>
              </a:rPr>
              <a:t>60 · 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r>
              <a:rPr lang="sv-SE" i="1" dirty="0"/>
              <a:t> </a:t>
            </a:r>
            <a:r>
              <a:rPr lang="sv-SE" dirty="0"/>
              <a:t>är ett uttryck med variabel. </a:t>
            </a:r>
          </a:p>
          <a:p>
            <a:r>
              <a:rPr lang="sv-SE" dirty="0"/>
              <a:t>Vi kan också kalla det för ett </a:t>
            </a:r>
            <a:r>
              <a:rPr lang="sv-SE" i="1" dirty="0">
                <a:solidFill>
                  <a:srgbClr val="C00000"/>
                </a:solidFill>
              </a:rPr>
              <a:t>algebraiskt uttryck</a:t>
            </a:r>
            <a:r>
              <a:rPr lang="sv-SE" dirty="0"/>
              <a:t>. 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18D31ED5-DB87-A245-AE7A-5C432CF07BA8}"/>
              </a:ext>
            </a:extLst>
          </p:cNvPr>
          <p:cNvSpPr txBox="1"/>
          <p:nvPr/>
        </p:nvSpPr>
        <p:spPr>
          <a:xfrm>
            <a:off x="6579024" y="4842825"/>
            <a:ext cx="1711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uttrycket kan </a:t>
            </a:r>
            <a:r>
              <a:rPr lang="sv-SE" i="1" dirty="0">
                <a:solidFill>
                  <a:srgbClr val="C00000"/>
                </a:solidFill>
              </a:rPr>
              <a:t>x </a:t>
            </a:r>
            <a:r>
              <a:rPr lang="sv-SE" dirty="0"/>
              <a:t>vara olika tal. </a:t>
            </a:r>
          </a:p>
        </p:txBody>
      </p:sp>
    </p:spTree>
    <p:extLst>
      <p:ext uri="{BB962C8B-B14F-4D97-AF65-F5344CB8AC3E}">
        <p14:creationId xmlns:p14="http://schemas.microsoft.com/office/powerpoint/2010/main" val="348946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54CDEF67-C56F-5840-BF29-CF70B7557293}"/>
              </a:ext>
            </a:extLst>
          </p:cNvPr>
          <p:cNvSpPr/>
          <p:nvPr/>
        </p:nvSpPr>
        <p:spPr>
          <a:xfrm>
            <a:off x="381775" y="504581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grpSp>
        <p:nvGrpSpPr>
          <p:cNvPr id="6" name="Grupp 5">
            <a:extLst>
              <a:ext uri="{FF2B5EF4-FFF2-40B4-BE49-F238E27FC236}">
                <a16:creationId xmlns:a16="http://schemas.microsoft.com/office/drawing/2014/main" id="{C63D32CB-5CFC-064C-9C34-352A3962C0CE}"/>
              </a:ext>
            </a:extLst>
          </p:cNvPr>
          <p:cNvGrpSpPr/>
          <p:nvPr/>
        </p:nvGrpSpPr>
        <p:grpSpPr>
          <a:xfrm>
            <a:off x="516798" y="580868"/>
            <a:ext cx="8498248" cy="1846980"/>
            <a:chOff x="516798" y="580868"/>
            <a:chExt cx="8498248" cy="1846980"/>
          </a:xfrm>
        </p:grpSpPr>
        <p:sp>
          <p:nvSpPr>
            <p:cNvPr id="4" name="textruta 3">
              <a:extLst>
                <a:ext uri="{FF2B5EF4-FFF2-40B4-BE49-F238E27FC236}">
                  <a16:creationId xmlns:a16="http://schemas.microsoft.com/office/drawing/2014/main" id="{29CEA021-58C1-7C47-95EB-87C7147E6B4B}"/>
                </a:ext>
              </a:extLst>
            </p:cNvPr>
            <p:cNvSpPr txBox="1"/>
            <p:nvPr/>
          </p:nvSpPr>
          <p:spPr>
            <a:xfrm>
              <a:off x="516798" y="873576"/>
              <a:ext cx="8498248" cy="1554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Märta är </a:t>
              </a:r>
              <a:r>
                <a:rPr lang="sv-SE" i="1" dirty="0"/>
                <a:t>x </a:t>
              </a:r>
              <a:r>
                <a:rPr lang="sv-SE" dirty="0"/>
                <a:t>år. </a:t>
              </a:r>
            </a:p>
            <a:p>
              <a:endParaRPr lang="sv-SE" sz="1100" dirty="0"/>
            </a:p>
            <a:p>
              <a:pPr marL="342900" indent="-342900">
                <a:buAutoNum type="alphaLcParenR"/>
              </a:pPr>
              <a:r>
                <a:rPr lang="sv-SE" dirty="0"/>
                <a:t>Dante är 2 år yngre än Märta. </a:t>
              </a:r>
            </a:p>
            <a:p>
              <a:r>
                <a:rPr lang="sv-SE" dirty="0"/>
                <a:t>       Teckna ett uttryck för hur gammal Dante är.</a:t>
              </a:r>
            </a:p>
            <a:p>
              <a:r>
                <a:rPr lang="sv-SE" sz="1200" dirty="0"/>
                <a:t> </a:t>
              </a:r>
            </a:p>
            <a:p>
              <a:r>
                <a:rPr lang="sv-SE" dirty="0"/>
                <a:t>b)    Teckna ett uttryck för Märtas ålder när hon är dubbelt så gammal som nu. </a:t>
              </a:r>
            </a:p>
          </p:txBody>
        </p:sp>
        <p:pic>
          <p:nvPicPr>
            <p:cNvPr id="3074" name="Picture 2" descr="Fria bild: pojke, flicka, leende, lek, leksaker">
              <a:extLst>
                <a:ext uri="{FF2B5EF4-FFF2-40B4-BE49-F238E27FC236}">
                  <a16:creationId xmlns:a16="http://schemas.microsoft.com/office/drawing/2014/main" id="{51142996-BA05-C747-B08B-36852177A5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8" r="7033" b="5073"/>
            <a:stretch/>
          </p:blipFill>
          <p:spPr bwMode="auto">
            <a:xfrm>
              <a:off x="5399905" y="580868"/>
              <a:ext cx="1780682" cy="1287149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ruta 9">
            <a:extLst>
              <a:ext uri="{FF2B5EF4-FFF2-40B4-BE49-F238E27FC236}">
                <a16:creationId xmlns:a16="http://schemas.microsoft.com/office/drawing/2014/main" id="{31471A70-A052-C041-B22A-3CFAD4919635}"/>
              </a:ext>
            </a:extLst>
          </p:cNvPr>
          <p:cNvSpPr txBox="1"/>
          <p:nvPr/>
        </p:nvSpPr>
        <p:spPr>
          <a:xfrm>
            <a:off x="1187802" y="3613666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>
                <a:latin typeface="Bradley Hand" pitchFamily="2" charset="77"/>
                <a:cs typeface="Bradley Hand Bold"/>
              </a:rPr>
              <a:t>Då är Dante: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5EE907A6-B836-B94D-902F-2EF302E7D528}"/>
              </a:ext>
            </a:extLst>
          </p:cNvPr>
          <p:cNvSpPr/>
          <p:nvPr/>
        </p:nvSpPr>
        <p:spPr>
          <a:xfrm>
            <a:off x="927085" y="3244334"/>
            <a:ext cx="1882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>
                <a:latin typeface="Bradley Hand" pitchFamily="2" charset="77"/>
                <a:cs typeface="Bradley Hand Bold"/>
              </a:rPr>
              <a:t>a) </a:t>
            </a:r>
            <a:r>
              <a:rPr lang="sv-SE" i="1" dirty="0">
                <a:latin typeface="Bradley Hand" pitchFamily="2" charset="77"/>
              </a:rPr>
              <a:t>Märta är x år. 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5EB5384A-BD88-C047-A8B7-A35D57F4C980}"/>
              </a:ext>
            </a:extLst>
          </p:cNvPr>
          <p:cNvSpPr/>
          <p:nvPr/>
        </p:nvSpPr>
        <p:spPr>
          <a:xfrm>
            <a:off x="2487396" y="3613666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>
                <a:latin typeface="Bradley Hand" pitchFamily="2" charset="77"/>
                <a:cs typeface="Bradley Hand Bold"/>
              </a:rPr>
              <a:t>(x </a:t>
            </a:r>
            <a:r>
              <a:rPr lang="sv-SE" i="1" dirty="0">
                <a:cs typeface="Bradley Hand Bold"/>
              </a:rPr>
              <a:t>–</a:t>
            </a:r>
            <a:r>
              <a:rPr lang="sv-SE" i="1" dirty="0">
                <a:latin typeface="Bradley Hand" pitchFamily="2" charset="77"/>
                <a:cs typeface="Bradley Hand Bold"/>
              </a:rPr>
              <a:t> 2) år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3C78BF64-E76C-D74B-BED7-25BBC4F47602}"/>
              </a:ext>
            </a:extLst>
          </p:cNvPr>
          <p:cNvSpPr/>
          <p:nvPr/>
        </p:nvSpPr>
        <p:spPr>
          <a:xfrm>
            <a:off x="5618354" y="3059668"/>
            <a:ext cx="2804286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Parentesen gör att du bara behöver skriva år en gång. Men du kan förstås också skriva </a:t>
            </a:r>
            <a:r>
              <a:rPr lang="sv-SE" sz="1400" i="1" dirty="0">
                <a:solidFill>
                  <a:srgbClr val="C00000"/>
                </a:solidFill>
              </a:rPr>
              <a:t>x </a:t>
            </a:r>
            <a:r>
              <a:rPr lang="sv-SE" sz="1400" dirty="0">
                <a:solidFill>
                  <a:srgbClr val="C00000"/>
                </a:solidFill>
              </a:rPr>
              <a:t>år – 2 år</a:t>
            </a:r>
            <a:r>
              <a:rPr lang="sv-SE" sz="1400" dirty="0"/>
              <a:t>. 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E9ED7C2B-9E8B-5F4F-9284-7886E8B6CA71}"/>
              </a:ext>
            </a:extLst>
          </p:cNvPr>
          <p:cNvSpPr txBox="1"/>
          <p:nvPr/>
        </p:nvSpPr>
        <p:spPr>
          <a:xfrm>
            <a:off x="862847" y="4430152"/>
            <a:ext cx="1882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" pitchFamily="2" charset="77"/>
                <a:cs typeface="Bradley Hand Bold"/>
              </a:rPr>
              <a:t>b)  Då är Märta: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5B6916E7-7C5D-4949-AD84-155D98C1D83C}"/>
              </a:ext>
            </a:extLst>
          </p:cNvPr>
          <p:cNvSpPr/>
          <p:nvPr/>
        </p:nvSpPr>
        <p:spPr>
          <a:xfrm>
            <a:off x="2533891" y="4430152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>
                <a:latin typeface="Bradley Hand" pitchFamily="2" charset="77"/>
                <a:cs typeface="Bradley Hand Bold"/>
              </a:rPr>
              <a:t>2 · x år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3491DE82-2802-FF41-8546-62B8DC2E3106}"/>
              </a:ext>
            </a:extLst>
          </p:cNvPr>
          <p:cNvSpPr/>
          <p:nvPr/>
        </p:nvSpPr>
        <p:spPr>
          <a:xfrm>
            <a:off x="5618354" y="4245486"/>
            <a:ext cx="28042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får den nya åldern genom att multiplicera Märtas ålder med 2. 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2F69AAB7-AE61-DB42-85ED-0E0F40FF08C6}"/>
              </a:ext>
            </a:extLst>
          </p:cNvPr>
          <p:cNvSpPr txBox="1"/>
          <p:nvPr/>
        </p:nvSpPr>
        <p:spPr>
          <a:xfrm>
            <a:off x="906012" y="5480301"/>
            <a:ext cx="4047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i="1" u="sng" dirty="0">
                <a:latin typeface="Bradley Hand Bold"/>
                <a:cs typeface="Bradley Hand Bold"/>
              </a:rPr>
              <a:t>Svar</a:t>
            </a:r>
            <a:r>
              <a:rPr lang="sv-SE" sz="2000" i="1" dirty="0">
                <a:latin typeface="Bradley Hand Bold"/>
                <a:cs typeface="Bradley Hand Bold"/>
              </a:rPr>
              <a:t>: 	a)</a:t>
            </a:r>
            <a:r>
              <a:rPr lang="sv-SE" sz="2000" i="1" dirty="0">
                <a:latin typeface="Bradley Hand" pitchFamily="2" charset="77"/>
              </a:rPr>
              <a:t> Dante är </a:t>
            </a:r>
            <a:r>
              <a:rPr lang="sv-SE" sz="2000" i="1" dirty="0">
                <a:latin typeface="Bradley Hand" pitchFamily="2" charset="77"/>
                <a:cs typeface="Bradley Hand Bold"/>
              </a:rPr>
              <a:t>(x </a:t>
            </a:r>
            <a:r>
              <a:rPr lang="sv-SE" sz="2000" i="1" dirty="0">
                <a:cs typeface="Bradley Hand Bold"/>
              </a:rPr>
              <a:t>–</a:t>
            </a:r>
            <a:r>
              <a:rPr lang="sv-SE" sz="2000" i="1" dirty="0">
                <a:latin typeface="Bradley Hand" pitchFamily="2" charset="77"/>
                <a:cs typeface="Bradley Hand Bold"/>
              </a:rPr>
              <a:t> 2) år.</a:t>
            </a:r>
            <a:endParaRPr lang="sv-SE" sz="2000" i="1" dirty="0"/>
          </a:p>
          <a:p>
            <a:r>
              <a:rPr lang="sv-SE" sz="2000" i="1" dirty="0">
                <a:latin typeface="Bradley Hand" pitchFamily="2" charset="77"/>
              </a:rPr>
              <a:t>		b) </a:t>
            </a:r>
            <a:r>
              <a:rPr lang="sv-SE" sz="2000" i="1" dirty="0">
                <a:latin typeface="Bradley Hand" pitchFamily="2" charset="77"/>
                <a:cs typeface="Bradley Hand Bold"/>
              </a:rPr>
              <a:t>Då är Märta 2 · x år. </a:t>
            </a:r>
            <a:endParaRPr lang="sv-SE" sz="2000" i="1" dirty="0">
              <a:latin typeface="Bradley Han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1752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  <p:bldP spid="13" grpId="0"/>
      <p:bldP spid="16" grpId="0" animBg="1"/>
      <p:bldP spid="17" grpId="0"/>
      <p:bldP spid="18" grpId="0"/>
      <p:bldP spid="19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7"/>
          <p:cNvSpPr txBox="1"/>
          <p:nvPr/>
        </p:nvSpPr>
        <p:spPr>
          <a:xfrm>
            <a:off x="6364948" y="1095240"/>
            <a:ext cx="1246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Amina är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6370984" y="2369922"/>
            <a:ext cx="1664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Kakan kostar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6030603" y="3293252"/>
            <a:ext cx="1919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Tårtan kostar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6440048" y="4788251"/>
            <a:ext cx="114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Sofia har</a:t>
            </a:r>
          </a:p>
        </p:txBody>
      </p:sp>
      <p:grpSp>
        <p:nvGrpSpPr>
          <p:cNvPr id="23" name="Grupp 22"/>
          <p:cNvGrpSpPr/>
          <p:nvPr/>
        </p:nvGrpSpPr>
        <p:grpSpPr>
          <a:xfrm>
            <a:off x="7479128" y="4670633"/>
            <a:ext cx="655812" cy="613132"/>
            <a:chOff x="6707192" y="3938197"/>
            <a:chExt cx="655812" cy="613132"/>
          </a:xfrm>
        </p:grpSpPr>
        <p:grpSp>
          <p:nvGrpSpPr>
            <p:cNvPr id="13" name="Grupp 12"/>
            <p:cNvGrpSpPr>
              <a:grpSpLocks/>
            </p:cNvGrpSpPr>
            <p:nvPr/>
          </p:nvGrpSpPr>
          <p:grpSpPr bwMode="auto">
            <a:xfrm>
              <a:off x="6707192" y="3938197"/>
              <a:ext cx="328242" cy="613132"/>
              <a:chOff x="3864458" y="1846460"/>
              <a:chExt cx="328648" cy="613304"/>
            </a:xfrm>
          </p:grpSpPr>
          <p:sp>
            <p:nvSpPr>
              <p:cNvPr id="15" name="textruta 4"/>
              <p:cNvSpPr txBox="1">
                <a:spLocks noChangeArrowheads="1"/>
              </p:cNvSpPr>
              <p:nvPr/>
            </p:nvSpPr>
            <p:spPr bwMode="auto">
              <a:xfrm>
                <a:off x="3864458" y="1846460"/>
                <a:ext cx="313293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i="1" dirty="0">
                    <a:latin typeface="Bradley Hand Bold"/>
                    <a:cs typeface="Bradley Hand Bold"/>
                  </a:rPr>
                  <a:t>z</a:t>
                </a:r>
              </a:p>
            </p:txBody>
          </p:sp>
          <p:sp>
            <p:nvSpPr>
              <p:cNvPr id="16" name="textruta 5"/>
              <p:cNvSpPr txBox="1">
                <a:spLocks noChangeArrowheads="1"/>
              </p:cNvSpPr>
              <p:nvPr/>
            </p:nvSpPr>
            <p:spPr bwMode="auto">
              <a:xfrm>
                <a:off x="3864458" y="2090329"/>
                <a:ext cx="328648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i="1" dirty="0">
                    <a:latin typeface="Bradley Hand Bold"/>
                    <a:cs typeface="Bradley Hand Bold"/>
                  </a:rPr>
                  <a:t>2</a:t>
                </a:r>
              </a:p>
            </p:txBody>
          </p:sp>
          <p:cxnSp>
            <p:nvCxnSpPr>
              <p:cNvPr id="17" name="Rak 16"/>
              <p:cNvCxnSpPr>
                <a:cxnSpLocks/>
              </p:cNvCxnSpPr>
              <p:nvPr/>
            </p:nvCxnSpPr>
            <p:spPr>
              <a:xfrm>
                <a:off x="3921298" y="2148829"/>
                <a:ext cx="181953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ruta 19"/>
            <p:cNvSpPr txBox="1"/>
            <p:nvPr/>
          </p:nvSpPr>
          <p:spPr>
            <a:xfrm>
              <a:off x="6912908" y="4063726"/>
              <a:ext cx="450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dirty="0">
                  <a:latin typeface="Bradley Hand Bold"/>
                  <a:cs typeface="Bradley Hand Bold"/>
                </a:rPr>
                <a:t>kr</a:t>
              </a:r>
            </a:p>
          </p:txBody>
        </p:sp>
      </p:grpSp>
      <p:sp>
        <p:nvSpPr>
          <p:cNvPr id="21" name="textruta 20"/>
          <p:cNvSpPr txBox="1"/>
          <p:nvPr/>
        </p:nvSpPr>
        <p:spPr>
          <a:xfrm>
            <a:off x="7479128" y="3291938"/>
            <a:ext cx="1664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(3 </a:t>
            </a:r>
            <a:r>
              <a:rPr lang="de-DE" i="1" dirty="0">
                <a:latin typeface="Bradley Hand Bold"/>
                <a:cs typeface="Bradley Hand Bold"/>
              </a:rPr>
              <a:t>∙ a</a:t>
            </a:r>
            <a:r>
              <a:rPr lang="de-DE" i="1" dirty="0"/>
              <a:t> + </a:t>
            </a:r>
            <a:r>
              <a:rPr lang="de-DE" i="1" dirty="0">
                <a:latin typeface="Bradley Hand Bold"/>
                <a:cs typeface="Bradley Hand Bold"/>
              </a:rPr>
              <a:t>40</a:t>
            </a:r>
            <a:r>
              <a:rPr lang="sv-SE" i="1" dirty="0">
                <a:latin typeface="Bradley Hand Bold"/>
                <a:cs typeface="Bradley Hand Bold"/>
              </a:rPr>
              <a:t>) kr</a:t>
            </a:r>
          </a:p>
        </p:txBody>
      </p:sp>
      <p:sp>
        <p:nvSpPr>
          <p:cNvPr id="22" name="Rektangel 21"/>
          <p:cNvSpPr/>
          <p:nvPr/>
        </p:nvSpPr>
        <p:spPr>
          <a:xfrm>
            <a:off x="7871719" y="2369922"/>
            <a:ext cx="914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3 </a:t>
            </a:r>
            <a:r>
              <a:rPr lang="de-DE" i="1" dirty="0">
                <a:latin typeface="Bradley Hand Bold"/>
                <a:cs typeface="Bradley Hand Bold"/>
              </a:rPr>
              <a:t>∙ a</a:t>
            </a:r>
            <a:r>
              <a:rPr lang="sv-SE" i="1" dirty="0">
                <a:latin typeface="Bradley Hand Bold"/>
                <a:cs typeface="Bradley Hand Bold"/>
              </a:rPr>
              <a:t> kr</a:t>
            </a:r>
          </a:p>
        </p:txBody>
      </p:sp>
      <p:sp>
        <p:nvSpPr>
          <p:cNvPr id="45" name="textruta 44"/>
          <p:cNvSpPr txBox="1"/>
          <p:nvPr/>
        </p:nvSpPr>
        <p:spPr>
          <a:xfrm>
            <a:off x="6510419" y="5694032"/>
            <a:ext cx="114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Johan har</a:t>
            </a:r>
          </a:p>
        </p:txBody>
      </p:sp>
      <p:grpSp>
        <p:nvGrpSpPr>
          <p:cNvPr id="57" name="Grupp 56"/>
          <p:cNvGrpSpPr/>
          <p:nvPr/>
        </p:nvGrpSpPr>
        <p:grpSpPr>
          <a:xfrm>
            <a:off x="7508370" y="5542891"/>
            <a:ext cx="1423036" cy="583693"/>
            <a:chOff x="7400227" y="5042559"/>
            <a:chExt cx="1423036" cy="583693"/>
          </a:xfrm>
        </p:grpSpPr>
        <p:grpSp>
          <p:nvGrpSpPr>
            <p:cNvPr id="53" name="Grupp 52"/>
            <p:cNvGrpSpPr/>
            <p:nvPr/>
          </p:nvGrpSpPr>
          <p:grpSpPr>
            <a:xfrm>
              <a:off x="7601879" y="5042559"/>
              <a:ext cx="1221384" cy="583693"/>
              <a:chOff x="7655130" y="5076083"/>
              <a:chExt cx="1221384" cy="583693"/>
            </a:xfrm>
          </p:grpSpPr>
          <p:grpSp>
            <p:nvGrpSpPr>
              <p:cNvPr id="46" name="Grupp 45"/>
              <p:cNvGrpSpPr/>
              <p:nvPr/>
            </p:nvGrpSpPr>
            <p:grpSpPr>
              <a:xfrm>
                <a:off x="7655130" y="5076083"/>
                <a:ext cx="990820" cy="583693"/>
                <a:chOff x="6707191" y="3938199"/>
                <a:chExt cx="990820" cy="583693"/>
              </a:xfrm>
            </p:grpSpPr>
            <p:grpSp>
              <p:nvGrpSpPr>
                <p:cNvPr id="47" name="Grupp 46"/>
                <p:cNvGrpSpPr>
                  <a:grpSpLocks/>
                </p:cNvGrpSpPr>
                <p:nvPr/>
              </p:nvGrpSpPr>
              <p:grpSpPr bwMode="auto">
                <a:xfrm>
                  <a:off x="6707191" y="3938199"/>
                  <a:ext cx="328242" cy="583693"/>
                  <a:chOff x="3864457" y="1846460"/>
                  <a:chExt cx="328648" cy="583856"/>
                </a:xfrm>
              </p:grpSpPr>
              <p:sp>
                <p:nvSpPr>
                  <p:cNvPr id="49" name="textruta 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64458" y="1846460"/>
                    <a:ext cx="313293" cy="3694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i="1" dirty="0">
                        <a:latin typeface="Bradley Hand Bold"/>
                        <a:cs typeface="Bradley Hand Bold"/>
                      </a:rPr>
                      <a:t>z</a:t>
                    </a:r>
                  </a:p>
                </p:txBody>
              </p:sp>
              <p:sp>
                <p:nvSpPr>
                  <p:cNvPr id="50" name="textruta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64457" y="2060881"/>
                    <a:ext cx="328648" cy="3694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i="1" dirty="0">
                        <a:latin typeface="Bradley Hand Bold"/>
                        <a:cs typeface="Bradley Hand Bold"/>
                      </a:rPr>
                      <a:t>2</a:t>
                    </a:r>
                  </a:p>
                </p:txBody>
              </p:sp>
              <p:cxnSp>
                <p:nvCxnSpPr>
                  <p:cNvPr id="51" name="Rak 50"/>
                  <p:cNvCxnSpPr>
                    <a:cxnSpLocks/>
                  </p:cNvCxnSpPr>
                  <p:nvPr/>
                </p:nvCxnSpPr>
                <p:spPr>
                  <a:xfrm>
                    <a:off x="3912696" y="2140909"/>
                    <a:ext cx="191462" cy="0"/>
                  </a:xfrm>
                  <a:prstGeom prst="line">
                    <a:avLst/>
                  </a:prstGeom>
                  <a:ln w="15875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8" name="textruta 47"/>
                <p:cNvSpPr txBox="1"/>
                <p:nvPr/>
              </p:nvSpPr>
              <p:spPr>
                <a:xfrm>
                  <a:off x="6907061" y="4055815"/>
                  <a:ext cx="7909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i="1" dirty="0">
                      <a:cs typeface="Bradley Hand Bold"/>
                    </a:rPr>
                    <a:t>–</a:t>
                  </a:r>
                  <a:r>
                    <a:rPr lang="sv-SE" i="1" dirty="0">
                      <a:latin typeface="Bradley Hand Bold"/>
                      <a:cs typeface="Bradley Hand Bold"/>
                    </a:rPr>
                    <a:t> 10 )</a:t>
                  </a:r>
                </a:p>
              </p:txBody>
            </p:sp>
          </p:grpSp>
          <p:sp>
            <p:nvSpPr>
              <p:cNvPr id="52" name="textruta 51"/>
              <p:cNvSpPr txBox="1"/>
              <p:nvPr/>
            </p:nvSpPr>
            <p:spPr>
              <a:xfrm>
                <a:off x="8426418" y="5196040"/>
                <a:ext cx="450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i="1" dirty="0">
                    <a:latin typeface="Bradley Hand Bold"/>
                    <a:cs typeface="Bradley Hand Bold"/>
                  </a:rPr>
                  <a:t>kr</a:t>
                </a:r>
              </a:p>
            </p:txBody>
          </p:sp>
        </p:grpSp>
        <p:sp>
          <p:nvSpPr>
            <p:cNvPr id="55" name="textruta 54"/>
            <p:cNvSpPr txBox="1"/>
            <p:nvPr/>
          </p:nvSpPr>
          <p:spPr>
            <a:xfrm>
              <a:off x="7400227" y="5165691"/>
              <a:ext cx="151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dirty="0">
                  <a:latin typeface="Bradley Hand Bold"/>
                  <a:cs typeface="Bradley Hand Bold"/>
                </a:rPr>
                <a:t>(</a:t>
              </a:r>
            </a:p>
          </p:txBody>
        </p:sp>
      </p:grpSp>
      <p:sp>
        <p:nvSpPr>
          <p:cNvPr id="58" name="Rektangel 57"/>
          <p:cNvSpPr/>
          <p:nvPr/>
        </p:nvSpPr>
        <p:spPr>
          <a:xfrm>
            <a:off x="7402618" y="1104319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>
                <a:latin typeface="Bradley Hand Bold"/>
                <a:cs typeface="Bradley Hand Bold"/>
              </a:rPr>
              <a:t>(x </a:t>
            </a:r>
            <a:r>
              <a:rPr lang="de-DE" i="1" dirty="0"/>
              <a:t>+</a:t>
            </a:r>
            <a:r>
              <a:rPr lang="sv-SE" i="1" dirty="0">
                <a:latin typeface="Bradley Hand Bold"/>
                <a:cs typeface="Bradley Hand Bold"/>
              </a:rPr>
              <a:t> 2) år</a:t>
            </a:r>
          </a:p>
        </p:txBody>
      </p:sp>
      <p:grpSp>
        <p:nvGrpSpPr>
          <p:cNvPr id="60" name="Grupp 59"/>
          <p:cNvGrpSpPr/>
          <p:nvPr/>
        </p:nvGrpSpPr>
        <p:grpSpPr>
          <a:xfrm>
            <a:off x="315124" y="956740"/>
            <a:ext cx="6049824" cy="646331"/>
            <a:chOff x="82920" y="456408"/>
            <a:chExt cx="6049824" cy="646331"/>
          </a:xfrm>
        </p:grpSpPr>
        <p:sp>
          <p:nvSpPr>
            <p:cNvPr id="3" name="Rektangel 2"/>
            <p:cNvSpPr/>
            <p:nvPr/>
          </p:nvSpPr>
          <p:spPr>
            <a:xfrm>
              <a:off x="671744" y="456408"/>
              <a:ext cx="5461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Andreas är </a:t>
              </a:r>
              <a:r>
                <a:rPr lang="sv-SE" i="1" dirty="0"/>
                <a:t>x</a:t>
              </a:r>
              <a:r>
                <a:rPr lang="sv-SE" dirty="0"/>
                <a:t> år. Hans syster Amina är 2 år äldre.</a:t>
              </a:r>
            </a:p>
            <a:p>
              <a:r>
                <a:rPr lang="sv-SE" dirty="0"/>
                <a:t>Teckna ett uttryck för hur gammal Amina är.</a:t>
              </a:r>
            </a:p>
          </p:txBody>
        </p:sp>
        <p:sp>
          <p:nvSpPr>
            <p:cNvPr id="59" name="textruta 58"/>
            <p:cNvSpPr txBox="1"/>
            <p:nvPr/>
          </p:nvSpPr>
          <p:spPr>
            <a:xfrm>
              <a:off x="82920" y="456408"/>
              <a:ext cx="388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1.</a:t>
              </a:r>
            </a:p>
          </p:txBody>
        </p:sp>
      </p:grpSp>
      <p:grpSp>
        <p:nvGrpSpPr>
          <p:cNvPr id="65" name="Grupp 64"/>
          <p:cNvGrpSpPr/>
          <p:nvPr/>
        </p:nvGrpSpPr>
        <p:grpSpPr>
          <a:xfrm>
            <a:off x="294713" y="2178535"/>
            <a:ext cx="6096452" cy="923330"/>
            <a:chOff x="62509" y="1678203"/>
            <a:chExt cx="6096452" cy="923330"/>
          </a:xfrm>
        </p:grpSpPr>
        <p:sp>
          <p:nvSpPr>
            <p:cNvPr id="5" name="Rektangel 4"/>
            <p:cNvSpPr/>
            <p:nvPr/>
          </p:nvSpPr>
          <p:spPr>
            <a:xfrm>
              <a:off x="691276" y="1678203"/>
              <a:ext cx="546768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En liten kaka kostar </a:t>
              </a:r>
              <a:r>
                <a:rPr lang="sv-SE" i="1" dirty="0"/>
                <a:t>a </a:t>
              </a:r>
              <a:r>
                <a:rPr lang="sv-SE" dirty="0"/>
                <a:t>kr. En större kaka kostar tre gånger så mycket. Teckna ett uttryck för hur mycket den stora kakan kostar.</a:t>
              </a:r>
            </a:p>
          </p:txBody>
        </p:sp>
        <p:sp>
          <p:nvSpPr>
            <p:cNvPr id="61" name="textruta 60"/>
            <p:cNvSpPr txBox="1"/>
            <p:nvPr/>
          </p:nvSpPr>
          <p:spPr>
            <a:xfrm>
              <a:off x="62509" y="1689190"/>
              <a:ext cx="5881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2. a)</a:t>
              </a:r>
            </a:p>
          </p:txBody>
        </p:sp>
      </p:grpSp>
      <p:grpSp>
        <p:nvGrpSpPr>
          <p:cNvPr id="66" name="Grupp 65"/>
          <p:cNvGrpSpPr/>
          <p:nvPr/>
        </p:nvGrpSpPr>
        <p:grpSpPr>
          <a:xfrm>
            <a:off x="542756" y="3107272"/>
            <a:ext cx="4947937" cy="646331"/>
            <a:chOff x="310552" y="2606940"/>
            <a:chExt cx="4947937" cy="646331"/>
          </a:xfrm>
        </p:grpSpPr>
        <p:sp>
          <p:nvSpPr>
            <p:cNvPr id="7" name="Rektangel 6"/>
            <p:cNvSpPr/>
            <p:nvPr/>
          </p:nvSpPr>
          <p:spPr>
            <a:xfrm>
              <a:off x="686489" y="2606940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sv-SE" dirty="0"/>
                <a:t>En tårta kostar 40 kr mer än den stora kakan.</a:t>
              </a:r>
            </a:p>
            <a:p>
              <a:r>
                <a:rPr lang="sv-SE" dirty="0"/>
                <a:t>Teckna ett uttryck för tårtans pris.</a:t>
              </a:r>
            </a:p>
          </p:txBody>
        </p:sp>
        <p:sp>
          <p:nvSpPr>
            <p:cNvPr id="62" name="Rektangel 61"/>
            <p:cNvSpPr/>
            <p:nvPr/>
          </p:nvSpPr>
          <p:spPr>
            <a:xfrm>
              <a:off x="310552" y="2606940"/>
              <a:ext cx="3759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b)</a:t>
              </a:r>
            </a:p>
          </p:txBody>
        </p:sp>
      </p:grpSp>
      <p:grpSp>
        <p:nvGrpSpPr>
          <p:cNvPr id="67" name="Grupp 66"/>
          <p:cNvGrpSpPr/>
          <p:nvPr/>
        </p:nvGrpSpPr>
        <p:grpSpPr>
          <a:xfrm>
            <a:off x="335283" y="4623558"/>
            <a:ext cx="5039941" cy="654005"/>
            <a:chOff x="103079" y="4123226"/>
            <a:chExt cx="5039941" cy="654005"/>
          </a:xfrm>
        </p:grpSpPr>
        <p:sp>
          <p:nvSpPr>
            <p:cNvPr id="6" name="Rektangel 5"/>
            <p:cNvSpPr/>
            <p:nvPr/>
          </p:nvSpPr>
          <p:spPr>
            <a:xfrm>
              <a:off x="651598" y="4130900"/>
              <a:ext cx="449142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 </a:t>
              </a:r>
              <a:r>
                <a:rPr lang="sv-SE" dirty="0" err="1"/>
                <a:t>Fadi</a:t>
              </a:r>
              <a:r>
                <a:rPr lang="sv-SE" dirty="0"/>
                <a:t> har </a:t>
              </a:r>
              <a:r>
                <a:rPr lang="sv-SE" i="1" dirty="0"/>
                <a:t>z</a:t>
              </a:r>
              <a:r>
                <a:rPr lang="sv-SE" dirty="0"/>
                <a:t> kr. Sofia har hälften så mycket.</a:t>
              </a:r>
            </a:p>
            <a:p>
              <a:r>
                <a:rPr lang="sv-SE" dirty="0"/>
                <a:t> Teckna ett uttryck för hur mycket Sofia har.</a:t>
              </a:r>
            </a:p>
          </p:txBody>
        </p:sp>
        <p:sp>
          <p:nvSpPr>
            <p:cNvPr id="63" name="textruta 62"/>
            <p:cNvSpPr txBox="1"/>
            <p:nvPr/>
          </p:nvSpPr>
          <p:spPr>
            <a:xfrm>
              <a:off x="103079" y="4123226"/>
              <a:ext cx="5881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3. a)</a:t>
              </a:r>
            </a:p>
          </p:txBody>
        </p:sp>
      </p:grpSp>
      <p:grpSp>
        <p:nvGrpSpPr>
          <p:cNvPr id="68" name="Grupp 67"/>
          <p:cNvGrpSpPr/>
          <p:nvPr/>
        </p:nvGrpSpPr>
        <p:grpSpPr>
          <a:xfrm>
            <a:off x="528011" y="5522008"/>
            <a:ext cx="4847213" cy="646331"/>
            <a:chOff x="295807" y="5021676"/>
            <a:chExt cx="4847213" cy="646331"/>
          </a:xfrm>
        </p:grpSpPr>
        <p:sp>
          <p:nvSpPr>
            <p:cNvPr id="4" name="Rektangel 3"/>
            <p:cNvSpPr/>
            <p:nvPr/>
          </p:nvSpPr>
          <p:spPr>
            <a:xfrm>
              <a:off x="571020" y="5021676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sv-SE" dirty="0"/>
                <a:t>  Johan har 10 kr mindre än Sofia. </a:t>
              </a:r>
            </a:p>
            <a:p>
              <a:r>
                <a:rPr lang="sv-SE" dirty="0"/>
                <a:t>  Teckna ett uttryck för hur mycket Johan har.</a:t>
              </a:r>
            </a:p>
          </p:txBody>
        </p:sp>
        <p:sp>
          <p:nvSpPr>
            <p:cNvPr id="64" name="Rektangel 63"/>
            <p:cNvSpPr/>
            <p:nvPr/>
          </p:nvSpPr>
          <p:spPr>
            <a:xfrm>
              <a:off x="295807" y="5042558"/>
              <a:ext cx="3759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b)</a:t>
              </a:r>
            </a:p>
          </p:txBody>
        </p:sp>
      </p:grpSp>
      <p:sp>
        <p:nvSpPr>
          <p:cNvPr id="54" name="Rektangel 53">
            <a:extLst>
              <a:ext uri="{FF2B5EF4-FFF2-40B4-BE49-F238E27FC236}">
                <a16:creationId xmlns:a16="http://schemas.microsoft.com/office/drawing/2014/main" id="{0B90E2AF-EEFF-A647-8808-1AA23007643A}"/>
              </a:ext>
            </a:extLst>
          </p:cNvPr>
          <p:cNvSpPr/>
          <p:nvPr/>
        </p:nvSpPr>
        <p:spPr>
          <a:xfrm>
            <a:off x="335283" y="206685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656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1" grpId="0"/>
      <p:bldP spid="22" grpId="0"/>
      <p:bldP spid="45" grpId="0"/>
      <p:bldP spid="58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E265FF33-BB69-8742-8EFF-26DA1972FA4C}"/>
              </a:ext>
            </a:extLst>
          </p:cNvPr>
          <p:cNvSpPr/>
          <p:nvPr/>
        </p:nvSpPr>
        <p:spPr>
          <a:xfrm>
            <a:off x="2896182" y="241654"/>
            <a:ext cx="33720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 Förenkling av uttryck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6015F44-9D24-224A-B54A-3F79D8E85993}"/>
              </a:ext>
            </a:extLst>
          </p:cNvPr>
          <p:cNvSpPr/>
          <p:nvPr/>
        </p:nvSpPr>
        <p:spPr>
          <a:xfrm>
            <a:off x="2343027" y="979042"/>
            <a:ext cx="32889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Sidan i kvadraten har längden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dirty="0"/>
              <a:t>. Omkretsen är då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i="1" dirty="0"/>
              <a:t> </a:t>
            </a:r>
            <a:r>
              <a:rPr lang="sv-SE" dirty="0"/>
              <a:t>+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i="1" dirty="0"/>
              <a:t> </a:t>
            </a:r>
            <a:r>
              <a:rPr lang="sv-SE" dirty="0"/>
              <a:t>+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i="1" dirty="0"/>
              <a:t> </a:t>
            </a:r>
            <a:r>
              <a:rPr lang="sv-SE" dirty="0"/>
              <a:t>+</a:t>
            </a:r>
            <a:r>
              <a:rPr lang="sv-SE" i="1" dirty="0">
                <a:solidFill>
                  <a:srgbClr val="C00000"/>
                </a:solidFill>
              </a:rPr>
              <a:t> a</a:t>
            </a:r>
            <a:r>
              <a:rPr lang="sv-SE" dirty="0"/>
              <a:t>. 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CE41E602-2316-8B42-823D-F5FA3FE8D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261" y="916911"/>
            <a:ext cx="1668772" cy="1617365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FBE98106-1EEB-2C43-9ECC-C7C78C8C2EB5}"/>
              </a:ext>
            </a:extLst>
          </p:cNvPr>
          <p:cNvSpPr/>
          <p:nvPr/>
        </p:nvSpPr>
        <p:spPr>
          <a:xfrm>
            <a:off x="1983242" y="1625373"/>
            <a:ext cx="4008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kan också skriva omkretsen som 4 ·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dirty="0"/>
              <a:t>.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F438608C-41A6-5540-B421-8063C00CFF12}"/>
              </a:ext>
            </a:extLst>
          </p:cNvPr>
          <p:cNvSpPr/>
          <p:nvPr/>
        </p:nvSpPr>
        <p:spPr>
          <a:xfrm>
            <a:off x="1983242" y="2126575"/>
            <a:ext cx="4008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säger då att vi har </a:t>
            </a:r>
            <a:r>
              <a:rPr lang="sv-SE" i="1" dirty="0">
                <a:solidFill>
                  <a:srgbClr val="C00000"/>
                </a:solidFill>
              </a:rPr>
              <a:t>förenklat uttrycket</a:t>
            </a:r>
            <a:r>
              <a:rPr lang="sv-SE" dirty="0"/>
              <a:t>.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F372582F-3B0B-F84C-890E-3D086433964F}"/>
              </a:ext>
            </a:extLst>
          </p:cNvPr>
          <p:cNvSpPr/>
          <p:nvPr/>
        </p:nvSpPr>
        <p:spPr>
          <a:xfrm>
            <a:off x="1983242" y="2624634"/>
            <a:ext cx="6601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Istället för </a:t>
            </a:r>
            <a:r>
              <a:rPr lang="sv-SE" b="1" dirty="0"/>
              <a:t>4 · </a:t>
            </a:r>
            <a:r>
              <a:rPr lang="sv-SE" b="1" i="1" dirty="0"/>
              <a:t>a </a:t>
            </a:r>
            <a:r>
              <a:rPr lang="sv-SE" dirty="0"/>
              <a:t>skriver vi ofta </a:t>
            </a:r>
            <a:r>
              <a:rPr lang="sv-SE" b="1" dirty="0"/>
              <a:t>4</a:t>
            </a:r>
            <a:r>
              <a:rPr lang="sv-SE" b="1" i="1" dirty="0"/>
              <a:t>a</a:t>
            </a:r>
            <a:r>
              <a:rPr lang="sv-SE" dirty="0"/>
              <a:t>. Vi utelämnar alltså gångertecknet. 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89E115CB-C41A-AB48-ADB2-06C9467B5B74}"/>
              </a:ext>
            </a:extLst>
          </p:cNvPr>
          <p:cNvSpPr/>
          <p:nvPr/>
        </p:nvSpPr>
        <p:spPr>
          <a:xfrm>
            <a:off x="663784" y="3545370"/>
            <a:ext cx="3712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Hur kan vi förenkla uttrycket 5</a:t>
            </a:r>
            <a:r>
              <a:rPr lang="sv-SE" i="1" dirty="0"/>
              <a:t>x </a:t>
            </a:r>
            <a:r>
              <a:rPr lang="sv-SE" dirty="0"/>
              <a:t>+ 2</a:t>
            </a:r>
            <a:r>
              <a:rPr lang="sv-SE" i="1" dirty="0"/>
              <a:t>x</a:t>
            </a:r>
            <a:r>
              <a:rPr lang="sv-SE" dirty="0"/>
              <a:t>? 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35BB9A38-95DA-B648-A10C-3B97336CD180}"/>
              </a:ext>
            </a:extLst>
          </p:cNvPr>
          <p:cNvSpPr/>
          <p:nvPr/>
        </p:nvSpPr>
        <p:spPr>
          <a:xfrm>
            <a:off x="4376049" y="3426860"/>
            <a:ext cx="3712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 </a:t>
            </a:r>
            <a:r>
              <a:rPr lang="sv-SE" dirty="0"/>
              <a:t>= 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 </a:t>
            </a:r>
            <a:endParaRPr lang="sv-SE" dirty="0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AF8EAFF8-670F-8042-81B1-1E9223BDCFE1}"/>
              </a:ext>
            </a:extLst>
          </p:cNvPr>
          <p:cNvSpPr/>
          <p:nvPr/>
        </p:nvSpPr>
        <p:spPr>
          <a:xfrm>
            <a:off x="4376049" y="3695396"/>
            <a:ext cx="1430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</a:t>
            </a:r>
            <a:r>
              <a:rPr lang="sv-SE" i="1" dirty="0"/>
              <a:t>x </a:t>
            </a:r>
            <a:r>
              <a:rPr lang="sv-SE" dirty="0"/>
              <a:t>= 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</a:t>
            </a:r>
            <a:endParaRPr lang="sv-SE" dirty="0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543F3BE6-2BC6-BB4F-BABC-45F6C4F66AAA}"/>
              </a:ext>
            </a:extLst>
          </p:cNvPr>
          <p:cNvSpPr/>
          <p:nvPr/>
        </p:nvSpPr>
        <p:spPr>
          <a:xfrm>
            <a:off x="2334429" y="4269288"/>
            <a:ext cx="1123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 </a:t>
            </a:r>
            <a:r>
              <a:rPr lang="sv-SE" dirty="0"/>
              <a:t>+ 2</a:t>
            </a:r>
            <a:r>
              <a:rPr lang="sv-SE" i="1" dirty="0"/>
              <a:t>x</a:t>
            </a:r>
            <a:r>
              <a:rPr lang="sv-SE" dirty="0"/>
              <a:t> = 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7641686A-FB65-5A47-B020-B6033F29529D}"/>
              </a:ext>
            </a:extLst>
          </p:cNvPr>
          <p:cNvSpPr/>
          <p:nvPr/>
        </p:nvSpPr>
        <p:spPr>
          <a:xfrm>
            <a:off x="3245287" y="4256464"/>
            <a:ext cx="16743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 </a:t>
            </a:r>
            <a:endParaRPr lang="sv-SE" dirty="0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ED55B827-2520-1442-9869-06711A5B3C16}"/>
              </a:ext>
            </a:extLst>
          </p:cNvPr>
          <p:cNvSpPr/>
          <p:nvPr/>
        </p:nvSpPr>
        <p:spPr>
          <a:xfrm>
            <a:off x="4685621" y="4243076"/>
            <a:ext cx="3702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4C28999F-8587-7441-AD49-938680336A7C}"/>
              </a:ext>
            </a:extLst>
          </p:cNvPr>
          <p:cNvSpPr/>
          <p:nvPr/>
        </p:nvSpPr>
        <p:spPr>
          <a:xfrm>
            <a:off x="4852105" y="4256464"/>
            <a:ext cx="8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=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D6B1B0C9-6EA2-A745-AEE3-1108990C162C}"/>
              </a:ext>
            </a:extLst>
          </p:cNvPr>
          <p:cNvSpPr/>
          <p:nvPr/>
        </p:nvSpPr>
        <p:spPr>
          <a:xfrm>
            <a:off x="4938964" y="4584720"/>
            <a:ext cx="493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</a:t>
            </a:r>
            <a:r>
              <a:rPr lang="sv-SE" i="1" dirty="0"/>
              <a:t>x</a:t>
            </a:r>
          </a:p>
        </p:txBody>
      </p:sp>
      <p:sp>
        <p:nvSpPr>
          <p:cNvPr id="18" name="Vänster klammerparentes 17">
            <a:extLst>
              <a:ext uri="{FF2B5EF4-FFF2-40B4-BE49-F238E27FC236}">
                <a16:creationId xmlns:a16="http://schemas.microsoft.com/office/drawing/2014/main" id="{913C1F85-C83F-F342-B09A-6F82F7D129ED}"/>
              </a:ext>
            </a:extLst>
          </p:cNvPr>
          <p:cNvSpPr/>
          <p:nvPr/>
        </p:nvSpPr>
        <p:spPr>
          <a:xfrm rot="16200000">
            <a:off x="5084172" y="4367489"/>
            <a:ext cx="121870" cy="476183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Vänster klammerparentes 18">
            <a:extLst>
              <a:ext uri="{FF2B5EF4-FFF2-40B4-BE49-F238E27FC236}">
                <a16:creationId xmlns:a16="http://schemas.microsoft.com/office/drawing/2014/main" id="{2A23B72B-C700-4C4D-B428-173B5829F4AB}"/>
              </a:ext>
            </a:extLst>
          </p:cNvPr>
          <p:cNvSpPr/>
          <p:nvPr/>
        </p:nvSpPr>
        <p:spPr>
          <a:xfrm rot="16200000">
            <a:off x="3969102" y="3933134"/>
            <a:ext cx="134628" cy="1362278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721CCBA7-3DD4-894C-A514-49B2229B2E6C}"/>
              </a:ext>
            </a:extLst>
          </p:cNvPr>
          <p:cNvSpPr/>
          <p:nvPr/>
        </p:nvSpPr>
        <p:spPr>
          <a:xfrm>
            <a:off x="3823363" y="4584720"/>
            <a:ext cx="5454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386B5BDF-7886-D649-958D-21A5275BDB82}"/>
              </a:ext>
            </a:extLst>
          </p:cNvPr>
          <p:cNvSpPr/>
          <p:nvPr/>
        </p:nvSpPr>
        <p:spPr>
          <a:xfrm>
            <a:off x="5498906" y="4245419"/>
            <a:ext cx="4544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solidFill>
                  <a:srgbClr val="C00000"/>
                </a:solidFill>
              </a:rPr>
              <a:t>7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endParaRPr lang="sv-SE" dirty="0">
              <a:solidFill>
                <a:srgbClr val="C00000"/>
              </a:solidFill>
            </a:endParaRP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D727B4C0-4BAF-374B-81F5-FA74EB467B54}"/>
              </a:ext>
            </a:extLst>
          </p:cNvPr>
          <p:cNvSpPr/>
          <p:nvPr/>
        </p:nvSpPr>
        <p:spPr>
          <a:xfrm>
            <a:off x="2199241" y="5280701"/>
            <a:ext cx="5036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En subtraktion kan vi utföra på samma sätt: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A8E92B93-0A19-8040-84FB-7DA8D73F3F4A}"/>
              </a:ext>
            </a:extLst>
          </p:cNvPr>
          <p:cNvSpPr/>
          <p:nvPr/>
        </p:nvSpPr>
        <p:spPr>
          <a:xfrm>
            <a:off x="2581330" y="5960225"/>
            <a:ext cx="1123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 </a:t>
            </a:r>
            <a:r>
              <a:rPr lang="sv-SE" dirty="0"/>
              <a:t>– 2</a:t>
            </a:r>
            <a:r>
              <a:rPr lang="sv-SE" i="1" dirty="0"/>
              <a:t>x</a:t>
            </a:r>
            <a:r>
              <a:rPr lang="sv-SE" dirty="0"/>
              <a:t> = 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95E468B5-9A94-B244-A131-7B3B327E82D5}"/>
              </a:ext>
            </a:extLst>
          </p:cNvPr>
          <p:cNvSpPr/>
          <p:nvPr/>
        </p:nvSpPr>
        <p:spPr>
          <a:xfrm>
            <a:off x="3492188" y="5947401"/>
            <a:ext cx="16743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 </a:t>
            </a:r>
            <a:endParaRPr lang="sv-SE" dirty="0"/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B505DA8F-4CCB-5749-84F8-700681AA7FC3}"/>
              </a:ext>
            </a:extLst>
          </p:cNvPr>
          <p:cNvSpPr/>
          <p:nvPr/>
        </p:nvSpPr>
        <p:spPr>
          <a:xfrm>
            <a:off x="4932522" y="5934013"/>
            <a:ext cx="3702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solidFill>
                  <a:srgbClr val="C00000"/>
                </a:solidFill>
              </a:rPr>
              <a:t>–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86B608A5-A3F7-C74B-BA08-48E813D7C74E}"/>
              </a:ext>
            </a:extLst>
          </p:cNvPr>
          <p:cNvSpPr/>
          <p:nvPr/>
        </p:nvSpPr>
        <p:spPr>
          <a:xfrm>
            <a:off x="5099006" y="5947401"/>
            <a:ext cx="8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x </a:t>
            </a:r>
            <a:r>
              <a:rPr lang="sv-SE" dirty="0">
                <a:solidFill>
                  <a:srgbClr val="C00000"/>
                </a:solidFill>
              </a:rPr>
              <a:t>–</a:t>
            </a:r>
            <a:r>
              <a:rPr lang="sv-SE" dirty="0"/>
              <a:t> </a:t>
            </a:r>
            <a:r>
              <a:rPr lang="sv-SE" i="1" dirty="0"/>
              <a:t>x </a:t>
            </a:r>
            <a:r>
              <a:rPr lang="sv-SE" dirty="0"/>
              <a:t>=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C33C8C78-3E06-9045-9B3A-BC953EBA65A7}"/>
              </a:ext>
            </a:extLst>
          </p:cNvPr>
          <p:cNvSpPr/>
          <p:nvPr/>
        </p:nvSpPr>
        <p:spPr>
          <a:xfrm>
            <a:off x="5185865" y="6275657"/>
            <a:ext cx="493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</a:t>
            </a:r>
            <a:r>
              <a:rPr lang="sv-SE" i="1" dirty="0"/>
              <a:t>x</a:t>
            </a:r>
          </a:p>
        </p:txBody>
      </p:sp>
      <p:sp>
        <p:nvSpPr>
          <p:cNvPr id="28" name="Vänster klammerparentes 27">
            <a:extLst>
              <a:ext uri="{FF2B5EF4-FFF2-40B4-BE49-F238E27FC236}">
                <a16:creationId xmlns:a16="http://schemas.microsoft.com/office/drawing/2014/main" id="{14E2FD2D-2031-FE47-B9AE-6C6FB4482F8C}"/>
              </a:ext>
            </a:extLst>
          </p:cNvPr>
          <p:cNvSpPr/>
          <p:nvPr/>
        </p:nvSpPr>
        <p:spPr>
          <a:xfrm rot="16200000">
            <a:off x="5331073" y="6058426"/>
            <a:ext cx="121870" cy="476183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Vänster klammerparentes 28">
            <a:extLst>
              <a:ext uri="{FF2B5EF4-FFF2-40B4-BE49-F238E27FC236}">
                <a16:creationId xmlns:a16="http://schemas.microsoft.com/office/drawing/2014/main" id="{224493F4-80B4-BB43-BF96-A188AB052E12}"/>
              </a:ext>
            </a:extLst>
          </p:cNvPr>
          <p:cNvSpPr/>
          <p:nvPr/>
        </p:nvSpPr>
        <p:spPr>
          <a:xfrm rot="16200000">
            <a:off x="4216003" y="5624071"/>
            <a:ext cx="134628" cy="1362278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D30ABC2A-C8EA-DE4C-979F-AEAD56E76731}"/>
              </a:ext>
            </a:extLst>
          </p:cNvPr>
          <p:cNvSpPr/>
          <p:nvPr/>
        </p:nvSpPr>
        <p:spPr>
          <a:xfrm>
            <a:off x="4070264" y="6275657"/>
            <a:ext cx="5454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</a:t>
            </a:r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E5FA2C3A-A278-C74E-933B-F49BA89A9038}"/>
              </a:ext>
            </a:extLst>
          </p:cNvPr>
          <p:cNvSpPr/>
          <p:nvPr/>
        </p:nvSpPr>
        <p:spPr>
          <a:xfrm>
            <a:off x="5745807" y="5936356"/>
            <a:ext cx="4544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solidFill>
                  <a:srgbClr val="C00000"/>
                </a:solidFill>
              </a:rPr>
              <a:t>3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endParaRPr lang="sv-SE" dirty="0">
              <a:solidFill>
                <a:srgbClr val="C00000"/>
              </a:solidFill>
            </a:endParaRPr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AC08134D-CA86-A145-91FA-7EECEB1AF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0996" y="4184611"/>
            <a:ext cx="173991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600" dirty="0"/>
              <a:t>Eftersom 5 + 2 = 7 så är 5</a:t>
            </a:r>
            <a:r>
              <a:rPr lang="sv-SE" sz="1600" i="1" dirty="0"/>
              <a:t>x </a:t>
            </a:r>
            <a:r>
              <a:rPr lang="sv-SE" sz="1600" dirty="0"/>
              <a:t>+ 2</a:t>
            </a:r>
            <a:r>
              <a:rPr lang="sv-SE" sz="1600" i="1" dirty="0"/>
              <a:t>x </a:t>
            </a:r>
            <a:r>
              <a:rPr lang="sv-SE" sz="1600" dirty="0"/>
              <a:t>= 7</a:t>
            </a:r>
            <a:r>
              <a:rPr lang="sv-SE" sz="1600" i="1" dirty="0"/>
              <a:t>x</a:t>
            </a:r>
            <a:r>
              <a:rPr lang="sv-SE" sz="1600" dirty="0"/>
              <a:t>. </a:t>
            </a:r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F319BDCD-4A22-914C-8AF5-F864DA171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0996" y="5734151"/>
            <a:ext cx="173991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600" dirty="0"/>
              <a:t>Eftersom 5 – 2 = 3 så är 5</a:t>
            </a:r>
            <a:r>
              <a:rPr lang="sv-SE" sz="1600" i="1" dirty="0"/>
              <a:t>x</a:t>
            </a:r>
            <a:r>
              <a:rPr lang="sv-SE" sz="1600" dirty="0"/>
              <a:t> – 2</a:t>
            </a:r>
            <a:r>
              <a:rPr lang="sv-SE" sz="1600" i="1" dirty="0"/>
              <a:t>x </a:t>
            </a:r>
            <a:r>
              <a:rPr lang="sv-SE" sz="1600" dirty="0"/>
              <a:t>= 7</a:t>
            </a:r>
            <a:r>
              <a:rPr lang="sv-SE" sz="1600" i="1" dirty="0"/>
              <a:t>x</a:t>
            </a:r>
            <a:r>
              <a:rPr lang="sv-SE" sz="1600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09028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DF0129C-A61B-EB49-A912-66F2AED08E87}"/>
              </a:ext>
            </a:extLst>
          </p:cNvPr>
          <p:cNvSpPr/>
          <p:nvPr/>
        </p:nvSpPr>
        <p:spPr>
          <a:xfrm>
            <a:off x="395409" y="41795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C92ABEEC-1E99-6A40-B3E7-B3C9FFF76C76}"/>
              </a:ext>
            </a:extLst>
          </p:cNvPr>
          <p:cNvSpPr txBox="1"/>
          <p:nvPr/>
        </p:nvSpPr>
        <p:spPr>
          <a:xfrm>
            <a:off x="2064162" y="908832"/>
            <a:ext cx="464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a) 2</a:t>
            </a:r>
            <a:r>
              <a:rPr lang="sv-SE" i="1" dirty="0">
                <a:latin typeface="+mn-lt"/>
              </a:rPr>
              <a:t>a</a:t>
            </a:r>
            <a:r>
              <a:rPr lang="sv-SE" dirty="0"/>
              <a:t> </a:t>
            </a:r>
            <a:r>
              <a:rPr lang="sv-SE" dirty="0">
                <a:latin typeface="+mn-lt"/>
              </a:rPr>
              <a:t>+ </a:t>
            </a:r>
            <a:r>
              <a:rPr lang="sv-SE" i="1" dirty="0">
                <a:latin typeface="+mn-lt"/>
              </a:rPr>
              <a:t>a</a:t>
            </a:r>
            <a:r>
              <a:rPr lang="sv-SE" dirty="0">
                <a:latin typeface="+mn-lt"/>
              </a:rPr>
              <a:t> 		b) 4</a:t>
            </a:r>
            <a:r>
              <a:rPr lang="sv-SE" i="1" dirty="0">
                <a:latin typeface="+mn-lt"/>
              </a:rPr>
              <a:t>b </a:t>
            </a:r>
            <a:r>
              <a:rPr lang="sv-SE" dirty="0"/>
              <a:t>– </a:t>
            </a:r>
            <a:r>
              <a:rPr lang="sv-SE" i="1" dirty="0"/>
              <a:t>b 		</a:t>
            </a:r>
            <a:r>
              <a:rPr lang="sv-SE" dirty="0"/>
              <a:t>c) 4</a:t>
            </a:r>
            <a:r>
              <a:rPr lang="sv-SE" i="1" dirty="0"/>
              <a:t>x </a:t>
            </a:r>
            <a:r>
              <a:rPr lang="sv-SE" dirty="0"/>
              <a:t>+ 3</a:t>
            </a:r>
            <a:r>
              <a:rPr lang="sv-SE" i="1" dirty="0"/>
              <a:t>y </a:t>
            </a:r>
            <a:r>
              <a:rPr lang="sv-SE" dirty="0"/>
              <a:t>+ 2</a:t>
            </a:r>
            <a:r>
              <a:rPr lang="sv-SE" i="1" dirty="0"/>
              <a:t>x </a:t>
            </a:r>
            <a:r>
              <a:rPr lang="sv-SE" dirty="0"/>
              <a:t>– </a:t>
            </a:r>
            <a:r>
              <a:rPr lang="sv-SE" i="1" dirty="0"/>
              <a:t>y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982E1996-1990-ED46-9B1D-ACE807A44116}"/>
              </a:ext>
            </a:extLst>
          </p:cNvPr>
          <p:cNvSpPr/>
          <p:nvPr/>
        </p:nvSpPr>
        <p:spPr>
          <a:xfrm>
            <a:off x="2003849" y="2214815"/>
            <a:ext cx="15277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a)  2a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a </a:t>
            </a:r>
            <a:r>
              <a:rPr lang="sv-SE" sz="2000" i="1" dirty="0"/>
              <a:t>=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50A26683-BF38-3E40-A206-CCAFCCBDD927}"/>
              </a:ext>
            </a:extLst>
          </p:cNvPr>
          <p:cNvSpPr/>
          <p:nvPr/>
        </p:nvSpPr>
        <p:spPr>
          <a:xfrm>
            <a:off x="5049338" y="1945995"/>
            <a:ext cx="3387165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kan tänka så här:  2</a:t>
            </a:r>
            <a:r>
              <a:rPr lang="sv-SE" sz="1400" i="1" dirty="0"/>
              <a:t>a </a:t>
            </a:r>
            <a:r>
              <a:rPr lang="sv-SE" sz="1400" dirty="0"/>
              <a:t>+ </a:t>
            </a:r>
            <a:r>
              <a:rPr lang="sv-SE" sz="1400" i="1" dirty="0"/>
              <a:t>a </a:t>
            </a:r>
            <a:r>
              <a:rPr lang="sv-SE" sz="1400" dirty="0"/>
              <a:t>= </a:t>
            </a:r>
            <a:r>
              <a:rPr lang="sv-SE" sz="1400" i="1" dirty="0"/>
              <a:t>a </a:t>
            </a:r>
            <a:r>
              <a:rPr lang="sv-SE" sz="1400" dirty="0"/>
              <a:t>+ </a:t>
            </a:r>
            <a:r>
              <a:rPr lang="sv-SE" sz="1400" i="1" dirty="0"/>
              <a:t>a </a:t>
            </a:r>
            <a:r>
              <a:rPr lang="sv-SE" sz="1400" dirty="0"/>
              <a:t>+ </a:t>
            </a:r>
            <a:r>
              <a:rPr lang="sv-SE" sz="1400" i="1" dirty="0"/>
              <a:t>a </a:t>
            </a:r>
            <a:r>
              <a:rPr lang="sv-SE" sz="1400" dirty="0"/>
              <a:t>= 3</a:t>
            </a:r>
            <a:r>
              <a:rPr lang="sv-SE" sz="1400" i="1" dirty="0"/>
              <a:t>a </a:t>
            </a:r>
            <a:endParaRPr lang="sv-SE" sz="1400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88B896A0-309B-BF4E-B63A-6B919169CFDA}"/>
              </a:ext>
            </a:extLst>
          </p:cNvPr>
          <p:cNvSpPr txBox="1"/>
          <p:nvPr/>
        </p:nvSpPr>
        <p:spPr>
          <a:xfrm>
            <a:off x="2064162" y="464120"/>
            <a:ext cx="411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Förenkla uttrycken.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B405C5D-DC23-AA40-8DD2-10C10FE422D7}"/>
              </a:ext>
            </a:extLst>
          </p:cNvPr>
          <p:cNvSpPr/>
          <p:nvPr/>
        </p:nvSpPr>
        <p:spPr>
          <a:xfrm>
            <a:off x="3294607" y="2214382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3a</a:t>
            </a:r>
            <a:endParaRPr lang="sv-SE" sz="2000" i="1" dirty="0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0F1731F0-AF66-1E4D-A903-CB6994DE1ACD}"/>
              </a:ext>
            </a:extLst>
          </p:cNvPr>
          <p:cNvSpPr/>
          <p:nvPr/>
        </p:nvSpPr>
        <p:spPr>
          <a:xfrm>
            <a:off x="5049338" y="2309715"/>
            <a:ext cx="374913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kan också tänka så här:  2</a:t>
            </a:r>
            <a:r>
              <a:rPr lang="sv-SE" sz="1400" i="1" dirty="0"/>
              <a:t>a </a:t>
            </a:r>
            <a:r>
              <a:rPr lang="sv-SE" sz="1400" dirty="0"/>
              <a:t>+ </a:t>
            </a:r>
            <a:r>
              <a:rPr lang="sv-SE" sz="1400" i="1" dirty="0"/>
              <a:t>a </a:t>
            </a:r>
            <a:r>
              <a:rPr lang="sv-SE" sz="1400" dirty="0"/>
              <a:t>= 2</a:t>
            </a:r>
            <a:r>
              <a:rPr lang="sv-SE" sz="1400" i="1" dirty="0"/>
              <a:t>a </a:t>
            </a:r>
            <a:r>
              <a:rPr lang="sv-SE" sz="1400" dirty="0"/>
              <a:t>+ 1</a:t>
            </a:r>
            <a:r>
              <a:rPr lang="sv-SE" sz="1400" i="1" dirty="0"/>
              <a:t>a </a:t>
            </a:r>
            <a:r>
              <a:rPr lang="sv-SE" sz="1400" dirty="0"/>
              <a:t>= 3</a:t>
            </a:r>
            <a:r>
              <a:rPr lang="sv-SE" sz="1400" i="1" dirty="0"/>
              <a:t>a </a:t>
            </a:r>
            <a:r>
              <a:rPr lang="sv-SE" sz="1400" dirty="0"/>
              <a:t> 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CFF40F16-E64F-CB44-8B12-FD81BB48D716}"/>
              </a:ext>
            </a:extLst>
          </p:cNvPr>
          <p:cNvSpPr/>
          <p:nvPr/>
        </p:nvSpPr>
        <p:spPr>
          <a:xfrm>
            <a:off x="2051202" y="2975333"/>
            <a:ext cx="1424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b)  4b </a:t>
            </a:r>
            <a:r>
              <a:rPr lang="sv-SE" sz="2000" i="1" dirty="0"/>
              <a:t>– </a:t>
            </a:r>
            <a:r>
              <a:rPr lang="sv-SE" sz="2000" i="1" dirty="0">
                <a:latin typeface="Bradley Hand" pitchFamily="2" charset="77"/>
              </a:rPr>
              <a:t>b </a:t>
            </a:r>
            <a:r>
              <a:rPr lang="sv-SE" sz="2000" i="1" dirty="0"/>
              <a:t>=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B80F9A6A-A4C1-CF4A-BF4A-BEBA444C89FA}"/>
              </a:ext>
            </a:extLst>
          </p:cNvPr>
          <p:cNvSpPr/>
          <p:nvPr/>
        </p:nvSpPr>
        <p:spPr>
          <a:xfrm>
            <a:off x="3345100" y="2973654"/>
            <a:ext cx="7332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3b</a:t>
            </a:r>
            <a:endParaRPr lang="sv-SE" sz="2000" i="1" dirty="0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65ABE0A6-3467-A842-A577-88C1634E49AA}"/>
              </a:ext>
            </a:extLst>
          </p:cNvPr>
          <p:cNvSpPr/>
          <p:nvPr/>
        </p:nvSpPr>
        <p:spPr>
          <a:xfrm>
            <a:off x="2064162" y="3676837"/>
            <a:ext cx="25087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>
                <a:latin typeface="Bradley Hand" pitchFamily="2" charset="77"/>
              </a:rPr>
              <a:t>c)  4x</a:t>
            </a:r>
            <a:r>
              <a:rPr lang="sv-SE" sz="2000" i="1" dirty="0"/>
              <a:t> + </a:t>
            </a:r>
            <a:r>
              <a:rPr lang="sv-SE" sz="2000" i="1" dirty="0">
                <a:latin typeface="Bradley Hand" pitchFamily="2" charset="77"/>
              </a:rPr>
              <a:t>3y</a:t>
            </a:r>
            <a:r>
              <a:rPr lang="sv-SE" sz="2000" i="1" dirty="0"/>
              <a:t> + </a:t>
            </a:r>
            <a:r>
              <a:rPr lang="sv-SE" sz="2000" i="1" dirty="0">
                <a:latin typeface="Bradley Hand" pitchFamily="2" charset="77"/>
              </a:rPr>
              <a:t>2x</a:t>
            </a:r>
            <a:r>
              <a:rPr lang="sv-SE" sz="2000" i="1" dirty="0"/>
              <a:t> – </a:t>
            </a:r>
            <a:r>
              <a:rPr lang="sv-SE" sz="2000" i="1" dirty="0">
                <a:latin typeface="Bradley Hand" pitchFamily="2" charset="77"/>
              </a:rPr>
              <a:t>y </a:t>
            </a:r>
            <a:r>
              <a:rPr lang="sv-SE" sz="2000" i="1" dirty="0"/>
              <a:t>=</a:t>
            </a:r>
            <a:endParaRPr lang="sv-SE" sz="2000" i="1" dirty="0">
              <a:latin typeface="Bradley Hand" pitchFamily="2" charset="77"/>
            </a:endParaRP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6E6F55A1-33FC-3344-9B61-897E2C49225E}"/>
              </a:ext>
            </a:extLst>
          </p:cNvPr>
          <p:cNvSpPr txBox="1"/>
          <p:nvPr/>
        </p:nvSpPr>
        <p:spPr>
          <a:xfrm>
            <a:off x="2257368" y="5886116"/>
            <a:ext cx="5821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i="1" u="sng" dirty="0">
                <a:latin typeface="Bradley Hand Bold"/>
                <a:cs typeface="Bradley Hand Bold"/>
              </a:rPr>
              <a:t>Svar</a:t>
            </a:r>
            <a:r>
              <a:rPr lang="sv-SE" sz="2000" i="1" dirty="0">
                <a:latin typeface="Bradley Hand Bold"/>
                <a:cs typeface="Bradley Hand Bold"/>
              </a:rPr>
              <a:t>: 	a)</a:t>
            </a:r>
            <a:r>
              <a:rPr lang="sv-SE" sz="2000" i="1" dirty="0">
                <a:latin typeface="Bradley Hand" pitchFamily="2" charset="77"/>
              </a:rPr>
              <a:t> 3a		b) 3b		c) 6x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2y  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2F8F7FC3-A683-EA49-A06E-F01814D0811E}"/>
              </a:ext>
            </a:extLst>
          </p:cNvPr>
          <p:cNvSpPr/>
          <p:nvPr/>
        </p:nvSpPr>
        <p:spPr>
          <a:xfrm>
            <a:off x="5049338" y="2966352"/>
            <a:ext cx="3282675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kan tänka så här: 4</a:t>
            </a:r>
            <a:r>
              <a:rPr lang="sv-SE" sz="1400" i="1" dirty="0"/>
              <a:t>b </a:t>
            </a:r>
            <a:r>
              <a:rPr lang="sv-SE" sz="1400" dirty="0"/>
              <a:t>– </a:t>
            </a:r>
            <a:r>
              <a:rPr lang="sv-SE" sz="1400" i="1" dirty="0"/>
              <a:t>b </a:t>
            </a:r>
            <a:r>
              <a:rPr lang="sv-SE" sz="1400" dirty="0"/>
              <a:t>= 4</a:t>
            </a:r>
            <a:r>
              <a:rPr lang="sv-SE" sz="1400" i="1" dirty="0"/>
              <a:t>b </a:t>
            </a:r>
            <a:r>
              <a:rPr lang="sv-SE" sz="1400" dirty="0"/>
              <a:t>– 1</a:t>
            </a:r>
            <a:r>
              <a:rPr lang="sv-SE" sz="1400" i="1" dirty="0"/>
              <a:t>b </a:t>
            </a:r>
            <a:r>
              <a:rPr lang="sv-SE" sz="1400" dirty="0"/>
              <a:t>= 3</a:t>
            </a:r>
            <a:r>
              <a:rPr lang="sv-SE" sz="1400" i="1" dirty="0"/>
              <a:t>b </a:t>
            </a:r>
            <a:endParaRPr lang="sv-SE" sz="1400" dirty="0"/>
          </a:p>
        </p:txBody>
      </p:sp>
      <p:grpSp>
        <p:nvGrpSpPr>
          <p:cNvPr id="32" name="Grupp 31">
            <a:extLst>
              <a:ext uri="{FF2B5EF4-FFF2-40B4-BE49-F238E27FC236}">
                <a16:creationId xmlns:a16="http://schemas.microsoft.com/office/drawing/2014/main" id="{DCCC80E2-E572-CF49-9735-DCC2489105DC}"/>
              </a:ext>
            </a:extLst>
          </p:cNvPr>
          <p:cNvGrpSpPr/>
          <p:nvPr/>
        </p:nvGrpSpPr>
        <p:grpSpPr>
          <a:xfrm>
            <a:off x="2503653" y="3959532"/>
            <a:ext cx="2913065" cy="45719"/>
            <a:chOff x="1061370" y="2551770"/>
            <a:chExt cx="2913065" cy="369332"/>
          </a:xfrm>
        </p:grpSpPr>
        <p:sp>
          <p:nvSpPr>
            <p:cNvPr id="33" name="textruta 32">
              <a:extLst>
                <a:ext uri="{FF2B5EF4-FFF2-40B4-BE49-F238E27FC236}">
                  <a16:creationId xmlns:a16="http://schemas.microsoft.com/office/drawing/2014/main" id="{952F72B8-C03D-8D49-928D-5D6042335E26}"/>
                </a:ext>
              </a:extLst>
            </p:cNvPr>
            <p:cNvSpPr txBox="1"/>
            <p:nvPr/>
          </p:nvSpPr>
          <p:spPr>
            <a:xfrm>
              <a:off x="1151530" y="2551770"/>
              <a:ext cx="2822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solidFill>
                    <a:schemeClr val="bg1"/>
                  </a:solidFill>
                  <a:latin typeface="Bradley Hand" pitchFamily="2" charset="77"/>
                </a:rPr>
                <a:t>a + b – 4a – 2b + 3b =</a:t>
              </a:r>
              <a:endParaRPr lang="sv-SE" dirty="0">
                <a:solidFill>
                  <a:schemeClr val="bg1"/>
                </a:solidFill>
                <a:latin typeface="Bradley Hand" pitchFamily="2" charset="77"/>
                <a:cs typeface="Bradley Hand Bold"/>
              </a:endParaRPr>
            </a:p>
          </p:txBody>
        </p:sp>
        <p:cxnSp>
          <p:nvCxnSpPr>
            <p:cNvPr id="34" name="Rak 33">
              <a:extLst>
                <a:ext uri="{FF2B5EF4-FFF2-40B4-BE49-F238E27FC236}">
                  <a16:creationId xmlns:a16="http://schemas.microsoft.com/office/drawing/2014/main" id="{4A2FE0E2-DBB4-E44C-82E6-47B2125C790B}"/>
                </a:ext>
              </a:extLst>
            </p:cNvPr>
            <p:cNvCxnSpPr>
              <a:cxnSpLocks/>
            </p:cNvCxnSpPr>
            <p:nvPr/>
          </p:nvCxnSpPr>
          <p:spPr>
            <a:xfrm>
              <a:off x="1061370" y="2878117"/>
              <a:ext cx="264057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Rak 34">
              <a:extLst>
                <a:ext uri="{FF2B5EF4-FFF2-40B4-BE49-F238E27FC236}">
                  <a16:creationId xmlns:a16="http://schemas.microsoft.com/office/drawing/2014/main" id="{AB6A1951-1578-1A4C-B689-B573C031A6C7}"/>
                </a:ext>
              </a:extLst>
            </p:cNvPr>
            <p:cNvCxnSpPr>
              <a:cxnSpLocks/>
            </p:cNvCxnSpPr>
            <p:nvPr/>
          </p:nvCxnSpPr>
          <p:spPr>
            <a:xfrm>
              <a:off x="1933876" y="2835916"/>
              <a:ext cx="45832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Rak 35">
              <a:extLst>
                <a:ext uri="{FF2B5EF4-FFF2-40B4-BE49-F238E27FC236}">
                  <a16:creationId xmlns:a16="http://schemas.microsoft.com/office/drawing/2014/main" id="{EC2BB76D-6128-C248-B389-84E78EDEC7A9}"/>
                </a:ext>
              </a:extLst>
            </p:cNvPr>
            <p:cNvCxnSpPr>
              <a:cxnSpLocks/>
            </p:cNvCxnSpPr>
            <p:nvPr/>
          </p:nvCxnSpPr>
          <p:spPr>
            <a:xfrm>
              <a:off x="1418506" y="2878117"/>
              <a:ext cx="377496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Rak 36">
              <a:extLst>
                <a:ext uri="{FF2B5EF4-FFF2-40B4-BE49-F238E27FC236}">
                  <a16:creationId xmlns:a16="http://schemas.microsoft.com/office/drawing/2014/main" id="{CE1D2D51-1E1A-9A4C-BC3A-5312712D0522}"/>
                </a:ext>
              </a:extLst>
            </p:cNvPr>
            <p:cNvCxnSpPr>
              <a:cxnSpLocks/>
            </p:cNvCxnSpPr>
            <p:nvPr/>
          </p:nvCxnSpPr>
          <p:spPr>
            <a:xfrm>
              <a:off x="2435265" y="2835916"/>
              <a:ext cx="404046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0" name="Grupp 39">
            <a:extLst>
              <a:ext uri="{FF2B5EF4-FFF2-40B4-BE49-F238E27FC236}">
                <a16:creationId xmlns:a16="http://schemas.microsoft.com/office/drawing/2014/main" id="{0333345B-2768-CD42-B663-E41B31CEFBAC}"/>
              </a:ext>
            </a:extLst>
          </p:cNvPr>
          <p:cNvGrpSpPr/>
          <p:nvPr/>
        </p:nvGrpSpPr>
        <p:grpSpPr>
          <a:xfrm>
            <a:off x="2378549" y="4246398"/>
            <a:ext cx="2193451" cy="369332"/>
            <a:chOff x="3302986" y="2226867"/>
            <a:chExt cx="2193451" cy="369332"/>
          </a:xfrm>
        </p:grpSpPr>
        <p:sp>
          <p:nvSpPr>
            <p:cNvPr id="41" name="textruta 40">
              <a:extLst>
                <a:ext uri="{FF2B5EF4-FFF2-40B4-BE49-F238E27FC236}">
                  <a16:creationId xmlns:a16="http://schemas.microsoft.com/office/drawing/2014/main" id="{A86CC105-14BE-A641-92AE-D146B5FEF10E}"/>
                </a:ext>
              </a:extLst>
            </p:cNvPr>
            <p:cNvSpPr txBox="1"/>
            <p:nvPr/>
          </p:nvSpPr>
          <p:spPr>
            <a:xfrm>
              <a:off x="3302986" y="2226867"/>
              <a:ext cx="21934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dirty="0"/>
                <a:t>=</a:t>
              </a:r>
              <a:r>
                <a:rPr lang="sv-SE" i="1" dirty="0">
                  <a:latin typeface="Bradley Hand" pitchFamily="2" charset="77"/>
                </a:rPr>
                <a:t> 4x </a:t>
              </a:r>
              <a:r>
                <a:rPr lang="sv-SE" i="1" dirty="0"/>
                <a:t>+</a:t>
              </a:r>
              <a:r>
                <a:rPr lang="sv-SE" i="1" dirty="0">
                  <a:latin typeface="Bradley Hand" pitchFamily="2" charset="77"/>
                </a:rPr>
                <a:t> 2x </a:t>
              </a:r>
              <a:r>
                <a:rPr lang="sv-SE" i="1" dirty="0"/>
                <a:t>+</a:t>
              </a:r>
              <a:r>
                <a:rPr lang="sv-SE" i="1" dirty="0">
                  <a:latin typeface="Bradley Hand" pitchFamily="2" charset="77"/>
                </a:rPr>
                <a:t> 3y </a:t>
              </a:r>
              <a:r>
                <a:rPr lang="sv-SE" i="1" dirty="0"/>
                <a:t>–</a:t>
              </a:r>
              <a:r>
                <a:rPr lang="sv-SE" i="1" dirty="0">
                  <a:latin typeface="Bradley Hand" pitchFamily="2" charset="77"/>
                </a:rPr>
                <a:t> y </a:t>
              </a:r>
              <a:r>
                <a:rPr lang="sv-SE" i="1" dirty="0"/>
                <a:t>=</a:t>
              </a:r>
              <a:endParaRPr lang="sv-SE" i="1" dirty="0">
                <a:latin typeface="Bradley Hand" pitchFamily="2" charset="77"/>
                <a:cs typeface="Bradley Hand Bold"/>
              </a:endParaRPr>
            </a:p>
          </p:txBody>
        </p:sp>
        <p:cxnSp>
          <p:nvCxnSpPr>
            <p:cNvPr id="42" name="Rak 41">
              <a:extLst>
                <a:ext uri="{FF2B5EF4-FFF2-40B4-BE49-F238E27FC236}">
                  <a16:creationId xmlns:a16="http://schemas.microsoft.com/office/drawing/2014/main" id="{02B18A0E-9F7A-9F45-B57D-879CD10F8324}"/>
                </a:ext>
              </a:extLst>
            </p:cNvPr>
            <p:cNvCxnSpPr>
              <a:cxnSpLocks/>
            </p:cNvCxnSpPr>
            <p:nvPr/>
          </p:nvCxnSpPr>
          <p:spPr>
            <a:xfrm>
              <a:off x="3565905" y="2528023"/>
              <a:ext cx="74855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Rak 42">
              <a:extLst>
                <a:ext uri="{FF2B5EF4-FFF2-40B4-BE49-F238E27FC236}">
                  <a16:creationId xmlns:a16="http://schemas.microsoft.com/office/drawing/2014/main" id="{5434256D-62D9-554C-A984-0B5C55E7FE86}"/>
                </a:ext>
              </a:extLst>
            </p:cNvPr>
            <p:cNvCxnSpPr>
              <a:cxnSpLocks/>
            </p:cNvCxnSpPr>
            <p:nvPr/>
          </p:nvCxnSpPr>
          <p:spPr>
            <a:xfrm>
              <a:off x="4404476" y="2528023"/>
              <a:ext cx="815417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0" name="Grupp 69">
            <a:extLst>
              <a:ext uri="{FF2B5EF4-FFF2-40B4-BE49-F238E27FC236}">
                <a16:creationId xmlns:a16="http://schemas.microsoft.com/office/drawing/2014/main" id="{BD24B3D5-DD7A-A246-88A9-1B65B3DA6BC7}"/>
              </a:ext>
            </a:extLst>
          </p:cNvPr>
          <p:cNvGrpSpPr/>
          <p:nvPr/>
        </p:nvGrpSpPr>
        <p:grpSpPr>
          <a:xfrm>
            <a:off x="5416718" y="3676837"/>
            <a:ext cx="2822905" cy="620198"/>
            <a:chOff x="6150012" y="3825660"/>
            <a:chExt cx="2822905" cy="620198"/>
          </a:xfrm>
        </p:grpSpPr>
        <p:sp>
          <p:nvSpPr>
            <p:cNvPr id="21" name="Rektangel 20">
              <a:extLst>
                <a:ext uri="{FF2B5EF4-FFF2-40B4-BE49-F238E27FC236}">
                  <a16:creationId xmlns:a16="http://schemas.microsoft.com/office/drawing/2014/main" id="{A9CDBB9B-1F6C-B348-9C15-CD95669317CF}"/>
                </a:ext>
              </a:extLst>
            </p:cNvPr>
            <p:cNvSpPr/>
            <p:nvPr/>
          </p:nvSpPr>
          <p:spPr>
            <a:xfrm>
              <a:off x="6150012" y="3825660"/>
              <a:ext cx="2822905" cy="52322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sv-SE" sz="1400" dirty="0"/>
                <a:t>Uttrycket innehåller två slags termer, </a:t>
              </a:r>
              <a:r>
                <a:rPr lang="sv-SE" sz="1400" i="1" dirty="0"/>
                <a:t>x</a:t>
              </a:r>
              <a:r>
                <a:rPr lang="sv-SE" sz="1400" dirty="0"/>
                <a:t>-termer och </a:t>
              </a:r>
              <a:r>
                <a:rPr lang="sv-SE" sz="1400" i="1" dirty="0"/>
                <a:t>y</a:t>
              </a:r>
              <a:r>
                <a:rPr lang="sv-SE" sz="1400" dirty="0"/>
                <a:t>-termer. </a:t>
              </a:r>
            </a:p>
          </p:txBody>
        </p:sp>
        <p:grpSp>
          <p:nvGrpSpPr>
            <p:cNvPr id="48" name="Grupp 47">
              <a:extLst>
                <a:ext uri="{FF2B5EF4-FFF2-40B4-BE49-F238E27FC236}">
                  <a16:creationId xmlns:a16="http://schemas.microsoft.com/office/drawing/2014/main" id="{4D094B45-3832-7B4A-961A-37720D573A97}"/>
                </a:ext>
              </a:extLst>
            </p:cNvPr>
            <p:cNvGrpSpPr/>
            <p:nvPr/>
          </p:nvGrpSpPr>
          <p:grpSpPr>
            <a:xfrm>
              <a:off x="6394283" y="4284337"/>
              <a:ext cx="994486" cy="94172"/>
              <a:chOff x="1117679" y="1958158"/>
              <a:chExt cx="1687549" cy="1188238"/>
            </a:xfrm>
          </p:grpSpPr>
          <p:sp>
            <p:nvSpPr>
              <p:cNvPr id="49" name="textruta 48">
                <a:extLst>
                  <a:ext uri="{FF2B5EF4-FFF2-40B4-BE49-F238E27FC236}">
                    <a16:creationId xmlns:a16="http://schemas.microsoft.com/office/drawing/2014/main" id="{BAD5177F-428B-3C4D-8C7E-D4BA9A60E479}"/>
                  </a:ext>
                </a:extLst>
              </p:cNvPr>
              <p:cNvSpPr txBox="1"/>
              <p:nvPr/>
            </p:nvSpPr>
            <p:spPr>
              <a:xfrm>
                <a:off x="1117679" y="1958158"/>
                <a:ext cx="1687549" cy="1188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solidFill>
                      <a:schemeClr val="bg1"/>
                    </a:solidFill>
                    <a:latin typeface="Bradley Hand" pitchFamily="2" charset="77"/>
                  </a:rPr>
                  <a:t> =</a:t>
                </a:r>
                <a:endParaRPr lang="sv-SE" dirty="0">
                  <a:solidFill>
                    <a:schemeClr val="bg1"/>
                  </a:solidFill>
                  <a:latin typeface="Bradley Hand" pitchFamily="2" charset="77"/>
                  <a:cs typeface="Bradley Hand Bold"/>
                </a:endParaRPr>
              </a:p>
            </p:txBody>
          </p:sp>
          <p:cxnSp>
            <p:nvCxnSpPr>
              <p:cNvPr id="51" name="Rak 50">
                <a:extLst>
                  <a:ext uri="{FF2B5EF4-FFF2-40B4-BE49-F238E27FC236}">
                    <a16:creationId xmlns:a16="http://schemas.microsoft.com/office/drawing/2014/main" id="{A7FF2FC4-B92F-A74E-BF05-BED13BBF68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96024" y="2021966"/>
                <a:ext cx="1009204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upp 64">
              <a:extLst>
                <a:ext uri="{FF2B5EF4-FFF2-40B4-BE49-F238E27FC236}">
                  <a16:creationId xmlns:a16="http://schemas.microsoft.com/office/drawing/2014/main" id="{79D46CA2-BD5A-5947-B7B3-9D56ACA029F6}"/>
                </a:ext>
              </a:extLst>
            </p:cNvPr>
            <p:cNvGrpSpPr/>
            <p:nvPr/>
          </p:nvGrpSpPr>
          <p:grpSpPr>
            <a:xfrm>
              <a:off x="7388769" y="4281532"/>
              <a:ext cx="1063855" cy="164326"/>
              <a:chOff x="1117679" y="1958158"/>
              <a:chExt cx="1805262" cy="4660136"/>
            </a:xfrm>
          </p:grpSpPr>
          <p:sp>
            <p:nvSpPr>
              <p:cNvPr id="66" name="textruta 65">
                <a:extLst>
                  <a:ext uri="{FF2B5EF4-FFF2-40B4-BE49-F238E27FC236}">
                    <a16:creationId xmlns:a16="http://schemas.microsoft.com/office/drawing/2014/main" id="{4EE5B015-5A3A-AC48-830D-BE6EFE086B41}"/>
                  </a:ext>
                </a:extLst>
              </p:cNvPr>
              <p:cNvSpPr txBox="1"/>
              <p:nvPr/>
            </p:nvSpPr>
            <p:spPr>
              <a:xfrm>
                <a:off x="1117679" y="1958158"/>
                <a:ext cx="1687549" cy="4660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sv-SE" dirty="0">
                  <a:solidFill>
                    <a:schemeClr val="bg1"/>
                  </a:solidFill>
                  <a:latin typeface="Bradley Hand" pitchFamily="2" charset="77"/>
                  <a:cs typeface="Bradley Hand Bold"/>
                </a:endParaRPr>
              </a:p>
            </p:txBody>
          </p:sp>
          <p:cxnSp>
            <p:nvCxnSpPr>
              <p:cNvPr id="67" name="Rak 66">
                <a:extLst>
                  <a:ext uri="{FF2B5EF4-FFF2-40B4-BE49-F238E27FC236}">
                    <a16:creationId xmlns:a16="http://schemas.microsoft.com/office/drawing/2014/main" id="{F16EBDEB-0F75-CD42-B792-4485045619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6024" y="1958158"/>
                <a:ext cx="1126917" cy="63808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68" name="Rektangel 67">
            <a:extLst>
              <a:ext uri="{FF2B5EF4-FFF2-40B4-BE49-F238E27FC236}">
                <a16:creationId xmlns:a16="http://schemas.microsoft.com/office/drawing/2014/main" id="{3F12AA88-49A7-5648-B72A-D49621FE41C7}"/>
              </a:ext>
            </a:extLst>
          </p:cNvPr>
          <p:cNvSpPr/>
          <p:nvPr/>
        </p:nvSpPr>
        <p:spPr>
          <a:xfrm>
            <a:off x="5049337" y="4347597"/>
            <a:ext cx="374913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Samla </a:t>
            </a:r>
            <a:r>
              <a:rPr lang="sv-SE" sz="1400" i="1" dirty="0"/>
              <a:t>x</a:t>
            </a:r>
            <a:r>
              <a:rPr lang="sv-SE" sz="1400" dirty="0"/>
              <a:t>-termerna för sig och </a:t>
            </a:r>
            <a:r>
              <a:rPr lang="sv-SE" sz="1400" i="1" dirty="0"/>
              <a:t>y</a:t>
            </a:r>
            <a:r>
              <a:rPr lang="sv-SE" sz="1400" dirty="0"/>
              <a:t>-termerna för sig. </a:t>
            </a:r>
          </a:p>
        </p:txBody>
      </p:sp>
      <p:sp>
        <p:nvSpPr>
          <p:cNvPr id="74" name="Rektangel 73">
            <a:extLst>
              <a:ext uri="{FF2B5EF4-FFF2-40B4-BE49-F238E27FC236}">
                <a16:creationId xmlns:a16="http://schemas.microsoft.com/office/drawing/2014/main" id="{30B92AC6-7974-7D43-B96E-2608802761D5}"/>
              </a:ext>
            </a:extLst>
          </p:cNvPr>
          <p:cNvSpPr/>
          <p:nvPr/>
        </p:nvSpPr>
        <p:spPr>
          <a:xfrm>
            <a:off x="2384182" y="4780130"/>
            <a:ext cx="1422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i="1" dirty="0"/>
              <a:t>= </a:t>
            </a:r>
            <a:r>
              <a:rPr lang="sv-SE" sz="2000" i="1" dirty="0">
                <a:latin typeface="Bradley Hand" pitchFamily="2" charset="77"/>
              </a:rPr>
              <a:t>6x </a:t>
            </a:r>
            <a:r>
              <a:rPr lang="sv-SE" sz="2000" i="1" dirty="0"/>
              <a:t>+ </a:t>
            </a:r>
            <a:r>
              <a:rPr lang="sv-SE" sz="2000" i="1" dirty="0">
                <a:latin typeface="Bradley Hand" pitchFamily="2" charset="77"/>
              </a:rPr>
              <a:t>2y</a:t>
            </a:r>
            <a:r>
              <a:rPr lang="sv-SE" sz="2000" i="1" dirty="0"/>
              <a:t>  </a:t>
            </a:r>
            <a:r>
              <a:rPr lang="sv-SE" sz="2000" i="1" dirty="0">
                <a:latin typeface="Bradley Hand" pitchFamily="2" charset="77"/>
              </a:rPr>
              <a:t> </a:t>
            </a:r>
            <a:endParaRPr lang="sv-SE" sz="2000" i="1" dirty="0"/>
          </a:p>
        </p:txBody>
      </p:sp>
      <p:sp>
        <p:nvSpPr>
          <p:cNvPr id="75" name="Rektangel 74">
            <a:extLst>
              <a:ext uri="{FF2B5EF4-FFF2-40B4-BE49-F238E27FC236}">
                <a16:creationId xmlns:a16="http://schemas.microsoft.com/office/drawing/2014/main" id="{0600FB38-3092-FE41-AF4D-01E926DB9571}"/>
              </a:ext>
            </a:extLst>
          </p:cNvPr>
          <p:cNvSpPr/>
          <p:nvPr/>
        </p:nvSpPr>
        <p:spPr>
          <a:xfrm>
            <a:off x="5644396" y="4826296"/>
            <a:ext cx="2199906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4</a:t>
            </a:r>
            <a:r>
              <a:rPr lang="sv-SE" sz="1400" i="1" dirty="0"/>
              <a:t>x </a:t>
            </a:r>
            <a:r>
              <a:rPr lang="sv-SE" sz="1400" dirty="0"/>
              <a:t>+ 2</a:t>
            </a:r>
            <a:r>
              <a:rPr lang="sv-SE" sz="1400" i="1" dirty="0"/>
              <a:t>x </a:t>
            </a:r>
            <a:r>
              <a:rPr lang="sv-SE" sz="1400" dirty="0"/>
              <a:t>= 6</a:t>
            </a:r>
            <a:r>
              <a:rPr lang="sv-SE" sz="1400" i="1" dirty="0"/>
              <a:t>x </a:t>
            </a:r>
            <a:r>
              <a:rPr lang="sv-SE" sz="1400" dirty="0"/>
              <a:t>och 3</a:t>
            </a:r>
            <a:r>
              <a:rPr lang="sv-SE" sz="1400" i="1" dirty="0"/>
              <a:t>y </a:t>
            </a:r>
            <a:r>
              <a:rPr lang="sv-SE" sz="1400" dirty="0"/>
              <a:t>– </a:t>
            </a:r>
            <a:r>
              <a:rPr lang="sv-SE" sz="1400" i="1" dirty="0"/>
              <a:t>y </a:t>
            </a:r>
            <a:r>
              <a:rPr lang="sv-SE" sz="1400" dirty="0"/>
              <a:t>= 2</a:t>
            </a:r>
            <a:r>
              <a:rPr lang="sv-SE" sz="1400" i="1" dirty="0"/>
              <a:t>y</a:t>
            </a:r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127603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 animBg="1"/>
      <p:bldP spid="8" grpId="0"/>
      <p:bldP spid="9" grpId="0"/>
      <p:bldP spid="13" grpId="0" animBg="1"/>
      <p:bldP spid="17" grpId="0"/>
      <p:bldP spid="18" grpId="0"/>
      <p:bldP spid="19" grpId="0"/>
      <p:bldP spid="24" grpId="0"/>
      <p:bldP spid="26" grpId="0" animBg="1"/>
      <p:bldP spid="68" grpId="0" animBg="1"/>
      <p:bldP spid="74" grpId="0"/>
      <p:bldP spid="75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14797</TotalTime>
  <Words>1983</Words>
  <Application>Microsoft Macintosh PowerPoint</Application>
  <PresentationFormat>Bildspel på skärmen (4:3)</PresentationFormat>
  <Paragraphs>304</Paragraphs>
  <Slides>18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3" baseType="lpstr">
      <vt:lpstr>Arial</vt:lpstr>
      <vt:lpstr>Bradley Hand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46</cp:revision>
  <dcterms:created xsi:type="dcterms:W3CDTF">2017-04-14T14:34:08Z</dcterms:created>
  <dcterms:modified xsi:type="dcterms:W3CDTF">2022-10-03T07:28:28Z</dcterms:modified>
</cp:coreProperties>
</file>