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788"/>
    <a:srgbClr val="149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169042" y="29821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149771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452245" y="3473028"/>
            <a:ext cx="4245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Hugo tror att 5</a:t>
            </a:r>
            <a:r>
              <a:rPr lang="sv-SE" i="1" dirty="0"/>
              <a:t>z </a:t>
            </a:r>
            <a:r>
              <a:rPr lang="sv-SE" dirty="0"/>
              <a:t>är lika med 5 + </a:t>
            </a:r>
            <a:r>
              <a:rPr lang="sv-SE" i="1" dirty="0"/>
              <a:t>z</a:t>
            </a:r>
            <a:r>
              <a:rPr lang="sv-SE" dirty="0"/>
              <a:t>. </a:t>
            </a:r>
          </a:p>
          <a:p>
            <a:r>
              <a:rPr lang="sv-SE" dirty="0"/>
              <a:t>Hur förklarar du för Hugo att han har fel?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893381" y="1296222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893381" y="3596138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893381" y="5521486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2CF7BC86-CF3F-457D-B20E-69D6D1CD22A6}"/>
              </a:ext>
            </a:extLst>
          </p:cNvPr>
          <p:cNvSpPr txBox="1"/>
          <p:nvPr/>
        </p:nvSpPr>
        <p:spPr>
          <a:xfrm>
            <a:off x="1457625" y="5521486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Teckna en ekvation som har lösningen </a:t>
            </a:r>
            <a:r>
              <a:rPr lang="sv-SE" i="1" dirty="0"/>
              <a:t>y </a:t>
            </a:r>
            <a:r>
              <a:rPr lang="sv-SE" dirty="0"/>
              <a:t>= 4. 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A36FA950-BFAA-AAF2-AEA3-7DE71BBEBE36}"/>
              </a:ext>
            </a:extLst>
          </p:cNvPr>
          <p:cNvSpPr txBox="1"/>
          <p:nvPr/>
        </p:nvSpPr>
        <p:spPr>
          <a:xfrm>
            <a:off x="1524159" y="2379015"/>
            <a:ext cx="104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</a:t>
            </a:r>
            <a:r>
              <a:rPr lang="sv-SE" i="1" dirty="0"/>
              <a:t>x </a:t>
            </a:r>
            <a:r>
              <a:rPr lang="sv-SE" dirty="0"/>
              <a:t>=</a:t>
            </a:r>
            <a:r>
              <a:rPr lang="sv-SE" i="1" dirty="0"/>
              <a:t> y</a:t>
            </a:r>
            <a:endParaRPr lang="sv-SE" dirty="0"/>
          </a:p>
        </p:txBody>
      </p:sp>
      <p:grpSp>
        <p:nvGrpSpPr>
          <p:cNvPr id="33" name="Grupp 32">
            <a:extLst>
              <a:ext uri="{FF2B5EF4-FFF2-40B4-BE49-F238E27FC236}">
                <a16:creationId xmlns:a16="http://schemas.microsoft.com/office/drawing/2014/main" id="{2F11DE23-91B8-2D67-D388-E4B6CCB8B6D4}"/>
              </a:ext>
            </a:extLst>
          </p:cNvPr>
          <p:cNvGrpSpPr/>
          <p:nvPr/>
        </p:nvGrpSpPr>
        <p:grpSpPr>
          <a:xfrm>
            <a:off x="3828820" y="2264523"/>
            <a:ext cx="1123757" cy="588803"/>
            <a:chOff x="3549935" y="1922946"/>
            <a:chExt cx="1123757" cy="588803"/>
          </a:xfrm>
        </p:grpSpPr>
        <p:grpSp>
          <p:nvGrpSpPr>
            <p:cNvPr id="11" name="Grupp 10">
              <a:extLst>
                <a:ext uri="{FF2B5EF4-FFF2-40B4-BE49-F238E27FC236}">
                  <a16:creationId xmlns:a16="http://schemas.microsoft.com/office/drawing/2014/main" id="{BDCC620C-1466-A092-94F6-BB7F61077AF5}"/>
                </a:ext>
              </a:extLst>
            </p:cNvPr>
            <p:cNvGrpSpPr/>
            <p:nvPr/>
          </p:nvGrpSpPr>
          <p:grpSpPr>
            <a:xfrm>
              <a:off x="3549935" y="1922946"/>
              <a:ext cx="767625" cy="588803"/>
              <a:chOff x="4973955" y="2378549"/>
              <a:chExt cx="767625" cy="588803"/>
            </a:xfrm>
          </p:grpSpPr>
          <p:grpSp>
            <p:nvGrpSpPr>
              <p:cNvPr id="13" name="Grupp 12">
                <a:extLst>
                  <a:ext uri="{FF2B5EF4-FFF2-40B4-BE49-F238E27FC236}">
                    <a16:creationId xmlns:a16="http://schemas.microsoft.com/office/drawing/2014/main" id="{B320551D-F07C-0201-14EA-4E976C03F614}"/>
                  </a:ext>
                </a:extLst>
              </p:cNvPr>
              <p:cNvGrpSpPr/>
              <p:nvPr/>
            </p:nvGrpSpPr>
            <p:grpSpPr>
              <a:xfrm>
                <a:off x="5401499" y="2378549"/>
                <a:ext cx="340081" cy="588803"/>
                <a:chOff x="5941329" y="2349286"/>
                <a:chExt cx="340081" cy="588803"/>
              </a:xfrm>
            </p:grpSpPr>
            <p:sp>
              <p:nvSpPr>
                <p:cNvPr id="15" name="textruta 46">
                  <a:extLst>
                    <a:ext uri="{FF2B5EF4-FFF2-40B4-BE49-F238E27FC236}">
                      <a16:creationId xmlns:a16="http://schemas.microsoft.com/office/drawing/2014/main" id="{FE234CF2-DB46-94B9-80F4-C2FDA36F20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41329" y="2349286"/>
                  <a:ext cx="340081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r>
                    <a:rPr lang="sv-SE" sz="1800" i="1" dirty="0"/>
                    <a:t>x</a:t>
                  </a:r>
                  <a:endParaRPr lang="sv-SE" sz="1800" dirty="0"/>
                </a:p>
              </p:txBody>
            </p:sp>
            <p:sp>
              <p:nvSpPr>
                <p:cNvPr id="16" name="textruta 47">
                  <a:extLst>
                    <a:ext uri="{FF2B5EF4-FFF2-40B4-BE49-F238E27FC236}">
                      <a16:creationId xmlns:a16="http://schemas.microsoft.com/office/drawing/2014/main" id="{020AFF32-F670-E41D-7E01-B0D86419AB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41329" y="2568757"/>
                  <a:ext cx="305277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/>
                    <a:t>3</a:t>
                  </a:r>
                </a:p>
              </p:txBody>
            </p:sp>
            <p:cxnSp>
              <p:nvCxnSpPr>
                <p:cNvPr id="17" name="Rak 16">
                  <a:extLst>
                    <a:ext uri="{FF2B5EF4-FFF2-40B4-BE49-F238E27FC236}">
                      <a16:creationId xmlns:a16="http://schemas.microsoft.com/office/drawing/2014/main" id="{E784B8B3-9126-7410-32F5-FB4BE90B5A6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941329" y="2647287"/>
                  <a:ext cx="287030" cy="0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ruta 13">
                <a:extLst>
                  <a:ext uri="{FF2B5EF4-FFF2-40B4-BE49-F238E27FC236}">
                    <a16:creationId xmlns:a16="http://schemas.microsoft.com/office/drawing/2014/main" id="{39E48AB7-2739-BBC3-C489-4014E49B9EAD}"/>
                  </a:ext>
                </a:extLst>
              </p:cNvPr>
              <p:cNvSpPr txBox="1"/>
              <p:nvPr/>
            </p:nvSpPr>
            <p:spPr>
              <a:xfrm>
                <a:off x="4973955" y="2491884"/>
                <a:ext cx="3743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b)</a:t>
                </a:r>
              </a:p>
            </p:txBody>
          </p:sp>
        </p:grpSp>
        <p:sp>
          <p:nvSpPr>
            <p:cNvPr id="32" name="textruta 47">
              <a:extLst>
                <a:ext uri="{FF2B5EF4-FFF2-40B4-BE49-F238E27FC236}">
                  <a16:creationId xmlns:a16="http://schemas.microsoft.com/office/drawing/2014/main" id="{AB1F388D-70CA-21D7-7131-0CE9459CE5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8118" y="2036281"/>
              <a:ext cx="4555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/>
                <a:t>= </a:t>
              </a:r>
              <a:r>
                <a:rPr lang="sv-SE" sz="1800" i="1" dirty="0"/>
                <a:t>y</a:t>
              </a:r>
              <a:endParaRPr lang="sv-SE" sz="1800" dirty="0"/>
            </a:p>
          </p:txBody>
        </p:sp>
      </p:grpSp>
      <p:sp>
        <p:nvSpPr>
          <p:cNvPr id="34" name="textruta 33">
            <a:extLst>
              <a:ext uri="{FF2B5EF4-FFF2-40B4-BE49-F238E27FC236}">
                <a16:creationId xmlns:a16="http://schemas.microsoft.com/office/drawing/2014/main" id="{A55083E8-7559-5E82-E732-F5E6176E7563}"/>
              </a:ext>
            </a:extLst>
          </p:cNvPr>
          <p:cNvSpPr txBox="1"/>
          <p:nvPr/>
        </p:nvSpPr>
        <p:spPr>
          <a:xfrm>
            <a:off x="6249822" y="2377858"/>
            <a:ext cx="131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c) </a:t>
            </a:r>
            <a:r>
              <a:rPr lang="sv-SE" i="1" dirty="0"/>
              <a:t>x </a:t>
            </a:r>
            <a:r>
              <a:rPr lang="sv-SE" dirty="0"/>
              <a:t>=</a:t>
            </a:r>
            <a:r>
              <a:rPr lang="sv-SE" i="1" dirty="0"/>
              <a:t> </a:t>
            </a:r>
            <a:r>
              <a:rPr lang="sv-SE" dirty="0"/>
              <a:t>2</a:t>
            </a:r>
            <a:r>
              <a:rPr lang="sv-SE" i="1" dirty="0"/>
              <a:t>y </a:t>
            </a:r>
            <a:r>
              <a:rPr lang="sv-SE" dirty="0"/>
              <a:t>–</a:t>
            </a:r>
            <a:r>
              <a:rPr lang="sv-SE" i="1" dirty="0"/>
              <a:t> </a:t>
            </a:r>
            <a:r>
              <a:rPr lang="sv-SE" dirty="0"/>
              <a:t>1</a:t>
            </a:r>
            <a:endParaRPr lang="sv-SE" i="1" dirty="0"/>
          </a:p>
        </p:txBody>
      </p:sp>
      <p:grpSp>
        <p:nvGrpSpPr>
          <p:cNvPr id="36" name="Grupp 35">
            <a:extLst>
              <a:ext uri="{FF2B5EF4-FFF2-40B4-BE49-F238E27FC236}">
                <a16:creationId xmlns:a16="http://schemas.microsoft.com/office/drawing/2014/main" id="{DA2A8F58-C1FC-5DFF-EC3F-A643E3A116E0}"/>
              </a:ext>
            </a:extLst>
          </p:cNvPr>
          <p:cNvGrpSpPr/>
          <p:nvPr/>
        </p:nvGrpSpPr>
        <p:grpSpPr>
          <a:xfrm>
            <a:off x="1457625" y="1174175"/>
            <a:ext cx="6623234" cy="1044314"/>
            <a:chOff x="1932187" y="1174175"/>
            <a:chExt cx="6623234" cy="1044314"/>
          </a:xfrm>
        </p:grpSpPr>
        <p:sp>
          <p:nvSpPr>
            <p:cNvPr id="19" name="textruta 18">
              <a:extLst>
                <a:ext uri="{FF2B5EF4-FFF2-40B4-BE49-F238E27FC236}">
                  <a16:creationId xmlns:a16="http://schemas.microsoft.com/office/drawing/2014/main" id="{1009484B-66BC-574E-8587-85C523FAE3F7}"/>
                </a:ext>
              </a:extLst>
            </p:cNvPr>
            <p:cNvSpPr txBox="1"/>
            <p:nvPr/>
          </p:nvSpPr>
          <p:spPr>
            <a:xfrm>
              <a:off x="1932187" y="1189564"/>
              <a:ext cx="66232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Kim hade ställt fram lite snacks på sin fest. </a:t>
              </a:r>
            </a:p>
            <a:p>
              <a:r>
                <a:rPr lang="sv-SE" dirty="0"/>
                <a:t>I en skål låg det </a:t>
              </a:r>
              <a:r>
                <a:rPr lang="sv-SE" b="1" i="1" dirty="0"/>
                <a:t>x </a:t>
              </a:r>
              <a:r>
                <a:rPr lang="sv-SE" b="1" dirty="0"/>
                <a:t>valnötter </a:t>
              </a:r>
              <a:r>
                <a:rPr lang="sv-SE" dirty="0"/>
                <a:t>och </a:t>
              </a:r>
              <a:r>
                <a:rPr lang="sv-SE" b="1" i="1" dirty="0"/>
                <a:t>y </a:t>
              </a:r>
              <a:r>
                <a:rPr lang="sv-SE" b="1" dirty="0"/>
                <a:t>mandlar</a:t>
              </a:r>
              <a:r>
                <a:rPr lang="sv-SE" dirty="0"/>
                <a:t>. </a:t>
              </a:r>
            </a:p>
            <a:p>
              <a:r>
                <a:rPr lang="sv-SE" dirty="0"/>
                <a:t>Förklara vad som menas med sambanden </a:t>
              </a:r>
            </a:p>
          </p:txBody>
        </p:sp>
        <p:pic>
          <p:nvPicPr>
            <p:cNvPr id="35" name="Bildobjekt 34">
              <a:extLst>
                <a:ext uri="{FF2B5EF4-FFF2-40B4-BE49-F238E27FC236}">
                  <a16:creationId xmlns:a16="http://schemas.microsoft.com/office/drawing/2014/main" id="{20B07C40-5268-025C-7602-069D4D544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3923" y="1174175"/>
              <a:ext cx="996172" cy="10443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animBg="1"/>
      <p:bldP spid="29" grpId="0" animBg="1"/>
      <p:bldP spid="31" grpId="0" animBg="1"/>
      <p:bldP spid="21" grpId="0"/>
      <p:bldP spid="10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1770146" y="802773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Förklara vilket fel Matilda gör när hon räknar så här: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219087" y="751801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1770146" y="3274532"/>
            <a:ext cx="664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uttrycket 5</a:t>
            </a:r>
            <a:r>
              <a:rPr lang="sv-SE" i="1" dirty="0"/>
              <a:t>n </a:t>
            </a:r>
            <a:r>
              <a:rPr lang="sv-SE" dirty="0"/>
              <a:t>– 2 kallas </a:t>
            </a:r>
            <a:r>
              <a:rPr lang="sv-SE" i="1" dirty="0"/>
              <a:t>n </a:t>
            </a:r>
            <a:r>
              <a:rPr lang="sv-SE" dirty="0"/>
              <a:t>för en variabel. Varför kallas den det?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219087" y="3345124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1770146" y="4748414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kan du se om talen i en talföljd bildar ett mönster?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219087" y="4772327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9B175D95-4011-D0D4-95F1-BD8B881DB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943" y="1204586"/>
            <a:ext cx="3345084" cy="621814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F86F14F5-B343-D6EF-E153-2FF36F2A08F3}"/>
              </a:ext>
            </a:extLst>
          </p:cNvPr>
          <p:cNvSpPr txBox="1"/>
          <p:nvPr/>
        </p:nvSpPr>
        <p:spPr>
          <a:xfrm>
            <a:off x="1770146" y="1985316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Lös uppgiften rätt. </a:t>
            </a:r>
          </a:p>
        </p:txBody>
      </p:sp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1625017" y="3052538"/>
            <a:ext cx="63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Skriv en talföljd där differensen är 7.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981361" y="3028890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1F5722E1-92A2-3E36-F865-4E11C1355818}"/>
              </a:ext>
            </a:extLst>
          </p:cNvPr>
          <p:cNvSpPr txBox="1"/>
          <p:nvPr/>
        </p:nvSpPr>
        <p:spPr>
          <a:xfrm>
            <a:off x="1625017" y="4505058"/>
            <a:ext cx="670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hur du kan kontrollera om du löst en ekvation rätt. 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2976AB18-0437-1087-0A1A-78C76D109AB9}"/>
              </a:ext>
            </a:extLst>
          </p:cNvPr>
          <p:cNvSpPr txBox="1"/>
          <p:nvPr/>
        </p:nvSpPr>
        <p:spPr>
          <a:xfrm>
            <a:off x="1625017" y="5867674"/>
            <a:ext cx="670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vad som menas med talet </a:t>
            </a:r>
            <a:r>
              <a:rPr lang="sv-SE" i="1" dirty="0"/>
              <a:t>n </a:t>
            </a:r>
            <a:r>
              <a:rPr lang="sv-SE" dirty="0"/>
              <a:t>i en talföljd. 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31DAC63-34C1-E19B-61FA-1D2B76F98262}"/>
              </a:ext>
            </a:extLst>
          </p:cNvPr>
          <p:cNvSpPr txBox="1"/>
          <p:nvPr/>
        </p:nvSpPr>
        <p:spPr>
          <a:xfrm>
            <a:off x="981361" y="779030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066B788C-DF14-E8D9-5A78-F27CDF33B273}"/>
              </a:ext>
            </a:extLst>
          </p:cNvPr>
          <p:cNvSpPr txBox="1"/>
          <p:nvPr/>
        </p:nvSpPr>
        <p:spPr>
          <a:xfrm>
            <a:off x="1625017" y="739019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hur du kan räkna ut hur många cirklar det är i figur 6. </a:t>
            </a:r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D43C853C-3546-73DF-3D6A-ABA03DEC0815}"/>
              </a:ext>
            </a:extLst>
          </p:cNvPr>
          <p:cNvGrpSpPr/>
          <p:nvPr/>
        </p:nvGrpSpPr>
        <p:grpSpPr>
          <a:xfrm>
            <a:off x="2163732" y="1179140"/>
            <a:ext cx="4816535" cy="1127551"/>
            <a:chOff x="1086957" y="1129132"/>
            <a:chExt cx="4816535" cy="1127551"/>
          </a:xfrm>
        </p:grpSpPr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BA23962F-4540-3108-6D81-78F70CC22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957" y="1415271"/>
              <a:ext cx="2998486" cy="841412"/>
            </a:xfrm>
            <a:prstGeom prst="rect">
              <a:avLst/>
            </a:prstGeom>
          </p:spPr>
        </p:pic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id="{A9F380AE-53E5-EDB1-295E-33FC06D38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492186" y="1129132"/>
              <a:ext cx="1411306" cy="1127551"/>
            </a:xfrm>
            <a:prstGeom prst="rect">
              <a:avLst/>
            </a:prstGeom>
          </p:spPr>
        </p:pic>
      </p:grpSp>
      <p:sp>
        <p:nvSpPr>
          <p:cNvPr id="8" name="textruta 7">
            <a:extLst>
              <a:ext uri="{FF2B5EF4-FFF2-40B4-BE49-F238E27FC236}">
                <a16:creationId xmlns:a16="http://schemas.microsoft.com/office/drawing/2014/main" id="{0BBA8AFE-1B67-7C10-9C79-720E72674EDB}"/>
              </a:ext>
            </a:extLst>
          </p:cNvPr>
          <p:cNvSpPr txBox="1"/>
          <p:nvPr/>
        </p:nvSpPr>
        <p:spPr>
          <a:xfrm>
            <a:off x="873174" y="5852285"/>
            <a:ext cx="538061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F8714D4C-9153-3F3F-2131-0DF6581B4825}"/>
              </a:ext>
            </a:extLst>
          </p:cNvPr>
          <p:cNvSpPr txBox="1"/>
          <p:nvPr/>
        </p:nvSpPr>
        <p:spPr>
          <a:xfrm>
            <a:off x="981360" y="4474280"/>
            <a:ext cx="429875" cy="400110"/>
          </a:xfrm>
          <a:prstGeom prst="rect">
            <a:avLst/>
          </a:prstGeom>
          <a:solidFill>
            <a:srgbClr val="1AB78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6" grpId="0"/>
      <p:bldP spid="27" grpId="0"/>
      <p:bldP spid="31" grpId="0" animBg="1"/>
      <p:bldP spid="32" grpId="0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193</Words>
  <Application>Microsoft Macintosh PowerPoint</Application>
  <PresentationFormat>Bildspel på skärmen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7</cp:revision>
  <dcterms:created xsi:type="dcterms:W3CDTF">2022-04-10T09:43:42Z</dcterms:created>
  <dcterms:modified xsi:type="dcterms:W3CDTF">2022-10-03T07:43:23Z</dcterms:modified>
</cp:coreProperties>
</file>