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256277" y="2640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chemeClr val="accent2">
                    <a:lumMod val="75000"/>
                  </a:schemeClr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2839784" y="2150599"/>
            <a:ext cx="5121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olikhetstecken passar mellan talen, &lt; eller &gt;? Förklara hur du tänker.</a:t>
            </a:r>
          </a:p>
          <a:p>
            <a:endParaRPr lang="sv-SE" dirty="0"/>
          </a:p>
          <a:p>
            <a:r>
              <a:rPr lang="sv-SE" dirty="0"/>
              <a:t>a) 1,19 	1,2 			b) 1,099 	  1,99  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3E72126B-8D1C-7D46-80E1-2133E8F07C16}"/>
              </a:ext>
            </a:extLst>
          </p:cNvPr>
          <p:cNvGrpSpPr/>
          <p:nvPr/>
        </p:nvGrpSpPr>
        <p:grpSpPr>
          <a:xfrm>
            <a:off x="2839784" y="1008232"/>
            <a:ext cx="4521780" cy="638454"/>
            <a:chOff x="2394819" y="1236996"/>
            <a:chExt cx="4521780" cy="638454"/>
          </a:xfrm>
        </p:grpSpPr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AC2CDA39-4AC4-B441-A5B3-760350BB0C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78011" y="1236996"/>
              <a:ext cx="593432" cy="614598"/>
              <a:chOff x="3922382" y="1897799"/>
              <a:chExt cx="594543" cy="614770"/>
            </a:xfrm>
          </p:grpSpPr>
          <p:sp>
            <p:nvSpPr>
              <p:cNvPr id="16" name="textruta 46">
                <a:extLst>
                  <a:ext uri="{FF2B5EF4-FFF2-40B4-BE49-F238E27FC236}">
                    <a16:creationId xmlns:a16="http://schemas.microsoft.com/office/drawing/2014/main" id="{61186AF2-3757-2F4D-B020-401DF45749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9645" y="1897799"/>
                <a:ext cx="477303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3,5</a:t>
                </a:r>
              </a:p>
            </p:txBody>
          </p:sp>
          <p:sp>
            <p:nvSpPr>
              <p:cNvPr id="17" name="textruta 47">
                <a:extLst>
                  <a:ext uri="{FF2B5EF4-FFF2-40B4-BE49-F238E27FC236}">
                    <a16:creationId xmlns:a16="http://schemas.microsoft.com/office/drawing/2014/main" id="{C05B9E81-107D-CA49-A16D-0A43A15A56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2382" y="2143133"/>
                <a:ext cx="594543" cy="369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0,07</a:t>
                </a:r>
              </a:p>
            </p:txBody>
          </p:sp>
          <p:cxnSp>
            <p:nvCxnSpPr>
              <p:cNvPr id="18" name="Rak 17">
                <a:extLst>
                  <a:ext uri="{FF2B5EF4-FFF2-40B4-BE49-F238E27FC236}">
                    <a16:creationId xmlns:a16="http://schemas.microsoft.com/office/drawing/2014/main" id="{DA988439-0816-F34A-ADB7-494AE7A3B2C1}"/>
                  </a:ext>
                </a:extLst>
              </p:cNvPr>
              <p:cNvCxnSpPr/>
              <p:nvPr/>
            </p:nvCxnSpPr>
            <p:spPr>
              <a:xfrm>
                <a:off x="3981084" y="2203748"/>
                <a:ext cx="47714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1009484B-66BC-574E-8587-85C523FAE3F7}"/>
                </a:ext>
              </a:extLst>
            </p:cNvPr>
            <p:cNvSpPr txBox="1"/>
            <p:nvPr/>
          </p:nvSpPr>
          <p:spPr>
            <a:xfrm>
              <a:off x="2394819" y="1321452"/>
              <a:ext cx="16301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Förklara varför </a:t>
              </a:r>
            </a:p>
          </p:txBody>
        </p:sp>
        <p:grpSp>
          <p:nvGrpSpPr>
            <p:cNvPr id="20" name="Grupp 19">
              <a:extLst>
                <a:ext uri="{FF2B5EF4-FFF2-40B4-BE49-F238E27FC236}">
                  <a16:creationId xmlns:a16="http://schemas.microsoft.com/office/drawing/2014/main" id="{BB2EE32B-D4B8-3043-A0E7-CC3666261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3578" y="1236996"/>
              <a:ext cx="535724" cy="638454"/>
              <a:chOff x="3867118" y="1897800"/>
              <a:chExt cx="536727" cy="638633"/>
            </a:xfrm>
          </p:grpSpPr>
          <p:sp>
            <p:nvSpPr>
              <p:cNvPr id="21" name="textruta 46">
                <a:extLst>
                  <a:ext uri="{FF2B5EF4-FFF2-40B4-BE49-F238E27FC236}">
                    <a16:creationId xmlns:a16="http://schemas.microsoft.com/office/drawing/2014/main" id="{AEBE4B65-CBC8-E646-A218-D9201FD25A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7118" y="1897800"/>
                <a:ext cx="536727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350</a:t>
                </a:r>
              </a:p>
            </p:txBody>
          </p:sp>
          <p:sp>
            <p:nvSpPr>
              <p:cNvPr id="22" name="textruta 47">
                <a:extLst>
                  <a:ext uri="{FF2B5EF4-FFF2-40B4-BE49-F238E27FC236}">
                    <a16:creationId xmlns:a16="http://schemas.microsoft.com/office/drawing/2014/main" id="{EF212186-4035-454E-85C1-DFA38BC65E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7038" y="2166998"/>
                <a:ext cx="302251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7</a:t>
                </a:r>
              </a:p>
            </p:txBody>
          </p:sp>
          <p:cxnSp>
            <p:nvCxnSpPr>
              <p:cNvPr id="23" name="Rak 22">
                <a:extLst>
                  <a:ext uri="{FF2B5EF4-FFF2-40B4-BE49-F238E27FC236}">
                    <a16:creationId xmlns:a16="http://schemas.microsoft.com/office/drawing/2014/main" id="{BFC7AED5-106A-494F-AE5B-4C825976C34C}"/>
                  </a:ext>
                </a:extLst>
              </p:cNvPr>
              <p:cNvCxnSpPr/>
              <p:nvPr/>
            </p:nvCxnSpPr>
            <p:spPr>
              <a:xfrm>
                <a:off x="3888560" y="2203749"/>
                <a:ext cx="47714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7250B749-8E15-CF47-A8C5-A173D6A9C33F}"/>
                </a:ext>
              </a:extLst>
            </p:cNvPr>
            <p:cNvSpPr txBox="1"/>
            <p:nvPr/>
          </p:nvSpPr>
          <p:spPr>
            <a:xfrm>
              <a:off x="4412851" y="1321452"/>
              <a:ext cx="2503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är lika med            .</a:t>
              </a:r>
            </a:p>
          </p:txBody>
        </p:sp>
      </p:grp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2275604" y="1077299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2288725" y="2187212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2275604" y="4076120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grpSp>
        <p:nvGrpSpPr>
          <p:cNvPr id="33" name="Grupp 32">
            <a:extLst>
              <a:ext uri="{FF2B5EF4-FFF2-40B4-BE49-F238E27FC236}">
                <a16:creationId xmlns:a16="http://schemas.microsoft.com/office/drawing/2014/main" id="{FAB49468-9103-4447-A26B-C4E0C1D5DACB}"/>
              </a:ext>
            </a:extLst>
          </p:cNvPr>
          <p:cNvGrpSpPr/>
          <p:nvPr/>
        </p:nvGrpSpPr>
        <p:grpSpPr>
          <a:xfrm>
            <a:off x="2839784" y="3990888"/>
            <a:ext cx="4723315" cy="2531462"/>
            <a:chOff x="2826663" y="2893728"/>
            <a:chExt cx="4723315" cy="2531462"/>
          </a:xfrm>
        </p:grpSpPr>
        <p:sp>
          <p:nvSpPr>
            <p:cNvPr id="32" name="Rektangel 31">
              <a:extLst>
                <a:ext uri="{FF2B5EF4-FFF2-40B4-BE49-F238E27FC236}">
                  <a16:creationId xmlns:a16="http://schemas.microsoft.com/office/drawing/2014/main" id="{A0F6DBF7-D18D-424C-BA2D-225EF43E28D8}"/>
                </a:ext>
              </a:extLst>
            </p:cNvPr>
            <p:cNvSpPr/>
            <p:nvPr/>
          </p:nvSpPr>
          <p:spPr>
            <a:xfrm>
              <a:off x="3590462" y="3721291"/>
              <a:ext cx="2625650" cy="170389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0" name="textruta 29">
              <a:extLst>
                <a:ext uri="{FF2B5EF4-FFF2-40B4-BE49-F238E27FC236}">
                  <a16:creationId xmlns:a16="http://schemas.microsoft.com/office/drawing/2014/main" id="{F8BC718B-35D6-8241-BAC3-7A349A0210CF}"/>
                </a:ext>
              </a:extLst>
            </p:cNvPr>
            <p:cNvSpPr txBox="1"/>
            <p:nvPr/>
          </p:nvSpPr>
          <p:spPr>
            <a:xfrm>
              <a:off x="2826663" y="2893728"/>
              <a:ext cx="4723315" cy="2531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Hur mycket är 0,97 ∙ 88? Väj ett av alternativen och motivera ditt svar. </a:t>
              </a:r>
            </a:p>
            <a:p>
              <a:endParaRPr lang="sv-SE" dirty="0"/>
            </a:p>
            <a:p>
              <a:r>
                <a:rPr lang="sv-SE" dirty="0"/>
                <a:t>		A: Lite mer än 88 </a:t>
              </a:r>
            </a:p>
            <a:p>
              <a:endParaRPr lang="sv-SE" sz="1050" dirty="0"/>
            </a:p>
            <a:p>
              <a:r>
                <a:rPr lang="sv-SE" dirty="0"/>
                <a:t>		B: Mycket mer än 88 </a:t>
              </a:r>
            </a:p>
            <a:p>
              <a:endParaRPr lang="sv-SE" sz="1100" dirty="0"/>
            </a:p>
            <a:p>
              <a:r>
                <a:rPr lang="sv-SE" dirty="0"/>
                <a:t>		C: Lite mindre än 88</a:t>
              </a:r>
            </a:p>
            <a:p>
              <a:endParaRPr lang="sv-SE" sz="1200" dirty="0"/>
            </a:p>
            <a:p>
              <a:r>
                <a:rPr lang="sv-SE" dirty="0"/>
                <a:t>		D: Mycket mindre än 88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 animBg="1"/>
      <p:bldP spid="29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2189871" y="445366"/>
            <a:ext cx="590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förändras värdet av en siffra i ett tal, om siffran flyttas två positioner åt vänster? Förklara med hjälp av ett exempel.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638812" y="481979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2189871" y="1876120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Visa att 3 000 ∙ 0,12 = 3 ∙ 120.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638812" y="1845342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2189871" y="3029875"/>
            <a:ext cx="641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Vilken volym är störst och vilken är minst? Förklara hur du tänker.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638812" y="3066488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64A2D92-CFC9-2446-84AF-A3126232A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210" y="3474903"/>
            <a:ext cx="3396736" cy="477666"/>
          </a:xfrm>
          <a:prstGeom prst="rect">
            <a:avLst/>
          </a:prstGeom>
        </p:spPr>
      </p:pic>
      <p:grpSp>
        <p:nvGrpSpPr>
          <p:cNvPr id="13" name="Grupp 12">
            <a:extLst>
              <a:ext uri="{FF2B5EF4-FFF2-40B4-BE49-F238E27FC236}">
                <a16:creationId xmlns:a16="http://schemas.microsoft.com/office/drawing/2014/main" id="{A123B2D7-33CF-0149-B9D3-9CE1997180D5}"/>
              </a:ext>
            </a:extLst>
          </p:cNvPr>
          <p:cNvGrpSpPr/>
          <p:nvPr/>
        </p:nvGrpSpPr>
        <p:grpSpPr>
          <a:xfrm>
            <a:off x="2189871" y="4654332"/>
            <a:ext cx="5221948" cy="738664"/>
            <a:chOff x="2608636" y="1008320"/>
            <a:chExt cx="5221948" cy="738664"/>
          </a:xfrm>
        </p:grpSpPr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D5F0D69C-714D-184E-8D77-E2D16B71C2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2171" y="1008320"/>
              <a:ext cx="593432" cy="614594"/>
              <a:chOff x="6791905" y="1669056"/>
              <a:chExt cx="594543" cy="614765"/>
            </a:xfrm>
          </p:grpSpPr>
          <p:sp>
            <p:nvSpPr>
              <p:cNvPr id="21" name="textruta 46">
                <a:extLst>
                  <a:ext uri="{FF2B5EF4-FFF2-40B4-BE49-F238E27FC236}">
                    <a16:creationId xmlns:a16="http://schemas.microsoft.com/office/drawing/2014/main" id="{61407C91-490C-4B40-AAF5-03FF636D8B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29169" y="1669056"/>
                <a:ext cx="536727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123</a:t>
                </a:r>
              </a:p>
            </p:txBody>
          </p:sp>
          <p:sp>
            <p:nvSpPr>
              <p:cNvPr id="22" name="textruta 47">
                <a:extLst>
                  <a:ext uri="{FF2B5EF4-FFF2-40B4-BE49-F238E27FC236}">
                    <a16:creationId xmlns:a16="http://schemas.microsoft.com/office/drawing/2014/main" id="{846A7295-F169-3A4A-8F83-3C51B34C7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91905" y="1914386"/>
                <a:ext cx="594543" cy="369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0,49</a:t>
                </a:r>
              </a:p>
            </p:txBody>
          </p:sp>
          <p:cxnSp>
            <p:nvCxnSpPr>
              <p:cNvPr id="23" name="Rak 22">
                <a:extLst>
                  <a:ext uri="{FF2B5EF4-FFF2-40B4-BE49-F238E27FC236}">
                    <a16:creationId xmlns:a16="http://schemas.microsoft.com/office/drawing/2014/main" id="{67DD5113-AB82-0C46-A880-2723F670A226}"/>
                  </a:ext>
                </a:extLst>
              </p:cNvPr>
              <p:cNvCxnSpPr/>
              <p:nvPr/>
            </p:nvCxnSpPr>
            <p:spPr>
              <a:xfrm>
                <a:off x="6850608" y="1975002"/>
                <a:ext cx="477140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77840748-73D8-3440-B958-3FCDFAA1869B}"/>
                </a:ext>
              </a:extLst>
            </p:cNvPr>
            <p:cNvSpPr txBox="1"/>
            <p:nvPr/>
          </p:nvSpPr>
          <p:spPr>
            <a:xfrm>
              <a:off x="2608636" y="1133457"/>
              <a:ext cx="52219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Vilket av talen är det bästa närmevärdet till             ? </a:t>
              </a:r>
            </a:p>
          </p:txBody>
        </p: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CFF6320D-D140-AD48-9793-2801F9AB5AE3}"/>
                </a:ext>
              </a:extLst>
            </p:cNvPr>
            <p:cNvSpPr txBox="1"/>
            <p:nvPr/>
          </p:nvSpPr>
          <p:spPr>
            <a:xfrm>
              <a:off x="2608636" y="1377652"/>
              <a:ext cx="26109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Motivera ditt val. </a:t>
              </a:r>
            </a:p>
          </p:txBody>
        </p:sp>
      </p:grpSp>
      <p:sp>
        <p:nvSpPr>
          <p:cNvPr id="24" name="textruta 23">
            <a:extLst>
              <a:ext uri="{FF2B5EF4-FFF2-40B4-BE49-F238E27FC236}">
                <a16:creationId xmlns:a16="http://schemas.microsoft.com/office/drawing/2014/main" id="{4F3D8639-91DE-F14D-AF5E-D3F10A75B5E1}"/>
              </a:ext>
            </a:extLst>
          </p:cNvPr>
          <p:cNvSpPr txBox="1"/>
          <p:nvPr/>
        </p:nvSpPr>
        <p:spPr>
          <a:xfrm>
            <a:off x="1638812" y="4895537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02A0B917-A0D2-194C-818B-E5C65EDB0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210" y="5637191"/>
            <a:ext cx="3310206" cy="49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2189871" y="445366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Hur tror du Valter tänker när han räknar så här: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1638812" y="481979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CCCD806-64ED-C843-BC2B-FE20818205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0" b="1"/>
          <a:stretch/>
        </p:blipFill>
        <p:spPr>
          <a:xfrm>
            <a:off x="3612031" y="988776"/>
            <a:ext cx="1919936" cy="580833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EE0D751A-3D47-4A42-A4D8-E44EB69E4DF1}"/>
              </a:ext>
            </a:extLst>
          </p:cNvPr>
          <p:cNvSpPr txBox="1"/>
          <p:nvPr/>
        </p:nvSpPr>
        <p:spPr>
          <a:xfrm>
            <a:off x="2189871" y="1750324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Lös uppgiften med någon annan metod. 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C547E5E-98BC-E149-8059-970671E00395}"/>
              </a:ext>
            </a:extLst>
          </p:cNvPr>
          <p:cNvSpPr txBox="1"/>
          <p:nvPr/>
        </p:nvSpPr>
        <p:spPr>
          <a:xfrm>
            <a:off x="2189871" y="2842500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Visa att 0,42 ligger mitt emellan talen 0,2 och 0,64.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2BD41B4-4B25-6F43-AF31-7FC4A244A100}"/>
              </a:ext>
            </a:extLst>
          </p:cNvPr>
          <p:cNvSpPr txBox="1"/>
          <p:nvPr/>
        </p:nvSpPr>
        <p:spPr>
          <a:xfrm>
            <a:off x="1638812" y="2811722"/>
            <a:ext cx="429875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54880C4-5695-194D-A005-442E7595EFB2}"/>
              </a:ext>
            </a:extLst>
          </p:cNvPr>
          <p:cNvSpPr txBox="1"/>
          <p:nvPr/>
        </p:nvSpPr>
        <p:spPr>
          <a:xfrm>
            <a:off x="2189871" y="4031306"/>
            <a:ext cx="6526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35 kexpaket väger 5 kg. Du ska räkna ut hur mycket ett paket väger. Vilken eller vilka beräkningar ger rätt svar? Förklara hur du tänker.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0B17877-7BA6-ED46-8C62-C22855FFEE5A}"/>
              </a:ext>
            </a:extLst>
          </p:cNvPr>
          <p:cNvSpPr txBox="1"/>
          <p:nvPr/>
        </p:nvSpPr>
        <p:spPr>
          <a:xfrm>
            <a:off x="1584718" y="4154417"/>
            <a:ext cx="538061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E31FE6F6-ABEC-8045-B93B-300F1118A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672" y="4806374"/>
            <a:ext cx="3208655" cy="114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/>
      <p:bldP spid="7" grpId="0" animBg="1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236</Words>
  <Application>Microsoft Macintosh PowerPoint</Application>
  <PresentationFormat>Bildspel på skärmen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2</cp:revision>
  <dcterms:created xsi:type="dcterms:W3CDTF">2022-04-10T09:43:42Z</dcterms:created>
  <dcterms:modified xsi:type="dcterms:W3CDTF">2022-06-12T07:29:21Z</dcterms:modified>
</cp:coreProperties>
</file>