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1" r:id="rId2"/>
    <p:sldId id="342" r:id="rId3"/>
    <p:sldId id="327" r:id="rId4"/>
    <p:sldId id="328" r:id="rId5"/>
    <p:sldId id="366" r:id="rId6"/>
    <p:sldId id="367" r:id="rId7"/>
    <p:sldId id="338" r:id="rId8"/>
    <p:sldId id="339" r:id="rId9"/>
    <p:sldId id="324" r:id="rId10"/>
    <p:sldId id="343" r:id="rId11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1.1_Uppgift 1 - 4" id="{9B8BB38E-B252-6B45-94F5-4ACB14FFD53A}">
          <p14:sldIdLst>
            <p14:sldId id="341"/>
            <p14:sldId id="342"/>
            <p14:sldId id="327"/>
            <p14:sldId id="328"/>
            <p14:sldId id="366"/>
            <p14:sldId id="367"/>
          </p14:sldIdLst>
        </p14:section>
        <p14:section name="Fördiagnos 1.1_Uppgift 5 - 6" id="{F5463B38-F31C-A946-8C9A-96F6DDF32BB8}">
          <p14:sldIdLst>
            <p14:sldId id="338"/>
            <p14:sldId id="339"/>
            <p14:sldId id="324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22" autoAdjust="0"/>
    <p:restoredTop sz="99052" autoAdjust="0"/>
  </p:normalViewPr>
  <p:slideViewPr>
    <p:cSldViewPr snapToGrid="0" snapToObjects="1">
      <p:cViewPr>
        <p:scale>
          <a:sx n="116" d="100"/>
          <a:sy n="116" d="100"/>
        </p:scale>
        <p:origin x="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20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12" Type="http://schemas.openxmlformats.org/officeDocument/2006/relationships/image" Target="../media/image19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image" Target="../media/image12.tiff"/><Relationship Id="rId15" Type="http://schemas.openxmlformats.org/officeDocument/2006/relationships/image" Target="../media/image22.tiff"/><Relationship Id="rId10" Type="http://schemas.openxmlformats.org/officeDocument/2006/relationships/image" Target="../media/image17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Relationship Id="rId14" Type="http://schemas.openxmlformats.org/officeDocument/2006/relationships/image" Target="../media/image2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1">
            <a:extLst>
              <a:ext uri="{FF2B5EF4-FFF2-40B4-BE49-F238E27FC236}">
                <a16:creationId xmlns:a16="http://schemas.microsoft.com/office/drawing/2014/main" id="{1E36C952-14D6-694F-9D1C-A110230E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59" y="148299"/>
            <a:ext cx="884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/>
              <a:t>			                            </a:t>
            </a:r>
            <a:r>
              <a:rPr lang="fr-FR" b="1" dirty="0" err="1"/>
              <a:t>Siffror</a:t>
            </a:r>
            <a:r>
              <a:rPr lang="fr-FR" b="1" dirty="0"/>
              <a:t> </a:t>
            </a:r>
            <a:r>
              <a:rPr lang="fr-FR" b="1" dirty="0" err="1"/>
              <a:t>och</a:t>
            </a:r>
            <a:r>
              <a:rPr lang="fr-FR" b="1" dirty="0"/>
              <a:t> </a:t>
            </a:r>
            <a:r>
              <a:rPr lang="fr-FR" b="1" dirty="0" err="1"/>
              <a:t>tal</a:t>
            </a:r>
            <a:endParaRPr lang="fr-FR" b="1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DE62943-FDDC-7D43-A48E-C8009F60FBB2}"/>
              </a:ext>
            </a:extLst>
          </p:cNvPr>
          <p:cNvGrpSpPr/>
          <p:nvPr/>
        </p:nvGrpSpPr>
        <p:grpSpPr>
          <a:xfrm>
            <a:off x="1847540" y="1890260"/>
            <a:ext cx="6611886" cy="523220"/>
            <a:chOff x="1343394" y="1228847"/>
            <a:chExt cx="6611886" cy="523220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0B3DD21F-AC86-7447-89E8-70D29D6D8673}"/>
                </a:ext>
              </a:extLst>
            </p:cNvPr>
            <p:cNvSpPr txBox="1"/>
            <p:nvPr/>
          </p:nvSpPr>
          <p:spPr>
            <a:xfrm>
              <a:off x="1343394" y="127831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Siffror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032094A2-1FF5-C74D-AA1E-D95206002E4A}"/>
                </a:ext>
              </a:extLst>
            </p:cNvPr>
            <p:cNvSpPr txBox="1"/>
            <p:nvPr/>
          </p:nvSpPr>
          <p:spPr>
            <a:xfrm>
              <a:off x="2306904" y="1228847"/>
              <a:ext cx="5648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0	1	2	3	4	5	6	7	8  </a:t>
              </a:r>
              <a:r>
                <a:rPr lang="sv-SE" dirty="0">
                  <a:latin typeface="+mn-lt"/>
                </a:rPr>
                <a:t>och</a:t>
              </a:r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   9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07CE97F1-9AE1-8C4F-B22F-16063101B0A2}"/>
              </a:ext>
            </a:extLst>
          </p:cNvPr>
          <p:cNvGrpSpPr/>
          <p:nvPr/>
        </p:nvGrpSpPr>
        <p:grpSpPr>
          <a:xfrm>
            <a:off x="1847540" y="2398610"/>
            <a:ext cx="5738126" cy="523220"/>
            <a:chOff x="1343394" y="1984553"/>
            <a:chExt cx="5738126" cy="523220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E95108F9-93F6-6546-9B66-79742EB25425}"/>
                </a:ext>
              </a:extLst>
            </p:cNvPr>
            <p:cNvSpPr txBox="1"/>
            <p:nvPr/>
          </p:nvSpPr>
          <p:spPr>
            <a:xfrm>
              <a:off x="1343394" y="205637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Tal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C3EA850B-A846-D64C-BA65-FC17A3BAEC25}"/>
                </a:ext>
              </a:extLst>
            </p:cNvPr>
            <p:cNvSpPr txBox="1"/>
            <p:nvPr/>
          </p:nvSpPr>
          <p:spPr>
            <a:xfrm>
              <a:off x="2306904" y="1984553"/>
              <a:ext cx="4774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13 456 </a:t>
              </a:r>
              <a:r>
                <a:rPr lang="sv-SE" dirty="0"/>
                <a:t>är ett tal med fem </a:t>
              </a:r>
              <a:r>
                <a:rPr lang="sv-SE" i="1" dirty="0">
                  <a:solidFill>
                    <a:srgbClr val="C00000"/>
                  </a:solidFill>
                </a:rPr>
                <a:t>siffror</a:t>
              </a:r>
              <a:r>
                <a:rPr lang="sv-SE" dirty="0"/>
                <a:t>.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D65BE460-3F56-5F4A-BFA8-B1BC8D0EBB81}"/>
              </a:ext>
            </a:extLst>
          </p:cNvPr>
          <p:cNvSpPr txBox="1"/>
          <p:nvPr/>
        </p:nvSpPr>
        <p:spPr>
          <a:xfrm>
            <a:off x="1581827" y="3098148"/>
            <a:ext cx="72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Talet 0 och de positiva heltalen bildar tillsammans de </a:t>
            </a:r>
            <a:r>
              <a:rPr lang="sv-SE" i="1" dirty="0">
                <a:solidFill>
                  <a:srgbClr val="C00000"/>
                </a:solidFill>
              </a:rPr>
              <a:t>naturliga talen</a:t>
            </a:r>
            <a:r>
              <a:rPr lang="sv-SE" i="1" dirty="0"/>
              <a:t>.</a:t>
            </a:r>
            <a:r>
              <a:rPr lang="sv-SE" dirty="0"/>
              <a:t> 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A9A3DC4-1131-8449-BD05-5E1EFBA0D681}"/>
              </a:ext>
            </a:extLst>
          </p:cNvPr>
          <p:cNvSpPr txBox="1"/>
          <p:nvPr/>
        </p:nvSpPr>
        <p:spPr>
          <a:xfrm>
            <a:off x="2481925" y="3933401"/>
            <a:ext cx="494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Av de naturliga talen kallar vi </a:t>
            </a:r>
            <a:r>
              <a:rPr lang="sv-SE" dirty="0">
                <a:solidFill>
                  <a:srgbClr val="FF0000"/>
                </a:solidFill>
              </a:rPr>
              <a:t>0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4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6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8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10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12</a:t>
            </a:r>
            <a:r>
              <a:rPr lang="sv-SE" dirty="0"/>
              <a:t> … för </a:t>
            </a:r>
            <a:r>
              <a:rPr lang="sv-SE" i="1" dirty="0">
                <a:solidFill>
                  <a:srgbClr val="FF0000"/>
                </a:solidFill>
              </a:rPr>
              <a:t>jämna tal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dirty="0">
                <a:solidFill>
                  <a:srgbClr val="00B050"/>
                </a:solidFill>
              </a:rPr>
              <a:t>1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3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5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7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9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11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13</a:t>
            </a:r>
            <a:r>
              <a:rPr lang="sv-SE" dirty="0"/>
              <a:t> … för </a:t>
            </a:r>
            <a:r>
              <a:rPr lang="sv-SE" i="1" dirty="0">
                <a:solidFill>
                  <a:srgbClr val="00B050"/>
                </a:solidFill>
              </a:rPr>
              <a:t>udda tal</a:t>
            </a:r>
            <a:r>
              <a:rPr lang="sv-SE" dirty="0"/>
              <a:t>.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CB70EDB-C3DA-0E46-B6DC-604D9E0D8928}"/>
              </a:ext>
            </a:extLst>
          </p:cNvPr>
          <p:cNvSpPr txBox="1"/>
          <p:nvPr/>
        </p:nvSpPr>
        <p:spPr>
          <a:xfrm>
            <a:off x="3313429" y="5017233"/>
            <a:ext cx="348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</a:t>
            </a:r>
            <a:r>
              <a:rPr lang="sv-SE" dirty="0">
                <a:solidFill>
                  <a:srgbClr val="FF0000"/>
                </a:solidFill>
              </a:rPr>
              <a:t>jämna talen </a:t>
            </a:r>
            <a:r>
              <a:rPr lang="sv-SE" dirty="0"/>
              <a:t>är delbara med </a:t>
            </a:r>
            <a:r>
              <a:rPr lang="sv-SE" b="1" dirty="0">
                <a:solidFill>
                  <a:srgbClr val="FF0000"/>
                </a:solidFill>
              </a:rPr>
              <a:t>2</a:t>
            </a:r>
            <a:r>
              <a:rPr lang="sv-SE" dirty="0"/>
              <a:t>. </a:t>
            </a:r>
            <a:endParaRPr lang="sv-SE" sz="1200" i="1" dirty="0">
              <a:solidFill>
                <a:srgbClr val="9E2903"/>
              </a:solidFill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073DE1F-7ECA-954C-A607-F694A6D6A081}"/>
              </a:ext>
            </a:extLst>
          </p:cNvPr>
          <p:cNvGrpSpPr/>
          <p:nvPr/>
        </p:nvGrpSpPr>
        <p:grpSpPr>
          <a:xfrm>
            <a:off x="2029241" y="1130377"/>
            <a:ext cx="6017337" cy="661455"/>
            <a:chOff x="2044190" y="752690"/>
            <a:chExt cx="6017337" cy="661455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F7F93FF2-8FE0-0742-AB05-EB4892107244}"/>
                </a:ext>
              </a:extLst>
            </p:cNvPr>
            <p:cNvSpPr txBox="1"/>
            <p:nvPr/>
          </p:nvSpPr>
          <p:spPr>
            <a:xfrm>
              <a:off x="2044190" y="862504"/>
              <a:ext cx="5085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Det finns 10 olika </a:t>
              </a:r>
              <a:r>
                <a:rPr lang="sv-SE" i="1" dirty="0">
                  <a:solidFill>
                    <a:srgbClr val="C00000"/>
                  </a:solidFill>
                </a:rPr>
                <a:t>siffror</a:t>
              </a:r>
              <a:r>
                <a:rPr lang="sv-SE" dirty="0">
                  <a:solidFill>
                    <a:srgbClr val="9E2903"/>
                  </a:solidFill>
                </a:rPr>
                <a:t> </a:t>
              </a:r>
              <a:r>
                <a:rPr lang="sv-SE" dirty="0"/>
                <a:t>som bygger upp alla </a:t>
              </a:r>
              <a:r>
                <a:rPr lang="sv-SE" i="1" dirty="0">
                  <a:solidFill>
                    <a:srgbClr val="C00000"/>
                  </a:solidFill>
                </a:rPr>
                <a:t>tal</a:t>
              </a:r>
              <a:r>
                <a:rPr lang="sv-SE" dirty="0"/>
                <a:t>.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F324DAD3-DEA8-A44A-9E17-27933472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7011" y="752690"/>
              <a:ext cx="1244516" cy="661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7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05EEC-7CA9-C049-937D-0B6D42CA2886}"/>
              </a:ext>
            </a:extLst>
          </p:cNvPr>
          <p:cNvSpPr/>
          <p:nvPr/>
        </p:nvSpPr>
        <p:spPr>
          <a:xfrm>
            <a:off x="427961" y="45026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85945D1-3ED8-2A4B-A92B-ADC7C9F496CA}"/>
              </a:ext>
            </a:extLst>
          </p:cNvPr>
          <p:cNvSpPr/>
          <p:nvPr/>
        </p:nvSpPr>
        <p:spPr>
          <a:xfrm>
            <a:off x="1261226" y="2115730"/>
            <a:ext cx="104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0,2 </a:t>
            </a:r>
            <a:r>
              <a:rPr lang="sv-SE" dirty="0"/>
              <a:t>=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65E260E-B785-2E4D-96A2-F4976F984BFB}"/>
              </a:ext>
            </a:extLst>
          </p:cNvPr>
          <p:cNvSpPr/>
          <p:nvPr/>
        </p:nvSpPr>
        <p:spPr>
          <a:xfrm>
            <a:off x="2176180" y="2096131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0,20</a:t>
            </a:r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AAD8980-E3FC-BD4E-AA13-CCEEE18B9CA5}"/>
              </a:ext>
            </a:extLst>
          </p:cNvPr>
          <p:cNvSpPr/>
          <p:nvPr/>
        </p:nvSpPr>
        <p:spPr>
          <a:xfrm>
            <a:off x="6907234" y="1961842"/>
            <a:ext cx="17168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först båda talen med två decimaler. 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10CFC01-2C14-1240-B144-199B818E1B8A}"/>
              </a:ext>
            </a:extLst>
          </p:cNvPr>
          <p:cNvSpPr/>
          <p:nvPr/>
        </p:nvSpPr>
        <p:spPr>
          <a:xfrm>
            <a:off x="2176180" y="450266"/>
            <a:ext cx="4791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Vilket tal ligger mitt emellan talen?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a) 0,2 och 0,3 				b) 0,4 och 0,41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0D6E665-925B-FF42-8022-BA80B5DAEFC6}"/>
              </a:ext>
            </a:extLst>
          </p:cNvPr>
          <p:cNvSpPr/>
          <p:nvPr/>
        </p:nvSpPr>
        <p:spPr>
          <a:xfrm>
            <a:off x="1610805" y="2653405"/>
            <a:ext cx="703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 </a:t>
            </a:r>
            <a:r>
              <a:rPr lang="sv-SE" dirty="0"/>
              <a:t>=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3833805-B834-5F48-988D-D222F0826243}"/>
              </a:ext>
            </a:extLst>
          </p:cNvPr>
          <p:cNvSpPr/>
          <p:nvPr/>
        </p:nvSpPr>
        <p:spPr>
          <a:xfrm>
            <a:off x="2176180" y="265340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0,30</a:t>
            </a:r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F1E8BFB-B13B-4E41-A05C-FD312B3066AE}"/>
              </a:ext>
            </a:extLst>
          </p:cNvPr>
          <p:cNvSpPr/>
          <p:nvPr/>
        </p:nvSpPr>
        <p:spPr>
          <a:xfrm>
            <a:off x="6907234" y="2653405"/>
            <a:ext cx="20855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0,2 = 20 hundradelar och </a:t>
            </a:r>
          </a:p>
          <a:p>
            <a:r>
              <a:rPr lang="sv-SE" sz="1400" dirty="0"/>
              <a:t>0,3 = 30 hundradelar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4DC9A1A-9A96-1A4D-8EA6-52D2299F92B0}"/>
              </a:ext>
            </a:extLst>
          </p:cNvPr>
          <p:cNvSpPr/>
          <p:nvPr/>
        </p:nvSpPr>
        <p:spPr>
          <a:xfrm>
            <a:off x="1610805" y="3176625"/>
            <a:ext cx="3371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Mitt emellan ligger talet 0,25.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5895713-4314-A541-AC75-7958B2928A54}"/>
              </a:ext>
            </a:extLst>
          </p:cNvPr>
          <p:cNvSpPr/>
          <p:nvPr/>
        </p:nvSpPr>
        <p:spPr>
          <a:xfrm>
            <a:off x="1261226" y="4103425"/>
            <a:ext cx="1150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  0,4 </a:t>
            </a:r>
            <a:r>
              <a:rPr lang="sv-SE" dirty="0"/>
              <a:t>=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5A499E5-41B0-E344-9768-C1768B01F862}"/>
              </a:ext>
            </a:extLst>
          </p:cNvPr>
          <p:cNvSpPr/>
          <p:nvPr/>
        </p:nvSpPr>
        <p:spPr>
          <a:xfrm>
            <a:off x="2302181" y="4103425"/>
            <a:ext cx="104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0,400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A8DA1F-B00F-0745-A516-E030B3B9A7A2}"/>
              </a:ext>
            </a:extLst>
          </p:cNvPr>
          <p:cNvSpPr/>
          <p:nvPr/>
        </p:nvSpPr>
        <p:spPr>
          <a:xfrm>
            <a:off x="1610805" y="4621695"/>
            <a:ext cx="874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0,41 </a:t>
            </a:r>
            <a:r>
              <a:rPr lang="sv-SE" dirty="0"/>
              <a:t>=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1F1721B-0647-2A4D-A5CD-21CC8FA2104F}"/>
              </a:ext>
            </a:extLst>
          </p:cNvPr>
          <p:cNvSpPr/>
          <p:nvPr/>
        </p:nvSpPr>
        <p:spPr>
          <a:xfrm>
            <a:off x="2347068" y="462169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0,410</a:t>
            </a:r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097958A-5F0C-BC42-9D61-9058913E4C6D}"/>
              </a:ext>
            </a:extLst>
          </p:cNvPr>
          <p:cNvSpPr/>
          <p:nvPr/>
        </p:nvSpPr>
        <p:spPr>
          <a:xfrm>
            <a:off x="1610805" y="5164514"/>
            <a:ext cx="3371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Mitt emellan ligger talet 0,405.</a:t>
            </a:r>
          </a:p>
        </p:txBody>
      </p:sp>
    </p:spTree>
    <p:extLst>
      <p:ext uri="{BB962C8B-B14F-4D97-AF65-F5344CB8AC3E}">
        <p14:creationId xmlns:p14="http://schemas.microsoft.com/office/powerpoint/2010/main" val="40594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7614C3B-C9A6-754D-AE81-045847AB1883}"/>
              </a:ext>
            </a:extLst>
          </p:cNvPr>
          <p:cNvSpPr/>
          <p:nvPr/>
        </p:nvSpPr>
        <p:spPr>
          <a:xfrm>
            <a:off x="1819068" y="1253717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Addition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55A13DD-038B-F944-9C83-D7E9870CFE24}"/>
              </a:ext>
            </a:extLst>
          </p:cNvPr>
          <p:cNvGrpSpPr/>
          <p:nvPr/>
        </p:nvGrpSpPr>
        <p:grpSpPr>
          <a:xfrm>
            <a:off x="952371" y="1623049"/>
            <a:ext cx="2796506" cy="1135013"/>
            <a:chOff x="2753875" y="2714870"/>
            <a:chExt cx="2796506" cy="113501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57D5416-597B-AE4F-AC7F-12F54C80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3875" y="2714870"/>
              <a:ext cx="2796506" cy="1135013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6A3D5C1-A304-4148-A324-E57197803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935" y="3426840"/>
              <a:ext cx="679120" cy="200051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B181CC0-D020-5A4E-B760-7959FF348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3745" y="3426839"/>
              <a:ext cx="679120" cy="200051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90729D3-0F09-9B48-86AC-ACB353AE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7555" y="3384259"/>
              <a:ext cx="732460" cy="200051"/>
            </a:xfrm>
            <a:prstGeom prst="rect">
              <a:avLst/>
            </a:prstGeom>
          </p:spPr>
        </p:pic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5B28E9EA-D6F6-EC40-9F6C-BB15BDF82C10}"/>
              </a:ext>
            </a:extLst>
          </p:cNvPr>
          <p:cNvSpPr/>
          <p:nvPr/>
        </p:nvSpPr>
        <p:spPr>
          <a:xfrm>
            <a:off x="1731831" y="3107917"/>
            <a:ext cx="1355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Subtraktion 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9276D1E-2B59-F644-A780-47EBC3C01E25}"/>
              </a:ext>
            </a:extLst>
          </p:cNvPr>
          <p:cNvGrpSpPr/>
          <p:nvPr/>
        </p:nvGrpSpPr>
        <p:grpSpPr>
          <a:xfrm>
            <a:off x="980347" y="3542737"/>
            <a:ext cx="2858723" cy="1009527"/>
            <a:chOff x="2781851" y="4634558"/>
            <a:chExt cx="2858723" cy="1009527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9FCCFEC2-60EA-A744-9A11-257D824A8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1851" y="4634558"/>
              <a:ext cx="2858723" cy="1009527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D45D311-6E2E-7B4B-A622-AC264091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0841" y="5253719"/>
              <a:ext cx="783067" cy="200051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A45620C-3557-0B45-80DD-DCF8EAD8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651" y="5253718"/>
              <a:ext cx="783067" cy="200051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ABCF7977-884E-F841-8F87-E840FECFD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8461" y="5211138"/>
              <a:ext cx="844571" cy="200051"/>
            </a:xfrm>
            <a:prstGeom prst="rect">
              <a:avLst/>
            </a:prstGeom>
          </p:spPr>
        </p:pic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6B814392-F8F0-CB45-B13C-53BEEF55694A}"/>
              </a:ext>
            </a:extLst>
          </p:cNvPr>
          <p:cNvSpPr/>
          <p:nvPr/>
        </p:nvSpPr>
        <p:spPr>
          <a:xfrm>
            <a:off x="1158876" y="2281154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633AC7D-3242-374F-AB49-31B18D08B980}"/>
              </a:ext>
            </a:extLst>
          </p:cNvPr>
          <p:cNvSpPr/>
          <p:nvPr/>
        </p:nvSpPr>
        <p:spPr>
          <a:xfrm>
            <a:off x="2009252" y="2281154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365DC98-6C25-7246-B698-0624F3F2CEEB}"/>
              </a:ext>
            </a:extLst>
          </p:cNvPr>
          <p:cNvSpPr/>
          <p:nvPr/>
        </p:nvSpPr>
        <p:spPr>
          <a:xfrm>
            <a:off x="2799900" y="2281153"/>
            <a:ext cx="72959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summa</a:t>
            </a:r>
            <a:endParaRPr lang="sv-SE" sz="1400" i="1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51A7C3D-C171-9048-84E7-3D61331FD7FF}"/>
              </a:ext>
            </a:extLst>
          </p:cNvPr>
          <p:cNvSpPr/>
          <p:nvPr/>
        </p:nvSpPr>
        <p:spPr>
          <a:xfrm>
            <a:off x="1184596" y="4156242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F446815-42D3-784F-92EB-900FF1EE5E11}"/>
              </a:ext>
            </a:extLst>
          </p:cNvPr>
          <p:cNvSpPr/>
          <p:nvPr/>
        </p:nvSpPr>
        <p:spPr>
          <a:xfrm>
            <a:off x="2042501" y="4156241"/>
            <a:ext cx="57295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term</a:t>
            </a:r>
            <a:endParaRPr lang="sv-SE" sz="1400" i="1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BB94BE7-5EEC-A843-8CC8-2A9AB1CAEFA9}"/>
              </a:ext>
            </a:extLst>
          </p:cNvPr>
          <p:cNvSpPr/>
          <p:nvPr/>
        </p:nvSpPr>
        <p:spPr>
          <a:xfrm>
            <a:off x="2750291" y="4153962"/>
            <a:ext cx="84457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differens</a:t>
            </a:r>
            <a:endParaRPr lang="sv-SE" sz="1400" i="1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18B949B-380B-C147-A1B6-A5CE749B6BE7}"/>
              </a:ext>
            </a:extLst>
          </p:cNvPr>
          <p:cNvSpPr/>
          <p:nvPr/>
        </p:nvSpPr>
        <p:spPr>
          <a:xfrm>
            <a:off x="3591675" y="438264"/>
            <a:ext cx="2277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De fyra räknesätten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F6E4D86-82B5-DA41-A94B-15984703C7AA}"/>
              </a:ext>
            </a:extLst>
          </p:cNvPr>
          <p:cNvSpPr/>
          <p:nvPr/>
        </p:nvSpPr>
        <p:spPr>
          <a:xfrm>
            <a:off x="6279198" y="1253717"/>
            <a:ext cx="165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Multiplikation 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B75271B4-0866-F743-B64C-2C2B8BEB019A}"/>
              </a:ext>
            </a:extLst>
          </p:cNvPr>
          <p:cNvGrpSpPr/>
          <p:nvPr/>
        </p:nvGrpSpPr>
        <p:grpSpPr>
          <a:xfrm>
            <a:off x="5596406" y="1641974"/>
            <a:ext cx="2936466" cy="1116088"/>
            <a:chOff x="511692" y="2312912"/>
            <a:chExt cx="2936466" cy="1116088"/>
          </a:xfrm>
        </p:grpSpPr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29AD30BD-38EA-A04A-9C21-53646292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692" y="2312912"/>
              <a:ext cx="2936466" cy="1116088"/>
            </a:xfrm>
            <a:prstGeom prst="rect">
              <a:avLst/>
            </a:prstGeom>
          </p:spPr>
        </p:pic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73ED1D86-3B2E-3F45-8746-72D68363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916" y="2983026"/>
              <a:ext cx="2542755" cy="273418"/>
            </a:xfrm>
            <a:prstGeom prst="rect">
              <a:avLst/>
            </a:prstGeom>
          </p:spPr>
        </p:pic>
      </p:grpSp>
      <p:sp>
        <p:nvSpPr>
          <p:cNvPr id="38" name="Rektangel 37">
            <a:extLst>
              <a:ext uri="{FF2B5EF4-FFF2-40B4-BE49-F238E27FC236}">
                <a16:creationId xmlns:a16="http://schemas.microsoft.com/office/drawing/2014/main" id="{6381080E-0A57-8048-AAB0-6B50458532CC}"/>
              </a:ext>
            </a:extLst>
          </p:cNvPr>
          <p:cNvSpPr/>
          <p:nvPr/>
        </p:nvSpPr>
        <p:spPr>
          <a:xfrm>
            <a:off x="5832341" y="2318146"/>
            <a:ext cx="62196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7EC413C-6ED6-E444-9D07-9DB2FE25E658}"/>
              </a:ext>
            </a:extLst>
          </p:cNvPr>
          <p:cNvSpPr/>
          <p:nvPr/>
        </p:nvSpPr>
        <p:spPr>
          <a:xfrm>
            <a:off x="6583021" y="2310325"/>
            <a:ext cx="62196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C9F7FB9-F234-8C44-B336-0AF2511094CC}"/>
              </a:ext>
            </a:extLst>
          </p:cNvPr>
          <p:cNvSpPr/>
          <p:nvPr/>
        </p:nvSpPr>
        <p:spPr>
          <a:xfrm>
            <a:off x="7513032" y="2310325"/>
            <a:ext cx="84057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produkt</a:t>
            </a:r>
            <a:endParaRPr lang="sv-SE" sz="1400" i="1" dirty="0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274BD31B-5D9A-8C45-963D-8DAFF50B31A5}"/>
              </a:ext>
            </a:extLst>
          </p:cNvPr>
          <p:cNvSpPr/>
          <p:nvPr/>
        </p:nvSpPr>
        <p:spPr>
          <a:xfrm>
            <a:off x="6555690" y="3145769"/>
            <a:ext cx="165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Division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2FA6490-D12E-2844-A9BB-818BE9E735A4}"/>
              </a:ext>
            </a:extLst>
          </p:cNvPr>
          <p:cNvGrpSpPr/>
          <p:nvPr/>
        </p:nvGrpSpPr>
        <p:grpSpPr>
          <a:xfrm>
            <a:off x="5389164" y="3565071"/>
            <a:ext cx="3350950" cy="987193"/>
            <a:chOff x="3423057" y="3772804"/>
            <a:chExt cx="3350950" cy="987193"/>
          </a:xfrm>
        </p:grpSpPr>
        <p:pic>
          <p:nvPicPr>
            <p:cNvPr id="43" name="Bildobjekt 42">
              <a:extLst>
                <a:ext uri="{FF2B5EF4-FFF2-40B4-BE49-F238E27FC236}">
                  <a16:creationId xmlns:a16="http://schemas.microsoft.com/office/drawing/2014/main" id="{AB5EEF8A-6457-4140-8ADB-7ADB988ED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3057" y="3772804"/>
              <a:ext cx="3350950" cy="987193"/>
            </a:xfrm>
            <a:prstGeom prst="rect">
              <a:avLst/>
            </a:prstGeom>
          </p:spPr>
        </p:pic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096E75B5-91D0-B247-999B-B028B1BA6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64877" y="3974616"/>
              <a:ext cx="836902" cy="597384"/>
            </a:xfrm>
            <a:prstGeom prst="rect">
              <a:avLst/>
            </a:prstGeom>
          </p:spPr>
        </p:pic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CA2009C2-1A4B-F84A-BF6D-67466AD4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73036" y="4011002"/>
              <a:ext cx="368300" cy="342900"/>
            </a:xfrm>
            <a:prstGeom prst="rect">
              <a:avLst/>
            </a:prstGeom>
          </p:spPr>
        </p:pic>
      </p:grpSp>
      <p:sp>
        <p:nvSpPr>
          <p:cNvPr id="46" name="Rektangel 45">
            <a:extLst>
              <a:ext uri="{FF2B5EF4-FFF2-40B4-BE49-F238E27FC236}">
                <a16:creationId xmlns:a16="http://schemas.microsoft.com/office/drawing/2014/main" id="{303A921B-8724-564A-8B01-5A9989650F24}"/>
              </a:ext>
            </a:extLst>
          </p:cNvPr>
          <p:cNvSpPr/>
          <p:nvPr/>
        </p:nvSpPr>
        <p:spPr>
          <a:xfrm>
            <a:off x="5669682" y="3666942"/>
            <a:ext cx="68327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täljare</a:t>
            </a:r>
            <a:endParaRPr lang="sv-SE" sz="1400" i="1" dirty="0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E09FE300-CA22-E942-B0A6-0644594431EA}"/>
              </a:ext>
            </a:extLst>
          </p:cNvPr>
          <p:cNvSpPr/>
          <p:nvPr/>
        </p:nvSpPr>
        <p:spPr>
          <a:xfrm>
            <a:off x="5592866" y="4109603"/>
            <a:ext cx="83690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nämnare</a:t>
            </a:r>
            <a:endParaRPr lang="sv-SE" sz="1400" i="1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B2BB2DC6-FCF4-4D41-B4C4-3742A58788EF}"/>
              </a:ext>
            </a:extLst>
          </p:cNvPr>
          <p:cNvSpPr/>
          <p:nvPr/>
        </p:nvSpPr>
        <p:spPr>
          <a:xfrm>
            <a:off x="8043841" y="3838392"/>
            <a:ext cx="50040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kvot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4582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  <p:bldP spid="34" grpId="0"/>
      <p:bldP spid="38" grpId="0" animBg="1"/>
      <p:bldP spid="39" grpId="0" animBg="1"/>
      <p:bldP spid="40" grpId="0" animBg="1"/>
      <p:bldP spid="41" grpId="0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p 82">
            <a:extLst>
              <a:ext uri="{FF2B5EF4-FFF2-40B4-BE49-F238E27FC236}">
                <a16:creationId xmlns:a16="http://schemas.microsoft.com/office/drawing/2014/main" id="{0413CBDE-9B83-C64F-B802-AA448AE7A255}"/>
              </a:ext>
            </a:extLst>
          </p:cNvPr>
          <p:cNvGrpSpPr/>
          <p:nvPr/>
        </p:nvGrpSpPr>
        <p:grpSpPr>
          <a:xfrm>
            <a:off x="6351074" y="2528773"/>
            <a:ext cx="2002424" cy="405234"/>
            <a:chOff x="6336348" y="4607767"/>
            <a:chExt cx="2002424" cy="405234"/>
          </a:xfrm>
        </p:grpSpPr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40AB4035-700F-DC40-A802-B6537FBDD7BE}"/>
                </a:ext>
              </a:extLst>
            </p:cNvPr>
            <p:cNvGrpSpPr/>
            <p:nvPr/>
          </p:nvGrpSpPr>
          <p:grpSpPr>
            <a:xfrm>
              <a:off x="6336352" y="4611544"/>
              <a:ext cx="2002420" cy="401457"/>
              <a:chOff x="3641399" y="5910112"/>
              <a:chExt cx="1971932" cy="401457"/>
            </a:xfrm>
          </p:grpSpPr>
          <p:pic>
            <p:nvPicPr>
              <p:cNvPr id="63" name="Bildobjekt 62">
                <a:extLst>
                  <a:ext uri="{FF2B5EF4-FFF2-40B4-BE49-F238E27FC236}">
                    <a16:creationId xmlns:a16="http://schemas.microsoft.com/office/drawing/2014/main" id="{B29F6ADE-30FA-E24A-89B2-0F838DFFDB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4063"/>
              <a:stretch/>
            </p:blipFill>
            <p:spPr>
              <a:xfrm>
                <a:off x="4139175" y="5913349"/>
                <a:ext cx="1474156" cy="384696"/>
              </a:xfrm>
              <a:prstGeom prst="rect">
                <a:avLst/>
              </a:prstGeom>
            </p:spPr>
          </p:pic>
          <p:grpSp>
            <p:nvGrpSpPr>
              <p:cNvPr id="64" name="Grupp 63">
                <a:extLst>
                  <a:ext uri="{FF2B5EF4-FFF2-40B4-BE49-F238E27FC236}">
                    <a16:creationId xmlns:a16="http://schemas.microsoft.com/office/drawing/2014/main" id="{720DCD2C-9C56-6444-9347-874044E59979}"/>
                  </a:ext>
                </a:extLst>
              </p:cNvPr>
              <p:cNvGrpSpPr/>
              <p:nvPr/>
            </p:nvGrpSpPr>
            <p:grpSpPr>
              <a:xfrm>
                <a:off x="3641399" y="5910112"/>
                <a:ext cx="1555334" cy="401457"/>
                <a:chOff x="1117600" y="2739755"/>
                <a:chExt cx="5499076" cy="1429001"/>
              </a:xfrm>
            </p:grpSpPr>
            <p:pic>
              <p:nvPicPr>
                <p:cNvPr id="65" name="Bildobjekt 64">
                  <a:extLst>
                    <a:ext uri="{FF2B5EF4-FFF2-40B4-BE49-F238E27FC236}">
                      <a16:creationId xmlns:a16="http://schemas.microsoft.com/office/drawing/2014/main" id="{EAB81026-6DA1-2448-9589-8ED66916F7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4127" r="21991" b="-768"/>
                <a:stretch/>
              </p:blipFill>
              <p:spPr>
                <a:xfrm>
                  <a:off x="2862695" y="2739755"/>
                  <a:ext cx="3753981" cy="1429001"/>
                </a:xfrm>
                <a:prstGeom prst="rect">
                  <a:avLst/>
                </a:prstGeom>
              </p:spPr>
            </p:pic>
            <p:pic>
              <p:nvPicPr>
                <p:cNvPr id="66" name="Bildobjekt 65">
                  <a:extLst>
                    <a:ext uri="{FF2B5EF4-FFF2-40B4-BE49-F238E27FC236}">
                      <a16:creationId xmlns:a16="http://schemas.microsoft.com/office/drawing/2014/main" id="{A114808B-1ACC-7B4B-998B-9363681EA9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7600" y="2747291"/>
                  <a:ext cx="1485900" cy="1371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82" name="Bildobjekt 81">
              <a:extLst>
                <a:ext uri="{FF2B5EF4-FFF2-40B4-BE49-F238E27FC236}">
                  <a16:creationId xmlns:a16="http://schemas.microsoft.com/office/drawing/2014/main" id="{0EAE60E8-566B-A240-83B3-C3B92AD5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493" t="-935"/>
            <a:stretch/>
          </p:blipFill>
          <p:spPr>
            <a:xfrm>
              <a:off x="6336348" y="4607767"/>
              <a:ext cx="420265" cy="385331"/>
            </a:xfrm>
            <a:prstGeom prst="rect">
              <a:avLst/>
            </a:prstGeom>
          </p:spPr>
        </p:pic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DB795ED5-A188-AE48-890C-F666CB56663E}"/>
              </a:ext>
            </a:extLst>
          </p:cNvPr>
          <p:cNvGrpSpPr/>
          <p:nvPr/>
        </p:nvGrpSpPr>
        <p:grpSpPr>
          <a:xfrm>
            <a:off x="6351075" y="2526874"/>
            <a:ext cx="1973833" cy="427766"/>
            <a:chOff x="6347541" y="4214121"/>
            <a:chExt cx="1973833" cy="427766"/>
          </a:xfrm>
        </p:grpSpPr>
        <p:pic>
          <p:nvPicPr>
            <p:cNvPr id="68" name="Bildobjekt 67">
              <a:extLst>
                <a:ext uri="{FF2B5EF4-FFF2-40B4-BE49-F238E27FC236}">
                  <a16:creationId xmlns:a16="http://schemas.microsoft.com/office/drawing/2014/main" id="{75A0FAB1-A888-D942-AE0C-1EF318D86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991"/>
            <a:stretch/>
          </p:blipFill>
          <p:spPr>
            <a:xfrm>
              <a:off x="6822999" y="4222262"/>
              <a:ext cx="1498375" cy="397915"/>
            </a:xfrm>
            <a:prstGeom prst="rect">
              <a:avLst/>
            </a:prstGeom>
          </p:spPr>
        </p:pic>
        <p:pic>
          <p:nvPicPr>
            <p:cNvPr id="80" name="Bildobjekt 79">
              <a:extLst>
                <a:ext uri="{FF2B5EF4-FFF2-40B4-BE49-F238E27FC236}">
                  <a16:creationId xmlns:a16="http://schemas.microsoft.com/office/drawing/2014/main" id="{CA5C1674-A700-684F-94C6-5A27B7522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493" t="-935"/>
            <a:stretch/>
          </p:blipFill>
          <p:spPr>
            <a:xfrm>
              <a:off x="6347541" y="4232028"/>
              <a:ext cx="420265" cy="385331"/>
            </a:xfrm>
            <a:prstGeom prst="rect">
              <a:avLst/>
            </a:prstGeom>
          </p:spPr>
        </p:pic>
        <p:grpSp>
          <p:nvGrpSpPr>
            <p:cNvPr id="93" name="Grupp 92">
              <a:extLst>
                <a:ext uri="{FF2B5EF4-FFF2-40B4-BE49-F238E27FC236}">
                  <a16:creationId xmlns:a16="http://schemas.microsoft.com/office/drawing/2014/main" id="{463B1F0A-0433-A24F-806A-2D708185CB65}"/>
                </a:ext>
              </a:extLst>
            </p:cNvPr>
            <p:cNvGrpSpPr/>
            <p:nvPr/>
          </p:nvGrpSpPr>
          <p:grpSpPr>
            <a:xfrm>
              <a:off x="6811847" y="4214121"/>
              <a:ext cx="1054033" cy="427766"/>
              <a:chOff x="6865263" y="4725746"/>
              <a:chExt cx="1054033" cy="427766"/>
            </a:xfrm>
          </p:grpSpPr>
          <p:pic>
            <p:nvPicPr>
              <p:cNvPr id="69" name="Bildobjekt 68">
                <a:extLst>
                  <a:ext uri="{FF2B5EF4-FFF2-40B4-BE49-F238E27FC236}">
                    <a16:creationId xmlns:a16="http://schemas.microsoft.com/office/drawing/2014/main" id="{EFA6936B-5EBE-A143-A59F-7DCB6D8B2C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9782"/>
              <a:stretch/>
            </p:blipFill>
            <p:spPr>
              <a:xfrm>
                <a:off x="6865263" y="4737535"/>
                <a:ext cx="1054033" cy="394264"/>
              </a:xfrm>
              <a:prstGeom prst="rect">
                <a:avLst/>
              </a:prstGeom>
            </p:spPr>
          </p:pic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5BA9B51F-B1F0-994F-84EF-ECC78A7FD1B1}"/>
                  </a:ext>
                </a:extLst>
              </p:cNvPr>
              <p:cNvSpPr/>
              <p:nvPr/>
            </p:nvSpPr>
            <p:spPr>
              <a:xfrm>
                <a:off x="7021178" y="4725746"/>
                <a:ext cx="460368" cy="4277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70" name="Bildobjekt 69">
              <a:extLst>
                <a:ext uri="{FF2B5EF4-FFF2-40B4-BE49-F238E27FC236}">
                  <a16:creationId xmlns:a16="http://schemas.microsoft.com/office/drawing/2014/main" id="{E0D5CEEB-AF09-2B4F-8CE0-8289DB67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1216" y="4220282"/>
              <a:ext cx="423198" cy="386963"/>
            </a:xfrm>
            <a:prstGeom prst="rect">
              <a:avLst/>
            </a:prstGeom>
          </p:spPr>
        </p:pic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9E100D88-7627-CE46-A3F6-77FA3986FFD9}"/>
              </a:ext>
            </a:extLst>
          </p:cNvPr>
          <p:cNvGrpSpPr/>
          <p:nvPr/>
        </p:nvGrpSpPr>
        <p:grpSpPr>
          <a:xfrm>
            <a:off x="6353600" y="2526874"/>
            <a:ext cx="1971308" cy="406202"/>
            <a:chOff x="6342750" y="3784605"/>
            <a:chExt cx="1971308" cy="406202"/>
          </a:xfrm>
        </p:grpSpPr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F24D8408-03E4-0244-BB52-CA6854D36772}"/>
                </a:ext>
              </a:extLst>
            </p:cNvPr>
            <p:cNvGrpSpPr/>
            <p:nvPr/>
          </p:nvGrpSpPr>
          <p:grpSpPr>
            <a:xfrm>
              <a:off x="6773009" y="3784605"/>
              <a:ext cx="1541049" cy="406202"/>
              <a:chOff x="2454414" y="2469293"/>
              <a:chExt cx="5410816" cy="1383565"/>
            </a:xfrm>
          </p:grpSpPr>
          <p:pic>
            <p:nvPicPr>
              <p:cNvPr id="72" name="Bildobjekt 71">
                <a:extLst>
                  <a:ext uri="{FF2B5EF4-FFF2-40B4-BE49-F238E27FC236}">
                    <a16:creationId xmlns:a16="http://schemas.microsoft.com/office/drawing/2014/main" id="{E21A5522-00A2-D24F-841C-820AA39B0A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2677"/>
              <a:stretch/>
            </p:blipFill>
            <p:spPr>
              <a:xfrm>
                <a:off x="2513383" y="2493957"/>
                <a:ext cx="5351847" cy="1358901"/>
              </a:xfrm>
              <a:prstGeom prst="rect">
                <a:avLst/>
              </a:prstGeom>
            </p:spPr>
          </p:pic>
          <p:pic>
            <p:nvPicPr>
              <p:cNvPr id="73" name="Bildobjekt 72">
                <a:extLst>
                  <a:ext uri="{FF2B5EF4-FFF2-40B4-BE49-F238E27FC236}">
                    <a16:creationId xmlns:a16="http://schemas.microsoft.com/office/drawing/2014/main" id="{62873463-9883-4547-8CDC-14683906E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40789" t="1283"/>
              <a:stretch/>
            </p:blipFill>
            <p:spPr>
              <a:xfrm>
                <a:off x="2454414" y="2469293"/>
                <a:ext cx="2165708" cy="1366534"/>
              </a:xfrm>
              <a:prstGeom prst="rect">
                <a:avLst/>
              </a:prstGeom>
            </p:spPr>
          </p:pic>
        </p:grpSp>
        <p:pic>
          <p:nvPicPr>
            <p:cNvPr id="88" name="Bildobjekt 87">
              <a:extLst>
                <a:ext uri="{FF2B5EF4-FFF2-40B4-BE49-F238E27FC236}">
                  <a16:creationId xmlns:a16="http://schemas.microsoft.com/office/drawing/2014/main" id="{C7BE76C1-61D6-5544-8C82-EBEB8A4B4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493" t="-935"/>
            <a:stretch/>
          </p:blipFill>
          <p:spPr>
            <a:xfrm>
              <a:off x="6342750" y="3792883"/>
              <a:ext cx="420265" cy="385331"/>
            </a:xfrm>
            <a:prstGeom prst="rect">
              <a:avLst/>
            </a:prstGeom>
          </p:spPr>
        </p:pic>
      </p:grpSp>
      <p:grpSp>
        <p:nvGrpSpPr>
          <p:cNvPr id="98" name="Grupp 97">
            <a:extLst>
              <a:ext uri="{FF2B5EF4-FFF2-40B4-BE49-F238E27FC236}">
                <a16:creationId xmlns:a16="http://schemas.microsoft.com/office/drawing/2014/main" id="{EB14FF34-4F5A-154D-87B0-46AFB3921C80}"/>
              </a:ext>
            </a:extLst>
          </p:cNvPr>
          <p:cNvGrpSpPr/>
          <p:nvPr/>
        </p:nvGrpSpPr>
        <p:grpSpPr>
          <a:xfrm>
            <a:off x="6359772" y="2530945"/>
            <a:ext cx="1947883" cy="392795"/>
            <a:chOff x="6360496" y="3350598"/>
            <a:chExt cx="1947883" cy="392795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7E8FFFFD-0FFD-3C42-8839-2169CAD6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0496" y="3350598"/>
              <a:ext cx="422722" cy="392795"/>
            </a:xfrm>
            <a:prstGeom prst="rect">
              <a:avLst/>
            </a:prstGeom>
          </p:spPr>
        </p:pic>
        <p:pic>
          <p:nvPicPr>
            <p:cNvPr id="87" name="Bildobjekt 86">
              <a:extLst>
                <a:ext uri="{FF2B5EF4-FFF2-40B4-BE49-F238E27FC236}">
                  <a16:creationId xmlns:a16="http://schemas.microsoft.com/office/drawing/2014/main" id="{0D183C45-9D24-F849-8FD1-152B78F2C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07" t="-935"/>
            <a:stretch/>
          </p:blipFill>
          <p:spPr>
            <a:xfrm>
              <a:off x="6774590" y="3354805"/>
              <a:ext cx="1533789" cy="385331"/>
            </a:xfrm>
            <a:prstGeom prst="rect">
              <a:avLst/>
            </a:prstGeom>
          </p:spPr>
        </p:pic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A5718C58-E383-2546-A688-6522646CA24C}"/>
              </a:ext>
            </a:extLst>
          </p:cNvPr>
          <p:cNvGrpSpPr/>
          <p:nvPr/>
        </p:nvGrpSpPr>
        <p:grpSpPr>
          <a:xfrm>
            <a:off x="5887744" y="2528264"/>
            <a:ext cx="2402658" cy="395476"/>
            <a:chOff x="5887744" y="2925938"/>
            <a:chExt cx="2402658" cy="395476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B08B3949-4E27-8347-9230-1124EB96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87744" y="2925938"/>
              <a:ext cx="894749" cy="392632"/>
            </a:xfrm>
            <a:prstGeom prst="rect">
              <a:avLst/>
            </a:prstGeom>
          </p:spPr>
        </p:pic>
        <p:pic>
          <p:nvPicPr>
            <p:cNvPr id="86" name="Bildobjekt 85">
              <a:extLst>
                <a:ext uri="{FF2B5EF4-FFF2-40B4-BE49-F238E27FC236}">
                  <a16:creationId xmlns:a16="http://schemas.microsoft.com/office/drawing/2014/main" id="{0F6D211B-E475-884C-BBAA-893D5B413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07" t="-935"/>
            <a:stretch/>
          </p:blipFill>
          <p:spPr>
            <a:xfrm>
              <a:off x="6756613" y="2936083"/>
              <a:ext cx="1533789" cy="385331"/>
            </a:xfrm>
            <a:prstGeom prst="rect">
              <a:avLst/>
            </a:prstGeom>
          </p:spPr>
        </p:pic>
      </p:grpSp>
      <p:grpSp>
        <p:nvGrpSpPr>
          <p:cNvPr id="96" name="Grupp 95">
            <a:extLst>
              <a:ext uri="{FF2B5EF4-FFF2-40B4-BE49-F238E27FC236}">
                <a16:creationId xmlns:a16="http://schemas.microsoft.com/office/drawing/2014/main" id="{298F0349-1E60-5B46-9618-AC11D50F6BEE}"/>
              </a:ext>
            </a:extLst>
          </p:cNvPr>
          <p:cNvGrpSpPr/>
          <p:nvPr/>
        </p:nvGrpSpPr>
        <p:grpSpPr>
          <a:xfrm>
            <a:off x="5412565" y="2530738"/>
            <a:ext cx="2877838" cy="397515"/>
            <a:chOff x="5400816" y="2483135"/>
            <a:chExt cx="2877838" cy="397515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D2C40BD-BF7B-E442-AEE2-7C7224A83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00816" y="2483135"/>
              <a:ext cx="1361302" cy="397515"/>
            </a:xfrm>
            <a:prstGeom prst="rect">
              <a:avLst/>
            </a:prstGeom>
          </p:spPr>
        </p:pic>
        <p:pic>
          <p:nvPicPr>
            <p:cNvPr id="85" name="Bildobjekt 84">
              <a:extLst>
                <a:ext uri="{FF2B5EF4-FFF2-40B4-BE49-F238E27FC236}">
                  <a16:creationId xmlns:a16="http://schemas.microsoft.com/office/drawing/2014/main" id="{884EBC8D-15EF-A948-9002-7226EB477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07" t="-935"/>
            <a:stretch/>
          </p:blipFill>
          <p:spPr>
            <a:xfrm>
              <a:off x="6744865" y="2487962"/>
              <a:ext cx="1533789" cy="385331"/>
            </a:xfrm>
            <a:prstGeom prst="rect">
              <a:avLst/>
            </a:prstGeom>
          </p:spPr>
        </p:pic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3A45CDAD-1378-8D4C-AB2B-588EB605CE32}"/>
              </a:ext>
            </a:extLst>
          </p:cNvPr>
          <p:cNvGrpSpPr/>
          <p:nvPr/>
        </p:nvGrpSpPr>
        <p:grpSpPr>
          <a:xfrm>
            <a:off x="4966110" y="2538017"/>
            <a:ext cx="3341546" cy="388612"/>
            <a:chOff x="4966110" y="2051746"/>
            <a:chExt cx="3341546" cy="388612"/>
          </a:xfrm>
        </p:grpSpPr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42179147-F490-E64B-8EF3-9577073AE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66110" y="2051746"/>
              <a:ext cx="1807757" cy="383916"/>
            </a:xfrm>
            <a:prstGeom prst="rect">
              <a:avLst/>
            </a:prstGeom>
          </p:spPr>
        </p:pic>
        <p:pic>
          <p:nvPicPr>
            <p:cNvPr id="75" name="Bildobjekt 74">
              <a:extLst>
                <a:ext uri="{FF2B5EF4-FFF2-40B4-BE49-F238E27FC236}">
                  <a16:creationId xmlns:a16="http://schemas.microsoft.com/office/drawing/2014/main" id="{D3AF49C3-5128-A848-AFC5-0F110A9BD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07" t="-935"/>
            <a:stretch/>
          </p:blipFill>
          <p:spPr>
            <a:xfrm>
              <a:off x="6773867" y="2055027"/>
              <a:ext cx="1533789" cy="385331"/>
            </a:xfrm>
            <a:prstGeom prst="rect">
              <a:avLst/>
            </a:prstGeom>
          </p:spPr>
        </p:pic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BFFF45E8-0088-2B47-9DC0-8988F1D5FE91}"/>
              </a:ext>
            </a:extLst>
          </p:cNvPr>
          <p:cNvGrpSpPr/>
          <p:nvPr/>
        </p:nvGrpSpPr>
        <p:grpSpPr>
          <a:xfrm>
            <a:off x="4942192" y="2526874"/>
            <a:ext cx="3348211" cy="400748"/>
            <a:chOff x="4959446" y="2445201"/>
            <a:chExt cx="3348211" cy="400748"/>
          </a:xfrm>
        </p:grpSpPr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C24AE8B9-2FFA-DB42-B1A5-3C733C6D1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alphaModFix/>
            </a:blip>
            <a:srcRect l="19579" t="661"/>
            <a:stretch/>
          </p:blipFill>
          <p:spPr>
            <a:xfrm>
              <a:off x="4959446" y="2445201"/>
              <a:ext cx="1814422" cy="400748"/>
            </a:xfrm>
            <a:prstGeom prst="rect">
              <a:avLst/>
            </a:prstGeom>
          </p:spPr>
        </p:pic>
        <p:pic>
          <p:nvPicPr>
            <p:cNvPr id="77" name="Bildobjekt 76">
              <a:extLst>
                <a:ext uri="{FF2B5EF4-FFF2-40B4-BE49-F238E27FC236}">
                  <a16:creationId xmlns:a16="http://schemas.microsoft.com/office/drawing/2014/main" id="{3C10C623-85A1-2940-B123-8FF222DE4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alphaModFix/>
            </a:blip>
            <a:srcRect l="21507" b="1591"/>
            <a:stretch/>
          </p:blipFill>
          <p:spPr>
            <a:xfrm>
              <a:off x="6773868" y="2459990"/>
              <a:ext cx="1533789" cy="381763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EC9D38BB-68DF-4349-B2DD-B3ADA3A61563}"/>
              </a:ext>
            </a:extLst>
          </p:cNvPr>
          <p:cNvGrpSpPr/>
          <p:nvPr/>
        </p:nvGrpSpPr>
        <p:grpSpPr>
          <a:xfrm>
            <a:off x="550999" y="3300149"/>
            <a:ext cx="4581146" cy="404961"/>
            <a:chOff x="722378" y="4492665"/>
            <a:chExt cx="4581146" cy="40496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3AE92F7-C7AA-0349-9719-FD6BF5BC2C25}"/>
                </a:ext>
              </a:extLst>
            </p:cNvPr>
            <p:cNvSpPr/>
            <p:nvPr/>
          </p:nvSpPr>
          <p:spPr>
            <a:xfrm>
              <a:off x="722378" y="4559072"/>
              <a:ext cx="41111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tusentalssiffra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3 · 1 000 = 3 000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41AC2173-FE45-284C-BCD7-3B763C5360AF}"/>
                </a:ext>
              </a:extLst>
            </p:cNvPr>
            <p:cNvGrpSpPr/>
            <p:nvPr/>
          </p:nvGrpSpPr>
          <p:grpSpPr>
            <a:xfrm>
              <a:off x="4743379" y="4492665"/>
              <a:ext cx="560145" cy="257679"/>
              <a:chOff x="3835561" y="5356780"/>
              <a:chExt cx="228439" cy="239963"/>
            </a:xfrm>
          </p:grpSpPr>
          <p:cxnSp>
            <p:nvCxnSpPr>
              <p:cNvPr id="11" name="Rak 10">
                <a:extLst>
                  <a:ext uri="{FF2B5EF4-FFF2-40B4-BE49-F238E27FC236}">
                    <a16:creationId xmlns:a16="http://schemas.microsoft.com/office/drawing/2014/main" id="{D1864300-C0B7-134A-82A4-C8498BD04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561" y="5587587"/>
                <a:ext cx="228439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k pil 11">
                <a:extLst>
                  <a:ext uri="{FF2B5EF4-FFF2-40B4-BE49-F238E27FC236}">
                    <a16:creationId xmlns:a16="http://schemas.microsoft.com/office/drawing/2014/main" id="{67016FB9-D53F-7B4D-A157-13D0511B9A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56780"/>
                <a:ext cx="0" cy="239963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918864B-11B5-2540-982D-CA3750686799}"/>
              </a:ext>
            </a:extLst>
          </p:cNvPr>
          <p:cNvGrpSpPr/>
          <p:nvPr/>
        </p:nvGrpSpPr>
        <p:grpSpPr>
          <a:xfrm>
            <a:off x="550999" y="3732125"/>
            <a:ext cx="5044783" cy="357694"/>
            <a:chOff x="713110" y="4921608"/>
            <a:chExt cx="5044783" cy="357694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02B4158-76E8-504B-BFBD-EE8A6C4C48F4}"/>
                </a:ext>
              </a:extLst>
            </p:cNvPr>
            <p:cNvGrpSpPr/>
            <p:nvPr/>
          </p:nvGrpSpPr>
          <p:grpSpPr>
            <a:xfrm>
              <a:off x="4543285" y="4921608"/>
              <a:ext cx="1214608" cy="202245"/>
              <a:chOff x="3689831" y="5383180"/>
              <a:chExt cx="374168" cy="193457"/>
            </a:xfrm>
          </p:grpSpPr>
          <p:cxnSp>
            <p:nvCxnSpPr>
              <p:cNvPr id="20" name="Rak 19">
                <a:extLst>
                  <a:ext uri="{FF2B5EF4-FFF2-40B4-BE49-F238E27FC236}">
                    <a16:creationId xmlns:a16="http://schemas.microsoft.com/office/drawing/2014/main" id="{24C0BD11-C778-474A-80DF-CC6B7B0AF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9831" y="5576637"/>
                <a:ext cx="374168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pil 20">
                <a:extLst>
                  <a:ext uri="{FF2B5EF4-FFF2-40B4-BE49-F238E27FC236}">
                    <a16:creationId xmlns:a16="http://schemas.microsoft.com/office/drawing/2014/main" id="{D1C265A6-009B-AB4D-8102-2B9389C805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3999" y="5383180"/>
                <a:ext cx="0" cy="193457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D15A9E7D-41AB-FA47-BB93-BE85294E8AAF}"/>
                </a:ext>
              </a:extLst>
            </p:cNvPr>
            <p:cNvSpPr/>
            <p:nvPr/>
          </p:nvSpPr>
          <p:spPr>
            <a:xfrm>
              <a:off x="713110" y="4940748"/>
              <a:ext cx="39463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hundratalssiffra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4 · 100 = 400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3689BB5F-ECB1-C04E-BB42-344981BFBE60}"/>
              </a:ext>
            </a:extLst>
          </p:cNvPr>
          <p:cNvGrpSpPr/>
          <p:nvPr/>
        </p:nvGrpSpPr>
        <p:grpSpPr>
          <a:xfrm>
            <a:off x="553935" y="4107388"/>
            <a:ext cx="5493298" cy="360145"/>
            <a:chOff x="722378" y="5324715"/>
            <a:chExt cx="5493298" cy="360145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5F0466DC-6085-9B4E-BF66-AC591D9A93C8}"/>
                </a:ext>
              </a:extLst>
            </p:cNvPr>
            <p:cNvGrpSpPr/>
            <p:nvPr/>
          </p:nvGrpSpPr>
          <p:grpSpPr>
            <a:xfrm>
              <a:off x="3997711" y="5324715"/>
              <a:ext cx="2217965" cy="203997"/>
              <a:chOff x="3613586" y="5383590"/>
              <a:chExt cx="450414" cy="203997"/>
            </a:xfrm>
          </p:grpSpPr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26DFB130-3DC3-B749-BD85-C0E9EABE35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3586" y="5587587"/>
                <a:ext cx="450414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k pil 25">
                <a:extLst>
                  <a:ext uri="{FF2B5EF4-FFF2-40B4-BE49-F238E27FC236}">
                    <a16:creationId xmlns:a16="http://schemas.microsoft.com/office/drawing/2014/main" id="{8A7EEAB6-C46E-9A49-A22D-4CA417ABEE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83590"/>
                <a:ext cx="0" cy="203997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CB80F83C-0498-BF41-9A48-7728019DA64E}"/>
                </a:ext>
              </a:extLst>
            </p:cNvPr>
            <p:cNvSpPr/>
            <p:nvPr/>
          </p:nvSpPr>
          <p:spPr>
            <a:xfrm>
              <a:off x="722378" y="5346306"/>
              <a:ext cx="3358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tiotalssiffra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5 · 10 = 50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DFB7CAB7-321A-2D4A-AFE4-DA274E6C8D86}"/>
              </a:ext>
            </a:extLst>
          </p:cNvPr>
          <p:cNvGrpSpPr/>
          <p:nvPr/>
        </p:nvGrpSpPr>
        <p:grpSpPr>
          <a:xfrm>
            <a:off x="550999" y="4518515"/>
            <a:ext cx="5978900" cy="354123"/>
            <a:chOff x="713110" y="5713369"/>
            <a:chExt cx="5978900" cy="354123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66CDD42D-93E1-3846-888B-556A7FCE537D}"/>
                </a:ext>
              </a:extLst>
            </p:cNvPr>
            <p:cNvGrpSpPr/>
            <p:nvPr/>
          </p:nvGrpSpPr>
          <p:grpSpPr>
            <a:xfrm>
              <a:off x="3732628" y="5713369"/>
              <a:ext cx="2959382" cy="184846"/>
              <a:chOff x="3573787" y="5380307"/>
              <a:chExt cx="490213" cy="207280"/>
            </a:xfrm>
          </p:grpSpPr>
          <p:cxnSp>
            <p:nvCxnSpPr>
              <p:cNvPr id="30" name="Rak 29">
                <a:extLst>
                  <a:ext uri="{FF2B5EF4-FFF2-40B4-BE49-F238E27FC236}">
                    <a16:creationId xmlns:a16="http://schemas.microsoft.com/office/drawing/2014/main" id="{6211EA71-D3E7-7A47-A4BA-58C4EC092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3787" y="5587587"/>
                <a:ext cx="490213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pil 30">
                <a:extLst>
                  <a:ext uri="{FF2B5EF4-FFF2-40B4-BE49-F238E27FC236}">
                    <a16:creationId xmlns:a16="http://schemas.microsoft.com/office/drawing/2014/main" id="{1FC2F0CF-0502-A94B-8B4C-81F7C0DF6C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80307"/>
                <a:ext cx="0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8E610023-0D0E-204D-9A5F-107E88F113C5}"/>
                </a:ext>
              </a:extLst>
            </p:cNvPr>
            <p:cNvSpPr/>
            <p:nvPr/>
          </p:nvSpPr>
          <p:spPr>
            <a:xfrm>
              <a:off x="713110" y="5728938"/>
              <a:ext cx="30836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6 · 1 = 6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99" name="Grupp 98">
            <a:extLst>
              <a:ext uri="{FF2B5EF4-FFF2-40B4-BE49-F238E27FC236}">
                <a16:creationId xmlns:a16="http://schemas.microsoft.com/office/drawing/2014/main" id="{07632E60-E79A-F747-A22B-67F493772B81}"/>
              </a:ext>
            </a:extLst>
          </p:cNvPr>
          <p:cNvGrpSpPr/>
          <p:nvPr/>
        </p:nvGrpSpPr>
        <p:grpSpPr>
          <a:xfrm>
            <a:off x="550999" y="4954959"/>
            <a:ext cx="6655282" cy="345163"/>
            <a:chOff x="681801" y="5728938"/>
            <a:chExt cx="6655282" cy="345163"/>
          </a:xfrm>
        </p:grpSpPr>
        <p:grpSp>
          <p:nvGrpSpPr>
            <p:cNvPr id="100" name="Grupp 99">
              <a:extLst>
                <a:ext uri="{FF2B5EF4-FFF2-40B4-BE49-F238E27FC236}">
                  <a16:creationId xmlns:a16="http://schemas.microsoft.com/office/drawing/2014/main" id="{F3D2655C-AB57-7F45-9304-E2C5B381BB92}"/>
                </a:ext>
              </a:extLst>
            </p:cNvPr>
            <p:cNvGrpSpPr/>
            <p:nvPr/>
          </p:nvGrpSpPr>
          <p:grpSpPr>
            <a:xfrm>
              <a:off x="4151260" y="5728938"/>
              <a:ext cx="3185823" cy="184846"/>
              <a:chOff x="3643130" y="5397766"/>
              <a:chExt cx="527722" cy="207280"/>
            </a:xfrm>
          </p:grpSpPr>
          <p:cxnSp>
            <p:nvCxnSpPr>
              <p:cNvPr id="102" name="Rak 101">
                <a:extLst>
                  <a:ext uri="{FF2B5EF4-FFF2-40B4-BE49-F238E27FC236}">
                    <a16:creationId xmlns:a16="http://schemas.microsoft.com/office/drawing/2014/main" id="{18029AB6-5B07-AD4B-967F-03F0DA050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3130" y="5587587"/>
                <a:ext cx="526079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ak pil 102">
                <a:extLst>
                  <a:ext uri="{FF2B5EF4-FFF2-40B4-BE49-F238E27FC236}">
                    <a16:creationId xmlns:a16="http://schemas.microsoft.com/office/drawing/2014/main" id="{B90EBA63-6228-9248-884F-983A208B48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9208" y="5397766"/>
                <a:ext cx="1644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ektangel 100">
              <a:extLst>
                <a:ext uri="{FF2B5EF4-FFF2-40B4-BE49-F238E27FC236}">
                  <a16:creationId xmlns:a16="http://schemas.microsoft.com/office/drawing/2014/main" id="{B022AAF9-E9AC-2742-8581-CB8459F40661}"/>
                </a:ext>
              </a:extLst>
            </p:cNvPr>
            <p:cNvSpPr/>
            <p:nvPr/>
          </p:nvSpPr>
          <p:spPr>
            <a:xfrm>
              <a:off x="681801" y="5735547"/>
              <a:ext cx="36149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tiondelssiffra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1 · 0,1 = 0,1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F83A83D6-7E3B-9346-BB34-1328659DC6E7}"/>
              </a:ext>
            </a:extLst>
          </p:cNvPr>
          <p:cNvGrpSpPr/>
          <p:nvPr/>
        </p:nvGrpSpPr>
        <p:grpSpPr>
          <a:xfrm>
            <a:off x="547071" y="5383717"/>
            <a:ext cx="7149685" cy="354123"/>
            <a:chOff x="681801" y="5728938"/>
            <a:chExt cx="7149685" cy="354123"/>
          </a:xfrm>
        </p:grpSpPr>
        <p:grpSp>
          <p:nvGrpSpPr>
            <p:cNvPr id="114" name="Grupp 113">
              <a:extLst>
                <a:ext uri="{FF2B5EF4-FFF2-40B4-BE49-F238E27FC236}">
                  <a16:creationId xmlns:a16="http://schemas.microsoft.com/office/drawing/2014/main" id="{7E49B55F-8F25-8745-8E83-DBCC600AE1D6}"/>
                </a:ext>
              </a:extLst>
            </p:cNvPr>
            <p:cNvGrpSpPr/>
            <p:nvPr/>
          </p:nvGrpSpPr>
          <p:grpSpPr>
            <a:xfrm>
              <a:off x="4632069" y="5728938"/>
              <a:ext cx="3199417" cy="184846"/>
              <a:chOff x="3722776" y="5397766"/>
              <a:chExt cx="529974" cy="207280"/>
            </a:xfrm>
          </p:grpSpPr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3BE4C7E-16C6-3F4F-B220-7365FB2E0F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2776" y="5605046"/>
                <a:ext cx="529974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ak pil 116">
                <a:extLst>
                  <a:ext uri="{FF2B5EF4-FFF2-40B4-BE49-F238E27FC236}">
                    <a16:creationId xmlns:a16="http://schemas.microsoft.com/office/drawing/2014/main" id="{27003FE5-43CC-8F48-8552-9871A2E19C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49621" y="5397766"/>
                <a:ext cx="1644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CB87CE24-2125-4A47-9839-C642BB597B29}"/>
                </a:ext>
              </a:extLst>
            </p:cNvPr>
            <p:cNvSpPr/>
            <p:nvPr/>
          </p:nvSpPr>
          <p:spPr>
            <a:xfrm>
              <a:off x="681801" y="5744507"/>
              <a:ext cx="4094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hundradelssiffra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2 · 0,01 = 0,02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85B668B3-CCC8-BA48-B9D4-18C933EBE9A8}"/>
              </a:ext>
            </a:extLst>
          </p:cNvPr>
          <p:cNvGrpSpPr/>
          <p:nvPr/>
        </p:nvGrpSpPr>
        <p:grpSpPr>
          <a:xfrm>
            <a:off x="553935" y="5839120"/>
            <a:ext cx="7659334" cy="354123"/>
            <a:chOff x="684737" y="5736549"/>
            <a:chExt cx="7659334" cy="354123"/>
          </a:xfrm>
        </p:grpSpPr>
        <p:grpSp>
          <p:nvGrpSpPr>
            <p:cNvPr id="121" name="Grupp 120">
              <a:extLst>
                <a:ext uri="{FF2B5EF4-FFF2-40B4-BE49-F238E27FC236}">
                  <a16:creationId xmlns:a16="http://schemas.microsoft.com/office/drawing/2014/main" id="{ED7575F7-BBDE-7B4D-882E-EAA7FA21EE3C}"/>
                </a:ext>
              </a:extLst>
            </p:cNvPr>
            <p:cNvGrpSpPr/>
            <p:nvPr/>
          </p:nvGrpSpPr>
          <p:grpSpPr>
            <a:xfrm>
              <a:off x="4702804" y="5736549"/>
              <a:ext cx="3641267" cy="194481"/>
              <a:chOff x="3734492" y="5406291"/>
              <a:chExt cx="603165" cy="218084"/>
            </a:xfrm>
          </p:grpSpPr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944BDA8B-7EFE-664E-B802-F59B349F9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492" y="5613571"/>
                <a:ext cx="603165" cy="10804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ak pil 123">
                <a:extLst>
                  <a:ext uri="{FF2B5EF4-FFF2-40B4-BE49-F238E27FC236}">
                    <a16:creationId xmlns:a16="http://schemas.microsoft.com/office/drawing/2014/main" id="{2D13B9F0-BECF-5C4C-9693-56D5D584AF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35750" y="5406291"/>
                <a:ext cx="1644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Rektangel 121">
              <a:extLst>
                <a:ext uri="{FF2B5EF4-FFF2-40B4-BE49-F238E27FC236}">
                  <a16:creationId xmlns:a16="http://schemas.microsoft.com/office/drawing/2014/main" id="{F789AB65-A7C6-484D-AFE7-790922E471D4}"/>
                </a:ext>
              </a:extLst>
            </p:cNvPr>
            <p:cNvSpPr/>
            <p:nvPr/>
          </p:nvSpPr>
          <p:spPr>
            <a:xfrm>
              <a:off x="684737" y="5752118"/>
              <a:ext cx="41663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tusendelssiffra</a:t>
              </a:r>
              <a:r>
                <a:rPr lang="sv-SE" sz="1600" dirty="0">
                  <a:latin typeface="+mn-lt"/>
                </a:rPr>
                <a:t> och har värdet </a:t>
              </a:r>
              <a:r>
                <a:rPr lang="sv-SE" sz="1600" dirty="0">
                  <a:solidFill>
                    <a:srgbClr val="C00000"/>
                  </a:solidFill>
                  <a:latin typeface="+mn-lt"/>
                </a:rPr>
                <a:t>3 · 0,001 = 0,003 </a:t>
              </a:r>
              <a:endParaRPr lang="sv-SE" sz="1600" dirty="0"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sp>
        <p:nvSpPr>
          <p:cNvPr id="129" name="Rektangel 128">
            <a:extLst>
              <a:ext uri="{FF2B5EF4-FFF2-40B4-BE49-F238E27FC236}">
                <a16:creationId xmlns:a16="http://schemas.microsoft.com/office/drawing/2014/main" id="{A4B29828-7CF5-9A44-AA1E-686CE8BD9724}"/>
              </a:ext>
            </a:extLst>
          </p:cNvPr>
          <p:cNvSpPr/>
          <p:nvPr/>
        </p:nvSpPr>
        <p:spPr>
          <a:xfrm>
            <a:off x="3893523" y="425547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DFF160AC-70CD-1E48-9FB0-A8BD1F9C834B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1" name="Rektangel 130">
            <a:extLst>
              <a:ext uri="{FF2B5EF4-FFF2-40B4-BE49-F238E27FC236}">
                <a16:creationId xmlns:a16="http://schemas.microsoft.com/office/drawing/2014/main" id="{8987229B-6050-8B4A-B1C3-02C86145F315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1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21 0.062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0087 0.1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07 0.183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2.77778E-7 0.246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0104 0.3115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5.55556E-7 0.373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3.05556E-6 0.4337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46240"/>
              </p:ext>
            </p:extLst>
          </p:nvPr>
        </p:nvGraphicFramePr>
        <p:xfrm>
          <a:off x="2695615" y="878773"/>
          <a:ext cx="3390192" cy="274320"/>
        </p:xfrm>
        <a:graphic>
          <a:graphicData uri="http://schemas.openxmlformats.org/drawingml/2006/table">
            <a:tbl>
              <a:tblPr/>
              <a:tblGrid>
                <a:gridCol w="339019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0" dirty="0">
                          <a:effectLst/>
                          <a:latin typeface="+mn-lt"/>
                        </a:rPr>
                        <a:t>Vilket värde har siffran 5 i talen?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E4D95EC-B2BF-D440-BC09-BCD949153CA8}"/>
              </a:ext>
            </a:extLst>
          </p:cNvPr>
          <p:cNvGraphicFramePr>
            <a:graphicFrameLocks noGrp="1"/>
          </p:cNvGraphicFramePr>
          <p:nvPr/>
        </p:nvGraphicFramePr>
        <p:xfrm>
          <a:off x="2386429" y="140759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a) 752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0A9A048-03A6-B44B-A082-30334ED9C6BC}"/>
              </a:ext>
            </a:extLst>
          </p:cNvPr>
          <p:cNvGraphicFramePr>
            <a:graphicFrameLocks noGrp="1"/>
          </p:cNvGraphicFramePr>
          <p:nvPr/>
        </p:nvGraphicFramePr>
        <p:xfrm>
          <a:off x="4977228" y="140759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1AF0FA2-1A6E-CF47-AA6A-3FD2CED0B37A}"/>
              </a:ext>
            </a:extLst>
          </p:cNvPr>
          <p:cNvGraphicFramePr>
            <a:graphicFrameLocks noGrp="1"/>
          </p:cNvGraphicFramePr>
          <p:nvPr/>
        </p:nvGraphicFramePr>
        <p:xfrm>
          <a:off x="2386429" y="1878650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b) 5 124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8FDF807-A6BC-DA4B-A900-5782D8F6F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98878"/>
              </p:ext>
            </p:extLst>
          </p:nvPr>
        </p:nvGraphicFramePr>
        <p:xfrm>
          <a:off x="4977228" y="1878650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5 000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B8C0A229-0D40-614E-BC7A-05FF6E2C4C49}"/>
              </a:ext>
            </a:extLst>
          </p:cNvPr>
          <p:cNvGraphicFramePr>
            <a:graphicFrameLocks noGrp="1"/>
          </p:cNvGraphicFramePr>
          <p:nvPr/>
        </p:nvGraphicFramePr>
        <p:xfrm>
          <a:off x="2386429" y="234970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c) 3 516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02C7BD7E-5263-944E-97F6-BA34422620AF}"/>
              </a:ext>
            </a:extLst>
          </p:cNvPr>
          <p:cNvGraphicFramePr>
            <a:graphicFrameLocks noGrp="1"/>
          </p:cNvGraphicFramePr>
          <p:nvPr/>
        </p:nvGraphicFramePr>
        <p:xfrm>
          <a:off x="4977228" y="234970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Svar: 500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54D3FA36-4E45-9440-9B0D-909CF1D04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44671"/>
              </p:ext>
            </p:extLst>
          </p:nvPr>
        </p:nvGraphicFramePr>
        <p:xfrm>
          <a:off x="2526499" y="3995864"/>
          <a:ext cx="4126942" cy="274320"/>
        </p:xfrm>
        <a:graphic>
          <a:graphicData uri="http://schemas.openxmlformats.org/drawingml/2006/table">
            <a:tbl>
              <a:tblPr/>
              <a:tblGrid>
                <a:gridCol w="412694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0" dirty="0">
                          <a:effectLst/>
                          <a:latin typeface="+mn-lt"/>
                        </a:rPr>
                        <a:t>Vilka av talen är jämna och vilka är udda?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3E9502E9-5425-3847-BDCF-D2133585FB47}"/>
              </a:ext>
            </a:extLst>
          </p:cNvPr>
          <p:cNvGraphicFramePr>
            <a:graphicFrameLocks noGrp="1"/>
          </p:cNvGraphicFramePr>
          <p:nvPr/>
        </p:nvGraphicFramePr>
        <p:xfrm>
          <a:off x="3109422" y="5145172"/>
          <a:ext cx="1550637" cy="383245"/>
        </p:xfrm>
        <a:graphic>
          <a:graphicData uri="http://schemas.openxmlformats.org/drawingml/2006/table">
            <a:tbl>
              <a:tblPr/>
              <a:tblGrid>
                <a:gridCol w="155063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21785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Jämna tal är :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endParaRPr lang="sv-SE" sz="7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sp>
        <p:nvSpPr>
          <p:cNvPr id="16" name="textruta 15">
            <a:extLst>
              <a:ext uri="{FF2B5EF4-FFF2-40B4-BE49-F238E27FC236}">
                <a16:creationId xmlns:a16="http://schemas.microsoft.com/office/drawing/2014/main" id="{6E445161-0337-C046-B5B5-E2349BE79C2E}"/>
              </a:ext>
            </a:extLst>
          </p:cNvPr>
          <p:cNvSpPr txBox="1"/>
          <p:nvPr/>
        </p:nvSpPr>
        <p:spPr>
          <a:xfrm>
            <a:off x="2601098" y="4523012"/>
            <a:ext cx="3941804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18     42        53      179       310        27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14DF2AD-0EAA-EB43-8308-A25394ECDDDA}"/>
              </a:ext>
            </a:extLst>
          </p:cNvPr>
          <p:cNvSpPr/>
          <p:nvPr/>
        </p:nvSpPr>
        <p:spPr>
          <a:xfrm>
            <a:off x="3174277" y="5517670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Udda tal är :</a:t>
            </a:r>
            <a:endParaRPr lang="sv-SE" dirty="0"/>
          </a:p>
        </p:txBody>
      </p:sp>
      <p:graphicFrame>
        <p:nvGraphicFramePr>
          <p:cNvPr id="23" name="Tabell 22">
            <a:extLst>
              <a:ext uri="{FF2B5EF4-FFF2-40B4-BE49-F238E27FC236}">
                <a16:creationId xmlns:a16="http://schemas.microsoft.com/office/drawing/2014/main" id="{D4CFF808-D6BC-BB4E-AEDB-1E53D0EEBE8F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5145172"/>
          <a:ext cx="1754828" cy="383245"/>
        </p:xfrm>
        <a:graphic>
          <a:graphicData uri="http://schemas.openxmlformats.org/drawingml/2006/table">
            <a:tbl>
              <a:tblPr/>
              <a:tblGrid>
                <a:gridCol w="175482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21785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18, 42 och 310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endParaRPr lang="sv-SE" sz="7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082593"/>
                  </a:ext>
                </a:extLst>
              </a:tr>
            </a:tbl>
          </a:graphicData>
        </a:graphic>
      </p:graphicFrame>
      <p:sp>
        <p:nvSpPr>
          <p:cNvPr id="24" name="Rektangel 23">
            <a:extLst>
              <a:ext uri="{FF2B5EF4-FFF2-40B4-BE49-F238E27FC236}">
                <a16:creationId xmlns:a16="http://schemas.microsoft.com/office/drawing/2014/main" id="{A4F4EABD-8BA9-9C47-B88D-DD7A5705FC6A}"/>
              </a:ext>
            </a:extLst>
          </p:cNvPr>
          <p:cNvSpPr/>
          <p:nvPr/>
        </p:nvSpPr>
        <p:spPr>
          <a:xfrm>
            <a:off x="4572000" y="5524098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53, 179 och 27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25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829149" y="556080"/>
            <a:ext cx="1485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Tallinjen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445434" y="1437127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På den här </a:t>
            </a:r>
            <a:r>
              <a:rPr lang="sv-SE" sz="2000" i="1" dirty="0">
                <a:solidFill>
                  <a:srgbClr val="C00000"/>
                </a:solidFill>
              </a:rPr>
              <a:t>tallinjen</a:t>
            </a:r>
            <a:r>
              <a:rPr lang="sv-SE" sz="2000" dirty="0"/>
              <a:t> har vi markerat alla heltal från 0 till 10.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849EF1EE-CCB5-A945-AEBE-17C12F260B6F}"/>
              </a:ext>
            </a:extLst>
          </p:cNvPr>
          <p:cNvGrpSpPr/>
          <p:nvPr/>
        </p:nvGrpSpPr>
        <p:grpSpPr>
          <a:xfrm>
            <a:off x="1592391" y="3922520"/>
            <a:ext cx="6375400" cy="1314926"/>
            <a:chOff x="1384300" y="1571625"/>
            <a:chExt cx="6375400" cy="1314926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71E4C95-D989-8647-9ADC-AB46547C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300" y="1571625"/>
              <a:ext cx="6375400" cy="1314926"/>
            </a:xfrm>
            <a:prstGeom prst="rect">
              <a:avLst/>
            </a:prstGeom>
          </p:spPr>
        </p:pic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0534790A-ADF2-8C42-8F42-899633CB311A}"/>
                </a:ext>
              </a:extLst>
            </p:cNvPr>
            <p:cNvGrpSpPr/>
            <p:nvPr/>
          </p:nvGrpSpPr>
          <p:grpSpPr>
            <a:xfrm>
              <a:off x="2004294" y="1643590"/>
              <a:ext cx="520361" cy="645534"/>
              <a:chOff x="2004294" y="1643590"/>
              <a:chExt cx="520361" cy="645534"/>
            </a:xfrm>
          </p:grpSpPr>
          <p:pic>
            <p:nvPicPr>
              <p:cNvPr id="29" name="Bildobjekt 28">
                <a:extLst>
                  <a:ext uri="{FF2B5EF4-FFF2-40B4-BE49-F238E27FC236}">
                    <a16:creationId xmlns:a16="http://schemas.microsoft.com/office/drawing/2014/main" id="{EDF47871-AE06-F347-83C5-0470693BA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44F4108C-96E1-3D4E-A8AE-B6A17F1E7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26CBB3B1-1591-2943-92CC-BF594942B6AA}"/>
                </a:ext>
              </a:extLst>
            </p:cNvPr>
            <p:cNvGrpSpPr/>
            <p:nvPr/>
          </p:nvGrpSpPr>
          <p:grpSpPr>
            <a:xfrm>
              <a:off x="2951651" y="1643590"/>
              <a:ext cx="520361" cy="645534"/>
              <a:chOff x="2004294" y="1643590"/>
              <a:chExt cx="520361" cy="645534"/>
            </a:xfrm>
          </p:grpSpPr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F9C45F92-5390-A34C-96E4-7426F68ED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DB5D87EE-9F6B-2B4C-AD0D-CF966C91E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A98964B6-061E-534F-B628-702A0AB26813}"/>
                </a:ext>
              </a:extLst>
            </p:cNvPr>
            <p:cNvGrpSpPr/>
            <p:nvPr/>
          </p:nvGrpSpPr>
          <p:grpSpPr>
            <a:xfrm>
              <a:off x="4998995" y="1640534"/>
              <a:ext cx="520361" cy="645534"/>
              <a:chOff x="2004294" y="1643590"/>
              <a:chExt cx="520361" cy="645534"/>
            </a:xfrm>
          </p:grpSpPr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EF8E2282-CFC5-354A-BD1C-93BFB8267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3C346F45-F3B3-B94E-93B9-E78F3D6DE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845DA002-3F85-4C43-9A49-7699DCBC8379}"/>
              </a:ext>
            </a:extLst>
          </p:cNvPr>
          <p:cNvSpPr/>
          <p:nvPr/>
        </p:nvSpPr>
        <p:spPr>
          <a:xfrm>
            <a:off x="1445434" y="1877908"/>
            <a:ext cx="6980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Avståndet mellan två heltal är indelat i tio lika delar, tiondelar.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972109C-EDC0-C645-BB9D-F43519CB4797}"/>
              </a:ext>
            </a:extLst>
          </p:cNvPr>
          <p:cNvSpPr/>
          <p:nvPr/>
        </p:nvSpPr>
        <p:spPr>
          <a:xfrm>
            <a:off x="2611241" y="2735425"/>
            <a:ext cx="476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markerar talen </a:t>
            </a:r>
            <a:r>
              <a:rPr lang="sv-SE" sz="2000" b="1" dirty="0">
                <a:solidFill>
                  <a:srgbClr val="C00000"/>
                </a:solidFill>
              </a:rPr>
              <a:t>0,7 </a:t>
            </a:r>
            <a:r>
              <a:rPr lang="sv-SE" sz="2000" dirty="0"/>
              <a:t>och </a:t>
            </a:r>
            <a:r>
              <a:rPr lang="sv-SE" sz="2000" b="1" dirty="0">
                <a:solidFill>
                  <a:srgbClr val="C00000"/>
                </a:solidFill>
              </a:rPr>
              <a:t>2,5</a:t>
            </a:r>
            <a:r>
              <a:rPr lang="sv-SE" sz="2000" dirty="0"/>
              <a:t> samt </a:t>
            </a:r>
            <a:r>
              <a:rPr lang="sv-SE" sz="2000" b="1" dirty="0">
                <a:solidFill>
                  <a:srgbClr val="C00000"/>
                </a:solidFill>
              </a:rPr>
              <a:t>6,3</a:t>
            </a:r>
            <a:r>
              <a:rPr lang="sv-SE" sz="2000" dirty="0"/>
              <a:t>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848EBCF-00F7-E44C-8253-F21E5DF4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933" y="4066256"/>
            <a:ext cx="401308" cy="59182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B5D98D0-70E5-0244-8F56-890B6FD78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647" y="4097898"/>
            <a:ext cx="425004" cy="59182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5239FC0-F6F9-8747-A0E3-7AF864AC4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86" y="4075101"/>
            <a:ext cx="386746" cy="5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4092602-E1AC-DF46-A8E2-D35DD85B843F}"/>
              </a:ext>
            </a:extLst>
          </p:cNvPr>
          <p:cNvSpPr/>
          <p:nvPr/>
        </p:nvSpPr>
        <p:spPr>
          <a:xfrm>
            <a:off x="756778" y="486109"/>
            <a:ext cx="146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5833E7-7794-6448-B556-A9AF1EC27DD7}"/>
              </a:ext>
            </a:extLst>
          </p:cNvPr>
          <p:cNvSpPr/>
          <p:nvPr/>
        </p:nvSpPr>
        <p:spPr>
          <a:xfrm>
            <a:off x="3136519" y="1000467"/>
            <a:ext cx="3861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Vilka tal pekar pilarna på?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0435071-B202-D349-A93A-0B528761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74" y="1442080"/>
            <a:ext cx="6240995" cy="123496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736EC3F-BB0A-5C4C-96FB-BC52C214754A}"/>
              </a:ext>
            </a:extLst>
          </p:cNvPr>
          <p:cNvSpPr/>
          <p:nvPr/>
        </p:nvSpPr>
        <p:spPr>
          <a:xfrm>
            <a:off x="1379810" y="3214053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FFE544F-5F1A-7140-9312-DD4CD8ADB988}"/>
              </a:ext>
            </a:extLst>
          </p:cNvPr>
          <p:cNvGrpSpPr/>
          <p:nvPr/>
        </p:nvGrpSpPr>
        <p:grpSpPr>
          <a:xfrm>
            <a:off x="2225164" y="3232908"/>
            <a:ext cx="1040895" cy="400110"/>
            <a:chOff x="2451969" y="6060838"/>
            <a:chExt cx="1040895" cy="40011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014367B-D1E8-4343-B4C5-3D26454C310B}"/>
                </a:ext>
              </a:extLst>
            </p:cNvPr>
            <p:cNvSpPr/>
            <p:nvPr/>
          </p:nvSpPr>
          <p:spPr>
            <a:xfrm>
              <a:off x="2451969" y="6060838"/>
              <a:ext cx="10408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1,5</a:t>
              </a:r>
              <a:endParaRPr lang="sv-SE" sz="2000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1C415B6-CB80-0E40-AAA6-B09C5C1F0203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A31B14FF-D2F5-FF42-80CA-6964BE3EFD85}"/>
              </a:ext>
            </a:extLst>
          </p:cNvPr>
          <p:cNvGrpSpPr/>
          <p:nvPr/>
        </p:nvGrpSpPr>
        <p:grpSpPr>
          <a:xfrm>
            <a:off x="3435432" y="3232908"/>
            <a:ext cx="1040896" cy="400110"/>
            <a:chOff x="2451970" y="6060838"/>
            <a:chExt cx="1040896" cy="400110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6FE7D075-57A0-2141-9500-CA97484BE2D7}"/>
                </a:ext>
              </a:extLst>
            </p:cNvPr>
            <p:cNvSpPr/>
            <p:nvPr/>
          </p:nvSpPr>
          <p:spPr>
            <a:xfrm>
              <a:off x="2451970" y="6060838"/>
              <a:ext cx="10408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3,7</a:t>
              </a:r>
              <a:endParaRPr lang="sv-SE" sz="2000" dirty="0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05C7AC68-DA02-184A-9835-2699CFBEB7D2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2B20415B-AB33-B640-A743-188745E97235}"/>
              </a:ext>
            </a:extLst>
          </p:cNvPr>
          <p:cNvGrpSpPr/>
          <p:nvPr/>
        </p:nvGrpSpPr>
        <p:grpSpPr>
          <a:xfrm>
            <a:off x="4614308" y="3214053"/>
            <a:ext cx="905869" cy="400110"/>
            <a:chOff x="2451969" y="6060838"/>
            <a:chExt cx="905869" cy="400110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1CEF2C5-54FE-ED4C-9630-88C43FE778BF}"/>
                </a:ext>
              </a:extLst>
            </p:cNvPr>
            <p:cNvSpPr/>
            <p:nvPr/>
          </p:nvSpPr>
          <p:spPr>
            <a:xfrm>
              <a:off x="2451969" y="6060838"/>
              <a:ext cx="9058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5,2</a:t>
              </a:r>
              <a:endParaRPr lang="sv-SE" sz="2000" dirty="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787040D-36AA-334D-B36E-EBA67CFB9685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BDF886DA-01BE-734C-AB08-126753F89AB8}"/>
              </a:ext>
            </a:extLst>
          </p:cNvPr>
          <p:cNvGrpSpPr/>
          <p:nvPr/>
        </p:nvGrpSpPr>
        <p:grpSpPr>
          <a:xfrm>
            <a:off x="5824575" y="3232908"/>
            <a:ext cx="905869" cy="400110"/>
            <a:chOff x="2451969" y="6060838"/>
            <a:chExt cx="905869" cy="400110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C016FAC-ED08-A643-82D7-3CC564437D24}"/>
                </a:ext>
              </a:extLst>
            </p:cNvPr>
            <p:cNvSpPr/>
            <p:nvPr/>
          </p:nvSpPr>
          <p:spPr>
            <a:xfrm>
              <a:off x="2451969" y="6060838"/>
              <a:ext cx="9058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d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8,4</a:t>
              </a:r>
              <a:endParaRPr lang="sv-SE" sz="2000" dirty="0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A711D63-A727-C642-8657-54BE4D4B214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D0A5202-DE5F-8F42-85F1-5AB82EC25465}"/>
              </a:ext>
            </a:extLst>
          </p:cNvPr>
          <p:cNvSpPr/>
          <p:nvPr/>
        </p:nvSpPr>
        <p:spPr>
          <a:xfrm>
            <a:off x="3083355" y="999451"/>
            <a:ext cx="32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Fler nollor men samma värde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572D8D4-AECE-2B42-A5FB-96AE3C578ED6}"/>
              </a:ext>
            </a:extLst>
          </p:cNvPr>
          <p:cNvGrpSpPr/>
          <p:nvPr/>
        </p:nvGrpSpPr>
        <p:grpSpPr>
          <a:xfrm>
            <a:off x="1243562" y="1098856"/>
            <a:ext cx="7546108" cy="1978285"/>
            <a:chOff x="1243562" y="1098856"/>
            <a:chExt cx="7546108" cy="1978285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6995E44-DF7C-5D4B-A601-B8D022298ABA}"/>
                </a:ext>
              </a:extLst>
            </p:cNvPr>
            <p:cNvSpPr/>
            <p:nvPr/>
          </p:nvSpPr>
          <p:spPr>
            <a:xfrm>
              <a:off x="1243562" y="1567207"/>
              <a:ext cx="46347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Sara har feber. Hennes temperatur är </a:t>
              </a:r>
              <a:r>
                <a:rPr lang="sv-SE" sz="2400" dirty="0">
                  <a:solidFill>
                    <a:srgbClr val="C00000"/>
                  </a:solidFill>
                </a:rPr>
                <a:t>39,0</a:t>
              </a:r>
              <a:r>
                <a:rPr lang="sv-SE" dirty="0"/>
                <a:t> </a:t>
              </a:r>
              <a:r>
                <a:rPr lang="sv-SE" baseline="30000" dirty="0" err="1"/>
                <a:t>o</a:t>
              </a:r>
              <a:r>
                <a:rPr lang="sv-SE" dirty="0" err="1"/>
                <a:t>C</a:t>
              </a:r>
              <a:r>
                <a:rPr lang="sv-SE" dirty="0"/>
                <a:t>. </a:t>
              </a:r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AAD8B16-638E-864C-A29A-43451C8FEB97}"/>
                </a:ext>
              </a:extLst>
            </p:cNvPr>
            <p:cNvGrpSpPr/>
            <p:nvPr/>
          </p:nvGrpSpPr>
          <p:grpSpPr>
            <a:xfrm>
              <a:off x="6080225" y="1098856"/>
              <a:ext cx="2709445" cy="1978285"/>
              <a:chOff x="6080225" y="1098856"/>
              <a:chExt cx="2709445" cy="1978285"/>
            </a:xfrm>
          </p:grpSpPr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BD4E6EEB-32EB-7246-BB4F-7612572C4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48070" y="1241991"/>
                <a:ext cx="2641600" cy="1835150"/>
              </a:xfrm>
              <a:prstGeom prst="rect">
                <a:avLst/>
              </a:prstGeom>
            </p:spPr>
          </p:pic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4308A9C7-D2A9-CC42-94BD-6C3CE01D1DA2}"/>
                  </a:ext>
                </a:extLst>
              </p:cNvPr>
              <p:cNvSpPr/>
              <p:nvPr/>
            </p:nvSpPr>
            <p:spPr>
              <a:xfrm rot="17072731">
                <a:off x="5941837" y="1237244"/>
                <a:ext cx="661476" cy="384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F9ECFE4A-4F9C-F649-B14B-A0FF770B8D87}"/>
              </a:ext>
            </a:extLst>
          </p:cNvPr>
          <p:cNvSpPr/>
          <p:nvPr/>
        </p:nvSpPr>
        <p:spPr>
          <a:xfrm>
            <a:off x="1118079" y="2080956"/>
            <a:ext cx="476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Hon säger att hon har ”trettionio graders feber”.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9340803-8F36-1848-AD71-379576953473}"/>
              </a:ext>
            </a:extLst>
          </p:cNvPr>
          <p:cNvSpPr/>
          <p:nvPr/>
        </p:nvSpPr>
        <p:spPr>
          <a:xfrm>
            <a:off x="3096988" y="2912698"/>
            <a:ext cx="15827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39,0 = 39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D7B8C7A-3B06-9548-B7A0-E6F850386DC8}"/>
              </a:ext>
            </a:extLst>
          </p:cNvPr>
          <p:cNvSpPr/>
          <p:nvPr/>
        </p:nvSpPr>
        <p:spPr>
          <a:xfrm>
            <a:off x="1518326" y="3780860"/>
            <a:ext cx="502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Värdet </a:t>
            </a:r>
            <a:r>
              <a:rPr lang="sv-SE" dirty="0"/>
              <a:t>på ett tal förändras inte om man lägger till en eller flera nollor sist i talet efter decimaltecknet.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B6FDB6E-1739-E048-B754-47A6114B38A1}"/>
              </a:ext>
            </a:extLst>
          </p:cNvPr>
          <p:cNvSpPr/>
          <p:nvPr/>
        </p:nvSpPr>
        <p:spPr>
          <a:xfrm>
            <a:off x="1518326" y="4664686"/>
            <a:ext cx="1578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exempel: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D4FDAC0-191A-9D43-B733-E284D7AB3C1E}"/>
              </a:ext>
            </a:extLst>
          </p:cNvPr>
          <p:cNvSpPr/>
          <p:nvPr/>
        </p:nvSpPr>
        <p:spPr>
          <a:xfrm>
            <a:off x="3289256" y="4664686"/>
            <a:ext cx="297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= 1,0 = 1,00 = 1,000 osv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3A771B-E386-FE44-B6E7-288510527C78}"/>
              </a:ext>
            </a:extLst>
          </p:cNvPr>
          <p:cNvSpPr/>
          <p:nvPr/>
        </p:nvSpPr>
        <p:spPr>
          <a:xfrm>
            <a:off x="3289256" y="5061534"/>
            <a:ext cx="297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0,5 = 0,50 = 0,500 osv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5CFF41F-CCDE-1947-9E82-4E676E9DA68E}"/>
              </a:ext>
            </a:extLst>
          </p:cNvPr>
          <p:cNvSpPr/>
          <p:nvPr/>
        </p:nvSpPr>
        <p:spPr>
          <a:xfrm>
            <a:off x="3132062" y="344965"/>
            <a:ext cx="2879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latin typeface="+mj-lt"/>
              </a:rPr>
              <a:t>Jämföra tals värden</a:t>
            </a:r>
          </a:p>
        </p:txBody>
      </p:sp>
    </p:spTree>
    <p:extLst>
      <p:ext uri="{BB962C8B-B14F-4D97-AF65-F5344CB8AC3E}">
        <p14:creationId xmlns:p14="http://schemas.microsoft.com/office/powerpoint/2010/main" val="29389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D0A5202-DE5F-8F42-85F1-5AB82EC25465}"/>
              </a:ext>
            </a:extLst>
          </p:cNvPr>
          <p:cNvSpPr/>
          <p:nvPr/>
        </p:nvSpPr>
        <p:spPr>
          <a:xfrm>
            <a:off x="565055" y="290183"/>
            <a:ext cx="1363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Jämföra tal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ECFE4A-4F9C-F649-B14B-A0FF770B8D87}"/>
              </a:ext>
            </a:extLst>
          </p:cNvPr>
          <p:cNvSpPr/>
          <p:nvPr/>
        </p:nvSpPr>
        <p:spPr>
          <a:xfrm>
            <a:off x="1957616" y="734608"/>
            <a:ext cx="592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ska jämföra två tal i decimalform är det enklare om man först skriver talen så att de </a:t>
            </a:r>
            <a:r>
              <a:rPr lang="sv-SE" dirty="0">
                <a:solidFill>
                  <a:srgbClr val="C00000"/>
                </a:solidFill>
              </a:rPr>
              <a:t>har lika många decimaler</a:t>
            </a:r>
            <a:r>
              <a:rPr lang="sv-SE" dirty="0"/>
              <a:t>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5E4979E-EC01-BA48-9150-F5B921E840BB}"/>
              </a:ext>
            </a:extLst>
          </p:cNvPr>
          <p:cNvSpPr/>
          <p:nvPr/>
        </p:nvSpPr>
        <p:spPr>
          <a:xfrm>
            <a:off x="1597946" y="1377028"/>
            <a:ext cx="717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lägger man till en eller flera nollor till talet med minst antal decimaler.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769CEBE-DA2F-2A4E-9181-59CDFA8B28AA}"/>
              </a:ext>
            </a:extLst>
          </p:cNvPr>
          <p:cNvSpPr/>
          <p:nvPr/>
        </p:nvSpPr>
        <p:spPr>
          <a:xfrm>
            <a:off x="1305356" y="1977623"/>
            <a:ext cx="7636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Jämför till exempel </a:t>
            </a:r>
            <a:r>
              <a:rPr lang="sv-SE" sz="2400" dirty="0">
                <a:solidFill>
                  <a:srgbClr val="C00000"/>
                </a:solidFill>
              </a:rPr>
              <a:t>0,5 </a:t>
            </a:r>
            <a:r>
              <a:rPr lang="sv-SE" dirty="0"/>
              <a:t>och </a:t>
            </a:r>
            <a:r>
              <a:rPr lang="sv-SE" sz="2400" dirty="0">
                <a:solidFill>
                  <a:srgbClr val="C00000"/>
                </a:solidFill>
              </a:rPr>
              <a:t>0,49</a:t>
            </a:r>
            <a:r>
              <a:rPr lang="sv-SE" dirty="0"/>
              <a:t> det vill säga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dirty="0">
                <a:solidFill>
                  <a:srgbClr val="C00000"/>
                </a:solidFill>
              </a:rPr>
              <a:t>5 tiondelar</a:t>
            </a:r>
            <a:r>
              <a:rPr lang="sv-SE" dirty="0"/>
              <a:t> och </a:t>
            </a:r>
            <a:r>
              <a:rPr lang="sv-SE" dirty="0">
                <a:solidFill>
                  <a:srgbClr val="C00000"/>
                </a:solidFill>
              </a:rPr>
              <a:t>49 hundradelar</a:t>
            </a:r>
            <a:r>
              <a:rPr lang="sv-SE" dirty="0"/>
              <a:t>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7BB8960-A5BE-2B40-86F4-26AEAABEB0D2}"/>
              </a:ext>
            </a:extLst>
          </p:cNvPr>
          <p:cNvSpPr/>
          <p:nvPr/>
        </p:nvSpPr>
        <p:spPr>
          <a:xfrm>
            <a:off x="2612228" y="2623954"/>
            <a:ext cx="514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 tiondelar = 50 hundradelar. Alltså är </a:t>
            </a:r>
            <a:r>
              <a:rPr lang="sv-SE" sz="2400" dirty="0">
                <a:solidFill>
                  <a:srgbClr val="C00000"/>
                </a:solidFill>
              </a:rPr>
              <a:t>0,5 = 0,50</a:t>
            </a:r>
            <a:r>
              <a:rPr lang="sv-SE" dirty="0"/>
              <a:t> .</a:t>
            </a:r>
            <a:endParaRPr lang="sv-SE" dirty="0">
              <a:solidFill>
                <a:srgbClr val="C00000"/>
              </a:solidFill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3CD1419F-AE45-B34F-885D-4797135014D7}"/>
              </a:ext>
            </a:extLst>
          </p:cNvPr>
          <p:cNvGrpSpPr/>
          <p:nvPr/>
        </p:nvGrpSpPr>
        <p:grpSpPr>
          <a:xfrm>
            <a:off x="2966962" y="3099811"/>
            <a:ext cx="4142124" cy="949772"/>
            <a:chOff x="2223733" y="4082898"/>
            <a:chExt cx="4142124" cy="949772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159F7C63-B139-8141-8E08-F88AD82625B6}"/>
                </a:ext>
              </a:extLst>
            </p:cNvPr>
            <p:cNvSpPr/>
            <p:nvPr/>
          </p:nvSpPr>
          <p:spPr>
            <a:xfrm>
              <a:off x="2223733" y="4166492"/>
              <a:ext cx="41421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rgbClr val="C00000"/>
                  </a:solidFill>
                </a:rPr>
                <a:t>50 hundradelar </a:t>
              </a:r>
              <a:r>
                <a:rPr lang="sv-SE" dirty="0"/>
                <a:t>är mer än </a:t>
              </a:r>
              <a:r>
                <a:rPr lang="sv-SE" dirty="0">
                  <a:solidFill>
                    <a:srgbClr val="C00000"/>
                  </a:solidFill>
                </a:rPr>
                <a:t>49 hundradelar</a:t>
              </a:r>
              <a:r>
                <a:rPr lang="sv-SE" dirty="0"/>
                <a:t>. </a:t>
              </a:r>
              <a:endParaRPr lang="sv-SE" dirty="0">
                <a:solidFill>
                  <a:srgbClr val="C00000"/>
                </a:solidFill>
              </a:endParaRPr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15F904C-5326-7443-B389-8A44A0ACF18B}"/>
                </a:ext>
              </a:extLst>
            </p:cNvPr>
            <p:cNvSpPr/>
            <p:nvPr/>
          </p:nvSpPr>
          <p:spPr>
            <a:xfrm>
              <a:off x="3132772" y="4444853"/>
              <a:ext cx="2228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0,5 </a:t>
              </a:r>
              <a:r>
                <a:rPr lang="sv-SE" dirty="0"/>
                <a:t>är mer än </a:t>
              </a:r>
              <a:r>
                <a:rPr lang="sv-SE" sz="2400" dirty="0">
                  <a:solidFill>
                    <a:srgbClr val="C00000"/>
                  </a:solidFill>
                </a:rPr>
                <a:t>0,49</a:t>
              </a:r>
              <a:r>
                <a:rPr lang="sv-SE" dirty="0"/>
                <a:t>. </a:t>
              </a:r>
              <a:endParaRPr lang="sv-SE" dirty="0">
                <a:solidFill>
                  <a:srgbClr val="C00000"/>
                </a:solidFill>
              </a:endParaRP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C6DEA8D-7332-7749-B425-03B7D56D715A}"/>
                </a:ext>
              </a:extLst>
            </p:cNvPr>
            <p:cNvSpPr/>
            <p:nvPr/>
          </p:nvSpPr>
          <p:spPr>
            <a:xfrm>
              <a:off x="2223733" y="4082898"/>
              <a:ext cx="4142124" cy="949772"/>
            </a:xfrm>
            <a:prstGeom prst="rect">
              <a:avLst/>
            </a:prstGeom>
            <a:noFill/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878CA017-E800-3242-BCB7-2946EFB1EE36}"/>
              </a:ext>
            </a:extLst>
          </p:cNvPr>
          <p:cNvSpPr/>
          <p:nvPr/>
        </p:nvSpPr>
        <p:spPr>
          <a:xfrm>
            <a:off x="516946" y="4825380"/>
            <a:ext cx="21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skriva så här: 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4001E9-52D0-1B40-AF39-B3B00C74AF9E}"/>
              </a:ext>
            </a:extLst>
          </p:cNvPr>
          <p:cNvSpPr/>
          <p:nvPr/>
        </p:nvSpPr>
        <p:spPr>
          <a:xfrm>
            <a:off x="2873383" y="4662095"/>
            <a:ext cx="171961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0,5 &gt; 0,49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AA01B23-0A75-1645-9D64-6787CC1DB433}"/>
              </a:ext>
            </a:extLst>
          </p:cNvPr>
          <p:cNvSpPr/>
          <p:nvPr/>
        </p:nvSpPr>
        <p:spPr>
          <a:xfrm>
            <a:off x="2873383" y="5187408"/>
            <a:ext cx="2005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Tecknet </a:t>
            </a:r>
            <a:r>
              <a:rPr lang="sv-SE" sz="2400" dirty="0"/>
              <a:t>&gt;</a:t>
            </a:r>
            <a:r>
              <a:rPr lang="sv-SE" dirty="0"/>
              <a:t> betyder </a:t>
            </a:r>
            <a:r>
              <a:rPr lang="sv-SE" dirty="0">
                <a:solidFill>
                  <a:srgbClr val="C00000"/>
                </a:solidFill>
              </a:rPr>
              <a:t>”är större än”</a:t>
            </a:r>
            <a:r>
              <a:rPr lang="sv-SE" dirty="0"/>
              <a:t>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2D6F0D0-1C13-EE4A-A6ED-5B90784C16FD}"/>
              </a:ext>
            </a:extLst>
          </p:cNvPr>
          <p:cNvSpPr/>
          <p:nvPr/>
        </p:nvSpPr>
        <p:spPr>
          <a:xfrm>
            <a:off x="5654470" y="4662095"/>
            <a:ext cx="171961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0,49 &lt; 0,5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29EF1A7-892E-1C40-8536-6B80025ED471}"/>
              </a:ext>
            </a:extLst>
          </p:cNvPr>
          <p:cNvSpPr/>
          <p:nvPr/>
        </p:nvSpPr>
        <p:spPr>
          <a:xfrm>
            <a:off x="5654470" y="5185315"/>
            <a:ext cx="2005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Tecknet </a:t>
            </a:r>
            <a:r>
              <a:rPr lang="sv-SE" sz="2400" dirty="0"/>
              <a:t>&lt;</a:t>
            </a:r>
            <a:r>
              <a:rPr lang="sv-SE" dirty="0"/>
              <a:t> betyder </a:t>
            </a:r>
            <a:r>
              <a:rPr lang="sv-SE" dirty="0">
                <a:solidFill>
                  <a:srgbClr val="C00000"/>
                </a:solidFill>
              </a:rPr>
              <a:t>”är mindre än”</a:t>
            </a:r>
            <a:r>
              <a:rPr lang="sv-SE" dirty="0"/>
              <a:t>.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FA1406C-F32D-F34C-A506-FB50F75F857E}"/>
              </a:ext>
            </a:extLst>
          </p:cNvPr>
          <p:cNvSpPr/>
          <p:nvPr/>
        </p:nvSpPr>
        <p:spPr>
          <a:xfrm>
            <a:off x="1888713" y="6158675"/>
            <a:ext cx="659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gemensamt namn kallas tecknen &lt; och &gt; för </a:t>
            </a:r>
            <a:r>
              <a:rPr lang="sv-SE" i="1" dirty="0">
                <a:solidFill>
                  <a:srgbClr val="C00000"/>
                </a:solidFill>
              </a:rPr>
              <a:t>olikhetstecken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264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8" grpId="0"/>
      <p:bldP spid="19" grpId="0"/>
      <p:bldP spid="21" grpId="0"/>
      <p:bldP spid="16" grpId="0"/>
      <p:bldP spid="17" grpId="0" animBg="1"/>
      <p:bldP spid="20" grpId="0"/>
      <p:bldP spid="28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840766" y="43242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3461611" y="2134496"/>
            <a:ext cx="703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 </a:t>
            </a:r>
            <a:r>
              <a:rPr lang="sv-SE" dirty="0"/>
              <a:t>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4040293" y="2134496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0,20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6907234" y="1961842"/>
            <a:ext cx="17168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först alla talen med två decimaler. 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235302" y="465957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080656" y="4678429"/>
            <a:ext cx="5266486" cy="400110"/>
            <a:chOff x="2451969" y="6060838"/>
            <a:chExt cx="5266486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5266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0,2 är störst och 0,08 är minst.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60872A71-67FB-DB45-93E4-639A0AA28FD7}"/>
              </a:ext>
            </a:extLst>
          </p:cNvPr>
          <p:cNvSpPr/>
          <p:nvPr/>
        </p:nvSpPr>
        <p:spPr>
          <a:xfrm>
            <a:off x="2537961" y="969104"/>
            <a:ext cx="407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Vilket tal är störst och vilket är minst?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1DCBFC5-854B-D240-AE56-8E461E47B864}"/>
              </a:ext>
            </a:extLst>
          </p:cNvPr>
          <p:cNvSpPr/>
          <p:nvPr/>
        </p:nvSpPr>
        <p:spPr>
          <a:xfrm>
            <a:off x="2235302" y="1364845"/>
            <a:ext cx="5534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0,18		0,19		0,2		0,1		0,08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7985F4D-8D39-A547-89E0-3DA5C7B20BED}"/>
              </a:ext>
            </a:extLst>
          </p:cNvPr>
          <p:cNvSpPr/>
          <p:nvPr/>
        </p:nvSpPr>
        <p:spPr>
          <a:xfrm>
            <a:off x="3461611" y="2596975"/>
            <a:ext cx="703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0,1 </a:t>
            </a:r>
            <a:r>
              <a:rPr lang="sv-SE" dirty="0"/>
              <a:t>=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B92A6D8-2D9E-2D4A-BD1C-B037A802462B}"/>
              </a:ext>
            </a:extLst>
          </p:cNvPr>
          <p:cNvSpPr/>
          <p:nvPr/>
        </p:nvSpPr>
        <p:spPr>
          <a:xfrm>
            <a:off x="4026986" y="2596975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0,10</a:t>
            </a: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5DB6C99-E759-2245-AF45-60F43EF273DC}"/>
              </a:ext>
            </a:extLst>
          </p:cNvPr>
          <p:cNvSpPr/>
          <p:nvPr/>
        </p:nvSpPr>
        <p:spPr>
          <a:xfrm>
            <a:off x="6907234" y="2653405"/>
            <a:ext cx="20855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0,2 = 20 hundradelar och </a:t>
            </a:r>
          </a:p>
          <a:p>
            <a:r>
              <a:rPr lang="sv-SE" sz="1400" dirty="0"/>
              <a:t>0,1 = 10 hundradelar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5F09178-C09F-F14B-9355-E68E11157DCE}"/>
              </a:ext>
            </a:extLst>
          </p:cNvPr>
          <p:cNvSpPr/>
          <p:nvPr/>
        </p:nvSpPr>
        <p:spPr>
          <a:xfrm>
            <a:off x="6907234" y="3448755"/>
            <a:ext cx="160726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sedan talen i storleksordning.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1BFB641-ACF1-1244-ABC8-4B94CF18625D}"/>
              </a:ext>
            </a:extLst>
          </p:cNvPr>
          <p:cNvSpPr/>
          <p:nvPr/>
        </p:nvSpPr>
        <p:spPr>
          <a:xfrm>
            <a:off x="2069848" y="3544137"/>
            <a:ext cx="473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0,20		0,19		0,18		0,10		0,08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6" grpId="0"/>
      <p:bldP spid="26" grpId="0"/>
      <p:bldP spid="27" grpId="0"/>
      <p:bldP spid="28" grpId="0"/>
      <p:bldP spid="29" grpId="0"/>
      <p:bldP spid="30" grpId="0" animBg="1"/>
      <p:bldP spid="31" grpId="0" animBg="1"/>
      <p:bldP spid="3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23292</TotalTime>
  <Words>676</Words>
  <Application>Microsoft Macintosh PowerPoint</Application>
  <PresentationFormat>Bildspel på skärmen 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237</cp:revision>
  <dcterms:created xsi:type="dcterms:W3CDTF">2017-04-10T07:17:33Z</dcterms:created>
  <dcterms:modified xsi:type="dcterms:W3CDTF">2022-06-12T07:05:59Z</dcterms:modified>
</cp:coreProperties>
</file>