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37" r:id="rId2"/>
    <p:sldId id="340" r:id="rId3"/>
    <p:sldId id="336" r:id="rId4"/>
    <p:sldId id="344" r:id="rId5"/>
    <p:sldId id="342" r:id="rId6"/>
    <p:sldId id="345" r:id="rId7"/>
    <p:sldId id="353" r:id="rId8"/>
    <p:sldId id="355" r:id="rId9"/>
    <p:sldId id="356" r:id="rId10"/>
    <p:sldId id="358" r:id="rId11"/>
    <p:sldId id="359" r:id="rId12"/>
    <p:sldId id="262" r:id="rId13"/>
    <p:sldId id="360" r:id="rId14"/>
    <p:sldId id="361" r:id="rId15"/>
    <p:sldId id="263" r:id="rId16"/>
    <p:sldId id="362" r:id="rId17"/>
    <p:sldId id="320" r:id="rId18"/>
    <p:sldId id="321" r:id="rId19"/>
    <p:sldId id="322" r:id="rId20"/>
    <p:sldId id="276" r:id="rId21"/>
    <p:sldId id="364" r:id="rId22"/>
    <p:sldId id="365" r:id="rId23"/>
    <p:sldId id="339" r:id="rId24"/>
    <p:sldId id="347" r:id="rId25"/>
    <p:sldId id="324" r:id="rId26"/>
    <p:sldId id="363" r:id="rId27"/>
    <p:sldId id="354" r:id="rId28"/>
    <p:sldId id="341" r:id="rId29"/>
    <p:sldId id="343" r:id="rId30"/>
    <p:sldId id="366" r:id="rId31"/>
    <p:sldId id="348" r:id="rId32"/>
    <p:sldId id="350" r:id="rId33"/>
    <p:sldId id="349" r:id="rId34"/>
    <p:sldId id="351" r:id="rId3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1.2_Uppgift 34" id="{9ABA3C8E-E0A5-0F42-93CE-16D36604BF65}">
          <p14:sldIdLst>
            <p14:sldId id="337"/>
            <p14:sldId id="340"/>
          </p14:sldIdLst>
        </p14:section>
        <p14:section name="Fördiagnos 1.2_Uppgift 35" id="{B56FA485-B42C-7D47-A9E0-084FA0BC3B89}">
          <p14:sldIdLst>
            <p14:sldId id="336"/>
            <p14:sldId id="344"/>
            <p14:sldId id="342"/>
            <p14:sldId id="345"/>
          </p14:sldIdLst>
        </p14:section>
        <p14:section name="Fördiagnos 1.2_Uppgift 36" id="{BC36EE02-CFC3-1E4A-9E9F-C97D4B1032ED}">
          <p14:sldIdLst>
            <p14:sldId id="353"/>
            <p14:sldId id="355"/>
            <p14:sldId id="356"/>
            <p14:sldId id="358"/>
          </p14:sldIdLst>
        </p14:section>
        <p14:section name="Fördiagnos 1.2_Uppgift 37 - 39" id="{85AD5F93-1705-6C47-9598-240629146FE5}">
          <p14:sldIdLst>
            <p14:sldId id="359"/>
            <p14:sldId id="262"/>
            <p14:sldId id="360"/>
            <p14:sldId id="361"/>
            <p14:sldId id="263"/>
            <p14:sldId id="362"/>
          </p14:sldIdLst>
        </p14:section>
        <p14:section name="Fördiagnos 1.2_Uppgift 40" id="{89CB0C08-8639-1644-9941-6736D8AE3711}">
          <p14:sldIdLst>
            <p14:sldId id="320"/>
            <p14:sldId id="321"/>
            <p14:sldId id="322"/>
            <p14:sldId id="276"/>
          </p14:sldIdLst>
        </p14:section>
        <p14:section name="Fördiagnos 1.2_Uppgift 41" id="{FD1C4477-E6C3-F849-A430-4AEFEA510361}">
          <p14:sldIdLst>
            <p14:sldId id="364"/>
            <p14:sldId id="365"/>
            <p14:sldId id="339"/>
            <p14:sldId id="347"/>
            <p14:sldId id="324"/>
            <p14:sldId id="363"/>
            <p14:sldId id="354"/>
          </p14:sldIdLst>
        </p14:section>
        <p14:section name="Fördiagnos 1.2_Uppgift 42 - 43" id="{C5408CCE-5C16-884E-92B2-A8A1F72FD35B}">
          <p14:sldIdLst>
            <p14:sldId id="341"/>
            <p14:sldId id="343"/>
            <p14:sldId id="366"/>
            <p14:sldId id="348"/>
            <p14:sldId id="350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0" autoAdjust="0"/>
    <p:restoredTop sz="99052" autoAdjust="0"/>
  </p:normalViewPr>
  <p:slideViewPr>
    <p:cSldViewPr snapToGrid="0" snapToObjects="1">
      <p:cViewPr>
        <p:scale>
          <a:sx n="96" d="100"/>
          <a:sy n="96" d="100"/>
        </p:scale>
        <p:origin x="560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307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DD07FDF-353A-5C46-846A-EA00DF2CF53E}" type="slidenum">
              <a:rPr lang="sv-SE" sz="1200"/>
              <a:pPr eaLnBrk="1" hangingPunct="1"/>
              <a:t>20</a:t>
            </a:fld>
            <a:endParaRPr 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987391" y="935207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71401"/>
              </p:ext>
            </p:extLst>
          </p:nvPr>
        </p:nvGraphicFramePr>
        <p:xfrm>
          <a:off x="1939929" y="1658141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+ 0,5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485091" y="2675803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0,5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661931" y="267580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1,5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06556"/>
              </p:ext>
            </p:extLst>
          </p:nvPr>
        </p:nvGraphicFramePr>
        <p:xfrm>
          <a:off x="3707387" y="1658141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5 – 0,1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25906" y="2706580"/>
            <a:ext cx="191202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1,0 + 0,5.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475388" y="3892476"/>
            <a:ext cx="138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0,1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695529" y="389247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4,9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316457" y="5008248"/>
            <a:ext cx="34261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5 hela = 50 tiondelar. </a:t>
            </a:r>
          </a:p>
          <a:p>
            <a:r>
              <a:rPr lang="sv-SE" sz="1400" dirty="0"/>
              <a:t>50 tiondelar – 1 tiondel = 49 tiondelar = 4,9.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25906" y="3815532"/>
            <a:ext cx="341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ofta enklare att räkna om man skriver termerna med lika många decimaler.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97958" y="621981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243312" y="6238673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1,5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269725" y="6238673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4,9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aphicFrame>
        <p:nvGraphicFramePr>
          <p:cNvPr id="26" name="Tabell 25">
            <a:extLst>
              <a:ext uri="{FF2B5EF4-FFF2-40B4-BE49-F238E27FC236}">
                <a16:creationId xmlns:a16="http://schemas.microsoft.com/office/drawing/2014/main" id="{B98DA41F-1E8E-6B4D-8F50-D517A196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87218"/>
              </p:ext>
            </p:extLst>
          </p:nvPr>
        </p:nvGraphicFramePr>
        <p:xfrm>
          <a:off x="5576922" y="1654765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 0,1 + 0,01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8B2A9768-B4C9-1143-94FC-2929C90324EC}"/>
              </a:ext>
            </a:extLst>
          </p:cNvPr>
          <p:cNvSpPr/>
          <p:nvPr/>
        </p:nvSpPr>
        <p:spPr>
          <a:xfrm>
            <a:off x="2645564" y="3898006"/>
            <a:ext cx="138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5,0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0,1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485091" y="5135995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0,1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0,01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4303375" y="511671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0,11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A235CC4-4A9E-904C-8B55-68D2C64751DD}"/>
              </a:ext>
            </a:extLst>
          </p:cNvPr>
          <p:cNvSpPr/>
          <p:nvPr/>
        </p:nvSpPr>
        <p:spPr>
          <a:xfrm>
            <a:off x="2981057" y="5116718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0,01 </a:t>
            </a:r>
            <a:r>
              <a:rPr lang="sv-SE" dirty="0"/>
              <a:t>=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325906" y="6219818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0,11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9C0AAC87-E6C3-4E45-996E-4D8473917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	 		                            Att räkna med tal</a:t>
            </a:r>
          </a:p>
        </p:txBody>
      </p:sp>
    </p:spTree>
    <p:extLst>
      <p:ext uri="{BB962C8B-B14F-4D97-AF65-F5344CB8AC3E}">
        <p14:creationId xmlns:p14="http://schemas.microsoft.com/office/powerpoint/2010/main" val="1788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6310227" y="718619"/>
          <a:ext cx="2390776" cy="4815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28" name="Rak 27"/>
          <p:cNvCxnSpPr/>
          <p:nvPr/>
        </p:nvCxnSpPr>
        <p:spPr>
          <a:xfrm flipH="1">
            <a:off x="7446097" y="1016459"/>
            <a:ext cx="92075" cy="14446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 flipH="1">
            <a:off x="7461916" y="141287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7184064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7520581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7170417" y="3334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21505" name="Rak 21504"/>
          <p:cNvCxnSpPr/>
          <p:nvPr/>
        </p:nvCxnSpPr>
        <p:spPr>
          <a:xfrm>
            <a:off x="6310227" y="1827173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ak 148"/>
          <p:cNvCxnSpPr/>
          <p:nvPr/>
        </p:nvCxnSpPr>
        <p:spPr>
          <a:xfrm>
            <a:off x="6310227" y="2572825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ak 149"/>
          <p:cNvCxnSpPr/>
          <p:nvPr/>
        </p:nvCxnSpPr>
        <p:spPr>
          <a:xfrm>
            <a:off x="6310227" y="3318308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ak 150"/>
          <p:cNvCxnSpPr/>
          <p:nvPr/>
        </p:nvCxnSpPr>
        <p:spPr>
          <a:xfrm>
            <a:off x="6312799" y="404706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6310227" y="479001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3B4303-448A-C048-9D95-446FC09B5CFF}"/>
              </a:ext>
            </a:extLst>
          </p:cNvPr>
          <p:cNvSpPr/>
          <p:nvPr/>
        </p:nvSpPr>
        <p:spPr>
          <a:xfrm>
            <a:off x="3016376" y="35309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A46515B3-5013-1A41-9F2F-3B2B489809F1}"/>
              </a:ext>
            </a:extLst>
          </p:cNvPr>
          <p:cNvSpPr txBox="1"/>
          <p:nvPr/>
        </p:nvSpPr>
        <p:spPr>
          <a:xfrm>
            <a:off x="7921835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0E1BCD47-CBEB-5B42-87C0-569C8FE83B53}"/>
              </a:ext>
            </a:extLst>
          </p:cNvPr>
          <p:cNvSpPr txBox="1"/>
          <p:nvPr/>
        </p:nvSpPr>
        <p:spPr>
          <a:xfrm>
            <a:off x="7556471" y="146048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94707DB-5FFB-5B4F-A9EC-797F53217902}"/>
              </a:ext>
            </a:extLst>
          </p:cNvPr>
          <p:cNvSpPr txBox="1"/>
          <p:nvPr/>
        </p:nvSpPr>
        <p:spPr>
          <a:xfrm>
            <a:off x="7934942" y="144755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cxnSp>
        <p:nvCxnSpPr>
          <p:cNvPr id="166" name="Rak 165">
            <a:extLst>
              <a:ext uri="{FF2B5EF4-FFF2-40B4-BE49-F238E27FC236}">
                <a16:creationId xmlns:a16="http://schemas.microsoft.com/office/drawing/2014/main" id="{0C6E013D-AFE0-D141-B368-4732BD0FDD39}"/>
              </a:ext>
            </a:extLst>
          </p:cNvPr>
          <p:cNvCxnSpPr/>
          <p:nvPr/>
        </p:nvCxnSpPr>
        <p:spPr>
          <a:xfrm flipH="1">
            <a:off x="7461916" y="218514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textruta 166">
            <a:extLst>
              <a:ext uri="{FF2B5EF4-FFF2-40B4-BE49-F238E27FC236}">
                <a16:creationId xmlns:a16="http://schemas.microsoft.com/office/drawing/2014/main" id="{2CCF8481-6089-3447-8C29-5D012F8C0710}"/>
              </a:ext>
            </a:extLst>
          </p:cNvPr>
          <p:cNvSpPr txBox="1"/>
          <p:nvPr/>
        </p:nvSpPr>
        <p:spPr>
          <a:xfrm>
            <a:off x="6774611" y="183885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ADE6413-F234-0B41-8CB9-E50A2F18FA3E}"/>
              </a:ext>
            </a:extLst>
          </p:cNvPr>
          <p:cNvSpPr txBox="1"/>
          <p:nvPr/>
        </p:nvSpPr>
        <p:spPr>
          <a:xfrm>
            <a:off x="7147294" y="184287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48C96810-19B8-B543-AF20-8C8DB8E30D2F}"/>
              </a:ext>
            </a:extLst>
          </p:cNvPr>
          <p:cNvSpPr txBox="1"/>
          <p:nvPr/>
        </p:nvSpPr>
        <p:spPr>
          <a:xfrm>
            <a:off x="7538885" y="184956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8D0AE57F-6F15-C04B-B269-21347C369584}"/>
              </a:ext>
            </a:extLst>
          </p:cNvPr>
          <p:cNvSpPr txBox="1"/>
          <p:nvPr/>
        </p:nvSpPr>
        <p:spPr>
          <a:xfrm>
            <a:off x="7567204" y="220387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B797AE03-8432-5A48-A4AB-5671C0BBDCE4}"/>
              </a:ext>
            </a:extLst>
          </p:cNvPr>
          <p:cNvSpPr txBox="1"/>
          <p:nvPr/>
        </p:nvSpPr>
        <p:spPr>
          <a:xfrm>
            <a:off x="7988737" y="219611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2ED38138-630C-1540-81A7-A090CBA2F7C7}"/>
              </a:ext>
            </a:extLst>
          </p:cNvPr>
          <p:cNvSpPr txBox="1"/>
          <p:nvPr/>
        </p:nvSpPr>
        <p:spPr>
          <a:xfrm>
            <a:off x="8384596" y="21931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176" name="Rak 175">
            <a:extLst>
              <a:ext uri="{FF2B5EF4-FFF2-40B4-BE49-F238E27FC236}">
                <a16:creationId xmlns:a16="http://schemas.microsoft.com/office/drawing/2014/main" id="{8437CDB9-2DCC-BA4C-B73C-AD3F46DE221D}"/>
              </a:ext>
            </a:extLst>
          </p:cNvPr>
          <p:cNvCxnSpPr/>
          <p:nvPr/>
        </p:nvCxnSpPr>
        <p:spPr>
          <a:xfrm flipH="1">
            <a:off x="7465315" y="292351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8" name="textruta 177">
            <a:extLst>
              <a:ext uri="{FF2B5EF4-FFF2-40B4-BE49-F238E27FC236}">
                <a16:creationId xmlns:a16="http://schemas.microsoft.com/office/drawing/2014/main" id="{626D06DE-A389-7A4A-82EB-A2C4F8EA7B9E}"/>
              </a:ext>
            </a:extLst>
          </p:cNvPr>
          <p:cNvSpPr txBox="1"/>
          <p:nvPr/>
        </p:nvSpPr>
        <p:spPr>
          <a:xfrm>
            <a:off x="6830653" y="258635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F2B86337-B31E-1046-8AE2-1CAAB92ACAC4}"/>
              </a:ext>
            </a:extLst>
          </p:cNvPr>
          <p:cNvSpPr txBox="1"/>
          <p:nvPr/>
        </p:nvSpPr>
        <p:spPr>
          <a:xfrm>
            <a:off x="7158068" y="259958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DA3BFE5-CF2E-7A40-98D5-D565FE152657}"/>
              </a:ext>
            </a:extLst>
          </p:cNvPr>
          <p:cNvSpPr txBox="1"/>
          <p:nvPr/>
        </p:nvSpPr>
        <p:spPr>
          <a:xfrm>
            <a:off x="7170417" y="296866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6A2CB21C-95DB-BE4B-9556-4CEC501749FA}"/>
              </a:ext>
            </a:extLst>
          </p:cNvPr>
          <p:cNvSpPr txBox="1"/>
          <p:nvPr/>
        </p:nvSpPr>
        <p:spPr>
          <a:xfrm>
            <a:off x="7553646" y="297828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cxnSp>
        <p:nvCxnSpPr>
          <p:cNvPr id="183" name="Rak 182">
            <a:extLst>
              <a:ext uri="{FF2B5EF4-FFF2-40B4-BE49-F238E27FC236}">
                <a16:creationId xmlns:a16="http://schemas.microsoft.com/office/drawing/2014/main" id="{0401C422-314A-B043-839B-8E273FFE445B}"/>
              </a:ext>
            </a:extLst>
          </p:cNvPr>
          <p:cNvCxnSpPr/>
          <p:nvPr/>
        </p:nvCxnSpPr>
        <p:spPr>
          <a:xfrm flipH="1">
            <a:off x="7472126" y="327330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Rak 184">
            <a:extLst>
              <a:ext uri="{FF2B5EF4-FFF2-40B4-BE49-F238E27FC236}">
                <a16:creationId xmlns:a16="http://schemas.microsoft.com/office/drawing/2014/main" id="{CF304AB0-7232-1645-9552-299497C4758C}"/>
              </a:ext>
            </a:extLst>
          </p:cNvPr>
          <p:cNvCxnSpPr/>
          <p:nvPr/>
        </p:nvCxnSpPr>
        <p:spPr>
          <a:xfrm flipH="1">
            <a:off x="7478343" y="363799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ruta 185">
            <a:extLst>
              <a:ext uri="{FF2B5EF4-FFF2-40B4-BE49-F238E27FC236}">
                <a16:creationId xmlns:a16="http://schemas.microsoft.com/office/drawing/2014/main" id="{9905078A-7A67-7045-A9F3-B807BE3ECFE9}"/>
              </a:ext>
            </a:extLst>
          </p:cNvPr>
          <p:cNvSpPr txBox="1"/>
          <p:nvPr/>
        </p:nvSpPr>
        <p:spPr>
          <a:xfrm>
            <a:off x="6392067" y="33260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A86A6434-1A37-E247-AD9B-E202E2641217}"/>
              </a:ext>
            </a:extLst>
          </p:cNvPr>
          <p:cNvSpPr txBox="1"/>
          <p:nvPr/>
        </p:nvSpPr>
        <p:spPr>
          <a:xfrm>
            <a:off x="6794299" y="33242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8E8D07A4-AE8F-F74C-A30C-FB5778532071}"/>
              </a:ext>
            </a:extLst>
          </p:cNvPr>
          <p:cNvSpPr txBox="1"/>
          <p:nvPr/>
        </p:nvSpPr>
        <p:spPr>
          <a:xfrm>
            <a:off x="7929112" y="3681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907720D-D2A8-6C4B-8FCE-7CE93251B60B}"/>
              </a:ext>
            </a:extLst>
          </p:cNvPr>
          <p:cNvSpPr txBox="1"/>
          <p:nvPr/>
        </p:nvSpPr>
        <p:spPr>
          <a:xfrm>
            <a:off x="8348903" y="367885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5F8B4711-AD3F-854E-8760-EE4FB24CED24}"/>
              </a:ext>
            </a:extLst>
          </p:cNvPr>
          <p:cNvSpPr txBox="1"/>
          <p:nvPr/>
        </p:nvSpPr>
        <p:spPr>
          <a:xfrm>
            <a:off x="7503627" y="368477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cxnSp>
        <p:nvCxnSpPr>
          <p:cNvPr id="191" name="Rak 190">
            <a:extLst>
              <a:ext uri="{FF2B5EF4-FFF2-40B4-BE49-F238E27FC236}">
                <a16:creationId xmlns:a16="http://schemas.microsoft.com/office/drawing/2014/main" id="{0D0DB53D-79AE-0F4B-A27B-F7AA11FA80E1}"/>
              </a:ext>
            </a:extLst>
          </p:cNvPr>
          <p:cNvCxnSpPr/>
          <p:nvPr/>
        </p:nvCxnSpPr>
        <p:spPr>
          <a:xfrm flipH="1">
            <a:off x="7478572" y="438047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textruta 191">
            <a:extLst>
              <a:ext uri="{FF2B5EF4-FFF2-40B4-BE49-F238E27FC236}">
                <a16:creationId xmlns:a16="http://schemas.microsoft.com/office/drawing/2014/main" id="{C2EEDCB6-0315-BB4F-A070-D6BCEBAE21EB}"/>
              </a:ext>
            </a:extLst>
          </p:cNvPr>
          <p:cNvSpPr txBox="1"/>
          <p:nvPr/>
        </p:nvSpPr>
        <p:spPr>
          <a:xfrm>
            <a:off x="7180017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CACD46B1-0C54-564E-A818-77A421A2ED20}"/>
              </a:ext>
            </a:extLst>
          </p:cNvPr>
          <p:cNvSpPr txBox="1"/>
          <p:nvPr/>
        </p:nvSpPr>
        <p:spPr>
          <a:xfrm>
            <a:off x="7554623" y="407256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1A789B7-8DDC-A847-8D10-B2C8AD1C5E37}"/>
              </a:ext>
            </a:extLst>
          </p:cNvPr>
          <p:cNvSpPr txBox="1"/>
          <p:nvPr/>
        </p:nvSpPr>
        <p:spPr>
          <a:xfrm>
            <a:off x="7924117" y="44398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A37C417D-9AFE-914C-9716-EBE99859A7C7}"/>
              </a:ext>
            </a:extLst>
          </p:cNvPr>
          <p:cNvSpPr txBox="1"/>
          <p:nvPr/>
        </p:nvSpPr>
        <p:spPr>
          <a:xfrm>
            <a:off x="8343908" y="4436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57F89142-CD64-3146-875A-74FFCF44E8FE}"/>
              </a:ext>
            </a:extLst>
          </p:cNvPr>
          <p:cNvSpPr txBox="1"/>
          <p:nvPr/>
        </p:nvSpPr>
        <p:spPr>
          <a:xfrm>
            <a:off x="7550490" y="4436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03" name="Rak 202">
            <a:extLst>
              <a:ext uri="{FF2B5EF4-FFF2-40B4-BE49-F238E27FC236}">
                <a16:creationId xmlns:a16="http://schemas.microsoft.com/office/drawing/2014/main" id="{20C9AE7E-8E0C-5845-8A3B-607E835AE6AD}"/>
              </a:ext>
            </a:extLst>
          </p:cNvPr>
          <p:cNvCxnSpPr/>
          <p:nvPr/>
        </p:nvCxnSpPr>
        <p:spPr>
          <a:xfrm flipH="1">
            <a:off x="7484241" y="512278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" name="textruta 203">
            <a:extLst>
              <a:ext uri="{FF2B5EF4-FFF2-40B4-BE49-F238E27FC236}">
                <a16:creationId xmlns:a16="http://schemas.microsoft.com/office/drawing/2014/main" id="{FFE25902-37A3-5A44-AA57-32C9992854ED}"/>
              </a:ext>
            </a:extLst>
          </p:cNvPr>
          <p:cNvSpPr txBox="1"/>
          <p:nvPr/>
        </p:nvSpPr>
        <p:spPr>
          <a:xfrm>
            <a:off x="7185686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4A263971-E415-C145-93B0-52BAA52C3334}"/>
              </a:ext>
            </a:extLst>
          </p:cNvPr>
          <p:cNvSpPr txBox="1"/>
          <p:nvPr/>
        </p:nvSpPr>
        <p:spPr>
          <a:xfrm>
            <a:off x="8371883" y="517041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22" name="Rektangel 221">
            <a:extLst>
              <a:ext uri="{FF2B5EF4-FFF2-40B4-BE49-F238E27FC236}">
                <a16:creationId xmlns:a16="http://schemas.microsoft.com/office/drawing/2014/main" id="{9CAEED33-C4A2-1345-9C59-37430885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827" y="1233233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0,75</a:t>
            </a:r>
            <a:endParaRPr lang="sv-SE" dirty="0"/>
          </a:p>
        </p:txBody>
      </p:sp>
      <p:grpSp>
        <p:nvGrpSpPr>
          <p:cNvPr id="223" name="Grupp 222">
            <a:extLst>
              <a:ext uri="{FF2B5EF4-FFF2-40B4-BE49-F238E27FC236}">
                <a16:creationId xmlns:a16="http://schemas.microsoft.com/office/drawing/2014/main" id="{0E12B208-55BB-0243-B4F5-680BFFE28F33}"/>
              </a:ext>
            </a:extLst>
          </p:cNvPr>
          <p:cNvGrpSpPr/>
          <p:nvPr/>
        </p:nvGrpSpPr>
        <p:grpSpPr>
          <a:xfrm>
            <a:off x="3168891" y="1061987"/>
            <a:ext cx="756160" cy="670236"/>
            <a:chOff x="977815" y="1877701"/>
            <a:chExt cx="756160" cy="670236"/>
          </a:xfrm>
        </p:grpSpPr>
        <p:grpSp>
          <p:nvGrpSpPr>
            <p:cNvPr id="224" name="Grupp 223">
              <a:extLst>
                <a:ext uri="{FF2B5EF4-FFF2-40B4-BE49-F238E27FC236}">
                  <a16:creationId xmlns:a16="http://schemas.microsoft.com/office/drawing/2014/main" id="{AA3D3D09-AF0A-6247-9669-AF31EA874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815" y="1877701"/>
              <a:ext cx="476412" cy="670236"/>
              <a:chOff x="3981002" y="1847737"/>
              <a:chExt cx="477303" cy="670424"/>
            </a:xfrm>
          </p:grpSpPr>
          <p:sp>
            <p:nvSpPr>
              <p:cNvPr id="226" name="textruta 46">
                <a:extLst>
                  <a:ext uri="{FF2B5EF4-FFF2-40B4-BE49-F238E27FC236}">
                    <a16:creationId xmlns:a16="http://schemas.microsoft.com/office/drawing/2014/main" id="{8E0F42BA-83D2-3B46-89B3-2CE541056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002" y="1847737"/>
                <a:ext cx="47730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7,5</a:t>
                </a:r>
              </a:p>
            </p:txBody>
          </p:sp>
          <p:sp>
            <p:nvSpPr>
              <p:cNvPr id="227" name="textruta 47">
                <a:extLst>
                  <a:ext uri="{FF2B5EF4-FFF2-40B4-BE49-F238E27FC236}">
                    <a16:creationId xmlns:a16="http://schemas.microsoft.com/office/drawing/2014/main" id="{F0AF5EFA-48E5-5341-9FB0-CD70BA084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8" name="Rak 227">
                <a:extLst>
                  <a:ext uri="{FF2B5EF4-FFF2-40B4-BE49-F238E27FC236}">
                    <a16:creationId xmlns:a16="http://schemas.microsoft.com/office/drawing/2014/main" id="{9CED5823-609B-A94A-BFEB-FA8572FFA7A4}"/>
                  </a:ext>
                </a:extLst>
              </p:cNvPr>
              <p:cNvCxnSpPr/>
              <p:nvPr/>
            </p:nvCxnSpPr>
            <p:spPr>
              <a:xfrm>
                <a:off x="3981084" y="2203748"/>
                <a:ext cx="47714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textruta 224">
              <a:extLst>
                <a:ext uri="{FF2B5EF4-FFF2-40B4-BE49-F238E27FC236}">
                  <a16:creationId xmlns:a16="http://schemas.microsoft.com/office/drawing/2014/main" id="{470B69B6-E814-2A42-A931-00AA8BE43922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30" name="textruta 229">
            <a:extLst>
              <a:ext uri="{FF2B5EF4-FFF2-40B4-BE49-F238E27FC236}">
                <a16:creationId xmlns:a16="http://schemas.microsoft.com/office/drawing/2014/main" id="{4F684769-CEC5-5141-B8C6-9B6F1181C9C1}"/>
              </a:ext>
            </a:extLst>
          </p:cNvPr>
          <p:cNvSpPr txBox="1"/>
          <p:nvPr/>
        </p:nvSpPr>
        <p:spPr>
          <a:xfrm>
            <a:off x="7178000" y="14750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31" name="Rak 230">
            <a:extLst>
              <a:ext uri="{FF2B5EF4-FFF2-40B4-BE49-F238E27FC236}">
                <a16:creationId xmlns:a16="http://schemas.microsoft.com/office/drawing/2014/main" id="{25CA9493-BE85-F242-BF75-C6C619523E0C}"/>
              </a:ext>
            </a:extLst>
          </p:cNvPr>
          <p:cNvCxnSpPr/>
          <p:nvPr/>
        </p:nvCxnSpPr>
        <p:spPr>
          <a:xfrm flipH="1">
            <a:off x="7466062" y="1793033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2" name="Rektangel 231">
            <a:extLst>
              <a:ext uri="{FF2B5EF4-FFF2-40B4-BE49-F238E27FC236}">
                <a16:creationId xmlns:a16="http://schemas.microsoft.com/office/drawing/2014/main" id="{085DF473-7581-0C4E-8EE4-69771817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20" y="190208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0,231</a:t>
            </a:r>
            <a:endParaRPr lang="sv-SE" dirty="0"/>
          </a:p>
        </p:txBody>
      </p:sp>
      <p:grpSp>
        <p:nvGrpSpPr>
          <p:cNvPr id="233" name="Grupp 232">
            <a:extLst>
              <a:ext uri="{FF2B5EF4-FFF2-40B4-BE49-F238E27FC236}">
                <a16:creationId xmlns:a16="http://schemas.microsoft.com/office/drawing/2014/main" id="{22B0BE06-5984-2A4C-AD4E-2246F03B9A3C}"/>
              </a:ext>
            </a:extLst>
          </p:cNvPr>
          <p:cNvGrpSpPr/>
          <p:nvPr/>
        </p:nvGrpSpPr>
        <p:grpSpPr>
          <a:xfrm>
            <a:off x="3096301" y="1757381"/>
            <a:ext cx="818944" cy="664743"/>
            <a:chOff x="915031" y="1904247"/>
            <a:chExt cx="818944" cy="664743"/>
          </a:xfrm>
        </p:grpSpPr>
        <p:grpSp>
          <p:nvGrpSpPr>
            <p:cNvPr id="234" name="Grupp 233">
              <a:extLst>
                <a:ext uri="{FF2B5EF4-FFF2-40B4-BE49-F238E27FC236}">
                  <a16:creationId xmlns:a16="http://schemas.microsoft.com/office/drawing/2014/main" id="{FB6CAEAF-AAD7-4044-B26A-5656D53EC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031" y="1904247"/>
              <a:ext cx="593432" cy="664743"/>
              <a:chOff x="3918102" y="1874292"/>
              <a:chExt cx="594542" cy="664930"/>
            </a:xfrm>
          </p:grpSpPr>
          <p:sp>
            <p:nvSpPr>
              <p:cNvPr id="236" name="textruta 46">
                <a:extLst>
                  <a:ext uri="{FF2B5EF4-FFF2-40B4-BE49-F238E27FC236}">
                    <a16:creationId xmlns:a16="http://schemas.microsoft.com/office/drawing/2014/main" id="{3718B6DF-666D-2B48-B152-7F6BED2C6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8102" y="1874292"/>
                <a:ext cx="59454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23,1</a:t>
                </a:r>
              </a:p>
            </p:txBody>
          </p:sp>
          <p:sp>
            <p:nvSpPr>
              <p:cNvPr id="237" name="textruta 47">
                <a:extLst>
                  <a:ext uri="{FF2B5EF4-FFF2-40B4-BE49-F238E27FC236}">
                    <a16:creationId xmlns:a16="http://schemas.microsoft.com/office/drawing/2014/main" id="{83EF39F8-45EA-5F4B-9A1E-66C2E709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1497" y="2169786"/>
                <a:ext cx="53672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238" name="Rak 237">
                <a:extLst>
                  <a:ext uri="{FF2B5EF4-FFF2-40B4-BE49-F238E27FC236}">
                    <a16:creationId xmlns:a16="http://schemas.microsoft.com/office/drawing/2014/main" id="{0C0EA245-9873-1745-A068-D4C0A89A4670}"/>
                  </a:ext>
                </a:extLst>
              </p:cNvPr>
              <p:cNvCxnSpPr/>
              <p:nvPr/>
            </p:nvCxnSpPr>
            <p:spPr>
              <a:xfrm>
                <a:off x="3981084" y="2203748"/>
                <a:ext cx="47714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" name="textruta 234">
              <a:extLst>
                <a:ext uri="{FF2B5EF4-FFF2-40B4-BE49-F238E27FC236}">
                  <a16:creationId xmlns:a16="http://schemas.microsoft.com/office/drawing/2014/main" id="{E171832D-3588-3E41-8AE7-FA13B637B4B6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39" name="textruta 238">
            <a:extLst>
              <a:ext uri="{FF2B5EF4-FFF2-40B4-BE49-F238E27FC236}">
                <a16:creationId xmlns:a16="http://schemas.microsoft.com/office/drawing/2014/main" id="{65B2702D-E232-1C42-9D2F-7747BB53A0B2}"/>
              </a:ext>
            </a:extLst>
          </p:cNvPr>
          <p:cNvSpPr txBox="1"/>
          <p:nvPr/>
        </p:nvSpPr>
        <p:spPr>
          <a:xfrm>
            <a:off x="7164412" y="222298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40" name="Rak 239">
            <a:extLst>
              <a:ext uri="{FF2B5EF4-FFF2-40B4-BE49-F238E27FC236}">
                <a16:creationId xmlns:a16="http://schemas.microsoft.com/office/drawing/2014/main" id="{DDCA5574-1012-C44A-B60D-31B92D46DDA1}"/>
              </a:ext>
            </a:extLst>
          </p:cNvPr>
          <p:cNvCxnSpPr/>
          <p:nvPr/>
        </p:nvCxnSpPr>
        <p:spPr>
          <a:xfrm flipH="1">
            <a:off x="7452474" y="254095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1" name="Rektangel 240">
            <a:extLst>
              <a:ext uri="{FF2B5EF4-FFF2-40B4-BE49-F238E27FC236}">
                <a16:creationId xmlns:a16="http://schemas.microsoft.com/office/drawing/2014/main" id="{320460B8-32C2-9840-95C0-5D414D5B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20" y="270137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6,4</a:t>
            </a:r>
            <a:endParaRPr lang="sv-SE" dirty="0"/>
          </a:p>
        </p:txBody>
      </p:sp>
      <p:grpSp>
        <p:nvGrpSpPr>
          <p:cNvPr id="242" name="Grupp 241">
            <a:extLst>
              <a:ext uri="{FF2B5EF4-FFF2-40B4-BE49-F238E27FC236}">
                <a16:creationId xmlns:a16="http://schemas.microsoft.com/office/drawing/2014/main" id="{8A55F364-E6DE-6242-A52B-6B698334036E}"/>
              </a:ext>
            </a:extLst>
          </p:cNvPr>
          <p:cNvGrpSpPr/>
          <p:nvPr/>
        </p:nvGrpSpPr>
        <p:grpSpPr>
          <a:xfrm>
            <a:off x="3200342" y="2578991"/>
            <a:ext cx="714903" cy="608693"/>
            <a:chOff x="1019072" y="1926567"/>
            <a:chExt cx="714903" cy="608693"/>
          </a:xfrm>
        </p:grpSpPr>
        <p:grpSp>
          <p:nvGrpSpPr>
            <p:cNvPr id="243" name="Grupp 242">
              <a:extLst>
                <a:ext uri="{FF2B5EF4-FFF2-40B4-BE49-F238E27FC236}">
                  <a16:creationId xmlns:a16="http://schemas.microsoft.com/office/drawing/2014/main" id="{9BFEB0AA-6650-B547-A1A9-27274AEEF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072" y="1926567"/>
              <a:ext cx="426886" cy="608693"/>
              <a:chOff x="4022342" y="1896617"/>
              <a:chExt cx="427685" cy="608864"/>
            </a:xfrm>
          </p:grpSpPr>
          <p:sp>
            <p:nvSpPr>
              <p:cNvPr id="245" name="textruta 46">
                <a:extLst>
                  <a:ext uri="{FF2B5EF4-FFF2-40B4-BE49-F238E27FC236}">
                    <a16:creationId xmlns:a16="http://schemas.microsoft.com/office/drawing/2014/main" id="{98F763F2-E4A8-4F4F-943C-AB06C6CED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0540" y="1896617"/>
                <a:ext cx="41948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</a:t>
                </a:r>
              </a:p>
            </p:txBody>
          </p:sp>
          <p:sp>
            <p:nvSpPr>
              <p:cNvPr id="246" name="textruta 47">
                <a:extLst>
                  <a:ext uri="{FF2B5EF4-FFF2-40B4-BE49-F238E27FC236}">
                    <a16:creationId xmlns:a16="http://schemas.microsoft.com/office/drawing/2014/main" id="{239FE429-FEF2-3E42-9674-7C90AD8CD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2342" y="2136045"/>
                <a:ext cx="41948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47" name="Rak 246">
                <a:extLst>
                  <a:ext uri="{FF2B5EF4-FFF2-40B4-BE49-F238E27FC236}">
                    <a16:creationId xmlns:a16="http://schemas.microsoft.com/office/drawing/2014/main" id="{99250846-F368-1740-97F7-8108E815B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3385" y="2203749"/>
                <a:ext cx="3737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textruta 243">
              <a:extLst>
                <a:ext uri="{FF2B5EF4-FFF2-40B4-BE49-F238E27FC236}">
                  <a16:creationId xmlns:a16="http://schemas.microsoft.com/office/drawing/2014/main" id="{A10CB467-05E7-B64F-B4D9-8BEAE71410BD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48" name="textruta 247">
            <a:extLst>
              <a:ext uri="{FF2B5EF4-FFF2-40B4-BE49-F238E27FC236}">
                <a16:creationId xmlns:a16="http://schemas.microsoft.com/office/drawing/2014/main" id="{22E57BB8-4277-E44A-905D-83BA2D82EFFC}"/>
              </a:ext>
            </a:extLst>
          </p:cNvPr>
          <p:cNvSpPr txBox="1"/>
          <p:nvPr/>
        </p:nvSpPr>
        <p:spPr>
          <a:xfrm>
            <a:off x="7567204" y="258282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49" name="Rektangel 248">
            <a:extLst>
              <a:ext uri="{FF2B5EF4-FFF2-40B4-BE49-F238E27FC236}">
                <a16:creationId xmlns:a16="http://schemas.microsoft.com/office/drawing/2014/main" id="{5B83C704-D525-5C46-8CCC-5682261E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367" y="3476436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0,291</a:t>
            </a:r>
            <a:endParaRPr lang="sv-SE" dirty="0"/>
          </a:p>
        </p:txBody>
      </p:sp>
      <p:grpSp>
        <p:nvGrpSpPr>
          <p:cNvPr id="250" name="Grupp 249">
            <a:extLst>
              <a:ext uri="{FF2B5EF4-FFF2-40B4-BE49-F238E27FC236}">
                <a16:creationId xmlns:a16="http://schemas.microsoft.com/office/drawing/2014/main" id="{BC94848C-6D12-D544-93FA-63219157548A}"/>
              </a:ext>
            </a:extLst>
          </p:cNvPr>
          <p:cNvGrpSpPr/>
          <p:nvPr/>
        </p:nvGrpSpPr>
        <p:grpSpPr>
          <a:xfrm>
            <a:off x="2991877" y="3331550"/>
            <a:ext cx="934715" cy="648580"/>
            <a:chOff x="799260" y="1904061"/>
            <a:chExt cx="934715" cy="648580"/>
          </a:xfrm>
        </p:grpSpPr>
        <p:grpSp>
          <p:nvGrpSpPr>
            <p:cNvPr id="251" name="Grupp 250">
              <a:extLst>
                <a:ext uri="{FF2B5EF4-FFF2-40B4-BE49-F238E27FC236}">
                  <a16:creationId xmlns:a16="http://schemas.microsoft.com/office/drawing/2014/main" id="{6A305E9A-FAEA-8E43-B662-2912B82CE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260" y="1904061"/>
              <a:ext cx="735622" cy="648580"/>
              <a:chOff x="3802115" y="1874108"/>
              <a:chExt cx="736998" cy="648763"/>
            </a:xfrm>
          </p:grpSpPr>
          <p:sp>
            <p:nvSpPr>
              <p:cNvPr id="253" name="textruta 46">
                <a:extLst>
                  <a:ext uri="{FF2B5EF4-FFF2-40B4-BE49-F238E27FC236}">
                    <a16:creationId xmlns:a16="http://schemas.microsoft.com/office/drawing/2014/main" id="{3A2C53E3-A98F-F743-A986-7DBA63735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886" y="1874108"/>
                <a:ext cx="53672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291</a:t>
                </a:r>
              </a:p>
            </p:txBody>
          </p:sp>
          <p:sp>
            <p:nvSpPr>
              <p:cNvPr id="254" name="textruta 47">
                <a:extLst>
                  <a:ext uri="{FF2B5EF4-FFF2-40B4-BE49-F238E27FC236}">
                    <a16:creationId xmlns:a16="http://schemas.microsoft.com/office/drawing/2014/main" id="{92B1968A-6762-D348-9B70-771BB6D2F2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2115" y="2153435"/>
                <a:ext cx="73699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1 000</a:t>
                </a:r>
              </a:p>
            </p:txBody>
          </p:sp>
          <p:cxnSp>
            <p:nvCxnSpPr>
              <p:cNvPr id="255" name="Rak 254">
                <a:extLst>
                  <a:ext uri="{FF2B5EF4-FFF2-40B4-BE49-F238E27FC236}">
                    <a16:creationId xmlns:a16="http://schemas.microsoft.com/office/drawing/2014/main" id="{0A41BF1D-FF3B-BB42-B627-C45D22A332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1080" y="2203748"/>
                <a:ext cx="587144" cy="3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2" name="textruta 251">
              <a:extLst>
                <a:ext uri="{FF2B5EF4-FFF2-40B4-BE49-F238E27FC236}">
                  <a16:creationId xmlns:a16="http://schemas.microsoft.com/office/drawing/2014/main" id="{8ECD1AB5-E8B7-124B-80E6-F65DA9D43BED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56" name="textruta 255">
            <a:extLst>
              <a:ext uri="{FF2B5EF4-FFF2-40B4-BE49-F238E27FC236}">
                <a16:creationId xmlns:a16="http://schemas.microsoft.com/office/drawing/2014/main" id="{F5A29125-F23F-F24D-A5B9-8910A7E71ACF}"/>
              </a:ext>
            </a:extLst>
          </p:cNvPr>
          <p:cNvSpPr txBox="1"/>
          <p:nvPr/>
        </p:nvSpPr>
        <p:spPr>
          <a:xfrm>
            <a:off x="7533293" y="3330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58" name="textruta 257">
            <a:extLst>
              <a:ext uri="{FF2B5EF4-FFF2-40B4-BE49-F238E27FC236}">
                <a16:creationId xmlns:a16="http://schemas.microsoft.com/office/drawing/2014/main" id="{844D8214-1CD0-B04D-8669-6877EBE6693F}"/>
              </a:ext>
            </a:extLst>
          </p:cNvPr>
          <p:cNvSpPr txBox="1"/>
          <p:nvPr/>
        </p:nvSpPr>
        <p:spPr>
          <a:xfrm>
            <a:off x="7168518" y="369504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59" name="Rak 258">
            <a:extLst>
              <a:ext uri="{FF2B5EF4-FFF2-40B4-BE49-F238E27FC236}">
                <a16:creationId xmlns:a16="http://schemas.microsoft.com/office/drawing/2014/main" id="{7FF669DA-8F1D-D44E-95DF-9E292EC68B79}"/>
              </a:ext>
            </a:extLst>
          </p:cNvPr>
          <p:cNvCxnSpPr/>
          <p:nvPr/>
        </p:nvCxnSpPr>
        <p:spPr>
          <a:xfrm flipH="1">
            <a:off x="7456580" y="401301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0" name="Rektangel 259">
            <a:extLst>
              <a:ext uri="{FF2B5EF4-FFF2-40B4-BE49-F238E27FC236}">
                <a16:creationId xmlns:a16="http://schemas.microsoft.com/office/drawing/2014/main" id="{8605F347-2A79-7146-B7B4-D9C7B366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550" y="4263402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0,087</a:t>
            </a:r>
            <a:endParaRPr lang="sv-SE" dirty="0"/>
          </a:p>
        </p:txBody>
      </p:sp>
      <p:grpSp>
        <p:nvGrpSpPr>
          <p:cNvPr id="261" name="Grupp 260">
            <a:extLst>
              <a:ext uri="{FF2B5EF4-FFF2-40B4-BE49-F238E27FC236}">
                <a16:creationId xmlns:a16="http://schemas.microsoft.com/office/drawing/2014/main" id="{3C655A3F-DD4E-8D42-B8AD-5A8971576679}"/>
              </a:ext>
            </a:extLst>
          </p:cNvPr>
          <p:cNvGrpSpPr/>
          <p:nvPr/>
        </p:nvGrpSpPr>
        <p:grpSpPr>
          <a:xfrm>
            <a:off x="3098676" y="4118517"/>
            <a:ext cx="851099" cy="664257"/>
            <a:chOff x="882876" y="1904062"/>
            <a:chExt cx="851099" cy="664257"/>
          </a:xfrm>
        </p:grpSpPr>
        <p:grpSp>
          <p:nvGrpSpPr>
            <p:cNvPr id="262" name="Grupp 261">
              <a:extLst>
                <a:ext uri="{FF2B5EF4-FFF2-40B4-BE49-F238E27FC236}">
                  <a16:creationId xmlns:a16="http://schemas.microsoft.com/office/drawing/2014/main" id="{3B5F59F3-18BA-AD43-AAD7-B5AFDAF74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876" y="1904062"/>
              <a:ext cx="593432" cy="664257"/>
              <a:chOff x="3885886" y="1874108"/>
              <a:chExt cx="594542" cy="664444"/>
            </a:xfrm>
          </p:grpSpPr>
          <p:sp>
            <p:nvSpPr>
              <p:cNvPr id="264" name="textruta 46">
                <a:extLst>
                  <a:ext uri="{FF2B5EF4-FFF2-40B4-BE49-F238E27FC236}">
                    <a16:creationId xmlns:a16="http://schemas.microsoft.com/office/drawing/2014/main" id="{1F929A4B-B50C-7B48-801A-C0641F514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886" y="1874108"/>
                <a:ext cx="59454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0,87</a:t>
                </a:r>
              </a:p>
            </p:txBody>
          </p:sp>
          <p:sp>
            <p:nvSpPr>
              <p:cNvPr id="265" name="textruta 47">
                <a:extLst>
                  <a:ext uri="{FF2B5EF4-FFF2-40B4-BE49-F238E27FC236}">
                    <a16:creationId xmlns:a16="http://schemas.microsoft.com/office/drawing/2014/main" id="{917031C1-6E61-6D46-9AF6-671B24ABE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2146" y="2169116"/>
                <a:ext cx="43293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66" name="Rak 265">
                <a:extLst>
                  <a:ext uri="{FF2B5EF4-FFF2-40B4-BE49-F238E27FC236}">
                    <a16:creationId xmlns:a16="http://schemas.microsoft.com/office/drawing/2014/main" id="{9BF344AB-E8F5-6940-B52D-8D347E6C2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0105" y="2209914"/>
                <a:ext cx="501988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3" name="textruta 262">
              <a:extLst>
                <a:ext uri="{FF2B5EF4-FFF2-40B4-BE49-F238E27FC236}">
                  <a16:creationId xmlns:a16="http://schemas.microsoft.com/office/drawing/2014/main" id="{3FC4E0FD-6A29-E04E-A74E-E4E0448D24F2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67" name="textruta 266">
            <a:extLst>
              <a:ext uri="{FF2B5EF4-FFF2-40B4-BE49-F238E27FC236}">
                <a16:creationId xmlns:a16="http://schemas.microsoft.com/office/drawing/2014/main" id="{B2E97B32-9103-AD4F-8D41-695A21F58263}"/>
              </a:ext>
            </a:extLst>
          </p:cNvPr>
          <p:cNvSpPr txBox="1"/>
          <p:nvPr/>
        </p:nvSpPr>
        <p:spPr>
          <a:xfrm>
            <a:off x="7184064" y="443405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68" name="Rak 267">
            <a:extLst>
              <a:ext uri="{FF2B5EF4-FFF2-40B4-BE49-F238E27FC236}">
                <a16:creationId xmlns:a16="http://schemas.microsoft.com/office/drawing/2014/main" id="{7EC2D5C5-293E-5946-91C9-735386B7D5DC}"/>
              </a:ext>
            </a:extLst>
          </p:cNvPr>
          <p:cNvCxnSpPr/>
          <p:nvPr/>
        </p:nvCxnSpPr>
        <p:spPr>
          <a:xfrm flipH="1">
            <a:off x="7472126" y="475203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9" name="Rektangel 268">
            <a:extLst>
              <a:ext uri="{FF2B5EF4-FFF2-40B4-BE49-F238E27FC236}">
                <a16:creationId xmlns:a16="http://schemas.microsoft.com/office/drawing/2014/main" id="{11C6C2E3-10D0-E448-9E09-0F6BA105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885" y="497989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0,004</a:t>
            </a:r>
            <a:endParaRPr lang="sv-SE" dirty="0"/>
          </a:p>
        </p:txBody>
      </p:sp>
      <p:grpSp>
        <p:nvGrpSpPr>
          <p:cNvPr id="270" name="Grupp 269">
            <a:extLst>
              <a:ext uri="{FF2B5EF4-FFF2-40B4-BE49-F238E27FC236}">
                <a16:creationId xmlns:a16="http://schemas.microsoft.com/office/drawing/2014/main" id="{F94DAD3E-4587-3343-AE12-C5644C0115D3}"/>
              </a:ext>
            </a:extLst>
          </p:cNvPr>
          <p:cNvGrpSpPr/>
          <p:nvPr/>
        </p:nvGrpSpPr>
        <p:grpSpPr>
          <a:xfrm>
            <a:off x="3032141" y="4845210"/>
            <a:ext cx="932969" cy="642606"/>
            <a:chOff x="801006" y="1914266"/>
            <a:chExt cx="932969" cy="642606"/>
          </a:xfrm>
        </p:grpSpPr>
        <p:grpSp>
          <p:nvGrpSpPr>
            <p:cNvPr id="271" name="Grupp 270">
              <a:extLst>
                <a:ext uri="{FF2B5EF4-FFF2-40B4-BE49-F238E27FC236}">
                  <a16:creationId xmlns:a16="http://schemas.microsoft.com/office/drawing/2014/main" id="{221E3D69-9D27-D44B-9507-9FB1E8050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006" y="1914266"/>
              <a:ext cx="720231" cy="642606"/>
              <a:chOff x="3803863" y="1884315"/>
              <a:chExt cx="721578" cy="642787"/>
            </a:xfrm>
          </p:grpSpPr>
          <p:sp>
            <p:nvSpPr>
              <p:cNvPr id="273" name="textruta 46">
                <a:extLst>
                  <a:ext uri="{FF2B5EF4-FFF2-40B4-BE49-F238E27FC236}">
                    <a16:creationId xmlns:a16="http://schemas.microsoft.com/office/drawing/2014/main" id="{44A91D56-A270-9343-9560-E5B089FB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569" y="1884315"/>
                <a:ext cx="3022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sp>
            <p:nvSpPr>
              <p:cNvPr id="274" name="textruta 47">
                <a:extLst>
                  <a:ext uri="{FF2B5EF4-FFF2-40B4-BE49-F238E27FC236}">
                    <a16:creationId xmlns:a16="http://schemas.microsoft.com/office/drawing/2014/main" id="{F19C4121-2E16-2049-8700-FD32F8BB9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863" y="2157666"/>
                <a:ext cx="72157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1 000</a:t>
                </a:r>
              </a:p>
            </p:txBody>
          </p:sp>
          <p:cxnSp>
            <p:nvCxnSpPr>
              <p:cNvPr id="275" name="Rak 274">
                <a:extLst>
                  <a:ext uri="{FF2B5EF4-FFF2-40B4-BE49-F238E27FC236}">
                    <a16:creationId xmlns:a16="http://schemas.microsoft.com/office/drawing/2014/main" id="{1F8E5B80-C8C5-6346-B5D6-ECB46224E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1080" y="2203748"/>
                <a:ext cx="587144" cy="3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ruta 271">
              <a:extLst>
                <a:ext uri="{FF2B5EF4-FFF2-40B4-BE49-F238E27FC236}">
                  <a16:creationId xmlns:a16="http://schemas.microsoft.com/office/drawing/2014/main" id="{A376B977-9C0B-9849-8E5C-B0D465DF575B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8B567467-BE85-6945-8833-1323D6D16420}"/>
              </a:ext>
            </a:extLst>
          </p:cNvPr>
          <p:cNvSpPr txBox="1"/>
          <p:nvPr/>
        </p:nvSpPr>
        <p:spPr>
          <a:xfrm>
            <a:off x="7550490" y="48156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FC727736-4FFE-9A43-B686-81CB4815863D}"/>
              </a:ext>
            </a:extLst>
          </p:cNvPr>
          <p:cNvSpPr txBox="1"/>
          <p:nvPr/>
        </p:nvSpPr>
        <p:spPr>
          <a:xfrm>
            <a:off x="7175359" y="515738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78" name="Rak 277">
            <a:extLst>
              <a:ext uri="{FF2B5EF4-FFF2-40B4-BE49-F238E27FC236}">
                <a16:creationId xmlns:a16="http://schemas.microsoft.com/office/drawing/2014/main" id="{B089E036-DBBA-F34A-A9D4-B4456E3ACED2}"/>
              </a:ext>
            </a:extLst>
          </p:cNvPr>
          <p:cNvCxnSpPr/>
          <p:nvPr/>
        </p:nvCxnSpPr>
        <p:spPr>
          <a:xfrm flipH="1">
            <a:off x="7479683" y="5494501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9" name="textruta 278">
            <a:extLst>
              <a:ext uri="{FF2B5EF4-FFF2-40B4-BE49-F238E27FC236}">
                <a16:creationId xmlns:a16="http://schemas.microsoft.com/office/drawing/2014/main" id="{F0901B5F-4722-DC47-9685-01CF3E5DD193}"/>
              </a:ext>
            </a:extLst>
          </p:cNvPr>
          <p:cNvSpPr txBox="1"/>
          <p:nvPr/>
        </p:nvSpPr>
        <p:spPr>
          <a:xfrm>
            <a:off x="7560029" y="514970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80" name="textruta 279">
            <a:extLst>
              <a:ext uri="{FF2B5EF4-FFF2-40B4-BE49-F238E27FC236}">
                <a16:creationId xmlns:a16="http://schemas.microsoft.com/office/drawing/2014/main" id="{E564644D-0F54-F84F-9BA3-E7AAD4CE0C8F}"/>
              </a:ext>
            </a:extLst>
          </p:cNvPr>
          <p:cNvSpPr txBox="1"/>
          <p:nvPr/>
        </p:nvSpPr>
        <p:spPr>
          <a:xfrm>
            <a:off x="7951040" y="514749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02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94" grpId="0"/>
      <p:bldP spid="94" grpId="1"/>
      <p:bldP spid="132" grpId="0"/>
      <p:bldP spid="155" grpId="0"/>
      <p:bldP spid="155" grpId="1"/>
      <p:bldP spid="159" grpId="0"/>
      <p:bldP spid="160" grpId="0"/>
      <p:bldP spid="167" grpId="0"/>
      <p:bldP spid="167" grpId="1"/>
      <p:bldP spid="168" grpId="0"/>
      <p:bldP spid="168" grpId="1"/>
      <p:bldP spid="172" grpId="0"/>
      <p:bldP spid="172" grpId="1"/>
      <p:bldP spid="173" grpId="0"/>
      <p:bldP spid="174" grpId="0"/>
      <p:bldP spid="175" grpId="0"/>
      <p:bldP spid="178" grpId="0"/>
      <p:bldP spid="178" grpId="1"/>
      <p:bldP spid="179" grpId="0"/>
      <p:bldP spid="179" grpId="1"/>
      <p:bldP spid="180" grpId="0"/>
      <p:bldP spid="181" grpId="0"/>
      <p:bldP spid="186" grpId="0"/>
      <p:bldP spid="186" grpId="1"/>
      <p:bldP spid="187" grpId="0"/>
      <p:bldP spid="187" grpId="1"/>
      <p:bldP spid="188" grpId="0"/>
      <p:bldP spid="189" grpId="0"/>
      <p:bldP spid="190" grpId="0"/>
      <p:bldP spid="192" grpId="0"/>
      <p:bldP spid="192" grpId="1"/>
      <p:bldP spid="193" grpId="0"/>
      <p:bldP spid="193" grpId="1"/>
      <p:bldP spid="194" grpId="0"/>
      <p:bldP spid="195" grpId="0"/>
      <p:bldP spid="196" grpId="0"/>
      <p:bldP spid="204" grpId="0"/>
      <p:bldP spid="204" grpId="1"/>
      <p:bldP spid="208" grpId="0"/>
      <p:bldP spid="222" grpId="0"/>
      <p:bldP spid="230" grpId="0"/>
      <p:bldP spid="232" grpId="0"/>
      <p:bldP spid="239" grpId="0"/>
      <p:bldP spid="241" grpId="0"/>
      <p:bldP spid="248" grpId="0"/>
      <p:bldP spid="248" grpId="1"/>
      <p:bldP spid="249" grpId="0"/>
      <p:bldP spid="256" grpId="0"/>
      <p:bldP spid="256" grpId="1"/>
      <p:bldP spid="258" grpId="0"/>
      <p:bldP spid="260" grpId="0"/>
      <p:bldP spid="267" grpId="0"/>
      <p:bldP spid="269" grpId="0"/>
      <p:bldP spid="276" grpId="0"/>
      <p:bldP spid="276" grpId="1"/>
      <p:bldP spid="277" grpId="0"/>
      <p:bldP spid="279" grpId="0"/>
      <p:bldP spid="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D82976-7610-0F43-9B8F-5475B32CD79B}"/>
              </a:ext>
            </a:extLst>
          </p:cNvPr>
          <p:cNvSpPr/>
          <p:nvPr/>
        </p:nvSpPr>
        <p:spPr>
          <a:xfrm>
            <a:off x="2161908" y="567121"/>
            <a:ext cx="4712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Multiplikation med stora och små tal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171BBA-B3AF-3446-B8AC-7374FA1A8480}"/>
              </a:ext>
            </a:extLst>
          </p:cNvPr>
          <p:cNvSpPr/>
          <p:nvPr/>
        </p:nvSpPr>
        <p:spPr>
          <a:xfrm>
            <a:off x="1490340" y="1160323"/>
            <a:ext cx="604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vi multiplicerar två tal av olika storlek kan det bli lättare om vi gör den ena faktorn större och den andra mindre.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B77708-1649-FB46-8E44-673CF726A77C}"/>
              </a:ext>
            </a:extLst>
          </p:cNvPr>
          <p:cNvSpPr/>
          <p:nvPr/>
        </p:nvSpPr>
        <p:spPr>
          <a:xfrm>
            <a:off x="1255835" y="1947036"/>
            <a:ext cx="630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 om du gör den ena faktorn </a:t>
            </a:r>
            <a:r>
              <a:rPr lang="sv-SE" dirty="0">
                <a:solidFill>
                  <a:srgbClr val="9A0002"/>
                </a:solidFill>
              </a:rPr>
              <a:t>100 gånger mindre </a:t>
            </a:r>
            <a:r>
              <a:rPr lang="sv-SE" dirty="0"/>
              <a:t>och den andra </a:t>
            </a:r>
            <a:r>
              <a:rPr lang="sv-SE" dirty="0">
                <a:solidFill>
                  <a:srgbClr val="9A0002"/>
                </a:solidFill>
              </a:rPr>
              <a:t>100 gånger större</a:t>
            </a:r>
            <a:r>
              <a:rPr lang="sv-SE" dirty="0"/>
              <a:t> kommer du att få samma produkt.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510468-8228-E142-B4C5-39B7AD47D7F1}"/>
              </a:ext>
            </a:extLst>
          </p:cNvPr>
          <p:cNvSpPr/>
          <p:nvPr/>
        </p:nvSpPr>
        <p:spPr>
          <a:xfrm>
            <a:off x="1980564" y="2916535"/>
            <a:ext cx="351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tittar på ett exempel: </a:t>
            </a:r>
            <a:r>
              <a:rPr lang="sv-SE" sz="2400" dirty="0">
                <a:solidFill>
                  <a:srgbClr val="C00000"/>
                </a:solidFill>
              </a:rPr>
              <a:t>30 · 0,4</a:t>
            </a:r>
            <a:r>
              <a:rPr lang="sv-SE" dirty="0"/>
              <a:t>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D01416C-C0BA-7640-B98A-B087304F4508}"/>
              </a:ext>
            </a:extLst>
          </p:cNvPr>
          <p:cNvGrpSpPr/>
          <p:nvPr/>
        </p:nvGrpSpPr>
        <p:grpSpPr>
          <a:xfrm>
            <a:off x="2171958" y="3281140"/>
            <a:ext cx="2125010" cy="1117796"/>
            <a:chOff x="2502158" y="3331940"/>
            <a:chExt cx="2125010" cy="1117796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B327B33-7B2A-9A49-8E6D-B3D32709BCFC}"/>
                </a:ext>
              </a:extLst>
            </p:cNvPr>
            <p:cNvSpPr/>
            <p:nvPr/>
          </p:nvSpPr>
          <p:spPr>
            <a:xfrm>
              <a:off x="2502158" y="3711072"/>
              <a:ext cx="165810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sz="2400" dirty="0">
                  <a:solidFill>
                    <a:srgbClr val="C00000"/>
                  </a:solidFill>
                </a:rPr>
                <a:t>30</a:t>
              </a:r>
              <a:r>
                <a:rPr lang="sv-SE" sz="2400" dirty="0"/>
                <a:t> </a:t>
              </a:r>
              <a:r>
                <a:rPr lang="sv-SE" dirty="0"/>
                <a:t>tio gånger mindre.</a:t>
              </a:r>
            </a:p>
          </p:txBody>
        </p:sp>
        <p:cxnSp>
          <p:nvCxnSpPr>
            <p:cNvPr id="9" name="Rak pil 8">
              <a:extLst>
                <a:ext uri="{FF2B5EF4-FFF2-40B4-BE49-F238E27FC236}">
                  <a16:creationId xmlns:a16="http://schemas.microsoft.com/office/drawing/2014/main" id="{ED67591F-9D29-7F4F-874B-D8397E009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262" y="3331940"/>
              <a:ext cx="466906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3D5052E-649A-D549-9691-5992852FC270}"/>
              </a:ext>
            </a:extLst>
          </p:cNvPr>
          <p:cNvGrpSpPr/>
          <p:nvPr/>
        </p:nvGrpSpPr>
        <p:grpSpPr>
          <a:xfrm>
            <a:off x="2171958" y="3281140"/>
            <a:ext cx="2130167" cy="840797"/>
            <a:chOff x="2502158" y="3331940"/>
            <a:chExt cx="2130167" cy="840797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4515E8-C432-794D-B1BE-CE6B0A9E5E8F}"/>
                </a:ext>
              </a:extLst>
            </p:cNvPr>
            <p:cNvSpPr/>
            <p:nvPr/>
          </p:nvSpPr>
          <p:spPr>
            <a:xfrm>
              <a:off x="2502158" y="3711072"/>
              <a:ext cx="165810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chemeClr val="tx1"/>
                  </a:solidFill>
                </a:rPr>
                <a:t>30 / 10 = </a:t>
              </a:r>
              <a:r>
                <a:rPr lang="sv-SE" sz="2400" dirty="0">
                  <a:solidFill>
                    <a:srgbClr val="C00000"/>
                  </a:solidFill>
                </a:rPr>
                <a:t>3</a:t>
              </a:r>
              <a:endParaRPr lang="sv-SE" dirty="0"/>
            </a:p>
          </p:txBody>
        </p:sp>
        <p:cxnSp>
          <p:nvCxnSpPr>
            <p:cNvPr id="13" name="Rak pil 12">
              <a:extLst>
                <a:ext uri="{FF2B5EF4-FFF2-40B4-BE49-F238E27FC236}">
                  <a16:creationId xmlns:a16="http://schemas.microsoft.com/office/drawing/2014/main" id="{07C36E52-9B88-6842-9D08-A1D66A87B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262" y="3331940"/>
              <a:ext cx="472063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A5563C5-C154-D24C-B738-9C72110B2BF6}"/>
              </a:ext>
            </a:extLst>
          </p:cNvPr>
          <p:cNvGrpSpPr/>
          <p:nvPr/>
        </p:nvGrpSpPr>
        <p:grpSpPr>
          <a:xfrm>
            <a:off x="5094451" y="3281140"/>
            <a:ext cx="1944387" cy="1117796"/>
            <a:chOff x="2215875" y="3331940"/>
            <a:chExt cx="1944387" cy="111779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6A80936-D679-D045-85E6-175F31C16AB9}"/>
                </a:ext>
              </a:extLst>
            </p:cNvPr>
            <p:cNvSpPr/>
            <p:nvPr/>
          </p:nvSpPr>
          <p:spPr>
            <a:xfrm>
              <a:off x="2502158" y="3711072"/>
              <a:ext cx="165810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sz="2400" dirty="0">
                  <a:solidFill>
                    <a:srgbClr val="C00000"/>
                  </a:solidFill>
                </a:rPr>
                <a:t>0,4</a:t>
              </a:r>
              <a:r>
                <a:rPr lang="sv-SE" sz="2400" dirty="0"/>
                <a:t> </a:t>
              </a:r>
              <a:r>
                <a:rPr lang="sv-SE" dirty="0"/>
                <a:t>tio gånger större.</a:t>
              </a:r>
            </a:p>
          </p:txBody>
        </p:sp>
        <p:cxnSp>
          <p:nvCxnSpPr>
            <p:cNvPr id="16" name="Rak pil 15">
              <a:extLst>
                <a:ext uri="{FF2B5EF4-FFF2-40B4-BE49-F238E27FC236}">
                  <a16:creationId xmlns:a16="http://schemas.microsoft.com/office/drawing/2014/main" id="{170C2080-A69F-E24C-90D4-8B289F12C6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5875" y="3331940"/>
              <a:ext cx="283914" cy="37913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4322CC5C-4D0F-6749-82DB-78D358705969}"/>
              </a:ext>
            </a:extLst>
          </p:cNvPr>
          <p:cNvGrpSpPr/>
          <p:nvPr/>
        </p:nvGrpSpPr>
        <p:grpSpPr>
          <a:xfrm>
            <a:off x="5100958" y="3281140"/>
            <a:ext cx="1931723" cy="840797"/>
            <a:chOff x="2237767" y="3333439"/>
            <a:chExt cx="1931723" cy="84079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4F11D63C-7F3B-764E-AFBE-ECDF223547DB}"/>
                </a:ext>
              </a:extLst>
            </p:cNvPr>
            <p:cNvSpPr/>
            <p:nvPr/>
          </p:nvSpPr>
          <p:spPr>
            <a:xfrm>
              <a:off x="2511386" y="3712571"/>
              <a:ext cx="165810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chemeClr val="tx1"/>
                  </a:solidFill>
                </a:rPr>
                <a:t>0,4 · 10 = </a:t>
              </a:r>
              <a:r>
                <a:rPr lang="sv-SE" sz="2400" dirty="0">
                  <a:solidFill>
                    <a:srgbClr val="C00000"/>
                  </a:solidFill>
                </a:rPr>
                <a:t>4</a:t>
              </a:r>
              <a:endParaRPr lang="sv-SE" dirty="0"/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C5DC232A-2754-F54B-94DF-5332FC327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7767" y="3333439"/>
              <a:ext cx="273619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32896DF0-26A1-094B-890E-F5F89CFB907C}"/>
              </a:ext>
            </a:extLst>
          </p:cNvPr>
          <p:cNvSpPr/>
          <p:nvPr/>
        </p:nvSpPr>
        <p:spPr>
          <a:xfrm>
            <a:off x="5224387" y="2916534"/>
            <a:ext cx="106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3 · 4</a:t>
            </a:r>
            <a:r>
              <a:rPr lang="sv-SE" dirty="0"/>
              <a:t>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33E4360-313B-B64A-8DDA-6A8A01B53295}"/>
              </a:ext>
            </a:extLst>
          </p:cNvPr>
          <p:cNvSpPr/>
          <p:nvPr/>
        </p:nvSpPr>
        <p:spPr>
          <a:xfrm>
            <a:off x="6024622" y="2916533"/>
            <a:ext cx="106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12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AFB6159-957A-BE42-AB12-36C931624765}"/>
              </a:ext>
            </a:extLst>
          </p:cNvPr>
          <p:cNvSpPr/>
          <p:nvPr/>
        </p:nvSpPr>
        <p:spPr>
          <a:xfrm>
            <a:off x="3474013" y="5308821"/>
            <a:ext cx="20883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30 · 0,4 = 12</a:t>
            </a:r>
          </a:p>
        </p:txBody>
      </p:sp>
    </p:spTree>
    <p:extLst>
      <p:ext uri="{BB962C8B-B14F-4D97-AF65-F5344CB8AC3E}">
        <p14:creationId xmlns:p14="http://schemas.microsoft.com/office/powerpoint/2010/main" val="20710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30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2506185" y="1712700"/>
            <a:ext cx="1092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0,3 ∙ 20  =</a:t>
            </a:r>
            <a:endParaRPr lang="sv-SE" dirty="0"/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2489932" y="485287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0,5 ∙ 7</a:t>
            </a:r>
            <a:r>
              <a:rPr lang="sv-SE" dirty="0"/>
              <a:t>0  =</a:t>
            </a:r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318467" y="1067332"/>
            <a:ext cx="1276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4</a:t>
            </a:r>
            <a:r>
              <a:rPr lang="sv-SE" dirty="0"/>
              <a:t>0</a:t>
            </a:r>
            <a:r>
              <a:rPr lang="uk-UA" dirty="0"/>
              <a:t>0 ∙ 0,</a:t>
            </a:r>
            <a:r>
              <a:rPr lang="sv-SE" dirty="0"/>
              <a:t>02 =</a:t>
            </a: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2385568" y="2386900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0,8 ∙ 300  =</a:t>
            </a:r>
            <a:endParaRPr lang="sv-SE" dirty="0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2462613" y="3709155"/>
            <a:ext cx="1149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0,3 ∙ 0,8</a:t>
            </a:r>
            <a:r>
              <a:rPr lang="sv-SE" dirty="0"/>
              <a:t>  = 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389191" y="3029430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dirty="0"/>
              <a:t>400 ∙ 0,5  =</a:t>
            </a:r>
            <a:endParaRPr lang="sv-SE" dirty="0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2443163" y="4398737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70 ∙ 0,08  = </a:t>
            </a:r>
            <a:endParaRPr lang="sv-SE" dirty="0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2344738" y="5114925"/>
            <a:ext cx="1326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800 ∙ 0,09  = </a:t>
            </a:r>
            <a:endParaRPr lang="sv-SE" dirty="0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4199968" y="17127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</a:t>
            </a:r>
            <a:endParaRPr lang="sv-SE" dirty="0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4304176" y="3029714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200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4248203" y="1067332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</a:t>
            </a:r>
            <a:endParaRPr lang="sv-SE" dirty="0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4304176" y="2390651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240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4542306" y="3709155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0,24</a:t>
            </a:r>
            <a:endParaRPr lang="sv-SE" dirty="0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4429105" y="4398737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5,6</a:t>
            </a:r>
            <a:endParaRPr lang="sv-SE" dirty="0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285321" y="5114925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72</a:t>
            </a:r>
            <a:endParaRPr lang="sv-SE" dirty="0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4209896" y="490648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35</a:t>
            </a:r>
            <a:endParaRPr lang="sv-SE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3511478" y="1712700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 ∙ 2  =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3501621" y="2386900"/>
            <a:ext cx="91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 ∙ 30  =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3511478" y="3029430"/>
            <a:ext cx="91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dirty="0"/>
              <a:t>40 ∙ 5  =</a:t>
            </a:r>
            <a:endParaRPr lang="sv-SE" dirty="0"/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3545933" y="3709155"/>
            <a:ext cx="1092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3 ∙ 0,</a:t>
            </a:r>
            <a:r>
              <a:rPr lang="sv-SE" dirty="0"/>
              <a:t>0</a:t>
            </a:r>
            <a:r>
              <a:rPr lang="uk-UA" dirty="0"/>
              <a:t>8</a:t>
            </a:r>
            <a:r>
              <a:rPr lang="sv-SE" dirty="0"/>
              <a:t>  = </a:t>
            </a:r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>
            <a:off x="3545933" y="4398737"/>
            <a:ext cx="975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7 ∙ 0,8  = 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3598401" y="5117891"/>
            <a:ext cx="80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 ∙ 9  = </a:t>
            </a:r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26B7D07-6378-714E-8222-FE260202B0ED}"/>
              </a:ext>
            </a:extLst>
          </p:cNvPr>
          <p:cNvSpPr/>
          <p:nvPr/>
        </p:nvSpPr>
        <p:spPr>
          <a:xfrm>
            <a:off x="455491" y="31516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A53A75A-7B4A-1946-B2D7-25969565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478" y="485287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5 ∙ 7  =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E3274A-9C64-B941-812E-6863965C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933" y="1067332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2  =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F171BBA-B3AF-3446-B8AC-7374FA1A8480}"/>
              </a:ext>
            </a:extLst>
          </p:cNvPr>
          <p:cNvSpPr/>
          <p:nvPr/>
        </p:nvSpPr>
        <p:spPr>
          <a:xfrm>
            <a:off x="2046582" y="1346437"/>
            <a:ext cx="521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dividera med ett tal som slutar på en eller era nollor kan man först </a:t>
            </a:r>
            <a:r>
              <a:rPr lang="sv-SE" i="1" dirty="0"/>
              <a:t>förkorta </a:t>
            </a:r>
            <a:r>
              <a:rPr lang="sv-SE" dirty="0"/>
              <a:t>med exempelvis 10, 100 eller 1000 för att få en ensiffrig nämnare.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DD036C3C-6C95-C642-94DB-B062C4E5A84A}"/>
              </a:ext>
            </a:extLst>
          </p:cNvPr>
          <p:cNvGrpSpPr/>
          <p:nvPr/>
        </p:nvGrpSpPr>
        <p:grpSpPr>
          <a:xfrm>
            <a:off x="2195387" y="3194281"/>
            <a:ext cx="4753226" cy="836257"/>
            <a:chOff x="2160923" y="1766809"/>
            <a:chExt cx="4753226" cy="836257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180B9BC-B8F7-C541-9C86-B755137A0041}"/>
                </a:ext>
              </a:extLst>
            </p:cNvPr>
            <p:cNvSpPr/>
            <p:nvPr/>
          </p:nvSpPr>
          <p:spPr>
            <a:xfrm>
              <a:off x="2160923" y="1997104"/>
              <a:ext cx="4753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tittar på ett exempel:</a:t>
              </a: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6B114FE4-7BDD-7B44-B21A-4E8037FE9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7" y="1766809"/>
              <a:ext cx="681450" cy="836257"/>
              <a:chOff x="3934363" y="1775245"/>
              <a:chExt cx="682726" cy="836491"/>
            </a:xfrm>
          </p:grpSpPr>
          <p:sp>
            <p:nvSpPr>
              <p:cNvPr id="24" name="textruta 46">
                <a:extLst>
                  <a:ext uri="{FF2B5EF4-FFF2-40B4-BE49-F238E27FC236}">
                    <a16:creationId xmlns:a16="http://schemas.microsoft.com/office/drawing/2014/main" id="{BF296276-E414-D643-BB7D-FB0A5C90F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652359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460</a:t>
                </a:r>
              </a:p>
            </p:txBody>
          </p:sp>
          <p:sp>
            <p:nvSpPr>
              <p:cNvPr id="25" name="textruta 47">
                <a:extLst>
                  <a:ext uri="{FF2B5EF4-FFF2-40B4-BE49-F238E27FC236}">
                    <a16:creationId xmlns:a16="http://schemas.microsoft.com/office/drawing/2014/main" id="{3709C19B-BE4A-1F47-A101-1A518FDF5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496576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20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9DA7317F-265A-C44E-A4D6-CFB3B4A55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636005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A578A9C9-D4F4-D349-9D73-C29E69D70B1A}"/>
              </a:ext>
            </a:extLst>
          </p:cNvPr>
          <p:cNvGrpSpPr/>
          <p:nvPr/>
        </p:nvGrpSpPr>
        <p:grpSpPr>
          <a:xfrm>
            <a:off x="4994227" y="3946184"/>
            <a:ext cx="1868289" cy="1167494"/>
            <a:chOff x="2291973" y="3420741"/>
            <a:chExt cx="1868289" cy="1167494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AC870C6-E376-EA48-8ABF-1411A96B0283}"/>
                </a:ext>
              </a:extLst>
            </p:cNvPr>
            <p:cNvSpPr/>
            <p:nvPr/>
          </p:nvSpPr>
          <p:spPr>
            <a:xfrm>
              <a:off x="2502158" y="3941904"/>
              <a:ext cx="16581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20</a:t>
              </a:r>
              <a:r>
                <a:rPr lang="sv-SE" dirty="0"/>
                <a:t> tio gånger mindre.</a:t>
              </a:r>
            </a:p>
          </p:txBody>
        </p:sp>
        <p:cxnSp>
          <p:nvCxnSpPr>
            <p:cNvPr id="29" name="Rak pil 28">
              <a:extLst>
                <a:ext uri="{FF2B5EF4-FFF2-40B4-BE49-F238E27FC236}">
                  <a16:creationId xmlns:a16="http://schemas.microsoft.com/office/drawing/2014/main" id="{52954809-6088-6042-97DB-2B989AF29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1973" y="3420741"/>
              <a:ext cx="210185" cy="52116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277D2716-3862-0D4D-9870-37E668CDECC6}"/>
              </a:ext>
            </a:extLst>
          </p:cNvPr>
          <p:cNvGrpSpPr/>
          <p:nvPr/>
        </p:nvGrpSpPr>
        <p:grpSpPr>
          <a:xfrm>
            <a:off x="4991100" y="3946184"/>
            <a:ext cx="1871416" cy="877688"/>
            <a:chOff x="2288846" y="3202716"/>
            <a:chExt cx="1871416" cy="877688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19A9025-825F-C548-9590-F660ECD3DE84}"/>
                </a:ext>
              </a:extLst>
            </p:cNvPr>
            <p:cNvSpPr/>
            <p:nvPr/>
          </p:nvSpPr>
          <p:spPr>
            <a:xfrm>
              <a:off x="2502158" y="3711072"/>
              <a:ext cx="165810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20 / 10 = </a:t>
              </a:r>
              <a:r>
                <a:rPr lang="sv-SE" dirty="0">
                  <a:solidFill>
                    <a:srgbClr val="C00000"/>
                  </a:solidFill>
                </a:rPr>
                <a:t>2</a:t>
              </a:r>
              <a:endParaRPr lang="sv-SE" dirty="0"/>
            </a:p>
          </p:txBody>
        </p:sp>
        <p:cxnSp>
          <p:nvCxnSpPr>
            <p:cNvPr id="35" name="Rak pil 34">
              <a:extLst>
                <a:ext uri="{FF2B5EF4-FFF2-40B4-BE49-F238E27FC236}">
                  <a16:creationId xmlns:a16="http://schemas.microsoft.com/office/drawing/2014/main" id="{1A548869-9522-254F-B4E2-8A8E6F8497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8846" y="3202716"/>
              <a:ext cx="210185" cy="5211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4C76F12E-8098-9240-9F8B-19C4F29B8F9D}"/>
              </a:ext>
            </a:extLst>
          </p:cNvPr>
          <p:cNvGrpSpPr/>
          <p:nvPr/>
        </p:nvGrpSpPr>
        <p:grpSpPr>
          <a:xfrm>
            <a:off x="5109701" y="2565596"/>
            <a:ext cx="1905643" cy="858979"/>
            <a:chOff x="2254619" y="3802125"/>
            <a:chExt cx="1905643" cy="858979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9243B42-EE42-BA45-A6B2-92D8EF3898EF}"/>
                </a:ext>
              </a:extLst>
            </p:cNvPr>
            <p:cNvSpPr/>
            <p:nvPr/>
          </p:nvSpPr>
          <p:spPr>
            <a:xfrm>
              <a:off x="2502158" y="3802125"/>
              <a:ext cx="16581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460</a:t>
              </a:r>
              <a:r>
                <a:rPr lang="sv-SE" dirty="0"/>
                <a:t> tio gånger mindre.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67C347A8-0B00-4647-B067-98CB4BC1C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619" y="4448457"/>
              <a:ext cx="247539" cy="2126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9F164010-93DA-5546-AE6C-8054AC13B504}"/>
              </a:ext>
            </a:extLst>
          </p:cNvPr>
          <p:cNvGrpSpPr/>
          <p:nvPr/>
        </p:nvGrpSpPr>
        <p:grpSpPr>
          <a:xfrm>
            <a:off x="5109701" y="2837756"/>
            <a:ext cx="1686440" cy="582154"/>
            <a:chOff x="2192910" y="3835798"/>
            <a:chExt cx="1686440" cy="582154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9D02161B-F422-4243-8AD8-EFABF04AA2BA}"/>
                </a:ext>
              </a:extLst>
            </p:cNvPr>
            <p:cNvSpPr/>
            <p:nvPr/>
          </p:nvSpPr>
          <p:spPr>
            <a:xfrm>
              <a:off x="2440450" y="3835798"/>
              <a:ext cx="14389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460 / 10 = </a:t>
              </a:r>
              <a:r>
                <a:rPr lang="sv-SE" dirty="0">
                  <a:solidFill>
                    <a:srgbClr val="C00000"/>
                  </a:solidFill>
                </a:rPr>
                <a:t>46</a:t>
              </a:r>
              <a:endParaRPr lang="sv-SE" dirty="0"/>
            </a:p>
          </p:txBody>
        </p:sp>
        <p:cxnSp>
          <p:nvCxnSpPr>
            <p:cNvPr id="41" name="Rak pil 40">
              <a:extLst>
                <a:ext uri="{FF2B5EF4-FFF2-40B4-BE49-F238E27FC236}">
                  <a16:creationId xmlns:a16="http://schemas.microsoft.com/office/drawing/2014/main" id="{644EB168-978A-164D-9544-48F43C36CF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2910" y="4211038"/>
              <a:ext cx="247539" cy="20691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27567EF-C9CB-664D-A58B-A8CAAA1AE3BD}"/>
              </a:ext>
            </a:extLst>
          </p:cNvPr>
          <p:cNvGrpSpPr/>
          <p:nvPr/>
        </p:nvGrpSpPr>
        <p:grpSpPr>
          <a:xfrm>
            <a:off x="5186468" y="3191113"/>
            <a:ext cx="1181421" cy="836257"/>
            <a:chOff x="4225686" y="1766809"/>
            <a:chExt cx="1181421" cy="836257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633811AC-E6EB-4445-B8B4-E59AB92858EC}"/>
                </a:ext>
              </a:extLst>
            </p:cNvPr>
            <p:cNvSpPr/>
            <p:nvPr/>
          </p:nvSpPr>
          <p:spPr>
            <a:xfrm>
              <a:off x="4225686" y="1954105"/>
              <a:ext cx="1181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B888E594-530B-FE4B-A75E-019AE9933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8" y="1766809"/>
              <a:ext cx="495649" cy="836257"/>
              <a:chOff x="3934363" y="1775245"/>
              <a:chExt cx="496577" cy="836491"/>
            </a:xfrm>
          </p:grpSpPr>
          <p:sp>
            <p:nvSpPr>
              <p:cNvPr id="45" name="textruta 46">
                <a:extLst>
                  <a:ext uri="{FF2B5EF4-FFF2-40B4-BE49-F238E27FC236}">
                    <a16:creationId xmlns:a16="http://schemas.microsoft.com/office/drawing/2014/main" id="{1A6C64A8-9FEC-8D48-B11C-14F266C3A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49657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46</a:t>
                </a:r>
              </a:p>
            </p:txBody>
          </p:sp>
          <p:sp>
            <p:nvSpPr>
              <p:cNvPr id="46" name="textruta 47">
                <a:extLst>
                  <a:ext uri="{FF2B5EF4-FFF2-40B4-BE49-F238E27FC236}">
                    <a16:creationId xmlns:a16="http://schemas.microsoft.com/office/drawing/2014/main" id="{BCCD40B5-A250-FB4D-9AC4-0DF9A92BA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340795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FC348CF6-C9DA-A44A-B469-FE9A2ECFB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394876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7DD6AEC1-BD69-1140-B10C-3624ECCA92CF}"/>
              </a:ext>
            </a:extLst>
          </p:cNvPr>
          <p:cNvSpPr/>
          <p:nvPr/>
        </p:nvSpPr>
        <p:spPr>
          <a:xfrm>
            <a:off x="5881666" y="3378408"/>
            <a:ext cx="75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23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5483DAF-B866-BC41-BE60-C97A83FE733E}"/>
              </a:ext>
            </a:extLst>
          </p:cNvPr>
          <p:cNvGrpSpPr/>
          <p:nvPr/>
        </p:nvGrpSpPr>
        <p:grpSpPr>
          <a:xfrm>
            <a:off x="3929100" y="5438338"/>
            <a:ext cx="1963282" cy="954107"/>
            <a:chOff x="2652184" y="5613621"/>
            <a:chExt cx="1963282" cy="954107"/>
          </a:xfrm>
        </p:grpSpPr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A4A1C245-6E0A-0C4D-A2E7-1404A9C677D8}"/>
                </a:ext>
              </a:extLst>
            </p:cNvPr>
            <p:cNvGrpSpPr/>
            <p:nvPr/>
          </p:nvGrpSpPr>
          <p:grpSpPr>
            <a:xfrm>
              <a:off x="2652184" y="5613621"/>
              <a:ext cx="1963282" cy="954107"/>
              <a:chOff x="2699553" y="5613621"/>
              <a:chExt cx="1963282" cy="954107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DC91740E-4326-1645-8D7C-DCF34441DF64}"/>
                  </a:ext>
                </a:extLst>
              </p:cNvPr>
              <p:cNvSpPr/>
              <p:nvPr/>
            </p:nvSpPr>
            <p:spPr>
              <a:xfrm>
                <a:off x="2699553" y="5613621"/>
                <a:ext cx="196328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			</a:t>
                </a:r>
              </a:p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B123DA73-A208-D44B-9AE7-C956981A1324}"/>
                  </a:ext>
                </a:extLst>
              </p:cNvPr>
              <p:cNvGrpSpPr/>
              <p:nvPr/>
            </p:nvGrpSpPr>
            <p:grpSpPr>
              <a:xfrm>
                <a:off x="2927674" y="5677492"/>
                <a:ext cx="681451" cy="836257"/>
                <a:chOff x="1657733" y="5490198"/>
                <a:chExt cx="681451" cy="836257"/>
              </a:xfrm>
            </p:grpSpPr>
            <p:sp>
              <p:nvSpPr>
                <p:cNvPr id="54" name="textruta 46">
                  <a:extLst>
                    <a:ext uri="{FF2B5EF4-FFF2-40B4-BE49-F238E27FC236}">
                      <a16:creationId xmlns:a16="http://schemas.microsoft.com/office/drawing/2014/main" id="{88A0FAE1-4F5F-CB4F-9F71-83DF31FFE5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490198"/>
                  <a:ext cx="65114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460</a:t>
                  </a:r>
                </a:p>
              </p:txBody>
            </p:sp>
            <p:sp>
              <p:nvSpPr>
                <p:cNvPr id="55" name="textruta 47">
                  <a:extLst>
                    <a:ext uri="{FF2B5EF4-FFF2-40B4-BE49-F238E27FC236}">
                      <a16:creationId xmlns:a16="http://schemas.microsoft.com/office/drawing/2014/main" id="{A6DD7563-FC12-4246-A1CC-67BABD6D9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906" y="5864790"/>
                  <a:ext cx="4956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20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389A4437-7401-9D41-A03A-5C46387E11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04367" y="5918581"/>
                  <a:ext cx="634817" cy="0"/>
                </a:xfrm>
                <a:prstGeom prst="line">
                  <a:avLst/>
                </a:prstGeom>
                <a:ln w="285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39FE71EA-23CE-684C-8896-613B17253BD7}"/>
                </a:ext>
              </a:extLst>
            </p:cNvPr>
            <p:cNvSpPr txBox="1"/>
            <p:nvPr/>
          </p:nvSpPr>
          <p:spPr>
            <a:xfrm>
              <a:off x="3587371" y="5858224"/>
              <a:ext cx="975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 23</a:t>
              </a:r>
              <a:endParaRPr lang="sv-SE" sz="2400" dirty="0"/>
            </a:p>
          </p:txBody>
        </p: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AF9AEE90-0DF1-BD46-915A-5855B1F96B64}"/>
              </a:ext>
            </a:extLst>
          </p:cNvPr>
          <p:cNvSpPr/>
          <p:nvPr/>
        </p:nvSpPr>
        <p:spPr>
          <a:xfrm>
            <a:off x="3425874" y="538313"/>
            <a:ext cx="252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stora tal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1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F171BBA-B3AF-3446-B8AC-7374FA1A8480}"/>
              </a:ext>
            </a:extLst>
          </p:cNvPr>
          <p:cNvSpPr/>
          <p:nvPr/>
        </p:nvSpPr>
        <p:spPr>
          <a:xfrm>
            <a:off x="1550581" y="875193"/>
            <a:ext cx="612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dividera med ett tal i decimalform kan man först </a:t>
            </a:r>
            <a:r>
              <a:rPr lang="sv-SE" i="1" dirty="0"/>
              <a:t>förlänga </a:t>
            </a:r>
            <a:r>
              <a:rPr lang="sv-SE" dirty="0"/>
              <a:t>med 10, 100 eller 1000 för att få en ensiffrig nämnare.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DD036C3C-6C95-C642-94DB-B062C4E5A84A}"/>
              </a:ext>
            </a:extLst>
          </p:cNvPr>
          <p:cNvGrpSpPr/>
          <p:nvPr/>
        </p:nvGrpSpPr>
        <p:grpSpPr>
          <a:xfrm>
            <a:off x="2195387" y="2776842"/>
            <a:ext cx="4753226" cy="837401"/>
            <a:chOff x="2160923" y="1766810"/>
            <a:chExt cx="4753226" cy="837401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180B9BC-B8F7-C541-9C86-B755137A0041}"/>
                </a:ext>
              </a:extLst>
            </p:cNvPr>
            <p:cNvSpPr/>
            <p:nvPr/>
          </p:nvSpPr>
          <p:spPr>
            <a:xfrm>
              <a:off x="2160923" y="1997104"/>
              <a:ext cx="4753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tittar på ett exempel:</a:t>
              </a: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6B114FE4-7BDD-7B44-B21A-4E8037FE9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463" y="1766810"/>
              <a:ext cx="735449" cy="837401"/>
              <a:chOff x="3926984" y="1775245"/>
              <a:chExt cx="736826" cy="837635"/>
            </a:xfrm>
          </p:grpSpPr>
          <p:sp>
            <p:nvSpPr>
              <p:cNvPr id="24" name="textruta 46">
                <a:extLst>
                  <a:ext uri="{FF2B5EF4-FFF2-40B4-BE49-F238E27FC236}">
                    <a16:creationId xmlns:a16="http://schemas.microsoft.com/office/drawing/2014/main" id="{BF296276-E414-D643-BB7D-FB0A5C90F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72944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3,15</a:t>
                </a:r>
              </a:p>
            </p:txBody>
          </p:sp>
          <p:sp>
            <p:nvSpPr>
              <p:cNvPr id="25" name="textruta 47">
                <a:extLst>
                  <a:ext uri="{FF2B5EF4-FFF2-40B4-BE49-F238E27FC236}">
                    <a16:creationId xmlns:a16="http://schemas.microsoft.com/office/drawing/2014/main" id="{3709C19B-BE4A-1F47-A101-1A518FDF5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6984" y="2151086"/>
                <a:ext cx="72944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0,05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9DA7317F-265A-C44E-A4D6-CFB3B4A55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636005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A578A9C9-D4F4-D349-9D73-C29E69D70B1A}"/>
              </a:ext>
            </a:extLst>
          </p:cNvPr>
          <p:cNvGrpSpPr/>
          <p:nvPr/>
        </p:nvGrpSpPr>
        <p:grpSpPr>
          <a:xfrm>
            <a:off x="4994227" y="3528744"/>
            <a:ext cx="2185771" cy="1167494"/>
            <a:chOff x="2291973" y="3420741"/>
            <a:chExt cx="2185771" cy="1167494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AC870C6-E376-EA48-8ABF-1411A96B0283}"/>
                </a:ext>
              </a:extLst>
            </p:cNvPr>
            <p:cNvSpPr/>
            <p:nvPr/>
          </p:nvSpPr>
          <p:spPr>
            <a:xfrm>
              <a:off x="2502158" y="3941904"/>
              <a:ext cx="197558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0,05 </a:t>
              </a:r>
              <a:r>
                <a:rPr lang="sv-SE" dirty="0"/>
                <a:t>hundra gånger större</a:t>
              </a:r>
            </a:p>
          </p:txBody>
        </p:sp>
        <p:cxnSp>
          <p:nvCxnSpPr>
            <p:cNvPr id="29" name="Rak pil 28">
              <a:extLst>
                <a:ext uri="{FF2B5EF4-FFF2-40B4-BE49-F238E27FC236}">
                  <a16:creationId xmlns:a16="http://schemas.microsoft.com/office/drawing/2014/main" id="{52954809-6088-6042-97DB-2B989AF29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1973" y="3420741"/>
              <a:ext cx="210185" cy="52116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277D2716-3862-0D4D-9870-37E668CDECC6}"/>
              </a:ext>
            </a:extLst>
          </p:cNvPr>
          <p:cNvGrpSpPr/>
          <p:nvPr/>
        </p:nvGrpSpPr>
        <p:grpSpPr>
          <a:xfrm>
            <a:off x="4994227" y="3533488"/>
            <a:ext cx="1871416" cy="877688"/>
            <a:chOff x="2288846" y="3202716"/>
            <a:chExt cx="1871416" cy="877688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19A9025-825F-C548-9590-F660ECD3DE84}"/>
                </a:ext>
              </a:extLst>
            </p:cNvPr>
            <p:cNvSpPr/>
            <p:nvPr/>
          </p:nvSpPr>
          <p:spPr>
            <a:xfrm>
              <a:off x="2502158" y="3711072"/>
              <a:ext cx="165810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0,05 · 100 = </a:t>
              </a:r>
              <a:r>
                <a:rPr lang="sv-SE" dirty="0">
                  <a:solidFill>
                    <a:srgbClr val="C00000"/>
                  </a:solidFill>
                </a:rPr>
                <a:t>5</a:t>
              </a:r>
              <a:endParaRPr lang="sv-SE" dirty="0"/>
            </a:p>
          </p:txBody>
        </p:sp>
        <p:cxnSp>
          <p:nvCxnSpPr>
            <p:cNvPr id="35" name="Rak pil 34">
              <a:extLst>
                <a:ext uri="{FF2B5EF4-FFF2-40B4-BE49-F238E27FC236}">
                  <a16:creationId xmlns:a16="http://schemas.microsoft.com/office/drawing/2014/main" id="{1A548869-9522-254F-B4E2-8A8E6F8497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8846" y="3202716"/>
              <a:ext cx="210185" cy="5211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4C76F12E-8098-9240-9F8B-19C4F29B8F9D}"/>
              </a:ext>
            </a:extLst>
          </p:cNvPr>
          <p:cNvGrpSpPr/>
          <p:nvPr/>
        </p:nvGrpSpPr>
        <p:grpSpPr>
          <a:xfrm>
            <a:off x="5170906" y="2066585"/>
            <a:ext cx="2153183" cy="858979"/>
            <a:chOff x="2254619" y="3802125"/>
            <a:chExt cx="2153183" cy="858979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9243B42-EE42-BA45-A6B2-92D8EF3898EF}"/>
                </a:ext>
              </a:extLst>
            </p:cNvPr>
            <p:cNvSpPr/>
            <p:nvPr/>
          </p:nvSpPr>
          <p:spPr>
            <a:xfrm>
              <a:off x="2502158" y="3802125"/>
              <a:ext cx="190564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3,15</a:t>
              </a:r>
              <a:r>
                <a:rPr lang="sv-SE" dirty="0"/>
                <a:t> hundra gånger större.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67C347A8-0B00-4647-B067-98CB4BC1C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619" y="4448457"/>
              <a:ext cx="247539" cy="2126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9F164010-93DA-5546-AE6C-8054AC13B504}"/>
              </a:ext>
            </a:extLst>
          </p:cNvPr>
          <p:cNvGrpSpPr/>
          <p:nvPr/>
        </p:nvGrpSpPr>
        <p:grpSpPr>
          <a:xfrm>
            <a:off x="5171881" y="2333533"/>
            <a:ext cx="2049314" cy="582154"/>
            <a:chOff x="2192910" y="3835798"/>
            <a:chExt cx="2049314" cy="582154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9D02161B-F422-4243-8AD8-EFABF04AA2BA}"/>
                </a:ext>
              </a:extLst>
            </p:cNvPr>
            <p:cNvSpPr/>
            <p:nvPr/>
          </p:nvSpPr>
          <p:spPr>
            <a:xfrm>
              <a:off x="2440449" y="3835798"/>
              <a:ext cx="180177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3,15 · 100 = </a:t>
              </a:r>
              <a:r>
                <a:rPr lang="sv-SE" dirty="0">
                  <a:solidFill>
                    <a:srgbClr val="C00000"/>
                  </a:solidFill>
                </a:rPr>
                <a:t>315</a:t>
              </a:r>
              <a:endParaRPr lang="sv-SE" dirty="0"/>
            </a:p>
          </p:txBody>
        </p:sp>
        <p:cxnSp>
          <p:nvCxnSpPr>
            <p:cNvPr id="41" name="Rak pil 40">
              <a:extLst>
                <a:ext uri="{FF2B5EF4-FFF2-40B4-BE49-F238E27FC236}">
                  <a16:creationId xmlns:a16="http://schemas.microsoft.com/office/drawing/2014/main" id="{644EB168-978A-164D-9544-48F43C36CF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2910" y="4211038"/>
              <a:ext cx="247539" cy="20691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27567EF-C9CB-664D-A58B-A8CAAA1AE3BD}"/>
              </a:ext>
            </a:extLst>
          </p:cNvPr>
          <p:cNvGrpSpPr/>
          <p:nvPr/>
        </p:nvGrpSpPr>
        <p:grpSpPr>
          <a:xfrm>
            <a:off x="5186468" y="2802857"/>
            <a:ext cx="1181421" cy="811386"/>
            <a:chOff x="4225686" y="1795993"/>
            <a:chExt cx="1181421" cy="811386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633811AC-E6EB-4445-B8B4-E59AB92858EC}"/>
                </a:ext>
              </a:extLst>
            </p:cNvPr>
            <p:cNvSpPr/>
            <p:nvPr/>
          </p:nvSpPr>
          <p:spPr>
            <a:xfrm>
              <a:off x="4225686" y="1954105"/>
              <a:ext cx="1181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B888E594-530B-FE4B-A75E-019AE9933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2137" y="1795993"/>
              <a:ext cx="651140" cy="811386"/>
              <a:chOff x="3895599" y="1804438"/>
              <a:chExt cx="652359" cy="811613"/>
            </a:xfrm>
          </p:grpSpPr>
          <p:sp>
            <p:nvSpPr>
              <p:cNvPr id="45" name="textruta 46">
                <a:extLst>
                  <a:ext uri="{FF2B5EF4-FFF2-40B4-BE49-F238E27FC236}">
                    <a16:creationId xmlns:a16="http://schemas.microsoft.com/office/drawing/2014/main" id="{1A6C64A8-9FEC-8D48-B11C-14F266C3A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599" y="1804438"/>
                <a:ext cx="652359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315</a:t>
                </a:r>
              </a:p>
            </p:txBody>
          </p:sp>
          <p:sp>
            <p:nvSpPr>
              <p:cNvPr id="46" name="textruta 47">
                <a:extLst>
                  <a:ext uri="{FF2B5EF4-FFF2-40B4-BE49-F238E27FC236}">
                    <a16:creationId xmlns:a16="http://schemas.microsoft.com/office/drawing/2014/main" id="{BCCD40B5-A250-FB4D-9AC4-0DF9A92BA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3238" y="2154257"/>
                <a:ext cx="340795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FC348CF6-C9DA-A44A-B469-FE9A2ECFB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487183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7DD6AEC1-BD69-1140-B10C-3624ECCA92CF}"/>
              </a:ext>
            </a:extLst>
          </p:cNvPr>
          <p:cNvSpPr/>
          <p:nvPr/>
        </p:nvSpPr>
        <p:spPr>
          <a:xfrm>
            <a:off x="5953773" y="2960968"/>
            <a:ext cx="75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63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5483DAF-B866-BC41-BE60-C97A83FE733E}"/>
              </a:ext>
            </a:extLst>
          </p:cNvPr>
          <p:cNvGrpSpPr/>
          <p:nvPr/>
        </p:nvGrpSpPr>
        <p:grpSpPr>
          <a:xfrm>
            <a:off x="3633823" y="5131902"/>
            <a:ext cx="1963282" cy="954107"/>
            <a:chOff x="2652184" y="5613621"/>
            <a:chExt cx="1963282" cy="954107"/>
          </a:xfrm>
        </p:grpSpPr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A4A1C245-6E0A-0C4D-A2E7-1404A9C677D8}"/>
                </a:ext>
              </a:extLst>
            </p:cNvPr>
            <p:cNvGrpSpPr/>
            <p:nvPr/>
          </p:nvGrpSpPr>
          <p:grpSpPr>
            <a:xfrm>
              <a:off x="2652184" y="5613621"/>
              <a:ext cx="1963282" cy="954107"/>
              <a:chOff x="2699553" y="5613621"/>
              <a:chExt cx="1963282" cy="954107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DC91740E-4326-1645-8D7C-DCF34441DF64}"/>
                  </a:ext>
                </a:extLst>
              </p:cNvPr>
              <p:cNvSpPr/>
              <p:nvPr/>
            </p:nvSpPr>
            <p:spPr>
              <a:xfrm>
                <a:off x="2699553" y="5613621"/>
                <a:ext cx="196328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			</a:t>
                </a:r>
              </a:p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B123DA73-A208-D44B-9AE7-C956981A1324}"/>
                  </a:ext>
                </a:extLst>
              </p:cNvPr>
              <p:cNvGrpSpPr/>
              <p:nvPr/>
            </p:nvGrpSpPr>
            <p:grpSpPr>
              <a:xfrm>
                <a:off x="2927674" y="5677492"/>
                <a:ext cx="728084" cy="823129"/>
                <a:chOff x="1657733" y="5490198"/>
                <a:chExt cx="728084" cy="823129"/>
              </a:xfrm>
            </p:grpSpPr>
            <p:sp>
              <p:nvSpPr>
                <p:cNvPr id="54" name="textruta 46">
                  <a:extLst>
                    <a:ext uri="{FF2B5EF4-FFF2-40B4-BE49-F238E27FC236}">
                      <a16:creationId xmlns:a16="http://schemas.microsoft.com/office/drawing/2014/main" id="{88A0FAE1-4F5F-CB4F-9F71-83DF31FFE5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490198"/>
                  <a:ext cx="7280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3,15</a:t>
                  </a:r>
                </a:p>
              </p:txBody>
            </p:sp>
            <p:sp>
              <p:nvSpPr>
                <p:cNvPr id="55" name="textruta 47">
                  <a:extLst>
                    <a:ext uri="{FF2B5EF4-FFF2-40B4-BE49-F238E27FC236}">
                      <a16:creationId xmlns:a16="http://schemas.microsoft.com/office/drawing/2014/main" id="{A6DD7563-FC12-4246-A1CC-67BABD6D9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851662"/>
                  <a:ext cx="7280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0,05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389A4437-7401-9D41-A03A-5C46387E11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04367" y="5918581"/>
                  <a:ext cx="634817" cy="0"/>
                </a:xfrm>
                <a:prstGeom prst="line">
                  <a:avLst/>
                </a:prstGeom>
                <a:ln w="285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39FE71EA-23CE-684C-8896-613B17253BD7}"/>
                </a:ext>
              </a:extLst>
            </p:cNvPr>
            <p:cNvSpPr txBox="1"/>
            <p:nvPr/>
          </p:nvSpPr>
          <p:spPr>
            <a:xfrm>
              <a:off x="3587371" y="5858224"/>
              <a:ext cx="975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 63</a:t>
              </a:r>
              <a:endParaRPr lang="sv-SE" sz="2400" dirty="0"/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AFBE2068-9148-AB49-8BF4-1DAC8C7E26C7}"/>
              </a:ext>
            </a:extLst>
          </p:cNvPr>
          <p:cNvSpPr/>
          <p:nvPr/>
        </p:nvSpPr>
        <p:spPr>
          <a:xfrm>
            <a:off x="3395545" y="274716"/>
            <a:ext cx="252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små tal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8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>
            <a:spLocks noChangeArrowheads="1"/>
          </p:cNvSpPr>
          <p:nvPr/>
        </p:nvSpPr>
        <p:spPr bwMode="auto">
          <a:xfrm>
            <a:off x="2353050" y="2234027"/>
            <a:ext cx="1299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g-BG" dirty="0"/>
              <a:t>630 / 300</a:t>
            </a:r>
            <a:r>
              <a:rPr lang="sv-SE" dirty="0"/>
              <a:t>  =</a:t>
            </a: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2126557" y="3457239"/>
            <a:ext cx="1752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dirty="0"/>
              <a:t>1</a:t>
            </a:r>
            <a:r>
              <a:rPr lang="sv-SE" dirty="0"/>
              <a:t> </a:t>
            </a:r>
            <a:r>
              <a:rPr lang="bg-BG" dirty="0"/>
              <a:t>60</a:t>
            </a:r>
            <a:r>
              <a:rPr lang="sv-SE" dirty="0"/>
              <a:t>0</a:t>
            </a:r>
            <a:r>
              <a:rPr lang="bg-BG" dirty="0"/>
              <a:t> / 8</a:t>
            </a:r>
            <a:r>
              <a:rPr lang="sv-SE" dirty="0"/>
              <a:t> 0</a:t>
            </a:r>
            <a:r>
              <a:rPr lang="bg-BG" dirty="0"/>
              <a:t>00</a:t>
            </a:r>
            <a:r>
              <a:rPr lang="sv-SE" dirty="0"/>
              <a:t>  =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815420" y="1190997"/>
            <a:ext cx="798945" cy="677548"/>
            <a:chOff x="1103313" y="1151047"/>
            <a:chExt cx="798945" cy="677548"/>
          </a:xfrm>
        </p:grpSpPr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1103313" y="1151047"/>
              <a:ext cx="534987" cy="677548"/>
              <a:chOff x="3864458" y="1846706"/>
              <a:chExt cx="535648" cy="677738"/>
            </a:xfrm>
          </p:grpSpPr>
          <p:sp>
            <p:nvSpPr>
              <p:cNvPr id="23584" name="textruta 4"/>
              <p:cNvSpPr txBox="1">
                <a:spLocks noChangeArrowheads="1"/>
              </p:cNvSpPr>
              <p:nvPr/>
            </p:nvSpPr>
            <p:spPr bwMode="auto">
              <a:xfrm>
                <a:off x="3911375" y="1846706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23585" name="textruta 5"/>
              <p:cNvSpPr txBox="1">
                <a:spLocks noChangeArrowheads="1"/>
              </p:cNvSpPr>
              <p:nvPr/>
            </p:nvSpPr>
            <p:spPr bwMode="auto">
              <a:xfrm>
                <a:off x="3911376" y="2155112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2815420" y="4139125"/>
            <a:ext cx="791243" cy="642563"/>
            <a:chOff x="5876925" y="4503977"/>
            <a:chExt cx="791243" cy="642563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5876925" y="4503977"/>
              <a:ext cx="536575" cy="642563"/>
              <a:chOff x="3864458" y="1875418"/>
              <a:chExt cx="535648" cy="642743"/>
            </a:xfrm>
          </p:grpSpPr>
          <p:sp>
            <p:nvSpPr>
              <p:cNvPr id="23578" name="textruta 12"/>
              <p:cNvSpPr txBox="1">
                <a:spLocks noChangeArrowheads="1"/>
              </p:cNvSpPr>
              <p:nvPr/>
            </p:nvSpPr>
            <p:spPr bwMode="auto">
              <a:xfrm>
                <a:off x="3935825" y="1875418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/>
                  <a:t>40</a:t>
                </a:r>
              </a:p>
            </p:txBody>
          </p:sp>
          <p:sp>
            <p:nvSpPr>
              <p:cNvPr id="23579" name="textruta 13"/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800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864458" y="2203748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ruta 42"/>
            <p:cNvSpPr txBox="1"/>
            <p:nvPr/>
          </p:nvSpPr>
          <p:spPr>
            <a:xfrm>
              <a:off x="6381081" y="4606920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51" name="Rektangel 50"/>
          <p:cNvSpPr>
            <a:spLocks noChangeArrowheads="1"/>
          </p:cNvSpPr>
          <p:nvPr/>
        </p:nvSpPr>
        <p:spPr bwMode="auto">
          <a:xfrm>
            <a:off x="5187822" y="1344437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0,65</a:t>
            </a: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5119366" y="2257886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2,1</a:t>
            </a:r>
          </a:p>
        </p:txBody>
      </p:sp>
      <p:sp>
        <p:nvSpPr>
          <p:cNvPr id="59" name="Rektangel 58"/>
          <p:cNvSpPr>
            <a:spLocks noChangeArrowheads="1"/>
          </p:cNvSpPr>
          <p:nvPr/>
        </p:nvSpPr>
        <p:spPr bwMode="auto">
          <a:xfrm>
            <a:off x="4513595" y="3435382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0,2</a:t>
            </a:r>
          </a:p>
        </p:txBody>
      </p:sp>
      <p:sp>
        <p:nvSpPr>
          <p:cNvPr id="61" name="Rektangel 60"/>
          <p:cNvSpPr>
            <a:spLocks noChangeArrowheads="1"/>
          </p:cNvSpPr>
          <p:nvPr/>
        </p:nvSpPr>
        <p:spPr bwMode="auto">
          <a:xfrm>
            <a:off x="4296539" y="4256349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0,05</a:t>
            </a:r>
          </a:p>
        </p:txBody>
      </p:sp>
      <p:grpSp>
        <p:nvGrpSpPr>
          <p:cNvPr id="63" name="Grupp 62"/>
          <p:cNvGrpSpPr/>
          <p:nvPr/>
        </p:nvGrpSpPr>
        <p:grpSpPr>
          <a:xfrm>
            <a:off x="4439253" y="1193346"/>
            <a:ext cx="798945" cy="671616"/>
            <a:chOff x="1103313" y="1150802"/>
            <a:chExt cx="798945" cy="671616"/>
          </a:xfrm>
        </p:grpSpPr>
        <p:grpSp>
          <p:nvGrpSpPr>
            <p:cNvPr id="64" name="Grupp 63"/>
            <p:cNvGrpSpPr>
              <a:grpSpLocks/>
            </p:cNvGrpSpPr>
            <p:nvPr/>
          </p:nvGrpSpPr>
          <p:grpSpPr bwMode="auto">
            <a:xfrm>
              <a:off x="1103313" y="1150802"/>
              <a:ext cx="534987" cy="671616"/>
              <a:chOff x="3864458" y="1846460"/>
              <a:chExt cx="535648" cy="671804"/>
            </a:xfrm>
          </p:grpSpPr>
          <p:sp>
            <p:nvSpPr>
              <p:cNvPr id="66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47683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1,3</a:t>
                </a:r>
              </a:p>
            </p:txBody>
          </p:sp>
          <p:sp>
            <p:nvSpPr>
              <p:cNvPr id="67" name="textruta 5"/>
              <p:cNvSpPr txBox="1">
                <a:spLocks noChangeArrowheads="1"/>
              </p:cNvSpPr>
              <p:nvPr/>
            </p:nvSpPr>
            <p:spPr bwMode="auto">
              <a:xfrm>
                <a:off x="3955737" y="2148829"/>
                <a:ext cx="30203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cxnSp>
            <p:nvCxnSpPr>
              <p:cNvPr id="68" name="Rak 67"/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ruta 64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9" name="Grupp 68"/>
          <p:cNvGrpSpPr/>
          <p:nvPr/>
        </p:nvGrpSpPr>
        <p:grpSpPr>
          <a:xfrm>
            <a:off x="4397993" y="2104277"/>
            <a:ext cx="798945" cy="665914"/>
            <a:chOff x="1103313" y="1158991"/>
            <a:chExt cx="798945" cy="665914"/>
          </a:xfrm>
        </p:grpSpPr>
        <p:grpSp>
          <p:nvGrpSpPr>
            <p:cNvPr id="70" name="Grupp 69"/>
            <p:cNvGrpSpPr>
              <a:grpSpLocks/>
            </p:cNvGrpSpPr>
            <p:nvPr/>
          </p:nvGrpSpPr>
          <p:grpSpPr bwMode="auto">
            <a:xfrm>
              <a:off x="1103313" y="1158991"/>
              <a:ext cx="534987" cy="665914"/>
              <a:chOff x="3864458" y="1854653"/>
              <a:chExt cx="535648" cy="666101"/>
            </a:xfrm>
          </p:grpSpPr>
          <p:sp>
            <p:nvSpPr>
              <p:cNvPr id="72" name="textruta 4"/>
              <p:cNvSpPr txBox="1">
                <a:spLocks noChangeArrowheads="1"/>
              </p:cNvSpPr>
              <p:nvPr/>
            </p:nvSpPr>
            <p:spPr bwMode="auto">
              <a:xfrm>
                <a:off x="3901502" y="1854653"/>
                <a:ext cx="47683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6,3</a:t>
                </a:r>
              </a:p>
            </p:txBody>
          </p:sp>
          <p:sp>
            <p:nvSpPr>
              <p:cNvPr id="73" name="textruta 5"/>
              <p:cNvSpPr txBox="1">
                <a:spLocks noChangeArrowheads="1"/>
              </p:cNvSpPr>
              <p:nvPr/>
            </p:nvSpPr>
            <p:spPr bwMode="auto">
              <a:xfrm>
                <a:off x="3935176" y="2151319"/>
                <a:ext cx="35428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3</a:t>
                </a:r>
              </a:p>
            </p:txBody>
          </p:sp>
          <p:cxnSp>
            <p:nvCxnSpPr>
              <p:cNvPr id="74" name="Rak 73"/>
              <p:cNvCxnSpPr/>
              <p:nvPr/>
            </p:nvCxnSpPr>
            <p:spPr>
              <a:xfrm flipV="1">
                <a:off x="3864458" y="2196382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1" name="Grupp 110"/>
          <p:cNvGrpSpPr/>
          <p:nvPr/>
        </p:nvGrpSpPr>
        <p:grpSpPr>
          <a:xfrm>
            <a:off x="3848339" y="3317012"/>
            <a:ext cx="723661" cy="617836"/>
            <a:chOff x="5607957" y="1991065"/>
            <a:chExt cx="723661" cy="617836"/>
          </a:xfrm>
        </p:grpSpPr>
        <p:grpSp>
          <p:nvGrpSpPr>
            <p:cNvPr id="112" name="Grupp 111"/>
            <p:cNvGrpSpPr>
              <a:grpSpLocks/>
            </p:cNvGrpSpPr>
            <p:nvPr/>
          </p:nvGrpSpPr>
          <p:grpSpPr bwMode="auto">
            <a:xfrm>
              <a:off x="5607957" y="1991065"/>
              <a:ext cx="535969" cy="617836"/>
              <a:chOff x="3864458" y="1889810"/>
              <a:chExt cx="536970" cy="618009"/>
            </a:xfrm>
          </p:grpSpPr>
          <p:sp>
            <p:nvSpPr>
              <p:cNvPr id="114" name="textruta 24"/>
              <p:cNvSpPr txBox="1">
                <a:spLocks noChangeArrowheads="1"/>
              </p:cNvSpPr>
              <p:nvPr/>
            </p:nvSpPr>
            <p:spPr bwMode="auto">
              <a:xfrm>
                <a:off x="3875233" y="1889810"/>
                <a:ext cx="52619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1,6</a:t>
                </a:r>
              </a:p>
            </p:txBody>
          </p:sp>
          <p:sp>
            <p:nvSpPr>
              <p:cNvPr id="115" name="textruta 25"/>
              <p:cNvSpPr txBox="1">
                <a:spLocks noChangeArrowheads="1"/>
              </p:cNvSpPr>
              <p:nvPr/>
            </p:nvSpPr>
            <p:spPr bwMode="auto">
              <a:xfrm>
                <a:off x="3903134" y="2138384"/>
                <a:ext cx="35450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8</a:t>
                </a:r>
              </a:p>
            </p:txBody>
          </p:sp>
          <p:cxnSp>
            <p:nvCxnSpPr>
              <p:cNvPr id="116" name="Rak 115"/>
              <p:cNvCxnSpPr/>
              <p:nvPr/>
            </p:nvCxnSpPr>
            <p:spPr>
              <a:xfrm>
                <a:off x="3864458" y="2203748"/>
                <a:ext cx="4755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/>
            <p:cNvSpPr txBox="1"/>
            <p:nvPr/>
          </p:nvSpPr>
          <p:spPr>
            <a:xfrm>
              <a:off x="6044531" y="2098818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23" name="Grupp 122"/>
          <p:cNvGrpSpPr/>
          <p:nvPr/>
        </p:nvGrpSpPr>
        <p:grpSpPr>
          <a:xfrm>
            <a:off x="3559711" y="4139022"/>
            <a:ext cx="791242" cy="642769"/>
            <a:chOff x="5876926" y="4503874"/>
            <a:chExt cx="791242" cy="642769"/>
          </a:xfrm>
        </p:grpSpPr>
        <p:grpSp>
          <p:nvGrpSpPr>
            <p:cNvPr id="124" name="Grupp 123"/>
            <p:cNvGrpSpPr>
              <a:grpSpLocks/>
            </p:cNvGrpSpPr>
            <p:nvPr/>
          </p:nvGrpSpPr>
          <p:grpSpPr bwMode="auto">
            <a:xfrm>
              <a:off x="5876926" y="4503874"/>
              <a:ext cx="552130" cy="642769"/>
              <a:chOff x="3864458" y="1875315"/>
              <a:chExt cx="551176" cy="642949"/>
            </a:xfrm>
          </p:grpSpPr>
          <p:sp>
            <p:nvSpPr>
              <p:cNvPr id="126" name="textruta 12"/>
              <p:cNvSpPr txBox="1">
                <a:spLocks noChangeArrowheads="1"/>
              </p:cNvSpPr>
              <p:nvPr/>
            </p:nvSpPr>
            <p:spPr bwMode="auto">
              <a:xfrm>
                <a:off x="3936845" y="1875315"/>
                <a:ext cx="47878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0,4</a:t>
                </a:r>
              </a:p>
            </p:txBody>
          </p:sp>
          <p:sp>
            <p:nvSpPr>
              <p:cNvPr id="127" name="textruta 13"/>
              <p:cNvSpPr txBox="1">
                <a:spLocks noChangeArrowheads="1"/>
              </p:cNvSpPr>
              <p:nvPr/>
            </p:nvSpPr>
            <p:spPr bwMode="auto">
              <a:xfrm>
                <a:off x="3916502" y="2148829"/>
                <a:ext cx="40533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 8</a:t>
                </a:r>
              </a:p>
            </p:txBody>
          </p:sp>
          <p:cxnSp>
            <p:nvCxnSpPr>
              <p:cNvPr id="128" name="Rak 127"/>
              <p:cNvCxnSpPr/>
              <p:nvPr/>
            </p:nvCxnSpPr>
            <p:spPr>
              <a:xfrm>
                <a:off x="3864458" y="2203748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ruta 124"/>
            <p:cNvSpPr txBox="1"/>
            <p:nvPr/>
          </p:nvSpPr>
          <p:spPr>
            <a:xfrm>
              <a:off x="6381081" y="4606920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5" name="Rektangel 134">
            <a:extLst>
              <a:ext uri="{FF2B5EF4-FFF2-40B4-BE49-F238E27FC236}">
                <a16:creationId xmlns:a16="http://schemas.microsoft.com/office/drawing/2014/main" id="{1D89004A-C1F9-3744-883F-2E5B231EDB57}"/>
              </a:ext>
            </a:extLst>
          </p:cNvPr>
          <p:cNvSpPr/>
          <p:nvPr/>
        </p:nvSpPr>
        <p:spPr>
          <a:xfrm>
            <a:off x="3499865" y="32065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C0933A6B-8067-464E-89E0-32155A1064B1}"/>
              </a:ext>
            </a:extLst>
          </p:cNvPr>
          <p:cNvGrpSpPr/>
          <p:nvPr/>
        </p:nvGrpSpPr>
        <p:grpSpPr>
          <a:xfrm>
            <a:off x="3634017" y="2104278"/>
            <a:ext cx="805236" cy="671178"/>
            <a:chOff x="1097022" y="1164932"/>
            <a:chExt cx="805236" cy="671178"/>
          </a:xfrm>
        </p:grpSpPr>
        <p:grpSp>
          <p:nvGrpSpPr>
            <p:cNvPr id="137" name="Grupp 136">
              <a:extLst>
                <a:ext uri="{FF2B5EF4-FFF2-40B4-BE49-F238E27FC236}">
                  <a16:creationId xmlns:a16="http://schemas.microsoft.com/office/drawing/2014/main" id="{4B7A15FD-059A-D348-81F5-7AF94B6A4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022" y="1164932"/>
              <a:ext cx="576151" cy="671178"/>
              <a:chOff x="3858161" y="1860595"/>
              <a:chExt cx="576863" cy="671366"/>
            </a:xfrm>
          </p:grpSpPr>
          <p:sp>
            <p:nvSpPr>
              <p:cNvPr id="139" name="textruta 4">
                <a:extLst>
                  <a:ext uri="{FF2B5EF4-FFF2-40B4-BE49-F238E27FC236}">
                    <a16:creationId xmlns:a16="http://schemas.microsoft.com/office/drawing/2014/main" id="{65EE685F-79FF-3C4F-B7D1-3EF8E994F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61" y="1860595"/>
                <a:ext cx="57686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630</a:t>
                </a:r>
              </a:p>
            </p:txBody>
          </p:sp>
          <p:sp>
            <p:nvSpPr>
              <p:cNvPr id="140" name="textruta 5">
                <a:extLst>
                  <a:ext uri="{FF2B5EF4-FFF2-40B4-BE49-F238E27FC236}">
                    <a16:creationId xmlns:a16="http://schemas.microsoft.com/office/drawing/2014/main" id="{E1F83EC6-E594-0A49-9F94-A6BA7DFB3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2462" y="2162629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300</a:t>
                </a:r>
              </a:p>
            </p:txBody>
          </p:sp>
          <p:cxnSp>
            <p:nvCxnSpPr>
              <p:cNvPr id="141" name="Rak 140">
                <a:extLst>
                  <a:ext uri="{FF2B5EF4-FFF2-40B4-BE49-F238E27FC236}">
                    <a16:creationId xmlns:a16="http://schemas.microsoft.com/office/drawing/2014/main" id="{D7CFBD76-6E7B-E649-9B20-319C6844E113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ruta 137">
              <a:extLst>
                <a:ext uri="{FF2B5EF4-FFF2-40B4-BE49-F238E27FC236}">
                  <a16:creationId xmlns:a16="http://schemas.microsoft.com/office/drawing/2014/main" id="{1F995475-8EA0-5F45-9F94-8A8A208B94C9}"/>
                </a:ext>
              </a:extLst>
            </p:cNvPr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B7F6A8D8-412B-0A4F-BCE7-5B94C47F1938}"/>
              </a:ext>
            </a:extLst>
          </p:cNvPr>
          <p:cNvGrpSpPr/>
          <p:nvPr/>
        </p:nvGrpSpPr>
        <p:grpSpPr>
          <a:xfrm>
            <a:off x="3585363" y="1187105"/>
            <a:ext cx="798945" cy="677548"/>
            <a:chOff x="1103313" y="1151047"/>
            <a:chExt cx="798945" cy="677548"/>
          </a:xfrm>
        </p:grpSpPr>
        <p:grpSp>
          <p:nvGrpSpPr>
            <p:cNvPr id="143" name="Grupp 142">
              <a:extLst>
                <a:ext uri="{FF2B5EF4-FFF2-40B4-BE49-F238E27FC236}">
                  <a16:creationId xmlns:a16="http://schemas.microsoft.com/office/drawing/2014/main" id="{FFD6F788-71E0-8C44-B589-2982B2514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313" y="1151047"/>
              <a:ext cx="534987" cy="677548"/>
              <a:chOff x="3864458" y="1846706"/>
              <a:chExt cx="535648" cy="677738"/>
            </a:xfrm>
          </p:grpSpPr>
          <p:sp>
            <p:nvSpPr>
              <p:cNvPr id="145" name="textruta 4">
                <a:extLst>
                  <a:ext uri="{FF2B5EF4-FFF2-40B4-BE49-F238E27FC236}">
                    <a16:creationId xmlns:a16="http://schemas.microsoft.com/office/drawing/2014/main" id="{D8F3248C-3B4F-CC4D-B400-484274DE0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1375" y="1846706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146" name="textruta 5">
                <a:extLst>
                  <a:ext uri="{FF2B5EF4-FFF2-40B4-BE49-F238E27FC236}">
                    <a16:creationId xmlns:a16="http://schemas.microsoft.com/office/drawing/2014/main" id="{D29B8A63-3B5C-AD49-BFE8-D1C98C069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1376" y="2155112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</a:t>
                </a:r>
              </a:p>
            </p:txBody>
          </p:sp>
          <p:cxnSp>
            <p:nvCxnSpPr>
              <p:cNvPr id="147" name="Rak 146">
                <a:extLst>
                  <a:ext uri="{FF2B5EF4-FFF2-40B4-BE49-F238E27FC236}">
                    <a16:creationId xmlns:a16="http://schemas.microsoft.com/office/drawing/2014/main" id="{DE5BBDFB-EDC4-5E47-B08E-9CDC057D3A77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ruta 143">
              <a:extLst>
                <a:ext uri="{FF2B5EF4-FFF2-40B4-BE49-F238E27FC236}">
                  <a16:creationId xmlns:a16="http://schemas.microsoft.com/office/drawing/2014/main" id="{DC084F07-60CF-8644-938D-05A59A707CBC}"/>
                </a:ext>
              </a:extLst>
            </p:cNvPr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D07B3663-7890-E241-A6EE-844D85F1F140}"/>
              </a:ext>
            </a:extLst>
          </p:cNvPr>
          <p:cNvGrpSpPr/>
          <p:nvPr/>
        </p:nvGrpSpPr>
        <p:grpSpPr>
          <a:xfrm>
            <a:off x="3937169" y="1278372"/>
            <a:ext cx="534987" cy="276999"/>
            <a:chOff x="5719765" y="1607136"/>
            <a:chExt cx="534987" cy="276999"/>
          </a:xfrm>
        </p:grpSpPr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D7F2EF1D-C044-F54F-9B99-71CAF9C62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69" y="1684363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C88CEF98-5E5D-2A4B-87A4-D35A5F1E5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5904B018-9100-C348-A6AD-C9E385D6D443}"/>
              </a:ext>
            </a:extLst>
          </p:cNvPr>
          <p:cNvGrpSpPr/>
          <p:nvPr/>
        </p:nvGrpSpPr>
        <p:grpSpPr>
          <a:xfrm>
            <a:off x="3933637" y="1580038"/>
            <a:ext cx="534987" cy="276999"/>
            <a:chOff x="5719765" y="1607136"/>
            <a:chExt cx="534987" cy="276999"/>
          </a:xfrm>
        </p:grpSpPr>
        <p:cxnSp>
          <p:nvCxnSpPr>
            <p:cNvPr id="154" name="Rak 153">
              <a:extLst>
                <a:ext uri="{FF2B5EF4-FFF2-40B4-BE49-F238E27FC236}">
                  <a16:creationId xmlns:a16="http://schemas.microsoft.com/office/drawing/2014/main" id="{FDFE728E-0F62-F849-B95D-06D6B8DB7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02" y="1663707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656F38A8-7269-1241-A0F4-5B0656E84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1" grpId="0"/>
      <p:bldP spid="52" grpId="0"/>
      <p:bldP spid="59" grpId="0"/>
      <p:bldP spid="61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8776772-9698-104E-B72C-3DB6F6A1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143" y="1345292"/>
            <a:ext cx="129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g-BG" dirty="0"/>
              <a:t>4,5 / 0,09</a:t>
            </a:r>
            <a:r>
              <a:rPr lang="sv-SE" dirty="0"/>
              <a:t>  =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1761435-24C4-D644-BE80-483262DB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840" y="4523494"/>
            <a:ext cx="1531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0,02 / 0,005  =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3A9992A-C79E-DA41-A7CA-AC5F69F6F596}"/>
              </a:ext>
            </a:extLst>
          </p:cNvPr>
          <p:cNvGrpSpPr/>
          <p:nvPr/>
        </p:nvGrpSpPr>
        <p:grpSpPr>
          <a:xfrm>
            <a:off x="3472924" y="2247216"/>
            <a:ext cx="770690" cy="671513"/>
            <a:chOff x="5560928" y="1947727"/>
            <a:chExt cx="770690" cy="671513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E1523BD5-DDE4-EE42-BC17-56C86DDCC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0928" y="1947727"/>
              <a:ext cx="592137" cy="671513"/>
              <a:chOff x="3817348" y="1846460"/>
              <a:chExt cx="593244" cy="671701"/>
            </a:xfrm>
          </p:grpSpPr>
          <p:sp>
            <p:nvSpPr>
              <p:cNvPr id="7" name="textruta 24">
                <a:extLst>
                  <a:ext uri="{FF2B5EF4-FFF2-40B4-BE49-F238E27FC236}">
                    <a16:creationId xmlns:a16="http://schemas.microsoft.com/office/drawing/2014/main" id="{9FDF53E0-2FE4-864B-88FC-9ABAFD8F7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348" y="1846460"/>
                <a:ext cx="5932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0,15</a:t>
                </a:r>
              </a:p>
            </p:txBody>
          </p:sp>
          <p:sp>
            <p:nvSpPr>
              <p:cNvPr id="8" name="textruta 25">
                <a:extLst>
                  <a:ext uri="{FF2B5EF4-FFF2-40B4-BE49-F238E27FC236}">
                    <a16:creationId xmlns:a16="http://schemas.microsoft.com/office/drawing/2014/main" id="{D1D84116-73C2-F541-B6B5-4755A1BCD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9212" y="2148829"/>
                <a:ext cx="4762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0,3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E12D2050-CF75-1C48-A707-86E5652FD524}"/>
                  </a:ext>
                </a:extLst>
              </p:cNvPr>
              <p:cNvCxnSpPr/>
              <p:nvPr/>
            </p:nvCxnSpPr>
            <p:spPr>
              <a:xfrm>
                <a:off x="3864458" y="2203748"/>
                <a:ext cx="4755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9333DE3-B64C-FB41-8213-C5E73245ACB2}"/>
                </a:ext>
              </a:extLst>
            </p:cNvPr>
            <p:cNvSpPr txBox="1"/>
            <p:nvPr/>
          </p:nvSpPr>
          <p:spPr>
            <a:xfrm>
              <a:off x="6044531" y="2098818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A32D02C-A71C-B645-B916-62692B5DC70A}"/>
              </a:ext>
            </a:extLst>
          </p:cNvPr>
          <p:cNvGrpSpPr/>
          <p:nvPr/>
        </p:nvGrpSpPr>
        <p:grpSpPr>
          <a:xfrm>
            <a:off x="3406941" y="5384005"/>
            <a:ext cx="971397" cy="671513"/>
            <a:chOff x="5857875" y="5338627"/>
            <a:chExt cx="971397" cy="671513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528F4794-BEBD-2749-81CB-1966FF19E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7875" y="5338627"/>
              <a:ext cx="709613" cy="671513"/>
              <a:chOff x="3864458" y="1846460"/>
              <a:chExt cx="710238" cy="671701"/>
            </a:xfrm>
          </p:grpSpPr>
          <p:sp>
            <p:nvSpPr>
              <p:cNvPr id="13" name="textruta 36">
                <a:extLst>
                  <a:ext uri="{FF2B5EF4-FFF2-40B4-BE49-F238E27FC236}">
                    <a16:creationId xmlns:a16="http://schemas.microsoft.com/office/drawing/2014/main" id="{0C0A9DEC-D943-6042-94E1-C23E9280A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710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0,012</a:t>
                </a:r>
              </a:p>
            </p:txBody>
          </p:sp>
          <p:sp>
            <p:nvSpPr>
              <p:cNvPr id="14" name="textruta 37">
                <a:extLst>
                  <a:ext uri="{FF2B5EF4-FFF2-40B4-BE49-F238E27FC236}">
                    <a16:creationId xmlns:a16="http://schemas.microsoft.com/office/drawing/2014/main" id="{62F37517-BDDA-EB4F-B6CB-F680B2144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3007" y="2148829"/>
                <a:ext cx="4762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/>
                  <a:t>0,4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EF00223C-D5C1-1847-890B-DF49B3113CA2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71023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3D082A6-D45C-FF46-B353-F59183C11D37}"/>
                </a:ext>
              </a:extLst>
            </p:cNvPr>
            <p:cNvSpPr txBox="1"/>
            <p:nvPr/>
          </p:nvSpPr>
          <p:spPr>
            <a:xfrm>
              <a:off x="6542185" y="5489719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62CA7789-4C65-1545-A68E-4B2CCB49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631" y="1353810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50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4F04D20-83C5-5B4E-BC5A-CE3DB0D0F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790" y="2398307"/>
            <a:ext cx="477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0,5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D9BFE14-4FD2-9D46-9595-7B7F0FA8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372" y="4535587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4C2371F-78BB-6243-8270-D2972DB66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530" y="5476383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0,03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14883BC-43A0-3B4A-963C-4565808A0F22}"/>
              </a:ext>
            </a:extLst>
          </p:cNvPr>
          <p:cNvGrpSpPr/>
          <p:nvPr/>
        </p:nvGrpSpPr>
        <p:grpSpPr>
          <a:xfrm>
            <a:off x="4362517" y="1252646"/>
            <a:ext cx="798946" cy="635641"/>
            <a:chOff x="1103312" y="1186777"/>
            <a:chExt cx="798946" cy="635641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9CF1C186-A673-9145-86C7-EAF5147CC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312" y="1186777"/>
              <a:ext cx="535648" cy="635641"/>
              <a:chOff x="3864458" y="1882445"/>
              <a:chExt cx="536310" cy="635819"/>
            </a:xfrm>
          </p:grpSpPr>
          <p:sp>
            <p:nvSpPr>
              <p:cNvPr id="23" name="textruta 4">
                <a:extLst>
                  <a:ext uri="{FF2B5EF4-FFF2-40B4-BE49-F238E27FC236}">
                    <a16:creationId xmlns:a16="http://schemas.microsoft.com/office/drawing/2014/main" id="{321BD1EC-3393-C444-8E53-6D94D0B01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458" y="1882445"/>
                <a:ext cx="53631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450</a:t>
                </a:r>
              </a:p>
            </p:txBody>
          </p:sp>
          <p:sp>
            <p:nvSpPr>
              <p:cNvPr id="24" name="textruta 5">
                <a:extLst>
                  <a:ext uri="{FF2B5EF4-FFF2-40B4-BE49-F238E27FC236}">
                    <a16:creationId xmlns:a16="http://schemas.microsoft.com/office/drawing/2014/main" id="{C77F708C-C611-334E-AB65-F8289CA26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737" y="2148829"/>
                <a:ext cx="30203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C7401FC0-B6C8-A045-B83A-294C65C18C05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9D69F2C-F4CB-1649-8E56-CCEDA49F0951}"/>
                </a:ext>
              </a:extLst>
            </p:cNvPr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6E022343-3942-044C-B64D-3D99DCBCCBD5}"/>
              </a:ext>
            </a:extLst>
          </p:cNvPr>
          <p:cNvGrpSpPr/>
          <p:nvPr/>
        </p:nvGrpSpPr>
        <p:grpSpPr>
          <a:xfrm>
            <a:off x="4211374" y="2247841"/>
            <a:ext cx="736858" cy="671614"/>
            <a:chOff x="5594760" y="1960394"/>
            <a:chExt cx="736858" cy="671614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A49AC729-8BF9-0948-AD04-1D184A2E2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4760" y="1960394"/>
              <a:ext cx="476253" cy="671614"/>
              <a:chOff x="3851240" y="1859130"/>
              <a:chExt cx="477143" cy="671802"/>
            </a:xfrm>
          </p:grpSpPr>
          <p:sp>
            <p:nvSpPr>
              <p:cNvPr id="29" name="textruta 24">
                <a:extLst>
                  <a:ext uri="{FF2B5EF4-FFF2-40B4-BE49-F238E27FC236}">
                    <a16:creationId xmlns:a16="http://schemas.microsoft.com/office/drawing/2014/main" id="{9663183B-7EB9-3346-B9CB-28C94F6BC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243" y="1859130"/>
                <a:ext cx="47714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1,5</a:t>
                </a:r>
              </a:p>
            </p:txBody>
          </p:sp>
          <p:sp>
            <p:nvSpPr>
              <p:cNvPr id="30" name="textruta 25">
                <a:extLst>
                  <a:ext uri="{FF2B5EF4-FFF2-40B4-BE49-F238E27FC236}">
                    <a16:creationId xmlns:a16="http://schemas.microsoft.com/office/drawing/2014/main" id="{E95281E8-B2A3-9A4A-B8B7-DA1FAC0F78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3233" y="2161497"/>
                <a:ext cx="35450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3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FA12755B-C761-E94B-9F3E-C8FD64433090}"/>
                  </a:ext>
                </a:extLst>
              </p:cNvPr>
              <p:cNvCxnSpPr/>
              <p:nvPr/>
            </p:nvCxnSpPr>
            <p:spPr>
              <a:xfrm>
                <a:off x="3851240" y="2216418"/>
                <a:ext cx="4755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4C9FCB1-E7F8-DF43-A731-973AB66D286D}"/>
                </a:ext>
              </a:extLst>
            </p:cNvPr>
            <p:cNvSpPr txBox="1"/>
            <p:nvPr/>
          </p:nvSpPr>
          <p:spPr>
            <a:xfrm>
              <a:off x="6044531" y="2098818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0D5A26D-404E-C74E-84F0-83BF88F40236}"/>
              </a:ext>
            </a:extLst>
          </p:cNvPr>
          <p:cNvGrpSpPr/>
          <p:nvPr/>
        </p:nvGrpSpPr>
        <p:grpSpPr>
          <a:xfrm>
            <a:off x="4304030" y="4426777"/>
            <a:ext cx="723665" cy="629336"/>
            <a:chOff x="5607953" y="1990008"/>
            <a:chExt cx="723665" cy="629336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CE2E3AA8-6B79-0F46-9539-48482DE6F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953" y="1990008"/>
              <a:ext cx="474662" cy="629336"/>
              <a:chOff x="3864458" y="1888752"/>
              <a:chExt cx="475549" cy="629512"/>
            </a:xfrm>
          </p:grpSpPr>
          <p:sp>
            <p:nvSpPr>
              <p:cNvPr id="35" name="textruta 24">
                <a:extLst>
                  <a:ext uri="{FF2B5EF4-FFF2-40B4-BE49-F238E27FC236}">
                    <a16:creationId xmlns:a16="http://schemas.microsoft.com/office/drawing/2014/main" id="{9B84B162-2A8D-DA4B-972F-97B31B42D3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609" y="1888752"/>
                <a:ext cx="41943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</a:t>
                </a:r>
              </a:p>
            </p:txBody>
          </p:sp>
          <p:sp>
            <p:nvSpPr>
              <p:cNvPr id="36" name="textruta 25">
                <a:extLst>
                  <a:ext uri="{FF2B5EF4-FFF2-40B4-BE49-F238E27FC236}">
                    <a16:creationId xmlns:a16="http://schemas.microsoft.com/office/drawing/2014/main" id="{7207DDF5-FAE0-A04F-A18A-31A28DC5C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35450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5</a:t>
                </a:r>
              </a:p>
            </p:txBody>
          </p:sp>
          <p:cxnSp>
            <p:nvCxnSpPr>
              <p:cNvPr id="37" name="Rak 36">
                <a:extLst>
                  <a:ext uri="{FF2B5EF4-FFF2-40B4-BE49-F238E27FC236}">
                    <a16:creationId xmlns:a16="http://schemas.microsoft.com/office/drawing/2014/main" id="{7B2C6F0E-D477-7A4B-B45F-93C589A36B34}"/>
                  </a:ext>
                </a:extLst>
              </p:cNvPr>
              <p:cNvCxnSpPr/>
              <p:nvPr/>
            </p:nvCxnSpPr>
            <p:spPr>
              <a:xfrm>
                <a:off x="3864458" y="2203748"/>
                <a:ext cx="4755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84B70067-8DB4-B447-9929-EAE9D8D53823}"/>
                </a:ext>
              </a:extLst>
            </p:cNvPr>
            <p:cNvSpPr txBox="1"/>
            <p:nvPr/>
          </p:nvSpPr>
          <p:spPr>
            <a:xfrm>
              <a:off x="6044531" y="2098818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94C2C7B6-F399-784C-841D-485C51C40688}"/>
              </a:ext>
            </a:extLst>
          </p:cNvPr>
          <p:cNvGrpSpPr/>
          <p:nvPr/>
        </p:nvGrpSpPr>
        <p:grpSpPr>
          <a:xfrm>
            <a:off x="4382266" y="5380298"/>
            <a:ext cx="971392" cy="671616"/>
            <a:chOff x="5857880" y="5338627"/>
            <a:chExt cx="971392" cy="671616"/>
          </a:xfrm>
        </p:grpSpPr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D50B31BA-313B-4541-9AE8-976B65E6C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7880" y="5338627"/>
              <a:ext cx="709614" cy="671616"/>
              <a:chOff x="3864458" y="1846460"/>
              <a:chExt cx="710238" cy="671804"/>
            </a:xfrm>
          </p:grpSpPr>
          <p:sp>
            <p:nvSpPr>
              <p:cNvPr id="41" name="textruta 36">
                <a:extLst>
                  <a:ext uri="{FF2B5EF4-FFF2-40B4-BE49-F238E27FC236}">
                    <a16:creationId xmlns:a16="http://schemas.microsoft.com/office/drawing/2014/main" id="{ADB68E60-1DA5-B14E-A3FB-A3BB8636B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645997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0,12</a:t>
                </a:r>
              </a:p>
            </p:txBody>
          </p:sp>
          <p:sp>
            <p:nvSpPr>
              <p:cNvPr id="42" name="textruta 37">
                <a:extLst>
                  <a:ext uri="{FF2B5EF4-FFF2-40B4-BE49-F238E27FC236}">
                    <a16:creationId xmlns:a16="http://schemas.microsoft.com/office/drawing/2014/main" id="{D7FDAD61-DB73-814A-A805-F4586B3A6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3007" y="2148829"/>
                <a:ext cx="35415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4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505C5128-F9B7-6C48-9CFD-9F949BF2CC9D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71023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C1E7760F-B31C-FB4E-A9D8-EF900F83D6AE}"/>
                </a:ext>
              </a:extLst>
            </p:cNvPr>
            <p:cNvSpPr txBox="1"/>
            <p:nvPr/>
          </p:nvSpPr>
          <p:spPr>
            <a:xfrm>
              <a:off x="6542185" y="5489719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B38A1DF4-953B-F040-8FEA-50C7E00D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27" y="3362669"/>
            <a:ext cx="107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 / 0,02 = </a:t>
            </a:r>
            <a:endParaRPr lang="sv-SE" dirty="0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29397A3-3A57-A64D-AAB4-79AA658A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688" y="3384985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250</a:t>
            </a: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0AD544A7-2E43-8A45-91FA-486360AC74E9}"/>
              </a:ext>
            </a:extLst>
          </p:cNvPr>
          <p:cNvGrpSpPr/>
          <p:nvPr/>
        </p:nvGrpSpPr>
        <p:grpSpPr>
          <a:xfrm>
            <a:off x="4187036" y="3277718"/>
            <a:ext cx="736504" cy="627792"/>
            <a:chOff x="1093402" y="2951989"/>
            <a:chExt cx="736504" cy="627792"/>
          </a:xfrm>
        </p:grpSpPr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C14325C9-343F-7F49-9C69-AB7E093F6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402" y="2951989"/>
              <a:ext cx="535648" cy="627792"/>
              <a:chOff x="3818939" y="1890296"/>
              <a:chExt cx="535648" cy="627969"/>
            </a:xfrm>
          </p:grpSpPr>
          <p:sp>
            <p:nvSpPr>
              <p:cNvPr id="69" name="textruta 8">
                <a:extLst>
                  <a:ext uri="{FF2B5EF4-FFF2-40B4-BE49-F238E27FC236}">
                    <a16:creationId xmlns:a16="http://schemas.microsoft.com/office/drawing/2014/main" id="{DDADF865-C352-6C4B-AC5A-2285133B9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8939" y="1890296"/>
                <a:ext cx="53564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500</a:t>
                </a:r>
              </a:p>
            </p:txBody>
          </p:sp>
          <p:sp>
            <p:nvSpPr>
              <p:cNvPr id="70" name="textruta 9">
                <a:extLst>
                  <a:ext uri="{FF2B5EF4-FFF2-40B4-BE49-F238E27FC236}">
                    <a16:creationId xmlns:a16="http://schemas.microsoft.com/office/drawing/2014/main" id="{A18DEBBE-1B9E-624D-99AE-649EBCF0C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35384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2</a:t>
                </a:r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5EF62A2C-3BA4-4144-A2DA-F222DB0C8290}"/>
                  </a:ext>
                </a:extLst>
              </p:cNvPr>
              <p:cNvCxnSpPr/>
              <p:nvPr/>
            </p:nvCxnSpPr>
            <p:spPr>
              <a:xfrm>
                <a:off x="3864458" y="2203748"/>
                <a:ext cx="41910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7C32AD16-EF10-A24B-B721-BAAC89AB3ED1}"/>
                </a:ext>
              </a:extLst>
            </p:cNvPr>
            <p:cNvSpPr txBox="1"/>
            <p:nvPr/>
          </p:nvSpPr>
          <p:spPr>
            <a:xfrm>
              <a:off x="1542819" y="3059256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963AF414-5D2D-8B42-8417-D7C17D6F5E44}"/>
              </a:ext>
            </a:extLst>
          </p:cNvPr>
          <p:cNvSpPr/>
          <p:nvPr/>
        </p:nvSpPr>
        <p:spPr>
          <a:xfrm>
            <a:off x="815288" y="42060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5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  <p:bldP spid="44" grpId="0"/>
      <p:bldP spid="58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57" y="994718"/>
            <a:ext cx="3501576" cy="255854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53E1AD3-09CF-8347-9BBB-401E0F80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173" y="3727559"/>
            <a:ext cx="4932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När det förekommer flera räknesätt i en uppgift är det viktigt att beräkningarna görs i rätt ordning.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4740418-5AFF-AB4E-8934-C53D89DF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926" y="4526656"/>
            <a:ext cx="5569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Det finns så kallade </a:t>
            </a:r>
            <a:r>
              <a:rPr lang="sv-SE" i="1" dirty="0">
                <a:solidFill>
                  <a:srgbClr val="C00000"/>
                </a:solidFill>
              </a:rPr>
              <a:t>prioriteringsregler</a:t>
            </a:r>
            <a:r>
              <a:rPr lang="sv-SE" i="1" dirty="0"/>
              <a:t> </a:t>
            </a:r>
            <a:r>
              <a:rPr lang="sv-SE" dirty="0"/>
              <a:t>som vi måste följa.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326C382-A5F4-EA45-B13D-8BEC9ECD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07" y="5157745"/>
            <a:ext cx="4419499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C00000"/>
                </a:solidFill>
              </a:rPr>
              <a:t>Prioriteringsregler </a:t>
            </a:r>
          </a:p>
          <a:p>
            <a:pPr marL="342900" indent="-342900">
              <a:buAutoNum type="arabicPeriod"/>
            </a:pPr>
            <a:r>
              <a:rPr lang="sv-SE" dirty="0"/>
              <a:t>Först räknas multiplikation och division. </a:t>
            </a:r>
          </a:p>
          <a:p>
            <a:endParaRPr lang="sv-SE" sz="1050" dirty="0"/>
          </a:p>
          <a:p>
            <a:r>
              <a:rPr lang="sv-SE" dirty="0"/>
              <a:t>2. 	Sedan räknas addition och subtraktion.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C32EE0C-F5DC-3D40-9EFF-DE4244C6EC3F}"/>
              </a:ext>
            </a:extLst>
          </p:cNvPr>
          <p:cNvSpPr/>
          <p:nvPr/>
        </p:nvSpPr>
        <p:spPr>
          <a:xfrm>
            <a:off x="2767794" y="358759"/>
            <a:ext cx="3731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Räkna med rätt prioritering</a:t>
            </a:r>
          </a:p>
        </p:txBody>
      </p: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0CB2CE7-861D-6943-BB8F-DDF19E5C6DCE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67916F6-78D1-5B45-8CDF-4F66FD3A2F47}"/>
              </a:ext>
            </a:extLst>
          </p:cNvPr>
          <p:cNvSpPr txBox="1"/>
          <p:nvPr/>
        </p:nvSpPr>
        <p:spPr>
          <a:xfrm>
            <a:off x="2036452" y="504581"/>
            <a:ext cx="41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10 + 2 · 7 		b) 9 · 5 – 27 / 3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889A3AA-B9D5-DD46-99F3-416E9467E84F}"/>
              </a:ext>
            </a:extLst>
          </p:cNvPr>
          <p:cNvSpPr/>
          <p:nvPr/>
        </p:nvSpPr>
        <p:spPr>
          <a:xfrm>
            <a:off x="1211417" y="1974445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06B0576-3D6D-5742-ACC5-07F847DF0856}"/>
              </a:ext>
            </a:extLst>
          </p:cNvPr>
          <p:cNvSpPr/>
          <p:nvPr/>
        </p:nvSpPr>
        <p:spPr>
          <a:xfrm>
            <a:off x="1705219" y="1956859"/>
            <a:ext cx="15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 </a:t>
            </a:r>
            <a:r>
              <a:rPr lang="sv-SE" sz="2000" dirty="0">
                <a:latin typeface="+mn-lt"/>
              </a:rPr>
              <a:t>+</a:t>
            </a:r>
            <a:r>
              <a:rPr lang="sv-SE" sz="2000" dirty="0">
                <a:latin typeface="Bradley Hand" pitchFamily="2" charset="77"/>
              </a:rPr>
              <a:t> 2 · 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B8EF9CF-FE28-094A-81DC-C8303F813DEA}"/>
              </a:ext>
            </a:extLst>
          </p:cNvPr>
          <p:cNvSpPr/>
          <p:nvPr/>
        </p:nvSpPr>
        <p:spPr>
          <a:xfrm>
            <a:off x="2313746" y="2268822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</a:t>
            </a:r>
            <a:endParaRPr lang="sv-SE" sz="2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740106A-3B80-724D-BB22-9BC765032B7F}"/>
              </a:ext>
            </a:extLst>
          </p:cNvPr>
          <p:cNvSpPr/>
          <p:nvPr/>
        </p:nvSpPr>
        <p:spPr>
          <a:xfrm>
            <a:off x="6155473" y="2003025"/>
            <a:ext cx="23105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multiplikationen först. </a:t>
            </a:r>
          </a:p>
        </p:txBody>
      </p:sp>
      <p:sp>
        <p:nvSpPr>
          <p:cNvPr id="12" name="Vänster klammerparentes 11">
            <a:extLst>
              <a:ext uri="{FF2B5EF4-FFF2-40B4-BE49-F238E27FC236}">
                <a16:creationId xmlns:a16="http://schemas.microsoft.com/office/drawing/2014/main" id="{BF22EE54-F20D-6D4D-B479-6B4A04503AE8}"/>
              </a:ext>
            </a:extLst>
          </p:cNvPr>
          <p:cNvSpPr/>
          <p:nvPr/>
        </p:nvSpPr>
        <p:spPr>
          <a:xfrm rot="16200000">
            <a:off x="2493332" y="2065994"/>
            <a:ext cx="134628" cy="49380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68EAEC4-B5C1-AD4A-AF91-217C24A7A0DD}"/>
              </a:ext>
            </a:extLst>
          </p:cNvPr>
          <p:cNvSpPr/>
          <p:nvPr/>
        </p:nvSpPr>
        <p:spPr>
          <a:xfrm>
            <a:off x="3029882" y="1956858"/>
            <a:ext cx="1263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 </a:t>
            </a:r>
            <a:r>
              <a:rPr lang="sv-SE" sz="2000" dirty="0">
                <a:latin typeface="+mn-lt"/>
              </a:rPr>
              <a:t>+</a:t>
            </a:r>
            <a:r>
              <a:rPr lang="sv-SE" sz="2000" dirty="0">
                <a:latin typeface="Bradley Hand" pitchFamily="2" charset="77"/>
              </a:rPr>
              <a:t> 14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0F4B76-E303-C447-91AD-EF6A10EDAB42}"/>
              </a:ext>
            </a:extLst>
          </p:cNvPr>
          <p:cNvSpPr/>
          <p:nvPr/>
        </p:nvSpPr>
        <p:spPr>
          <a:xfrm>
            <a:off x="4109060" y="1956858"/>
            <a:ext cx="641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24</a:t>
            </a:r>
            <a:endParaRPr lang="sv-SE" sz="2000" dirty="0"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4F8A5E-E6CB-5643-A5BA-23A857286170}"/>
              </a:ext>
            </a:extLst>
          </p:cNvPr>
          <p:cNvSpPr/>
          <p:nvPr/>
        </p:nvSpPr>
        <p:spPr>
          <a:xfrm>
            <a:off x="1211417" y="3244253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3F2730B-3A54-E546-98CC-20DF95EF67B9}"/>
              </a:ext>
            </a:extLst>
          </p:cNvPr>
          <p:cNvSpPr/>
          <p:nvPr/>
        </p:nvSpPr>
        <p:spPr>
          <a:xfrm>
            <a:off x="1705218" y="3226667"/>
            <a:ext cx="1889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9 · 5</a:t>
            </a:r>
            <a:r>
              <a:rPr lang="sv-SE" sz="2000" dirty="0">
                <a:latin typeface="+mn-lt"/>
              </a:rPr>
              <a:t> – </a:t>
            </a:r>
            <a:r>
              <a:rPr lang="sv-SE" sz="2000" dirty="0">
                <a:latin typeface="Bradley Hand" pitchFamily="2" charset="77"/>
              </a:rPr>
              <a:t>27 </a:t>
            </a:r>
            <a:r>
              <a:rPr lang="sv-SE" sz="2000" dirty="0">
                <a:latin typeface="+mn-lt"/>
              </a:rPr>
              <a:t>/</a:t>
            </a:r>
            <a:r>
              <a:rPr lang="sv-SE" sz="2000" dirty="0">
                <a:latin typeface="Bradley Hand" pitchFamily="2" charset="77"/>
              </a:rPr>
              <a:t> 3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971BCED-D138-4A44-98CC-11DFAA53FA80}"/>
              </a:ext>
            </a:extLst>
          </p:cNvPr>
          <p:cNvSpPr/>
          <p:nvPr/>
        </p:nvSpPr>
        <p:spPr>
          <a:xfrm>
            <a:off x="2741815" y="3590384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9</a:t>
            </a:r>
            <a:endParaRPr lang="sv-SE" sz="2000" dirty="0"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4CFC6CF-54FE-E546-8511-FA14FAD6D0E2}"/>
              </a:ext>
            </a:extLst>
          </p:cNvPr>
          <p:cNvSpPr/>
          <p:nvPr/>
        </p:nvSpPr>
        <p:spPr>
          <a:xfrm>
            <a:off x="6161531" y="3244253"/>
            <a:ext cx="18893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multiplikationen och divisionen först. </a:t>
            </a:r>
          </a:p>
        </p:txBody>
      </p:sp>
      <p:sp>
        <p:nvSpPr>
          <p:cNvPr id="19" name="Vänster klammerparentes 18">
            <a:extLst>
              <a:ext uri="{FF2B5EF4-FFF2-40B4-BE49-F238E27FC236}">
                <a16:creationId xmlns:a16="http://schemas.microsoft.com/office/drawing/2014/main" id="{556C363D-46ED-9341-ADC9-7E000987014C}"/>
              </a:ext>
            </a:extLst>
          </p:cNvPr>
          <p:cNvSpPr/>
          <p:nvPr/>
        </p:nvSpPr>
        <p:spPr>
          <a:xfrm rot="16200000">
            <a:off x="2821523" y="3246215"/>
            <a:ext cx="134628" cy="724732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Vänster klammerparentes 21">
            <a:extLst>
              <a:ext uri="{FF2B5EF4-FFF2-40B4-BE49-F238E27FC236}">
                <a16:creationId xmlns:a16="http://schemas.microsoft.com/office/drawing/2014/main" id="{1CF1F070-0B99-AF4A-B474-242C30A379D4}"/>
              </a:ext>
            </a:extLst>
          </p:cNvPr>
          <p:cNvSpPr/>
          <p:nvPr/>
        </p:nvSpPr>
        <p:spPr>
          <a:xfrm rot="16200000">
            <a:off x="1942167" y="3359042"/>
            <a:ext cx="134628" cy="49380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3FCBF94-AA85-DC47-8140-4CD33EFBFC3E}"/>
              </a:ext>
            </a:extLst>
          </p:cNvPr>
          <p:cNvSpPr/>
          <p:nvPr/>
        </p:nvSpPr>
        <p:spPr>
          <a:xfrm>
            <a:off x="1762578" y="3587804"/>
            <a:ext cx="545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45</a:t>
            </a:r>
            <a:endParaRPr lang="sv-SE" sz="2000" dirty="0">
              <a:latin typeface="+mn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D8AFA99-FFE8-5F42-AF0D-434D2315A54B}"/>
              </a:ext>
            </a:extLst>
          </p:cNvPr>
          <p:cNvSpPr/>
          <p:nvPr/>
        </p:nvSpPr>
        <p:spPr>
          <a:xfrm>
            <a:off x="3384602" y="3226666"/>
            <a:ext cx="1115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45</a:t>
            </a:r>
            <a:r>
              <a:rPr lang="sv-SE" sz="2000" dirty="0">
                <a:latin typeface="+mn-lt"/>
              </a:rPr>
              <a:t> – </a:t>
            </a:r>
            <a:r>
              <a:rPr lang="sv-SE" sz="2000" dirty="0">
                <a:latin typeface="Bradley Hand" pitchFamily="2" charset="77"/>
              </a:rPr>
              <a:t>9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5E48EBB-2D95-A64B-861D-CB75165251CC}"/>
              </a:ext>
            </a:extLst>
          </p:cNvPr>
          <p:cNvSpPr/>
          <p:nvPr/>
        </p:nvSpPr>
        <p:spPr>
          <a:xfrm>
            <a:off x="4331832" y="3226665"/>
            <a:ext cx="558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36</a:t>
            </a:r>
            <a:endParaRPr lang="sv-SE" sz="2000" dirty="0">
              <a:latin typeface="+mn-lt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09FBB55-AA87-2443-A4CF-029D64870293}"/>
              </a:ext>
            </a:extLst>
          </p:cNvPr>
          <p:cNvSpPr txBox="1"/>
          <p:nvPr/>
        </p:nvSpPr>
        <p:spPr>
          <a:xfrm>
            <a:off x="1213866" y="5246621"/>
            <a:ext cx="335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24		b) 36</a:t>
            </a:r>
          </a:p>
        </p:txBody>
      </p:sp>
    </p:spTree>
    <p:extLst>
      <p:ext uri="{BB962C8B-B14F-4D97-AF65-F5344CB8AC3E}">
        <p14:creationId xmlns:p14="http://schemas.microsoft.com/office/powerpoint/2010/main" val="16920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F0BCB2E-C910-E34E-AAAC-796011B46DBE}"/>
              </a:ext>
            </a:extLst>
          </p:cNvPr>
          <p:cNvSpPr/>
          <p:nvPr/>
        </p:nvSpPr>
        <p:spPr>
          <a:xfrm>
            <a:off x="359473" y="18706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EEADE53-7C67-0844-9CD9-3B91F382DD34}"/>
              </a:ext>
            </a:extLst>
          </p:cNvPr>
          <p:cNvSpPr txBox="1"/>
          <p:nvPr/>
        </p:nvSpPr>
        <p:spPr>
          <a:xfrm>
            <a:off x="904783" y="704636"/>
            <a:ext cx="514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En korv kostar 15 kr och en dricka 20 kr. </a:t>
            </a:r>
          </a:p>
          <a:p>
            <a:r>
              <a:rPr lang="sv-SE" dirty="0">
                <a:latin typeface="+mn-lt"/>
              </a:rPr>
              <a:t>Edvin köper två korvar och en dricka. </a:t>
            </a:r>
          </a:p>
          <a:p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a) Teckna ett uttryck för hur mycket Edvin ska betala. </a:t>
            </a:r>
          </a:p>
          <a:p>
            <a:r>
              <a:rPr lang="sv-SE" dirty="0">
                <a:latin typeface="+mn-lt"/>
              </a:rPr>
              <a:t>		</a:t>
            </a:r>
          </a:p>
          <a:p>
            <a:r>
              <a:rPr lang="sv-SE" dirty="0">
                <a:latin typeface="+mn-lt"/>
              </a:rPr>
              <a:t>b) Räkna ut hur mycket Edvin ska betala. </a:t>
            </a:r>
          </a:p>
        </p:txBody>
      </p:sp>
      <p:pic>
        <p:nvPicPr>
          <p:cNvPr id="3074" name="Picture 2" descr="Röd Engångspapper Kopp Med Dricka Halm För Läsk Eller Juice Cocktail Och  Tecknad Snabbmat Varmkorv Hotdog Korv I Bröd Bulle Och Färsk Dryck Som  Platt Vektor Illustration-vektorgrafik och fler bilder på Läsk -">
            <a:extLst>
              <a:ext uri="{FF2B5EF4-FFF2-40B4-BE49-F238E27FC236}">
                <a16:creationId xmlns:a16="http://schemas.microsoft.com/office/drawing/2014/main" id="{7BC63780-7A76-FA40-8E24-D24C90FA9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08" b="77596" l="22182" r="80727">
                        <a14:foregroundMark x1="26909" y1="32240" x2="42182" y2="30601"/>
                        <a14:foregroundMark x1="33818" y1="30055" x2="34109" y2="27869"/>
                        <a14:foregroundMark x1="35289" y1="24590" x2="36364" y2="15301"/>
                        <a14:foregroundMark x1="36000" y1="18033" x2="36364" y2="16393"/>
                        <a14:foregroundMark x1="36364" y1="15847" x2="36000" y2="14208"/>
                        <a14:foregroundMark x1="79636" y1="56284" x2="80727" y2="56831"/>
                        <a14:foregroundMark x1="32000" y1="75410" x2="34182" y2="75956"/>
                        <a14:backgroundMark x1="33818" y1="24590" x2="33818" y2="25683"/>
                        <a14:backgroundMark x1="33818" y1="25683" x2="33818" y2="2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8624" r="13577" b="14634"/>
          <a:stretch/>
        </p:blipFill>
        <p:spPr bwMode="auto">
          <a:xfrm>
            <a:off x="5078797" y="402608"/>
            <a:ext cx="1455817" cy="10554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0F1E530-DA12-8A40-84BE-87F2B5CE8532}"/>
              </a:ext>
            </a:extLst>
          </p:cNvPr>
          <p:cNvSpPr/>
          <p:nvPr/>
        </p:nvSpPr>
        <p:spPr>
          <a:xfrm>
            <a:off x="956291" y="3028890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070A91-70F0-2344-AB2A-550CE4C0FB54}"/>
              </a:ext>
            </a:extLst>
          </p:cNvPr>
          <p:cNvSpPr/>
          <p:nvPr/>
        </p:nvSpPr>
        <p:spPr>
          <a:xfrm>
            <a:off x="1450093" y="3011304"/>
            <a:ext cx="2671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( 2 · 15 </a:t>
            </a:r>
            <a:r>
              <a:rPr lang="sv-SE" sz="2000" dirty="0">
                <a:latin typeface="+mn-lt"/>
              </a:rPr>
              <a:t>+</a:t>
            </a:r>
            <a:r>
              <a:rPr lang="sv-SE" sz="2000" dirty="0">
                <a:latin typeface="Bradley Hand" pitchFamily="2" charset="77"/>
              </a:rPr>
              <a:t> 20 ) kr</a:t>
            </a:r>
            <a:endParaRPr lang="sv-SE" sz="2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FF048A7-098F-2140-A608-1435FB9D9085}"/>
              </a:ext>
            </a:extLst>
          </p:cNvPr>
          <p:cNvSpPr/>
          <p:nvPr/>
        </p:nvSpPr>
        <p:spPr>
          <a:xfrm>
            <a:off x="5427714" y="2254329"/>
            <a:ext cx="2671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Att </a:t>
            </a:r>
            <a:r>
              <a:rPr lang="sv-SE" sz="1400" dirty="0">
                <a:solidFill>
                  <a:srgbClr val="C00000"/>
                </a:solidFill>
              </a:rPr>
              <a:t>”teckna ett uttryck” </a:t>
            </a:r>
            <a:r>
              <a:rPr lang="sv-SE" sz="1400" dirty="0"/>
              <a:t>innebär att man skriver ner uträkningen med siffror och lämpliga tecken.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414765C-85C9-634E-8486-989128FD1DBE}"/>
              </a:ext>
            </a:extLst>
          </p:cNvPr>
          <p:cNvSpPr/>
          <p:nvPr/>
        </p:nvSpPr>
        <p:spPr>
          <a:xfrm>
            <a:off x="5427714" y="3124285"/>
            <a:ext cx="337815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sätter parentes runt hela uttrycket och behöver då bara sätta ut enheten en gång.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F2FC7BE-ED89-C64D-A2FF-88F74F8C049A}"/>
              </a:ext>
            </a:extLst>
          </p:cNvPr>
          <p:cNvSpPr/>
          <p:nvPr/>
        </p:nvSpPr>
        <p:spPr>
          <a:xfrm>
            <a:off x="956291" y="4235020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39FD26-C294-E049-B979-FEAA1E8586FB}"/>
              </a:ext>
            </a:extLst>
          </p:cNvPr>
          <p:cNvSpPr/>
          <p:nvPr/>
        </p:nvSpPr>
        <p:spPr>
          <a:xfrm>
            <a:off x="1450093" y="4235020"/>
            <a:ext cx="2671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Ska betala:</a:t>
            </a:r>
            <a:endParaRPr lang="sv-SE" sz="2000" dirty="0"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EE9DEB2-0ECD-0F4D-9087-85268D66CB3A}"/>
              </a:ext>
            </a:extLst>
          </p:cNvPr>
          <p:cNvSpPr/>
          <p:nvPr/>
        </p:nvSpPr>
        <p:spPr>
          <a:xfrm>
            <a:off x="2785859" y="4235020"/>
            <a:ext cx="2671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( 2 · 15 </a:t>
            </a:r>
            <a:r>
              <a:rPr lang="sv-SE" sz="2000" dirty="0">
                <a:latin typeface="+mn-lt"/>
              </a:rPr>
              <a:t>+</a:t>
            </a:r>
            <a:r>
              <a:rPr lang="sv-SE" sz="2000" dirty="0">
                <a:latin typeface="Bradley Hand" pitchFamily="2" charset="77"/>
              </a:rPr>
              <a:t> 20 ) kr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0F7A104-D81B-B04D-805B-D15E9BC3549C}"/>
              </a:ext>
            </a:extLst>
          </p:cNvPr>
          <p:cNvSpPr/>
          <p:nvPr/>
        </p:nvSpPr>
        <p:spPr>
          <a:xfrm>
            <a:off x="4946401" y="4235020"/>
            <a:ext cx="198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( 30 </a:t>
            </a:r>
            <a:r>
              <a:rPr lang="sv-SE" sz="2000" dirty="0">
                <a:latin typeface="+mn-lt"/>
              </a:rPr>
              <a:t>+</a:t>
            </a:r>
            <a:r>
              <a:rPr lang="sv-SE" sz="2000" dirty="0">
                <a:latin typeface="Bradley Hand" pitchFamily="2" charset="77"/>
              </a:rPr>
              <a:t> 20 ) kr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E79A483-9596-7E4F-A0DD-C62E361CA28D}"/>
              </a:ext>
            </a:extLst>
          </p:cNvPr>
          <p:cNvSpPr/>
          <p:nvPr/>
        </p:nvSpPr>
        <p:spPr>
          <a:xfrm>
            <a:off x="6793157" y="4235020"/>
            <a:ext cx="994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50 kr</a:t>
            </a:r>
            <a:endParaRPr lang="sv-SE" sz="2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627B91E-A6E3-E740-9E1B-7EE958B93EA7}"/>
              </a:ext>
            </a:extLst>
          </p:cNvPr>
          <p:cNvSpPr txBox="1"/>
          <p:nvPr/>
        </p:nvSpPr>
        <p:spPr>
          <a:xfrm>
            <a:off x="1213865" y="5246621"/>
            <a:ext cx="404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( 2 · 15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20 ) kr</a:t>
            </a:r>
            <a:endParaRPr lang="sv-SE" sz="2000" dirty="0"/>
          </a:p>
          <a:p>
            <a:r>
              <a:rPr lang="sv-SE" sz="2000" dirty="0">
                <a:latin typeface="Bradley Hand" pitchFamily="2" charset="77"/>
              </a:rPr>
              <a:t>		b)  Edvin ska betala 50 kr</a:t>
            </a:r>
          </a:p>
        </p:txBody>
      </p:sp>
    </p:spTree>
    <p:extLst>
      <p:ext uri="{BB962C8B-B14F-4D97-AF65-F5344CB8AC3E}">
        <p14:creationId xmlns:p14="http://schemas.microsoft.com/office/powerpoint/2010/main" val="28113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37177"/>
              </p:ext>
            </p:extLst>
          </p:nvPr>
        </p:nvGraphicFramePr>
        <p:xfrm>
          <a:off x="1844926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7,8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133615" y="2059759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7,8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492958" y="205975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11,8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78014"/>
              </p:ext>
            </p:extLst>
          </p:nvPr>
        </p:nvGraphicFramePr>
        <p:xfrm>
          <a:off x="3612384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0,3 + 0,04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4974429" y="1885115"/>
            <a:ext cx="317231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Addera 7 ental och 4 ental. Det är 11 ental. Med de 8 tiondelarna blir svaret 11 hela och 8 tiondelar eller 11,8.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123912" y="3276432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0,3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983800" y="327643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0,34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4974429" y="3680517"/>
            <a:ext cx="38979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3 tiondelar = 30 hundradelar</a:t>
            </a:r>
          </a:p>
          <a:p>
            <a:r>
              <a:rPr lang="sv-SE" sz="1400" dirty="0"/>
              <a:t>30 hundradelar + 4 hundradelar =  34 hundradelar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4974429" y="3061529"/>
            <a:ext cx="341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ofta enklare att räkna om man skriver termerna med lika många decimaler.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138059" y="603016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2983413" y="6049019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11,8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009826" y="6049019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0,34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aphicFrame>
        <p:nvGraphicFramePr>
          <p:cNvPr id="26" name="Tabell 25">
            <a:extLst>
              <a:ext uri="{FF2B5EF4-FFF2-40B4-BE49-F238E27FC236}">
                <a16:creationId xmlns:a16="http://schemas.microsoft.com/office/drawing/2014/main" id="{B98DA41F-1E8E-6B4D-8F50-D517A196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35626"/>
              </p:ext>
            </p:extLst>
          </p:nvPr>
        </p:nvGraphicFramePr>
        <p:xfrm>
          <a:off x="5481919" y="1013497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 9,4 – 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8B2A9768-B4C9-1143-94FC-2929C90324EC}"/>
              </a:ext>
            </a:extLst>
          </p:cNvPr>
          <p:cNvSpPr/>
          <p:nvPr/>
        </p:nvSpPr>
        <p:spPr>
          <a:xfrm>
            <a:off x="2664919" y="3280216"/>
            <a:ext cx="157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133615" y="4428321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9,4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3451842" y="4424537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1,4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A235CC4-4A9E-904C-8B55-68D2C64751DD}"/>
              </a:ext>
            </a:extLst>
          </p:cNvPr>
          <p:cNvSpPr/>
          <p:nvPr/>
        </p:nvSpPr>
        <p:spPr>
          <a:xfrm>
            <a:off x="2349597" y="4424537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9,4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8,0 </a:t>
            </a:r>
            <a:r>
              <a:rPr lang="sv-SE" dirty="0"/>
              <a:t>=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066007" y="6030164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1,4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FC5C0D9D-DD50-C647-8B55-651EA884542B}"/>
              </a:ext>
            </a:extLst>
          </p:cNvPr>
          <p:cNvSpPr/>
          <p:nvPr/>
        </p:nvSpPr>
        <p:spPr>
          <a:xfrm>
            <a:off x="2349597" y="2059759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7,8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4,0 </a:t>
            </a:r>
            <a:r>
              <a:rPr lang="sv-SE" dirty="0"/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4974429" y="4436342"/>
            <a:ext cx="317231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Subtrahera 9 ental med 8 ental. Då är det 1 ental kvar. Med de 4 tiondelarna blir svaret 1 hel och 4 tiondelar eller 1,4. </a:t>
            </a:r>
          </a:p>
        </p:txBody>
      </p:sp>
    </p:spTree>
    <p:extLst>
      <p:ext uri="{BB962C8B-B14F-4D97-AF65-F5344CB8AC3E}">
        <p14:creationId xmlns:p14="http://schemas.microsoft.com/office/powerpoint/2010/main" val="19882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  <p:bldP spid="27" grpId="0"/>
      <p:bldP spid="28" grpId="0"/>
      <p:bldP spid="29" grpId="0"/>
      <p:bldP spid="30" grpId="0"/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ktangel 2"/>
          <p:cNvSpPr>
            <a:spLocks noChangeArrowheads="1"/>
          </p:cNvSpPr>
          <p:nvPr/>
        </p:nvSpPr>
        <p:spPr bwMode="auto">
          <a:xfrm>
            <a:off x="531812" y="770275"/>
            <a:ext cx="840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Uttryck 						    Mellanled 						Svar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561975" y="1205859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8 ∙ 3 + 10</a:t>
            </a:r>
            <a:endParaRPr lang="sv-SE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561975" y="2033838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+ 3 ∙ 10</a:t>
            </a:r>
            <a:endParaRPr lang="sv-SE" dirty="0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561975" y="2785034"/>
            <a:ext cx="106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20 / 4 − 2</a:t>
            </a:r>
            <a:endParaRPr lang="sv-SE" dirty="0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531812" y="3522804"/>
            <a:ext cx="106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20 − 4 / 2</a:t>
            </a:r>
            <a:endParaRPr lang="sv-SE" dirty="0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561975" y="4342605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7 ∙ 10 + 3 ∙ 5</a:t>
            </a:r>
            <a:endParaRPr lang="sv-SE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561975" y="5104606"/>
            <a:ext cx="153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+ 2 ∙ 5 − 3 ∙ 6</a:t>
            </a:r>
            <a:endParaRPr lang="sv-SE" dirty="0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561975" y="594995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/>
              <a:t>45 / 9 + 2 ∙ 11 − 15</a:t>
            </a:r>
            <a:endParaRPr lang="sv-SE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3976688" y="1204271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24 + 10</a:t>
            </a:r>
            <a:endParaRPr lang="sv-SE" dirty="0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4159022" y="203225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+ 30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4210050" y="2783446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 – 2 </a:t>
            </a:r>
            <a:endParaRPr lang="sv-SE" dirty="0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4108450" y="3462879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20 – 2</a:t>
            </a:r>
            <a:endParaRPr lang="sv-SE" dirty="0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108450" y="4284025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70 + 15</a:t>
            </a:r>
            <a:endParaRPr lang="sv-SE" dirty="0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3992563" y="5104606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+ 10 – 18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3995738" y="5938019"/>
            <a:ext cx="120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 + 22 – 15</a:t>
            </a:r>
            <a:endParaRPr lang="sv-SE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7407150" y="1204271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34 </a:t>
            </a:r>
            <a:endParaRPr lang="sv-SE" dirty="0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7480592" y="277150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 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7372307" y="2015166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/>
              <a:t>38 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7441643" y="346287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18 </a:t>
            </a:r>
            <a:endParaRPr lang="sv-SE" dirty="0"/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7466013" y="428402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85 </a:t>
            </a:r>
            <a:endParaRPr lang="sv-SE" dirty="0"/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>
            <a:off x="7583488" y="5104606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 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7573461" y="5949950"/>
            <a:ext cx="41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 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1580BCF-C902-5444-B63D-96ECC81AF2A1}"/>
              </a:ext>
            </a:extLst>
          </p:cNvPr>
          <p:cNvSpPr/>
          <p:nvPr/>
        </p:nvSpPr>
        <p:spPr>
          <a:xfrm>
            <a:off x="359473" y="11968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638783" y="927830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327 + 145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2599187" y="3336127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3  2  7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2289152" y="3826402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+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2467897" y="4461532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4769697" y="308848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 7 + 5 = 12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4751736" y="352270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 av entalen växlas upp till ett tiotal.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4751736" y="3982797"/>
            <a:ext cx="4368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Entalssiffran 2 skriver du under 5:an och tiotalssiffran 1 blir </a:t>
            </a:r>
            <a:r>
              <a:rPr lang="sv-SE" i="1" dirty="0"/>
              <a:t>minnessiffra</a:t>
            </a:r>
            <a:r>
              <a:rPr lang="sv-SE" dirty="0"/>
              <a:t>. Den skriver du ovanför de andra tiotalssiffrorna.  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3562081" y="3399685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4798953" y="4462516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3130384" y="3088489"/>
            <a:ext cx="895131" cy="2004335"/>
            <a:chOff x="3106633" y="2530349"/>
            <a:chExt cx="895131" cy="2004335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3002128-DBB8-6647-B1FC-ECCE8C132E53}"/>
                </a:ext>
              </a:extLst>
            </p:cNvPr>
            <p:cNvSpPr/>
            <p:nvPr/>
          </p:nvSpPr>
          <p:spPr>
            <a:xfrm>
              <a:off x="3583481" y="3826798"/>
              <a:ext cx="4182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4000" dirty="0"/>
                <a:t>2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58" y="2888629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106633" y="253034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4798953" y="518503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1 + 2 + 4 = 7.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3068448" y="3144194"/>
            <a:ext cx="466806" cy="128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798953" y="574011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7 skriver du under 4:an. 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3088638" y="436151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4877462" y="6294108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2624676" y="338591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2605014" y="43761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764665" y="1512282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2833817" y="1994697"/>
            <a:ext cx="36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Entalssiffror rakt under entalssiffror, tiotalssiffror rakt under tiotalssiffror och så vidare.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0154D3B-D9CA-8340-8AB6-0B38995CE2CE}"/>
              </a:ext>
            </a:extLst>
          </p:cNvPr>
          <p:cNvSpPr/>
          <p:nvPr/>
        </p:nvSpPr>
        <p:spPr>
          <a:xfrm>
            <a:off x="3023297" y="237627"/>
            <a:ext cx="472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Addition med uppställning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56203"/>
              </p:ext>
            </p:extLst>
          </p:nvPr>
        </p:nvGraphicFramePr>
        <p:xfrm>
          <a:off x="2463955" y="965559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37 + 156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76951" y="206234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1 5 6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86178"/>
              </p:ext>
            </p:extLst>
          </p:nvPr>
        </p:nvGraphicFramePr>
        <p:xfrm>
          <a:off x="5532407" y="949293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263 + 172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548860" y="191526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Vid addition är det ofta praktiskt att skriva talet med flest siffror överst.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0" y="2569535"/>
            <a:ext cx="30714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 </a:t>
            </a:r>
          </a:p>
          <a:p>
            <a:r>
              <a:rPr lang="sv-SE" sz="1400" dirty="0"/>
              <a:t>Tiotalssiffran 1 skriver du som minnessiffra ovanför tiotalen. När du adderar tiotalen räknar du med minnessiffran också.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0270" y="2636369"/>
            <a:ext cx="857305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062422" y="1867229"/>
            <a:ext cx="433938" cy="1180808"/>
            <a:chOff x="3062422" y="1867229"/>
            <a:chExt cx="433938" cy="118080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28431" y="2586372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530" y="260580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34267" y="26038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266866" y="176825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94135" y="4873560"/>
            <a:ext cx="95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2 6 3</a:t>
            </a:r>
            <a:endParaRPr lang="sv-SE" sz="2400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138B7AF-C664-3341-9762-B497EE64B0AE}"/>
              </a:ext>
            </a:extLst>
          </p:cNvPr>
          <p:cNvSpPr/>
          <p:nvPr/>
        </p:nvSpPr>
        <p:spPr>
          <a:xfrm>
            <a:off x="5596600" y="4641130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spelar ingen roll i vilken ordning du ställer upp termerna.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596600" y="5295404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får du 1 som minnessiffra när du adderar tiotalen. Den ska stå ovanför hundratalen.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608400" y="51335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1 7 2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760668" y="5527164"/>
            <a:ext cx="830501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75BD37D9-9F00-4749-9994-4D74D70CBA65}"/>
              </a:ext>
            </a:extLst>
          </p:cNvPr>
          <p:cNvSpPr/>
          <p:nvPr/>
        </p:nvSpPr>
        <p:spPr>
          <a:xfrm>
            <a:off x="3249111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83D0D97-BF02-2C4D-B726-490D5035B933}"/>
              </a:ext>
            </a:extLst>
          </p:cNvPr>
          <p:cNvGrpSpPr/>
          <p:nvPr/>
        </p:nvGrpSpPr>
        <p:grpSpPr>
          <a:xfrm>
            <a:off x="2812020" y="4724957"/>
            <a:ext cx="457771" cy="1167484"/>
            <a:chOff x="2812020" y="4724957"/>
            <a:chExt cx="457771" cy="1167484"/>
          </a:xfrm>
        </p:grpSpPr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2888381" y="4987051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2812020" y="4724957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653C0082-65D6-0B41-9725-AF448CFA3C64}"/>
                </a:ext>
              </a:extLst>
            </p:cNvPr>
            <p:cNvSpPr/>
            <p:nvPr/>
          </p:nvSpPr>
          <p:spPr>
            <a:xfrm>
              <a:off x="3001862" y="543077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0461FBB2-FEB9-2347-AFD8-4A2BA9B714D7}"/>
              </a:ext>
            </a:extLst>
          </p:cNvPr>
          <p:cNvSpPr/>
          <p:nvPr/>
        </p:nvSpPr>
        <p:spPr>
          <a:xfrm>
            <a:off x="2754416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266866" y="452538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0" grpId="0" animBg="1"/>
      <p:bldP spid="14" grpId="0" animBg="1"/>
      <p:bldP spid="16" grpId="0"/>
      <p:bldP spid="24" grpId="0"/>
      <p:bldP spid="25" grpId="0"/>
      <p:bldP spid="27" grpId="0"/>
      <p:bldP spid="31" grpId="0"/>
      <p:bldP spid="33" grpId="0" animBg="1"/>
      <p:bldP spid="34" grpId="0" animBg="1"/>
      <p:bldP spid="35" grpId="0"/>
      <p:bldP spid="37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388064" y="337130"/>
            <a:ext cx="232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</a:rPr>
              <a:t>Växla över noll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1441585" y="2538920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4  0  3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1131550" y="3029195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    4  7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1310295" y="3664325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3402198" y="200819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Subtrahera först entalen.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3428065" y="2766257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inget tiotal att växla.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3423106" y="3166910"/>
            <a:ext cx="480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får du först </a:t>
            </a:r>
            <a:r>
              <a:rPr lang="sv-SE" dirty="0">
                <a:solidFill>
                  <a:srgbClr val="C00000"/>
                </a:solidFill>
              </a:rPr>
              <a:t>växla ner 1 hundratal till 10 tiotal</a:t>
            </a:r>
            <a:r>
              <a:rPr lang="sv-SE" dirty="0"/>
              <a:t>.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2404479" y="260247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3641351" y="3665309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1904089" y="2067506"/>
            <a:ext cx="502586" cy="461665"/>
            <a:chOff x="3541329" y="2386347"/>
            <a:chExt cx="502586" cy="461665"/>
          </a:xfrm>
        </p:grpSpPr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3493823" y="482631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13 ental i den övre termen: 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1919117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7065865" y="4821798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– 7 = 6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1931036" y="3564308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3493823" y="5464903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tiotalen. 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1467074" y="2588711"/>
            <a:ext cx="418283" cy="60599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1470446" y="3568594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131550" y="970860"/>
            <a:ext cx="684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den första termen har en eller flera nollor kan man behöva </a:t>
            </a:r>
            <a:r>
              <a:rPr lang="sv-SE" i="1" dirty="0"/>
              <a:t>växla ner</a:t>
            </a:r>
            <a:r>
              <a:rPr lang="sv-SE" dirty="0"/>
              <a:t> två eller flera gånger innan man kan subtrahera med uppställning. 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83A38C58-684C-6847-BD0C-9029688201F3}"/>
              </a:ext>
            </a:extLst>
          </p:cNvPr>
          <p:cNvCxnSpPr>
            <a:cxnSpLocks/>
          </p:cNvCxnSpPr>
          <p:nvPr/>
        </p:nvCxnSpPr>
        <p:spPr>
          <a:xfrm>
            <a:off x="2020177" y="2188599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4AE4B47-0D5B-474D-AEFE-0C38EF7E8795}"/>
              </a:ext>
            </a:extLst>
          </p:cNvPr>
          <p:cNvSpPr/>
          <p:nvPr/>
        </p:nvSpPr>
        <p:spPr>
          <a:xfrm>
            <a:off x="3427627" y="2367967"/>
            <a:ext cx="578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ental minus 7 ental går inte utan att du </a:t>
            </a:r>
            <a:r>
              <a:rPr lang="sv-SE" dirty="0">
                <a:solidFill>
                  <a:srgbClr val="C00000"/>
                </a:solidFill>
              </a:rPr>
              <a:t>växlar ner 1 tiotal</a:t>
            </a:r>
            <a:r>
              <a:rPr lang="sv-SE" dirty="0"/>
              <a:t>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FC48D66-973F-224A-A7EE-7CC11C0038ED}"/>
              </a:ext>
            </a:extLst>
          </p:cNvPr>
          <p:cNvSpPr/>
          <p:nvPr/>
        </p:nvSpPr>
        <p:spPr>
          <a:xfrm>
            <a:off x="2419959" y="356480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431B5-802A-634B-8A3B-31E8E851420D}"/>
              </a:ext>
            </a:extLst>
          </p:cNvPr>
          <p:cNvSpPr/>
          <p:nvPr/>
        </p:nvSpPr>
        <p:spPr>
          <a:xfrm>
            <a:off x="3493823" y="5794299"/>
            <a:ext cx="388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9 tiotal kvar i den övre termen: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5B32E3-6BAF-794A-B4E4-12ECD2E94819}"/>
              </a:ext>
            </a:extLst>
          </p:cNvPr>
          <p:cNvSpPr/>
          <p:nvPr/>
        </p:nvSpPr>
        <p:spPr>
          <a:xfrm>
            <a:off x="3523562" y="6394772"/>
            <a:ext cx="523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Du har 3 hundratal kvar.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744907A-E9EB-E641-87F8-CF1CE10EC6AB}"/>
              </a:ext>
            </a:extLst>
          </p:cNvPr>
          <p:cNvSpPr/>
          <p:nvPr/>
        </p:nvSpPr>
        <p:spPr>
          <a:xfrm>
            <a:off x="7155996" y="5794299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– 4 = 5   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7A058D8F-3702-6849-8F1E-01C002652B8B}"/>
              </a:ext>
            </a:extLst>
          </p:cNvPr>
          <p:cNvGrpSpPr/>
          <p:nvPr/>
        </p:nvGrpSpPr>
        <p:grpSpPr>
          <a:xfrm>
            <a:off x="2376803" y="2064398"/>
            <a:ext cx="502586" cy="461665"/>
            <a:chOff x="3541329" y="2386347"/>
            <a:chExt cx="502586" cy="461665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5FA08181-9B20-D942-A94D-E3547BE754CD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AFEFCE21-51FD-F647-B873-7C49C7BDF66E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B0422023-5328-714F-B849-E347EF4278D9}"/>
              </a:ext>
            </a:extLst>
          </p:cNvPr>
          <p:cNvSpPr/>
          <p:nvPr/>
        </p:nvSpPr>
        <p:spPr>
          <a:xfrm>
            <a:off x="3423106" y="3543094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4:an och skriv de 10 tiotalen ovanför nollan. </a:t>
            </a:r>
          </a:p>
        </p:txBody>
      </p:sp>
      <p:cxnSp>
        <p:nvCxnSpPr>
          <p:cNvPr id="52" name="Rak 51">
            <a:extLst>
              <a:ext uri="{FF2B5EF4-FFF2-40B4-BE49-F238E27FC236}">
                <a16:creationId xmlns:a16="http://schemas.microsoft.com/office/drawing/2014/main" id="{8C48223E-EBB3-984F-B8D4-7B30D12FD758}"/>
              </a:ext>
            </a:extLst>
          </p:cNvPr>
          <p:cNvCxnSpPr>
            <a:cxnSpLocks/>
          </p:cNvCxnSpPr>
          <p:nvPr/>
        </p:nvCxnSpPr>
        <p:spPr>
          <a:xfrm>
            <a:off x="1534489" y="2769070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ktangel 52">
            <a:extLst>
              <a:ext uri="{FF2B5EF4-FFF2-40B4-BE49-F238E27FC236}">
                <a16:creationId xmlns:a16="http://schemas.microsoft.com/office/drawing/2014/main" id="{68A7139B-6F09-2741-B768-2D215AB65A2D}"/>
              </a:ext>
            </a:extLst>
          </p:cNvPr>
          <p:cNvSpPr/>
          <p:nvPr/>
        </p:nvSpPr>
        <p:spPr>
          <a:xfrm>
            <a:off x="3438586" y="3905123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Växla ner 1 av dessa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EF61BA0-97EA-BF4F-9B55-D5A7B650B090}"/>
              </a:ext>
            </a:extLst>
          </p:cNvPr>
          <p:cNvSpPr/>
          <p:nvPr/>
        </p:nvSpPr>
        <p:spPr>
          <a:xfrm>
            <a:off x="3438586" y="4265782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10:an och skriv de 10 entalen ovanför 3:an. </a:t>
            </a: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6EED3882-21F8-E649-82E9-710E2596230D}"/>
              </a:ext>
            </a:extLst>
          </p:cNvPr>
          <p:cNvSpPr/>
          <p:nvPr/>
        </p:nvSpPr>
        <p:spPr>
          <a:xfrm>
            <a:off x="2406675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0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14" grpId="1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29" grpId="0"/>
      <p:bldP spid="32" grpId="0"/>
      <p:bldP spid="33" grpId="0"/>
      <p:bldP spid="35" grpId="0"/>
      <p:bldP spid="38" grpId="0"/>
      <p:bldP spid="50" grpId="0"/>
      <p:bldP spid="53" grpId="0"/>
      <p:bldP spid="54" grpId="0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0EA568D-51CD-1F4B-85BD-2757FCC43800}"/>
              </a:ext>
            </a:extLst>
          </p:cNvPr>
          <p:cNvSpPr/>
          <p:nvPr/>
        </p:nvSpPr>
        <p:spPr>
          <a:xfrm>
            <a:off x="1461749" y="280148"/>
            <a:ext cx="6961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Addition och subtraktion med tal i decimalform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1461749" y="1201723"/>
            <a:ext cx="655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till exempel ska räkna ut </a:t>
            </a:r>
            <a:r>
              <a:rPr lang="sv-SE" dirty="0">
                <a:solidFill>
                  <a:srgbClr val="C00000"/>
                </a:solidFill>
              </a:rPr>
              <a:t>523 + 76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931 – 84 </a:t>
            </a:r>
            <a:r>
              <a:rPr lang="sv-SE" dirty="0"/>
              <a:t>med uppställning är det viktigt att man skriver </a:t>
            </a:r>
            <a:r>
              <a:rPr lang="sv-SE" dirty="0">
                <a:solidFill>
                  <a:srgbClr val="C00000"/>
                </a:solidFill>
              </a:rPr>
              <a:t>entalssiffror, tiotalssiffror, hundratalssiffror </a:t>
            </a:r>
            <a:r>
              <a:rPr lang="sv-SE" dirty="0"/>
              <a:t>och så vidare </a:t>
            </a:r>
            <a:r>
              <a:rPr lang="sv-SE" dirty="0">
                <a:solidFill>
                  <a:srgbClr val="C00000"/>
                </a:solidFill>
              </a:rPr>
              <a:t>under varandra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9A98611-2635-A049-851D-193633BB51FA}"/>
              </a:ext>
            </a:extLst>
          </p:cNvPr>
          <p:cNvSpPr/>
          <p:nvPr/>
        </p:nvSpPr>
        <p:spPr>
          <a:xfrm>
            <a:off x="1461749" y="2505670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 sak gäller om talen innehåller decimaler. Då skriver man </a:t>
            </a:r>
            <a:r>
              <a:rPr lang="sv-SE" dirty="0">
                <a:solidFill>
                  <a:srgbClr val="C00000"/>
                </a:solidFill>
              </a:rPr>
              <a:t>tiondelssiffror, hundradelssiffor </a:t>
            </a:r>
            <a:r>
              <a:rPr lang="sv-SE" dirty="0"/>
              <a:t>och så vidare under varandra.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ECF252D-8FC3-5C43-B434-D86AD358DF96}"/>
              </a:ext>
            </a:extLst>
          </p:cNvPr>
          <p:cNvSpPr/>
          <p:nvPr/>
        </p:nvSpPr>
        <p:spPr>
          <a:xfrm>
            <a:off x="1500249" y="4845941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talen har olika antal decimaler är det klokt att skriva talen med lika många decimaler när man gör uppställningen.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755AD-BE23-2841-AC95-5B9946CC5D80}"/>
              </a:ext>
            </a:extLst>
          </p:cNvPr>
          <p:cNvSpPr/>
          <p:nvPr/>
        </p:nvSpPr>
        <p:spPr>
          <a:xfrm>
            <a:off x="1500249" y="5739661"/>
            <a:ext cx="655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fyller då på med nollor i de tal som har minst antal decimaler.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121FED-126C-1249-AD65-AF2CD6215065}"/>
              </a:ext>
            </a:extLst>
          </p:cNvPr>
          <p:cNvSpPr/>
          <p:nvPr/>
        </p:nvSpPr>
        <p:spPr>
          <a:xfrm>
            <a:off x="3820574" y="324784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4,9 3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9CD63FA-F9F0-704B-880C-918D096EC161}"/>
              </a:ext>
            </a:extLst>
          </p:cNvPr>
          <p:cNvSpPr/>
          <p:nvPr/>
        </p:nvSpPr>
        <p:spPr>
          <a:xfrm>
            <a:off x="3510539" y="3706000"/>
            <a:ext cx="116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2,7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7332157-6F86-4B44-8D1D-295FC391792B}"/>
              </a:ext>
            </a:extLst>
          </p:cNvPr>
          <p:cNvSpPr/>
          <p:nvPr/>
        </p:nvSpPr>
        <p:spPr>
          <a:xfrm>
            <a:off x="4572000" y="3706000"/>
            <a:ext cx="41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  <a:endParaRPr lang="sv-SE" sz="4800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2099048-84B2-0D40-9C99-598474D2315F}"/>
              </a:ext>
            </a:extLst>
          </p:cNvPr>
          <p:cNvCxnSpPr>
            <a:cxnSpLocks/>
          </p:cNvCxnSpPr>
          <p:nvPr/>
        </p:nvCxnSpPr>
        <p:spPr>
          <a:xfrm>
            <a:off x="3622018" y="4397636"/>
            <a:ext cx="13267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843581" y="19277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91654"/>
              </p:ext>
            </p:extLst>
          </p:nvPr>
        </p:nvGraphicFramePr>
        <p:xfrm>
          <a:off x="2032897" y="89877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29,7 + 13,5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2 9,7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82491"/>
              </p:ext>
            </p:extLst>
          </p:nvPr>
        </p:nvGraphicFramePr>
        <p:xfrm>
          <a:off x="5101349" y="88250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34,5 – 18,2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1 3,5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249973" y="2288713"/>
            <a:ext cx="11688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0933" y="402769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19745" y="4197852"/>
            <a:ext cx="119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3 4,5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26192" y="3765185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– 2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37627" y="44546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1 8,2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2274" y="48310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571828" y="4023785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44842" y="477125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4433129" y="4472776"/>
            <a:ext cx="2392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439354" y="4836433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14 – 8 = 6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398398" y="4368918"/>
            <a:ext cx="146437" cy="1180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36819" y="474942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46576" y="476355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26195" y="1432439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+ 5 = 132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41061" cy="1211611"/>
            <a:chOff x="3062422" y="1867229"/>
            <a:chExt cx="441061" cy="1211611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1+ 9 + 3 = 132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26194" y="2618895"/>
            <a:ext cx="19610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+ 2 + 1 = 4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26192" y="299757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426192" y="4120168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– 8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33129" y="5221155"/>
            <a:ext cx="16511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2 tiotal: </a:t>
            </a:r>
          </a:p>
          <a:p>
            <a:r>
              <a:rPr lang="sv-SE" sz="1400" dirty="0"/>
              <a:t>2 – 1 = 1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2" y="582016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47905" y="47452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375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151683" y="33802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00738"/>
              </p:ext>
            </p:extLst>
          </p:nvPr>
        </p:nvGraphicFramePr>
        <p:xfrm>
          <a:off x="1798479" y="43526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6,75 + 17,6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49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1 7,6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41122"/>
              </p:ext>
            </p:extLst>
          </p:nvPr>
        </p:nvGraphicFramePr>
        <p:xfrm>
          <a:off x="4866931" y="41899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25 – 11,9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+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   6,75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448732" y="2288713"/>
            <a:ext cx="1133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7870" y="455190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30961" y="4755562"/>
            <a:ext cx="7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03686" y="4385294"/>
            <a:ext cx="24332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nolla: 25 = 25,0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84735" y="49661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1 1,9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9211" y="535529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849488" y="4566916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91953" y="528776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756485" y="4775562"/>
            <a:ext cx="28376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ental till 10 tiondelar.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397610" y="5185908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– 9 = 1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683453" y="494199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43756" y="52736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53513" y="528776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18815" y="1109321"/>
            <a:ext cx="4353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 så att talen får lika många decimaler. 17,6 = 17,60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15533" cy="1217922"/>
            <a:chOff x="3062422" y="1867229"/>
            <a:chExt cx="415533" cy="121792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10026" y="262348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18815" y="3216277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+1 = 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18814" y="3593952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397610" y="4785601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– 9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10005" y="5622023"/>
            <a:ext cx="24206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4 ental:   4 – 1 = 3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4" y="6422637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91911" y="4755562"/>
            <a:ext cx="51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,0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66AFB-B5BC-834D-B75D-1E271BF511EC}"/>
              </a:ext>
            </a:extLst>
          </p:cNvPr>
          <p:cNvSpPr/>
          <p:nvPr/>
        </p:nvSpPr>
        <p:spPr>
          <a:xfrm>
            <a:off x="3282341" y="22178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BB33775-CF4C-E748-9697-103368820A2B}"/>
              </a:ext>
            </a:extLst>
          </p:cNvPr>
          <p:cNvSpPr/>
          <p:nvPr/>
        </p:nvSpPr>
        <p:spPr>
          <a:xfrm>
            <a:off x="3303144" y="16366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C566F82-3FB6-AA41-8CE3-058D60E87DDD}"/>
              </a:ext>
            </a:extLst>
          </p:cNvPr>
          <p:cNvSpPr/>
          <p:nvPr/>
        </p:nvSpPr>
        <p:spPr>
          <a:xfrm>
            <a:off x="4433129" y="2634534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+ 7 + 6 = 14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3D76B61D-3221-E24F-8453-17EEE958C520}"/>
              </a:ext>
            </a:extLst>
          </p:cNvPr>
          <p:cNvSpPr/>
          <p:nvPr/>
        </p:nvSpPr>
        <p:spPr>
          <a:xfrm>
            <a:off x="4419648" y="1679381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+ 5 = 5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2D6000B-1EEC-3B4B-A7CC-5D33E1D0483C}"/>
              </a:ext>
            </a:extLst>
          </p:cNvPr>
          <p:cNvSpPr/>
          <p:nvPr/>
        </p:nvSpPr>
        <p:spPr>
          <a:xfrm>
            <a:off x="4426194" y="6022330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– 1 = 1 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2759458" y="526753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931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  <p:bldP spid="43" grpId="0"/>
      <p:bldP spid="44" grpId="0"/>
      <p:bldP spid="65" grpId="0" animBg="1"/>
      <p:bldP spid="69" grpId="0" animBg="1"/>
      <p:bldP spid="71" grpId="0" animBg="1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245996" y="28572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70497"/>
              </p:ext>
            </p:extLst>
          </p:nvPr>
        </p:nvGraphicFramePr>
        <p:xfrm>
          <a:off x="1892792" y="382963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205 – 38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49777"/>
              </p:ext>
            </p:extLst>
          </p:nvPr>
        </p:nvGraphicFramePr>
        <p:xfrm>
          <a:off x="4961244" y="3666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53,02 – 17,66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859685" y="101687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863250" y="411004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1496340" y="4313704"/>
            <a:ext cx="145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5 3,0 2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3476441" y="3579331"/>
            <a:ext cx="49606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hundradelar minus 6 hundradelar går inte utan att du växlar ner.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1293159" y="4527313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1 7,6 6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1454591" y="4913441"/>
            <a:ext cx="10505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1746938" y="4147864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1716797" y="484031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1583647" y="4490090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015953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1452182" y="484619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3476441" y="5691882"/>
            <a:ext cx="315249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sätta ut decimaltecknet.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1924838" y="482567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F1BECA77-4428-8944-9F1C-6766775A6826}"/>
              </a:ext>
            </a:extLst>
          </p:cNvPr>
          <p:cNvSpPr/>
          <p:nvPr/>
        </p:nvSpPr>
        <p:spPr>
          <a:xfrm>
            <a:off x="1461714" y="1247705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2 0 5</a:t>
            </a:r>
            <a:endParaRPr lang="sv-SE" sz="2400" dirty="0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7693672-10D1-8A46-84E7-27EEC8156C07}"/>
              </a:ext>
            </a:extLst>
          </p:cNvPr>
          <p:cNvSpPr/>
          <p:nvPr/>
        </p:nvSpPr>
        <p:spPr>
          <a:xfrm>
            <a:off x="3476441" y="1466598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BD3CEDEB-A7E3-0848-9022-BA586419C2E8}"/>
              </a:ext>
            </a:extLst>
          </p:cNvPr>
          <p:cNvSpPr/>
          <p:nvPr/>
        </p:nvSpPr>
        <p:spPr>
          <a:xfrm>
            <a:off x="1084638" y="1496349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–</a:t>
            </a:r>
            <a:r>
              <a:rPr lang="sv-SE" sz="2400" dirty="0"/>
              <a:t>     </a:t>
            </a:r>
            <a:r>
              <a:rPr lang="sv-SE" sz="2400" dirty="0">
                <a:latin typeface="Bradley Hand" pitchFamily="2" charset="77"/>
              </a:rPr>
              <a:t>3 8</a:t>
            </a:r>
            <a:endParaRPr lang="sv-SE" sz="2400" dirty="0"/>
          </a:p>
        </p:txBody>
      </p:sp>
      <p:cxnSp>
        <p:nvCxnSpPr>
          <p:cNvPr id="97" name="Rak 96">
            <a:extLst>
              <a:ext uri="{FF2B5EF4-FFF2-40B4-BE49-F238E27FC236}">
                <a16:creationId xmlns:a16="http://schemas.microsoft.com/office/drawing/2014/main" id="{0B752D42-5381-7F43-A165-B7D60E0389F4}"/>
              </a:ext>
            </a:extLst>
          </p:cNvPr>
          <p:cNvCxnSpPr>
            <a:cxnSpLocks/>
          </p:cNvCxnSpPr>
          <p:nvPr/>
        </p:nvCxnSpPr>
        <p:spPr>
          <a:xfrm>
            <a:off x="1441495" y="1880144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upp 97">
            <a:extLst>
              <a:ext uri="{FF2B5EF4-FFF2-40B4-BE49-F238E27FC236}">
                <a16:creationId xmlns:a16="http://schemas.microsoft.com/office/drawing/2014/main" id="{BF2AE172-1657-0049-AE6E-285FAB585C2D}"/>
              </a:ext>
            </a:extLst>
          </p:cNvPr>
          <p:cNvGrpSpPr/>
          <p:nvPr/>
        </p:nvGrpSpPr>
        <p:grpSpPr>
          <a:xfrm>
            <a:off x="2042222" y="1055588"/>
            <a:ext cx="538029" cy="369332"/>
            <a:chOff x="3033361" y="1861271"/>
            <a:chExt cx="538029" cy="369332"/>
          </a:xfrm>
        </p:grpSpPr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BCBB78F9-A795-1F42-A99D-0A16F8751C9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76E46A8F-26CB-A542-B69E-658F287789AD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6BF91FD-ED68-6242-80AC-973F19072077}"/>
              </a:ext>
            </a:extLst>
          </p:cNvPr>
          <p:cNvSpPr/>
          <p:nvPr/>
        </p:nvSpPr>
        <p:spPr>
          <a:xfrm>
            <a:off x="1687857" y="18004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5B6CEFE-6AD9-AC46-BC19-1F48451ECDF3}"/>
              </a:ext>
            </a:extLst>
          </p:cNvPr>
          <p:cNvSpPr/>
          <p:nvPr/>
        </p:nvSpPr>
        <p:spPr>
          <a:xfrm>
            <a:off x="1950422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0763C947-22B3-484B-830D-684F9C87A000}"/>
              </a:ext>
            </a:extLst>
          </p:cNvPr>
          <p:cNvGrpSpPr/>
          <p:nvPr/>
        </p:nvGrpSpPr>
        <p:grpSpPr>
          <a:xfrm>
            <a:off x="1735658" y="1055512"/>
            <a:ext cx="538029" cy="369332"/>
            <a:chOff x="3033361" y="1861271"/>
            <a:chExt cx="538029" cy="369332"/>
          </a:xfrm>
        </p:grpSpPr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43B86D3A-D2C8-F142-ACFE-41A60AA3B5B6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B82EAF-B199-4F4E-A8A2-1908A08759A9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07" name="Rak 106">
            <a:extLst>
              <a:ext uri="{FF2B5EF4-FFF2-40B4-BE49-F238E27FC236}">
                <a16:creationId xmlns:a16="http://schemas.microsoft.com/office/drawing/2014/main" id="{7874B37B-9C47-894B-9B8F-BF7B881BFF85}"/>
              </a:ext>
            </a:extLst>
          </p:cNvPr>
          <p:cNvCxnSpPr>
            <a:cxnSpLocks/>
          </p:cNvCxnSpPr>
          <p:nvPr/>
        </p:nvCxnSpPr>
        <p:spPr>
          <a:xfrm flipH="1" flipV="1">
            <a:off x="1570200" y="1356330"/>
            <a:ext cx="123021" cy="1949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Rektangel 107">
            <a:extLst>
              <a:ext uri="{FF2B5EF4-FFF2-40B4-BE49-F238E27FC236}">
                <a16:creationId xmlns:a16="http://schemas.microsoft.com/office/drawing/2014/main" id="{5423DEA5-5577-2E46-AF3D-609DFD5B493D}"/>
              </a:ext>
            </a:extLst>
          </p:cNvPr>
          <p:cNvSpPr/>
          <p:nvPr/>
        </p:nvSpPr>
        <p:spPr>
          <a:xfrm>
            <a:off x="1455298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cxnSp>
        <p:nvCxnSpPr>
          <p:cNvPr id="109" name="Rak 108">
            <a:extLst>
              <a:ext uri="{FF2B5EF4-FFF2-40B4-BE49-F238E27FC236}">
                <a16:creationId xmlns:a16="http://schemas.microsoft.com/office/drawing/2014/main" id="{EBB0B9BE-54A1-1848-A77C-E687867DEBF3}"/>
              </a:ext>
            </a:extLst>
          </p:cNvPr>
          <p:cNvCxnSpPr>
            <a:cxnSpLocks/>
          </p:cNvCxnSpPr>
          <p:nvPr/>
        </p:nvCxnSpPr>
        <p:spPr>
          <a:xfrm flipH="1" flipV="1">
            <a:off x="1879816" y="1162411"/>
            <a:ext cx="90044" cy="120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9366CDA4-5138-6046-B230-1048BF7FD644}"/>
              </a:ext>
            </a:extLst>
          </p:cNvPr>
          <p:cNvGrpSpPr/>
          <p:nvPr/>
        </p:nvGrpSpPr>
        <p:grpSpPr>
          <a:xfrm>
            <a:off x="2027232" y="4145959"/>
            <a:ext cx="538029" cy="369332"/>
            <a:chOff x="3033361" y="1861271"/>
            <a:chExt cx="538029" cy="369332"/>
          </a:xfrm>
        </p:grpSpPr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11FCA8B-CB79-F147-B897-5393C1EE6F22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5F81BA47-E777-E841-ABE5-7AA4B981F803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14" name="Rak 113">
            <a:extLst>
              <a:ext uri="{FF2B5EF4-FFF2-40B4-BE49-F238E27FC236}">
                <a16:creationId xmlns:a16="http://schemas.microsoft.com/office/drawing/2014/main" id="{A7AA9763-59A5-D448-856A-80DDA0DECFCE}"/>
              </a:ext>
            </a:extLst>
          </p:cNvPr>
          <p:cNvCxnSpPr>
            <a:cxnSpLocks/>
          </p:cNvCxnSpPr>
          <p:nvPr/>
        </p:nvCxnSpPr>
        <p:spPr>
          <a:xfrm>
            <a:off x="2147322" y="427866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C0F38AD1-8532-8345-A820-EC19ED2C9768}"/>
              </a:ext>
            </a:extLst>
          </p:cNvPr>
          <p:cNvGrpSpPr/>
          <p:nvPr/>
        </p:nvGrpSpPr>
        <p:grpSpPr>
          <a:xfrm>
            <a:off x="2296404" y="4145959"/>
            <a:ext cx="538029" cy="369332"/>
            <a:chOff x="3033361" y="1861271"/>
            <a:chExt cx="538029" cy="369332"/>
          </a:xfrm>
        </p:grpSpPr>
        <p:cxnSp>
          <p:nvCxnSpPr>
            <p:cNvPr id="116" name="Rak 115">
              <a:extLst>
                <a:ext uri="{FF2B5EF4-FFF2-40B4-BE49-F238E27FC236}">
                  <a16:creationId xmlns:a16="http://schemas.microsoft.com/office/drawing/2014/main" id="{A54CAA2C-455E-914F-A5C0-22ABBAA9E0F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DF93A9EC-37C2-1E4E-9F42-AEA257E6F217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EDF7891-F52F-9140-A35F-51DA9DB65223}"/>
              </a:ext>
            </a:extLst>
          </p:cNvPr>
          <p:cNvSpPr/>
          <p:nvPr/>
        </p:nvSpPr>
        <p:spPr>
          <a:xfrm>
            <a:off x="3476443" y="4028894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ental till 10 tiondelar. 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60C63A20-0EF1-CC45-AFF0-5E9E0A88B376}"/>
              </a:ext>
            </a:extLst>
          </p:cNvPr>
          <p:cNvSpPr/>
          <p:nvPr/>
        </p:nvSpPr>
        <p:spPr>
          <a:xfrm>
            <a:off x="3476441" y="4386107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tiondel till 10 hundradelar.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6EA019FC-229D-444F-998A-393A87434B66}"/>
              </a:ext>
            </a:extLst>
          </p:cNvPr>
          <p:cNvSpPr/>
          <p:nvPr/>
        </p:nvSpPr>
        <p:spPr>
          <a:xfrm>
            <a:off x="2246897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67C1D909-DD4B-8A4F-981C-34A6E58736EB}"/>
              </a:ext>
            </a:extLst>
          </p:cNvPr>
          <p:cNvSpPr/>
          <p:nvPr/>
        </p:nvSpPr>
        <p:spPr>
          <a:xfrm>
            <a:off x="3476442" y="5216755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tiotal till 10 ental. </a:t>
            </a:r>
          </a:p>
        </p:txBody>
      </p:sp>
      <p:cxnSp>
        <p:nvCxnSpPr>
          <p:cNvPr id="124" name="Rak 123">
            <a:extLst>
              <a:ext uri="{FF2B5EF4-FFF2-40B4-BE49-F238E27FC236}">
                <a16:creationId xmlns:a16="http://schemas.microsoft.com/office/drawing/2014/main" id="{C81904E5-5AC0-B04B-BCEF-E26236AD4431}"/>
              </a:ext>
            </a:extLst>
          </p:cNvPr>
          <p:cNvCxnSpPr>
            <a:cxnSpLocks/>
          </p:cNvCxnSpPr>
          <p:nvPr/>
        </p:nvCxnSpPr>
        <p:spPr>
          <a:xfrm>
            <a:off x="1849636" y="4495222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Rektangel 124">
            <a:extLst>
              <a:ext uri="{FF2B5EF4-FFF2-40B4-BE49-F238E27FC236}">
                <a16:creationId xmlns:a16="http://schemas.microsoft.com/office/drawing/2014/main" id="{C5013DFC-674A-E046-9E3C-F1A556595E2F}"/>
              </a:ext>
            </a:extLst>
          </p:cNvPr>
          <p:cNvSpPr/>
          <p:nvPr/>
        </p:nvSpPr>
        <p:spPr>
          <a:xfrm>
            <a:off x="3476442" y="4860388"/>
            <a:ext cx="398578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ental minus 7 ental går inte utan att du växlar ner. </a:t>
            </a:r>
          </a:p>
        </p:txBody>
      </p:sp>
    </p:spTree>
    <p:extLst>
      <p:ext uri="{BB962C8B-B14F-4D97-AF65-F5344CB8AC3E}">
        <p14:creationId xmlns:p14="http://schemas.microsoft.com/office/powerpoint/2010/main" val="29190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42" grpId="0"/>
      <p:bldP spid="45" grpId="0"/>
      <p:bldP spid="46" grpId="0" animBg="1"/>
      <p:bldP spid="47" grpId="0"/>
      <p:bldP spid="52" grpId="0"/>
      <p:bldP spid="56" grpId="0"/>
      <p:bldP spid="70" grpId="0"/>
      <p:bldP spid="67" grpId="0" animBg="1"/>
      <p:bldP spid="72" grpId="0"/>
      <p:bldP spid="94" grpId="0"/>
      <p:bldP spid="95" grpId="0" animBg="1"/>
      <p:bldP spid="96" grpId="0"/>
      <p:bldP spid="101" grpId="0"/>
      <p:bldP spid="103" grpId="0"/>
      <p:bldP spid="108" grpId="0"/>
      <p:bldP spid="118" grpId="0" animBg="1"/>
      <p:bldP spid="119" grpId="0" animBg="1"/>
      <p:bldP spid="122" grpId="0"/>
      <p:bldP spid="123" grpId="0" animBg="1"/>
      <p:bldP spid="1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0EB0A2-70D6-4E4D-8251-D4F9BF99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71" y="208004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	                 Multiplikation och division med uppställning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CCCCC92-A747-0F45-913C-3F4CB0A08072}"/>
              </a:ext>
            </a:extLst>
          </p:cNvPr>
          <p:cNvSpPr/>
          <p:nvPr/>
        </p:nvSpPr>
        <p:spPr>
          <a:xfrm>
            <a:off x="991180" y="2371807"/>
            <a:ext cx="1420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2,13 · 4 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814388" y="3545674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2  1  3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531130" y="4079376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·            </a:t>
            </a:r>
            <a:r>
              <a:rPr lang="sv-SE" sz="4000" dirty="0"/>
              <a:t>4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660981" y="4705229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7C27246-A18C-A346-863D-40A980E0B34F}"/>
              </a:ext>
            </a:extLst>
          </p:cNvPr>
          <p:cNvSpPr/>
          <p:nvPr/>
        </p:nvSpPr>
        <p:spPr>
          <a:xfrm>
            <a:off x="3058590" y="2475060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talet med flest siffror överst.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3046388" y="3274073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1 skriver du som </a:t>
            </a:r>
            <a:r>
              <a:rPr lang="sv-SE" i="1" dirty="0">
                <a:solidFill>
                  <a:srgbClr val="C00000"/>
                </a:solidFill>
              </a:rPr>
              <a:t>minnessiffra</a:t>
            </a:r>
            <a:r>
              <a:rPr lang="sv-SE" dirty="0"/>
              <a:t>. 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0B838E5-711C-2E4B-AA5E-1FE3BCD9678F}"/>
              </a:ext>
            </a:extLst>
          </p:cNvPr>
          <p:cNvSpPr/>
          <p:nvPr/>
        </p:nvSpPr>
        <p:spPr>
          <a:xfrm>
            <a:off x="3098343" y="3609798"/>
            <a:ext cx="436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2:an skriver du under entalssiffran 4.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>
            <a:off x="1755165" y="3643382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2992037" y="4706213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5F2597C-4B5A-5A46-8AF4-09E53D498CCB}"/>
              </a:ext>
            </a:extLst>
          </p:cNvPr>
          <p:cNvSpPr/>
          <p:nvPr/>
        </p:nvSpPr>
        <p:spPr>
          <a:xfrm>
            <a:off x="2266169" y="4272583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AEF10E1-1177-9F49-8579-A229168D8992}"/>
              </a:ext>
            </a:extLst>
          </p:cNvPr>
          <p:cNvSpPr/>
          <p:nvPr/>
        </p:nvSpPr>
        <p:spPr>
          <a:xfrm rot="19945505">
            <a:off x="1467847" y="3566090"/>
            <a:ext cx="502436" cy="11961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A5940-D5C5-8C41-A8AA-3084D43CFB7E}"/>
              </a:ext>
            </a:extLst>
          </p:cNvPr>
          <p:cNvSpPr/>
          <p:nvPr/>
        </p:nvSpPr>
        <p:spPr>
          <a:xfrm>
            <a:off x="1291730" y="4604722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3048467" y="4326210"/>
            <a:ext cx="273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tiondelarna: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821132" y="4609498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8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250051" y="1968451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Låt oss se på multiplikationen: 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82B2B3B3-D436-7F44-B0C4-4E467A57AA46}"/>
              </a:ext>
            </a:extLst>
          </p:cNvPr>
          <p:cNvCxnSpPr>
            <a:cxnSpLocks/>
          </p:cNvCxnSpPr>
          <p:nvPr/>
        </p:nvCxnSpPr>
        <p:spPr>
          <a:xfrm flipV="1">
            <a:off x="2323803" y="4418424"/>
            <a:ext cx="218810" cy="169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3054862" y="2931567"/>
            <a:ext cx="359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med hundradelarna:  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1770645" y="4605710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3046388" y="4631449"/>
            <a:ext cx="4676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tiondelar plus minnessiffran 1 ger 5 tiondelar.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3055713" y="4947128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över minnessiffran när du har lagt till den.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5612626" y="2931567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3 hundradelar = 12 hundradelar. 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B9D17B3-564B-B44D-8AD5-4C3E0C5A81D3}"/>
              </a:ext>
            </a:extLst>
          </p:cNvPr>
          <p:cNvSpPr/>
          <p:nvPr/>
        </p:nvSpPr>
        <p:spPr>
          <a:xfrm>
            <a:off x="5504906" y="4329340"/>
            <a:ext cx="3386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1 tiondel = 4 tiondelar    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A7EED7B8-E40C-9B4D-8A89-830E6B081A42}"/>
              </a:ext>
            </a:extLst>
          </p:cNvPr>
          <p:cNvSpPr/>
          <p:nvPr/>
        </p:nvSpPr>
        <p:spPr>
          <a:xfrm rot="18097368">
            <a:off x="1150635" y="3355063"/>
            <a:ext cx="602790" cy="16054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6CC0FB6B-A5E7-AF4B-AA0F-FA089B482CDB}"/>
              </a:ext>
            </a:extLst>
          </p:cNvPr>
          <p:cNvSpPr/>
          <p:nvPr/>
        </p:nvSpPr>
        <p:spPr>
          <a:xfrm>
            <a:off x="3054862" y="5442952"/>
            <a:ext cx="324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entalen: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7603362-0D20-434A-ABFE-CAB871030340}"/>
              </a:ext>
            </a:extLst>
          </p:cNvPr>
          <p:cNvSpPr/>
          <p:nvPr/>
        </p:nvSpPr>
        <p:spPr>
          <a:xfrm>
            <a:off x="5157706" y="5454509"/>
            <a:ext cx="126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2 = 8   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B2A8272-49A5-F94D-B0CD-C8CB8D991B79}"/>
              </a:ext>
            </a:extLst>
          </p:cNvPr>
          <p:cNvSpPr/>
          <p:nvPr/>
        </p:nvSpPr>
        <p:spPr>
          <a:xfrm>
            <a:off x="1174302" y="860287"/>
            <a:ext cx="496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tar ett tal gånger ett annat tal kallas det för </a:t>
            </a:r>
            <a:r>
              <a:rPr lang="sv-SE" i="1" dirty="0">
                <a:solidFill>
                  <a:srgbClr val="C00000"/>
                </a:solidFill>
              </a:rPr>
              <a:t>multiplikation</a:t>
            </a:r>
            <a:r>
              <a:rPr lang="sv-SE" dirty="0"/>
              <a:t>. Talen som man multiplicerar kallas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faktorer</a:t>
            </a:r>
            <a:r>
              <a:rPr lang="sv-SE" dirty="0"/>
              <a:t>. Svaret kallas </a:t>
            </a:r>
            <a:r>
              <a:rPr lang="sv-SE" i="1" dirty="0">
                <a:solidFill>
                  <a:srgbClr val="C00000"/>
                </a:solidFill>
              </a:rPr>
              <a:t>produkt</a:t>
            </a:r>
            <a:r>
              <a:rPr lang="sv-SE" dirty="0"/>
              <a:t>.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CDD55A7-2E69-3E4E-983D-56C53BBCC70B}"/>
              </a:ext>
            </a:extLst>
          </p:cNvPr>
          <p:cNvGrpSpPr/>
          <p:nvPr/>
        </p:nvGrpSpPr>
        <p:grpSpPr>
          <a:xfrm>
            <a:off x="6225589" y="815511"/>
            <a:ext cx="2708564" cy="1099177"/>
            <a:chOff x="5953903" y="835297"/>
            <a:chExt cx="2708564" cy="1099177"/>
          </a:xfrm>
        </p:grpSpPr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DDC2B10-55CF-B145-8E3E-034FC4D25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903" y="835297"/>
              <a:ext cx="2708564" cy="109917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A706F4A-FC0E-6B46-88DB-45B9940E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5371" y="1528345"/>
              <a:ext cx="2451858" cy="288269"/>
            </a:xfrm>
            <a:prstGeom prst="rect">
              <a:avLst/>
            </a:prstGeom>
          </p:spPr>
        </p:pic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4E92EB10-C74C-B848-B4B6-4CE3736FC666}"/>
              </a:ext>
            </a:extLst>
          </p:cNvPr>
          <p:cNvSpPr/>
          <p:nvPr/>
        </p:nvSpPr>
        <p:spPr>
          <a:xfrm>
            <a:off x="6420520" y="1422512"/>
            <a:ext cx="62750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FEB9DE0-305A-6F4A-BB82-6721C78A0CCD}"/>
              </a:ext>
            </a:extLst>
          </p:cNvPr>
          <p:cNvSpPr/>
          <p:nvPr/>
        </p:nvSpPr>
        <p:spPr>
          <a:xfrm>
            <a:off x="7129959" y="1418272"/>
            <a:ext cx="62750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BD10D8D-C978-314B-8B0C-67B33A876695}"/>
              </a:ext>
            </a:extLst>
          </p:cNvPr>
          <p:cNvSpPr/>
          <p:nvPr/>
        </p:nvSpPr>
        <p:spPr>
          <a:xfrm>
            <a:off x="7907794" y="1415491"/>
            <a:ext cx="77542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produkt</a:t>
            </a:r>
            <a:endParaRPr lang="sv-SE" sz="1400" i="1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728992A-D278-034B-8FCA-21960256A23B}"/>
              </a:ext>
            </a:extLst>
          </p:cNvPr>
          <p:cNvSpPr/>
          <p:nvPr/>
        </p:nvSpPr>
        <p:spPr>
          <a:xfrm>
            <a:off x="1105165" y="3564697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6F770CD-873A-9943-9796-A24CCBA87752}"/>
              </a:ext>
            </a:extLst>
          </p:cNvPr>
          <p:cNvSpPr/>
          <p:nvPr/>
        </p:nvSpPr>
        <p:spPr>
          <a:xfrm>
            <a:off x="1119436" y="463106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6A75815-6D02-104D-814D-294119D83D7A}"/>
              </a:ext>
            </a:extLst>
          </p:cNvPr>
          <p:cNvSpPr/>
          <p:nvPr/>
        </p:nvSpPr>
        <p:spPr>
          <a:xfrm>
            <a:off x="886527" y="5950333"/>
            <a:ext cx="7579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att sätta ut decimaltecknet. Det ska vara lika många decimaler i svaret som det är totalt i faktorerna. I detta fall är det två decimaler totalt.</a:t>
            </a:r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1" grpId="1" animBg="1"/>
      <p:bldP spid="15" grpId="0"/>
      <p:bldP spid="17" grpId="0" animBg="1"/>
      <p:bldP spid="17" grpId="1" animBg="1"/>
      <p:bldP spid="19" grpId="0"/>
      <p:bldP spid="20" grpId="0"/>
      <p:bldP spid="22" grpId="0"/>
      <p:bldP spid="23" grpId="0"/>
      <p:bldP spid="26" grpId="0"/>
      <p:bldP spid="27" grpId="0"/>
      <p:bldP spid="28" grpId="0"/>
      <p:bldP spid="29" grpId="0"/>
      <p:bldP spid="32" grpId="0"/>
      <p:bldP spid="33" grpId="0"/>
      <p:bldP spid="35" grpId="0" animBg="1"/>
      <p:bldP spid="36" grpId="0"/>
      <p:bldP spid="37" grpId="0"/>
      <p:bldP spid="40" grpId="0"/>
      <p:bldP spid="44" grpId="0" animBg="1"/>
      <p:bldP spid="45" grpId="0" animBg="1"/>
      <p:bldP spid="46" grpId="0" animBg="1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5F4AEA-E0B8-6F43-9C3F-0A084D7CE778}"/>
              </a:ext>
            </a:extLst>
          </p:cNvPr>
          <p:cNvSpPr/>
          <p:nvPr/>
        </p:nvSpPr>
        <p:spPr>
          <a:xfrm>
            <a:off x="510711" y="9239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5D204E6-A49B-9746-843F-54986A0E9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28352"/>
              </p:ext>
            </p:extLst>
          </p:nvPr>
        </p:nvGraphicFramePr>
        <p:xfrm>
          <a:off x="2240229" y="204497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6 · 243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49830AF-E7DA-E64B-B0C3-493B15828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0289"/>
              </p:ext>
            </p:extLst>
          </p:nvPr>
        </p:nvGraphicFramePr>
        <p:xfrm>
          <a:off x="4880898" y="2044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3,2 · 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5297A549-33E3-D448-8E65-566C055840AA}"/>
              </a:ext>
            </a:extLst>
          </p:cNvPr>
          <p:cNvSpPr/>
          <p:nvPr/>
        </p:nvSpPr>
        <p:spPr>
          <a:xfrm>
            <a:off x="614417" y="151185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5959690-C7C6-F84C-B9D3-B61B5A741681}"/>
              </a:ext>
            </a:extLst>
          </p:cNvPr>
          <p:cNvSpPr/>
          <p:nvPr/>
        </p:nvSpPr>
        <p:spPr>
          <a:xfrm>
            <a:off x="1175154" y="1524251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2  4  3</a:t>
            </a:r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5E3AA4-A066-D44B-9C81-91394160A4CF}"/>
              </a:ext>
            </a:extLst>
          </p:cNvPr>
          <p:cNvSpPr/>
          <p:nvPr/>
        </p:nvSpPr>
        <p:spPr>
          <a:xfrm>
            <a:off x="3279038" y="948164"/>
            <a:ext cx="37853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3 = 18</a:t>
            </a:r>
            <a:r>
              <a:rPr lang="sv-SE" sz="1400" dirty="0"/>
              <a:t>. Entalssiffran 8 sätter vi under 3:an och 1 blir minnessiffra.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E1061C6-7171-0247-943F-27AABD1C9731}"/>
              </a:ext>
            </a:extLst>
          </p:cNvPr>
          <p:cNvSpPr/>
          <p:nvPr/>
        </p:nvSpPr>
        <p:spPr>
          <a:xfrm>
            <a:off x="724468" y="1804914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8B42E1B-70D2-6841-AD8A-9E63B8D7ED78}"/>
              </a:ext>
            </a:extLst>
          </p:cNvPr>
          <p:cNvCxnSpPr>
            <a:cxnSpLocks/>
          </p:cNvCxnSpPr>
          <p:nvPr/>
        </p:nvCxnSpPr>
        <p:spPr>
          <a:xfrm>
            <a:off x="1175154" y="2156797"/>
            <a:ext cx="9319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D9F9131-33B6-5A4C-852E-658D4A9AEBC1}"/>
              </a:ext>
            </a:extLst>
          </p:cNvPr>
          <p:cNvSpPr/>
          <p:nvPr/>
        </p:nvSpPr>
        <p:spPr>
          <a:xfrm>
            <a:off x="2151602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364011-67B7-5449-BD4E-EEDEB6298B53}"/>
              </a:ext>
            </a:extLst>
          </p:cNvPr>
          <p:cNvSpPr/>
          <p:nvPr/>
        </p:nvSpPr>
        <p:spPr>
          <a:xfrm>
            <a:off x="1479838" y="2097922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6525B8-7D7A-FE4B-ADB4-F5B5DD4BDE8B}"/>
              </a:ext>
            </a:extLst>
          </p:cNvPr>
          <p:cNvSpPr/>
          <p:nvPr/>
        </p:nvSpPr>
        <p:spPr>
          <a:xfrm>
            <a:off x="3279038" y="1541224"/>
            <a:ext cx="378530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4 = 24. </a:t>
            </a:r>
          </a:p>
          <a:p>
            <a:r>
              <a:rPr lang="sv-SE" sz="1400" dirty="0"/>
              <a:t>24 plus minnessiffran 1 ger </a:t>
            </a:r>
            <a:r>
              <a:rPr lang="sv-SE" sz="1400" dirty="0">
                <a:solidFill>
                  <a:srgbClr val="C00000"/>
                </a:solidFill>
              </a:rPr>
              <a:t>25</a:t>
            </a:r>
            <a:r>
              <a:rPr lang="sv-SE" sz="1400" dirty="0"/>
              <a:t> tiotal. </a:t>
            </a:r>
          </a:p>
          <a:p>
            <a:r>
              <a:rPr lang="sv-SE" sz="1400" dirty="0"/>
              <a:t>2:an blir minnessiffra. 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61709CE-0688-034D-A2A3-515A2960D3A8}"/>
              </a:ext>
            </a:extLst>
          </p:cNvPr>
          <p:cNvCxnSpPr>
            <a:cxnSpLocks/>
          </p:cNvCxnSpPr>
          <p:nvPr/>
        </p:nvCxnSpPr>
        <p:spPr>
          <a:xfrm flipV="1">
            <a:off x="2261134" y="2040852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82B973AF-24F4-E240-9055-CBB2240D781C}"/>
              </a:ext>
            </a:extLst>
          </p:cNvPr>
          <p:cNvSpPr/>
          <p:nvPr/>
        </p:nvSpPr>
        <p:spPr>
          <a:xfrm>
            <a:off x="1791690" y="20979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BDE73F1-67F6-D74A-B496-8719FD70E616}"/>
              </a:ext>
            </a:extLst>
          </p:cNvPr>
          <p:cNvSpPr/>
          <p:nvPr/>
        </p:nvSpPr>
        <p:spPr>
          <a:xfrm>
            <a:off x="2311426" y="1911788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F3B9B83-5485-B041-AC33-92423BB94BCF}"/>
              </a:ext>
            </a:extLst>
          </p:cNvPr>
          <p:cNvCxnSpPr>
            <a:cxnSpLocks/>
          </p:cNvCxnSpPr>
          <p:nvPr/>
        </p:nvCxnSpPr>
        <p:spPr>
          <a:xfrm flipV="1">
            <a:off x="2420958" y="2044516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1693D417-EC47-6642-9055-DA996067581D}"/>
              </a:ext>
            </a:extLst>
          </p:cNvPr>
          <p:cNvSpPr/>
          <p:nvPr/>
        </p:nvSpPr>
        <p:spPr>
          <a:xfrm>
            <a:off x="3279037" y="2379424"/>
            <a:ext cx="458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hundratalen: </a:t>
            </a:r>
            <a:r>
              <a:rPr lang="sv-SE" sz="1400" dirty="0">
                <a:solidFill>
                  <a:srgbClr val="C00000"/>
                </a:solidFill>
              </a:rPr>
              <a:t>6 ∙ 2 = 12 </a:t>
            </a:r>
          </a:p>
          <a:p>
            <a:r>
              <a:rPr lang="sv-SE" sz="1400" dirty="0"/>
              <a:t>12 plus minnessiffran 2 ger: </a:t>
            </a:r>
            <a:r>
              <a:rPr lang="sv-SE" sz="1400" dirty="0">
                <a:solidFill>
                  <a:srgbClr val="C00000"/>
                </a:solidFill>
              </a:rPr>
              <a:t>12 + 2 = 14 </a:t>
            </a:r>
            <a:r>
              <a:rPr lang="sv-SE" sz="1400" dirty="0"/>
              <a:t>hundratal.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6B29F49-1BE7-9349-9E93-58821E3412F4}"/>
              </a:ext>
            </a:extLst>
          </p:cNvPr>
          <p:cNvSpPr/>
          <p:nvPr/>
        </p:nvSpPr>
        <p:spPr>
          <a:xfrm>
            <a:off x="911666" y="2089728"/>
            <a:ext cx="7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1 4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2EF95D9-C3B8-8247-9921-B27B6C588562}"/>
              </a:ext>
            </a:extLst>
          </p:cNvPr>
          <p:cNvSpPr/>
          <p:nvPr/>
        </p:nvSpPr>
        <p:spPr>
          <a:xfrm>
            <a:off x="614417" y="456786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C29027A-6F15-2146-A0D9-D9938DF09815}"/>
              </a:ext>
            </a:extLst>
          </p:cNvPr>
          <p:cNvSpPr/>
          <p:nvPr/>
        </p:nvSpPr>
        <p:spPr>
          <a:xfrm>
            <a:off x="1510634" y="4565801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3  2</a:t>
            </a:r>
            <a:endParaRPr lang="sv-SE" sz="24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E9CF06E-4ADF-B244-939C-45C32528C5BC}"/>
              </a:ext>
            </a:extLst>
          </p:cNvPr>
          <p:cNvSpPr/>
          <p:nvPr/>
        </p:nvSpPr>
        <p:spPr>
          <a:xfrm>
            <a:off x="3282623" y="3845732"/>
            <a:ext cx="458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börjar du med tiondelarna: </a:t>
            </a:r>
            <a:r>
              <a:rPr lang="sv-SE" sz="1400" dirty="0">
                <a:solidFill>
                  <a:srgbClr val="C00000"/>
                </a:solidFill>
              </a:rPr>
              <a:t>4 · 2</a:t>
            </a:r>
            <a:r>
              <a:rPr lang="sv-SE" sz="1400" dirty="0"/>
              <a:t> tiondelar = </a:t>
            </a:r>
            <a:r>
              <a:rPr lang="sv-SE" sz="1400" dirty="0">
                <a:solidFill>
                  <a:srgbClr val="C00000"/>
                </a:solidFill>
              </a:rPr>
              <a:t>8</a:t>
            </a:r>
            <a:r>
              <a:rPr lang="sv-SE" sz="1400" dirty="0"/>
              <a:t> tiondelar. Skriv 8:an under 4:an.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54A6A18-C9A9-2F4B-80EE-615AA94FDB8D}"/>
              </a:ext>
            </a:extLst>
          </p:cNvPr>
          <p:cNvSpPr/>
          <p:nvPr/>
        </p:nvSpPr>
        <p:spPr>
          <a:xfrm>
            <a:off x="724468" y="486092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 ·</a:t>
            </a:r>
            <a:r>
              <a:rPr lang="sv-SE" sz="2400" dirty="0"/>
              <a:t>       </a:t>
            </a:r>
            <a:r>
              <a:rPr lang="sv-SE" sz="2400" dirty="0">
                <a:latin typeface="Bradley Hand" pitchFamily="2" charset="77"/>
              </a:rPr>
              <a:t>4 </a:t>
            </a:r>
            <a:endParaRPr lang="sv-SE" sz="2400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31BC3049-5262-2E4B-85E7-3F3E1F9A072B}"/>
              </a:ext>
            </a:extLst>
          </p:cNvPr>
          <p:cNvCxnSpPr>
            <a:cxnSpLocks/>
          </p:cNvCxnSpPr>
          <p:nvPr/>
        </p:nvCxnSpPr>
        <p:spPr>
          <a:xfrm>
            <a:off x="1385456" y="5212810"/>
            <a:ext cx="7216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4FDAA582-47B1-E944-96F2-5808337C46B2}"/>
              </a:ext>
            </a:extLst>
          </p:cNvPr>
          <p:cNvSpPr/>
          <p:nvPr/>
        </p:nvSpPr>
        <p:spPr>
          <a:xfrm>
            <a:off x="3282623" y="4490245"/>
            <a:ext cx="35457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Fortsätt med entalen: </a:t>
            </a:r>
            <a:r>
              <a:rPr lang="sv-SE" sz="1400" dirty="0">
                <a:solidFill>
                  <a:srgbClr val="C00000"/>
                </a:solidFill>
              </a:rPr>
              <a:t>4 · 3 </a:t>
            </a:r>
            <a:r>
              <a:rPr lang="sv-SE" sz="1400" dirty="0"/>
              <a:t>ental = </a:t>
            </a:r>
            <a:r>
              <a:rPr lang="sv-SE" sz="1400" dirty="0">
                <a:solidFill>
                  <a:srgbClr val="C00000"/>
                </a:solidFill>
              </a:rPr>
              <a:t>12 </a:t>
            </a:r>
            <a:r>
              <a:rPr lang="sv-SE" sz="1400" dirty="0"/>
              <a:t>ental. Skriv 12 framför 8:an.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6CA52E0-0F80-314D-A263-499FA0A39D91}"/>
              </a:ext>
            </a:extLst>
          </p:cNvPr>
          <p:cNvSpPr/>
          <p:nvPr/>
        </p:nvSpPr>
        <p:spPr>
          <a:xfrm>
            <a:off x="1791690" y="5153935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22AC753-067F-C84B-8497-845BCA1E986B}"/>
              </a:ext>
            </a:extLst>
          </p:cNvPr>
          <p:cNvSpPr/>
          <p:nvPr/>
        </p:nvSpPr>
        <p:spPr>
          <a:xfrm>
            <a:off x="3279037" y="5146457"/>
            <a:ext cx="4633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</a:t>
            </a:r>
            <a:r>
              <a:rPr lang="sv-SE" sz="1400" dirty="0">
                <a:solidFill>
                  <a:srgbClr val="C00000"/>
                </a:solidFill>
              </a:rPr>
              <a:t>sätta ut decimaltecknet</a:t>
            </a:r>
            <a:r>
              <a:rPr lang="sv-SE" sz="1400" dirty="0"/>
              <a:t>. Faktorerna har tillsammans en decimal, produkten ska ha lika många.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C0AC4C8-1670-8145-A9B6-B42C4C85BC2C}"/>
              </a:ext>
            </a:extLst>
          </p:cNvPr>
          <p:cNvSpPr/>
          <p:nvPr/>
        </p:nvSpPr>
        <p:spPr>
          <a:xfrm>
            <a:off x="1276639" y="5144496"/>
            <a:ext cx="7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1 2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4E88DEA-E7BD-8E49-B668-F9C7011270EF}"/>
              </a:ext>
            </a:extLst>
          </p:cNvPr>
          <p:cNvSpPr/>
          <p:nvPr/>
        </p:nvSpPr>
        <p:spPr>
          <a:xfrm>
            <a:off x="1717118" y="459236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AF3112F-F552-7443-8E16-13DC090BC039}"/>
              </a:ext>
            </a:extLst>
          </p:cNvPr>
          <p:cNvSpPr/>
          <p:nvPr/>
        </p:nvSpPr>
        <p:spPr>
          <a:xfrm>
            <a:off x="1704975" y="516337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1ABA6A1-1F4F-A046-ACAF-E7A5368AF777}"/>
              </a:ext>
            </a:extLst>
          </p:cNvPr>
          <p:cNvSpPr/>
          <p:nvPr/>
        </p:nvSpPr>
        <p:spPr>
          <a:xfrm>
            <a:off x="3279037" y="5909836"/>
            <a:ext cx="49501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Om du känner dig osäker på var decimaltecknet ska placeras kan du använda överslagsräkning. </a:t>
            </a:r>
            <a:r>
              <a:rPr lang="sv-SE" sz="1400" dirty="0">
                <a:solidFill>
                  <a:srgbClr val="C00000"/>
                </a:solidFill>
              </a:rPr>
              <a:t>4 · 3 = 12</a:t>
            </a:r>
            <a:r>
              <a:rPr lang="sv-SE" sz="1400" dirty="0"/>
              <a:t>, då måste </a:t>
            </a:r>
            <a:r>
              <a:rPr lang="sv-SE" sz="1400" dirty="0">
                <a:solidFill>
                  <a:srgbClr val="C00000"/>
                </a:solidFill>
              </a:rPr>
              <a:t>4 · 3,2 = 12,8</a:t>
            </a:r>
            <a:r>
              <a:rPr lang="sv-SE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525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9" grpId="0"/>
      <p:bldP spid="11" grpId="0"/>
      <p:bldP spid="12" grpId="0"/>
      <p:bldP spid="13" grpId="0" animBg="1"/>
      <p:bldP spid="15" grpId="0"/>
      <p:bldP spid="16" grpId="0"/>
      <p:bldP spid="18" grpId="0" animBg="1"/>
      <p:bldP spid="19" grpId="0"/>
      <p:bldP spid="20" grpId="0"/>
      <p:bldP spid="21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816978" y="308568"/>
            <a:ext cx="3610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När en faktor slutar på noll</a:t>
            </a:r>
            <a:endParaRPr lang="sv-SE" sz="24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3068133" y="2015022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så är 3 ·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3004811" y="958465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kan man räkna ut </a:t>
            </a:r>
            <a:r>
              <a:rPr lang="sv-SE" sz="2000" b="1" dirty="0"/>
              <a:t>3 · 40</a:t>
            </a:r>
            <a:r>
              <a:rPr lang="sv-SE" sz="2000" dirty="0"/>
              <a:t>?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3028053" y="1474270"/>
            <a:ext cx="3115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,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5572667" y="200564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4472712" y="2005727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2663598" y="3228314"/>
            <a:ext cx="4533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gör på samma sätt med större tal: 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C518E637-1306-F44C-80CF-371FEB612A90}"/>
              </a:ext>
            </a:extLst>
          </p:cNvPr>
          <p:cNvCxnSpPr>
            <a:cxnSpLocks/>
          </p:cNvCxnSpPr>
          <p:nvPr/>
        </p:nvCxnSpPr>
        <p:spPr>
          <a:xfrm>
            <a:off x="4548940" y="2338217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Nedåtböjd 30">
            <a:extLst>
              <a:ext uri="{FF2B5EF4-FFF2-40B4-BE49-F238E27FC236}">
                <a16:creationId xmlns:a16="http://schemas.microsoft.com/office/drawing/2014/main" id="{FECDA8F8-7DBD-0D4A-921B-F68E41137BD1}"/>
              </a:ext>
            </a:extLst>
          </p:cNvPr>
          <p:cNvSpPr/>
          <p:nvPr/>
        </p:nvSpPr>
        <p:spPr>
          <a:xfrm flipV="1">
            <a:off x="4762110" y="2356809"/>
            <a:ext cx="1027426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Nedåtböjd 31">
            <a:extLst>
              <a:ext uri="{FF2B5EF4-FFF2-40B4-BE49-F238E27FC236}">
                <a16:creationId xmlns:a16="http://schemas.microsoft.com/office/drawing/2014/main" id="{E76048BA-A782-D84C-909D-78AFD78DE0B9}"/>
              </a:ext>
            </a:extLst>
          </p:cNvPr>
          <p:cNvSpPr/>
          <p:nvPr/>
        </p:nvSpPr>
        <p:spPr>
          <a:xfrm>
            <a:off x="5343615" y="1820382"/>
            <a:ext cx="659873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499763F-2C08-4E4F-941E-6785AF7DA36C}"/>
              </a:ext>
            </a:extLst>
          </p:cNvPr>
          <p:cNvSpPr/>
          <p:nvPr/>
        </p:nvSpPr>
        <p:spPr>
          <a:xfrm>
            <a:off x="5852928" y="200564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70A5A88-254C-6D49-AAF1-42CCD597FC9F}"/>
              </a:ext>
            </a:extLst>
          </p:cNvPr>
          <p:cNvSpPr/>
          <p:nvPr/>
        </p:nvSpPr>
        <p:spPr>
          <a:xfrm>
            <a:off x="3268400" y="3844430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400</a:t>
            </a:r>
            <a:r>
              <a:rPr lang="sv-SE" sz="2000" dirty="0"/>
              <a:t> =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D4FA2D1-B676-D446-A5B4-D73D37E300B9}"/>
              </a:ext>
            </a:extLst>
          </p:cNvPr>
          <p:cNvSpPr/>
          <p:nvPr/>
        </p:nvSpPr>
        <p:spPr>
          <a:xfrm>
            <a:off x="5526552" y="3854388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F73A275-C5BD-C549-AE31-7C38BAB4B683}"/>
              </a:ext>
            </a:extLst>
          </p:cNvPr>
          <p:cNvSpPr/>
          <p:nvPr/>
        </p:nvSpPr>
        <p:spPr>
          <a:xfrm>
            <a:off x="4233302" y="3843341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37" name="Rak 36">
            <a:extLst>
              <a:ext uri="{FF2B5EF4-FFF2-40B4-BE49-F238E27FC236}">
                <a16:creationId xmlns:a16="http://schemas.microsoft.com/office/drawing/2014/main" id="{95616ACB-D2DF-004B-81DD-C87096D1DF54}"/>
              </a:ext>
            </a:extLst>
          </p:cNvPr>
          <p:cNvCxnSpPr>
            <a:cxnSpLocks/>
          </p:cNvCxnSpPr>
          <p:nvPr/>
        </p:nvCxnSpPr>
        <p:spPr>
          <a:xfrm>
            <a:off x="4309530" y="4175831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Nedåtböjd 37">
            <a:extLst>
              <a:ext uri="{FF2B5EF4-FFF2-40B4-BE49-F238E27FC236}">
                <a16:creationId xmlns:a16="http://schemas.microsoft.com/office/drawing/2014/main" id="{AF99937E-2D22-5544-8CA1-2BA9BED895D7}"/>
              </a:ext>
            </a:extLst>
          </p:cNvPr>
          <p:cNvSpPr/>
          <p:nvPr/>
        </p:nvSpPr>
        <p:spPr>
          <a:xfrm flipV="1">
            <a:off x="4551558" y="4185127"/>
            <a:ext cx="1179215" cy="254716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Nedåtböjd 38">
            <a:extLst>
              <a:ext uri="{FF2B5EF4-FFF2-40B4-BE49-F238E27FC236}">
                <a16:creationId xmlns:a16="http://schemas.microsoft.com/office/drawing/2014/main" id="{E1D2D8A8-4797-4149-A6B2-9AD5201AFCDB}"/>
              </a:ext>
            </a:extLst>
          </p:cNvPr>
          <p:cNvSpPr/>
          <p:nvPr/>
        </p:nvSpPr>
        <p:spPr>
          <a:xfrm>
            <a:off x="5104205" y="3657996"/>
            <a:ext cx="926943" cy="25471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FD78250-D9BE-8746-A129-D6B7819F590F}"/>
              </a:ext>
            </a:extLst>
          </p:cNvPr>
          <p:cNvSpPr/>
          <p:nvPr/>
        </p:nvSpPr>
        <p:spPr>
          <a:xfrm>
            <a:off x="5789536" y="384886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5128376-4DBE-274D-A811-1DF5E9E15489}"/>
              </a:ext>
            </a:extLst>
          </p:cNvPr>
          <p:cNvSpPr/>
          <p:nvPr/>
        </p:nvSpPr>
        <p:spPr>
          <a:xfrm>
            <a:off x="3102099" y="4951130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4 000</a:t>
            </a:r>
            <a:r>
              <a:rPr lang="sv-SE" sz="2000" dirty="0"/>
              <a:t> =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0C19415-2BEF-6F42-8096-3D90703C6253}"/>
              </a:ext>
            </a:extLst>
          </p:cNvPr>
          <p:cNvSpPr/>
          <p:nvPr/>
        </p:nvSpPr>
        <p:spPr>
          <a:xfrm>
            <a:off x="5590000" y="4958403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141A22D-1AD4-D644-AA45-6B0756F82ED7}"/>
              </a:ext>
            </a:extLst>
          </p:cNvPr>
          <p:cNvSpPr/>
          <p:nvPr/>
        </p:nvSpPr>
        <p:spPr>
          <a:xfrm>
            <a:off x="4233302" y="4955882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1 000</a:t>
            </a:r>
            <a:r>
              <a:rPr lang="sv-SE" sz="2000" dirty="0"/>
              <a:t> =</a:t>
            </a:r>
          </a:p>
        </p:txBody>
      </p:sp>
      <p:cxnSp>
        <p:nvCxnSpPr>
          <p:cNvPr id="44" name="Rak 43">
            <a:extLst>
              <a:ext uri="{FF2B5EF4-FFF2-40B4-BE49-F238E27FC236}">
                <a16:creationId xmlns:a16="http://schemas.microsoft.com/office/drawing/2014/main" id="{D8AD5A42-49DC-E84F-A7A9-9D54A5B1C298}"/>
              </a:ext>
            </a:extLst>
          </p:cNvPr>
          <p:cNvCxnSpPr>
            <a:cxnSpLocks/>
          </p:cNvCxnSpPr>
          <p:nvPr/>
        </p:nvCxnSpPr>
        <p:spPr>
          <a:xfrm>
            <a:off x="4309530" y="5288372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Nedåtböjd 44">
            <a:extLst>
              <a:ext uri="{FF2B5EF4-FFF2-40B4-BE49-F238E27FC236}">
                <a16:creationId xmlns:a16="http://schemas.microsoft.com/office/drawing/2014/main" id="{23883D67-C360-5B48-AE2E-3FBFBEFFD8F2}"/>
              </a:ext>
            </a:extLst>
          </p:cNvPr>
          <p:cNvSpPr/>
          <p:nvPr/>
        </p:nvSpPr>
        <p:spPr>
          <a:xfrm flipV="1">
            <a:off x="4551558" y="5297668"/>
            <a:ext cx="1263214" cy="254715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6" name="Nedåtböjd 45">
            <a:extLst>
              <a:ext uri="{FF2B5EF4-FFF2-40B4-BE49-F238E27FC236}">
                <a16:creationId xmlns:a16="http://schemas.microsoft.com/office/drawing/2014/main" id="{DCFB07E2-DBA0-6448-9CA3-FFAC34EEBFD2}"/>
              </a:ext>
            </a:extLst>
          </p:cNvPr>
          <p:cNvSpPr/>
          <p:nvPr/>
        </p:nvSpPr>
        <p:spPr>
          <a:xfrm>
            <a:off x="5242213" y="4770537"/>
            <a:ext cx="944212" cy="254715"/>
          </a:xfrm>
          <a:prstGeom prst="curvedDownArrow">
            <a:avLst>
              <a:gd name="adj1" fmla="val 0"/>
              <a:gd name="adj2" fmla="val 22800"/>
              <a:gd name="adj3" fmla="val 395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2109EF0-E13A-A349-AE6D-07AD71CFC785}"/>
              </a:ext>
            </a:extLst>
          </p:cNvPr>
          <p:cNvSpPr/>
          <p:nvPr/>
        </p:nvSpPr>
        <p:spPr>
          <a:xfrm>
            <a:off x="5878220" y="4954406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1" grpId="0" animBg="1"/>
      <p:bldP spid="32" grpId="0" animBg="1"/>
      <p:bldP spid="33" grpId="0"/>
      <p:bldP spid="34" grpId="0"/>
      <p:bldP spid="35" grpId="0"/>
      <p:bldP spid="36" grpId="0"/>
      <p:bldP spid="38" grpId="0" animBg="1"/>
      <p:bldP spid="39" grpId="0" animBg="1"/>
      <p:bldP spid="40" grpId="0"/>
      <p:bldP spid="41" grpId="0"/>
      <p:bldP spid="42" grpId="0"/>
      <p:bldP spid="43" grpId="0"/>
      <p:bldP spid="45" grpId="0" animBg="1"/>
      <p:bldP spid="46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10711" y="9239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32961"/>
              </p:ext>
            </p:extLst>
          </p:nvPr>
        </p:nvGraphicFramePr>
        <p:xfrm>
          <a:off x="2240229" y="204497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6 · 0,34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F4FE4864-76D8-864F-880D-F0924599F31F}"/>
              </a:ext>
            </a:extLst>
          </p:cNvPr>
          <p:cNvSpPr/>
          <p:nvPr/>
        </p:nvSpPr>
        <p:spPr>
          <a:xfrm>
            <a:off x="3279038" y="948164"/>
            <a:ext cx="37853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4 </a:t>
            </a:r>
            <a:r>
              <a:rPr lang="sv-SE" sz="1400" dirty="0"/>
              <a:t>hundradelar = </a:t>
            </a:r>
            <a:r>
              <a:rPr lang="sv-SE" sz="1400" dirty="0">
                <a:solidFill>
                  <a:srgbClr val="C00000"/>
                </a:solidFill>
              </a:rPr>
              <a:t>24</a:t>
            </a:r>
            <a:r>
              <a:rPr lang="sv-SE" sz="1400" dirty="0"/>
              <a:t> hundradelar. </a:t>
            </a:r>
          </a:p>
          <a:p>
            <a:r>
              <a:rPr lang="sv-SE" sz="1400" dirty="0"/>
              <a:t>2:an blir minnessiffra. 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E1858B6-F53A-AC4A-AC8E-CFEF8EF657F0}"/>
              </a:ext>
            </a:extLst>
          </p:cNvPr>
          <p:cNvSpPr/>
          <p:nvPr/>
        </p:nvSpPr>
        <p:spPr>
          <a:xfrm>
            <a:off x="724468" y="1804914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74" name="Rak 73">
            <a:extLst>
              <a:ext uri="{FF2B5EF4-FFF2-40B4-BE49-F238E27FC236}">
                <a16:creationId xmlns:a16="http://schemas.microsoft.com/office/drawing/2014/main" id="{615B9A03-A893-714A-AB0C-C5ECB95B29CB}"/>
              </a:ext>
            </a:extLst>
          </p:cNvPr>
          <p:cNvCxnSpPr>
            <a:cxnSpLocks/>
          </p:cNvCxnSpPr>
          <p:nvPr/>
        </p:nvCxnSpPr>
        <p:spPr>
          <a:xfrm>
            <a:off x="1175154" y="2156797"/>
            <a:ext cx="9319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37E6C7B9-122F-DE4F-BE5D-F89B3C107415}"/>
              </a:ext>
            </a:extLst>
          </p:cNvPr>
          <p:cNvSpPr/>
          <p:nvPr/>
        </p:nvSpPr>
        <p:spPr>
          <a:xfrm>
            <a:off x="2151602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A25D247-5799-E04F-A5A2-0A15EF26C66D}"/>
              </a:ext>
            </a:extLst>
          </p:cNvPr>
          <p:cNvSpPr/>
          <p:nvPr/>
        </p:nvSpPr>
        <p:spPr>
          <a:xfrm>
            <a:off x="1543427" y="2106819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 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6922E04-E8A7-1144-86D3-B1E053A9799A}"/>
              </a:ext>
            </a:extLst>
          </p:cNvPr>
          <p:cNvSpPr/>
          <p:nvPr/>
        </p:nvSpPr>
        <p:spPr>
          <a:xfrm>
            <a:off x="3279038" y="1541224"/>
            <a:ext cx="44866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3 </a:t>
            </a:r>
            <a:r>
              <a:rPr lang="sv-SE" sz="1400" dirty="0"/>
              <a:t>tiondelar = </a:t>
            </a:r>
            <a:r>
              <a:rPr lang="sv-SE" sz="1400" dirty="0">
                <a:solidFill>
                  <a:srgbClr val="C00000"/>
                </a:solidFill>
              </a:rPr>
              <a:t>18</a:t>
            </a:r>
            <a:r>
              <a:rPr lang="sv-SE" sz="1400" dirty="0"/>
              <a:t> tiondelar. Addera med minnessiffran. </a:t>
            </a:r>
          </a:p>
          <a:p>
            <a:r>
              <a:rPr lang="sv-SE" sz="1400" dirty="0">
                <a:solidFill>
                  <a:srgbClr val="C00000"/>
                </a:solidFill>
              </a:rPr>
              <a:t>2 + 18 = 20</a:t>
            </a:r>
            <a:r>
              <a:rPr lang="sv-SE" sz="1400" dirty="0"/>
              <a:t> tiondelar. Skriv 2:an som minnessiffra. </a:t>
            </a:r>
          </a:p>
        </p:txBody>
      </p:sp>
      <p:cxnSp>
        <p:nvCxnSpPr>
          <p:cNvPr id="78" name="Rak 77">
            <a:extLst>
              <a:ext uri="{FF2B5EF4-FFF2-40B4-BE49-F238E27FC236}">
                <a16:creationId xmlns:a16="http://schemas.microsoft.com/office/drawing/2014/main" id="{0CF4E74A-ACEC-1A41-8F99-91A5875FD26A}"/>
              </a:ext>
            </a:extLst>
          </p:cNvPr>
          <p:cNvCxnSpPr>
            <a:cxnSpLocks/>
          </p:cNvCxnSpPr>
          <p:nvPr/>
        </p:nvCxnSpPr>
        <p:spPr>
          <a:xfrm flipV="1">
            <a:off x="2261134" y="2040852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ktangel 78">
            <a:extLst>
              <a:ext uri="{FF2B5EF4-FFF2-40B4-BE49-F238E27FC236}">
                <a16:creationId xmlns:a16="http://schemas.microsoft.com/office/drawing/2014/main" id="{93972C75-AC0D-C14B-A463-25D576D12705}"/>
              </a:ext>
            </a:extLst>
          </p:cNvPr>
          <p:cNvSpPr/>
          <p:nvPr/>
        </p:nvSpPr>
        <p:spPr>
          <a:xfrm>
            <a:off x="1791690" y="20979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CE59B965-ED3C-914C-925C-162BEEA995BD}"/>
              </a:ext>
            </a:extLst>
          </p:cNvPr>
          <p:cNvSpPr/>
          <p:nvPr/>
        </p:nvSpPr>
        <p:spPr>
          <a:xfrm>
            <a:off x="2311426" y="1911788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81" name="Rak 80">
            <a:extLst>
              <a:ext uri="{FF2B5EF4-FFF2-40B4-BE49-F238E27FC236}">
                <a16:creationId xmlns:a16="http://schemas.microsoft.com/office/drawing/2014/main" id="{C91AC4C5-4921-B34F-85E5-5F51E251D86A}"/>
              </a:ext>
            </a:extLst>
          </p:cNvPr>
          <p:cNvCxnSpPr>
            <a:cxnSpLocks/>
          </p:cNvCxnSpPr>
          <p:nvPr/>
        </p:nvCxnSpPr>
        <p:spPr>
          <a:xfrm flipV="1">
            <a:off x="2420958" y="2044516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Rektangel 81">
            <a:extLst>
              <a:ext uri="{FF2B5EF4-FFF2-40B4-BE49-F238E27FC236}">
                <a16:creationId xmlns:a16="http://schemas.microsoft.com/office/drawing/2014/main" id="{FC31044E-0CB3-804E-9BEC-E6BF8C570A2B}"/>
              </a:ext>
            </a:extLst>
          </p:cNvPr>
          <p:cNvSpPr/>
          <p:nvPr/>
        </p:nvSpPr>
        <p:spPr>
          <a:xfrm>
            <a:off x="3279037" y="2379424"/>
            <a:ext cx="458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0 </a:t>
            </a:r>
            <a:r>
              <a:rPr lang="sv-SE" sz="1400" dirty="0"/>
              <a:t>ental = </a:t>
            </a:r>
            <a:r>
              <a:rPr lang="sv-SE" sz="1400" dirty="0">
                <a:solidFill>
                  <a:srgbClr val="C00000"/>
                </a:solidFill>
              </a:rPr>
              <a:t>0 </a:t>
            </a:r>
            <a:r>
              <a:rPr lang="sv-SE" sz="1400" dirty="0"/>
              <a:t>ental. Addera med minnessiffran.</a:t>
            </a:r>
          </a:p>
          <a:p>
            <a:r>
              <a:rPr lang="sv-SE" sz="1400" dirty="0">
                <a:solidFill>
                  <a:srgbClr val="C00000"/>
                </a:solidFill>
              </a:rPr>
              <a:t>0 + 2 = 2 </a:t>
            </a:r>
            <a:r>
              <a:rPr lang="sv-SE" sz="1400" dirty="0"/>
              <a:t>ental. 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1D2C94A7-FF08-1546-A1C5-FF863BBE5034}"/>
              </a:ext>
            </a:extLst>
          </p:cNvPr>
          <p:cNvSpPr/>
          <p:nvPr/>
        </p:nvSpPr>
        <p:spPr>
          <a:xfrm>
            <a:off x="1219838" y="2096454"/>
            <a:ext cx="38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08F2684-1040-444D-88DF-99DFE9B0D4A6}"/>
              </a:ext>
            </a:extLst>
          </p:cNvPr>
          <p:cNvSpPr/>
          <p:nvPr/>
        </p:nvSpPr>
        <p:spPr>
          <a:xfrm>
            <a:off x="1247290" y="1476444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0  3 4</a:t>
            </a:r>
            <a:endParaRPr lang="sv-SE" sz="2400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BC67FE1-D594-274F-96D7-98BD7C8191B1}"/>
              </a:ext>
            </a:extLst>
          </p:cNvPr>
          <p:cNvSpPr/>
          <p:nvPr/>
        </p:nvSpPr>
        <p:spPr>
          <a:xfrm>
            <a:off x="3279037" y="3167390"/>
            <a:ext cx="4633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</a:t>
            </a:r>
            <a:r>
              <a:rPr lang="sv-SE" sz="1400" dirty="0">
                <a:solidFill>
                  <a:srgbClr val="C00000"/>
                </a:solidFill>
              </a:rPr>
              <a:t>sätta ut decimaltecknet</a:t>
            </a:r>
            <a:r>
              <a:rPr lang="sv-SE" sz="1400" dirty="0"/>
              <a:t>. Faktorerna har tillsammans två decimaler, produkten ska ha lika många.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1939B60-A422-F341-AFD2-B1CF3CFB7D28}"/>
              </a:ext>
            </a:extLst>
          </p:cNvPr>
          <p:cNvSpPr/>
          <p:nvPr/>
        </p:nvSpPr>
        <p:spPr>
          <a:xfrm>
            <a:off x="1453774" y="150300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00D62AC-AC82-944C-9429-0CB8DE6BA2C1}"/>
              </a:ext>
            </a:extLst>
          </p:cNvPr>
          <p:cNvSpPr/>
          <p:nvPr/>
        </p:nvSpPr>
        <p:spPr>
          <a:xfrm>
            <a:off x="1436978" y="21230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108165-BCF8-6548-A5F4-8A692ED3E09A}"/>
              </a:ext>
            </a:extLst>
          </p:cNvPr>
          <p:cNvSpPr/>
          <p:nvPr/>
        </p:nvSpPr>
        <p:spPr>
          <a:xfrm>
            <a:off x="987786" y="4487913"/>
            <a:ext cx="67778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kontrollera kan vi använda överslagsräkning: </a:t>
            </a:r>
            <a:r>
              <a:rPr lang="sv-SE" sz="1400" dirty="0">
                <a:solidFill>
                  <a:srgbClr val="C00000"/>
                </a:solidFill>
              </a:rPr>
              <a:t>0,34 är lite mindre än 0,5 (hälften). </a:t>
            </a:r>
          </a:p>
          <a:p>
            <a:r>
              <a:rPr lang="sv-SE" sz="1400" dirty="0">
                <a:solidFill>
                  <a:srgbClr val="C00000"/>
                </a:solidFill>
              </a:rPr>
              <a:t>Hälften av 6 = 3</a:t>
            </a:r>
            <a:r>
              <a:rPr lang="sv-SE" sz="1400" dirty="0"/>
              <a:t>, då måste </a:t>
            </a:r>
            <a:r>
              <a:rPr lang="sv-SE" sz="1400" dirty="0">
                <a:solidFill>
                  <a:srgbClr val="C00000"/>
                </a:solidFill>
              </a:rPr>
              <a:t>0,34 · 6 = 2,04</a:t>
            </a:r>
            <a:r>
              <a:rPr lang="sv-SE" sz="1400" dirty="0"/>
              <a:t> eftersom det är lite mindre än 3.</a:t>
            </a:r>
          </a:p>
        </p:txBody>
      </p:sp>
    </p:spTree>
    <p:extLst>
      <p:ext uri="{BB962C8B-B14F-4D97-AF65-F5344CB8AC3E}">
        <p14:creationId xmlns:p14="http://schemas.microsoft.com/office/powerpoint/2010/main" val="30857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" grpId="0" animBg="1"/>
      <p:bldP spid="73" grpId="0"/>
      <p:bldP spid="75" grpId="0"/>
      <p:bldP spid="76" grpId="0"/>
      <p:bldP spid="77" grpId="0" animBg="1"/>
      <p:bldP spid="79" grpId="0"/>
      <p:bldP spid="80" grpId="0"/>
      <p:bldP spid="82" grpId="0" animBg="1"/>
      <p:bldP spid="83" grpId="0"/>
      <p:bldP spid="36" grpId="0"/>
      <p:bldP spid="50" grpId="0" animBg="1"/>
      <p:bldP spid="52" grpId="0"/>
      <p:bldP spid="53" grpId="0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685269" y="424629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1  3  2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177742" y="484163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599739" y="492874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139368" y="4609939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tiotal dividerat med 2 är 6 hela tiotal.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886861" y="421354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122776" y="4312657"/>
            <a:ext cx="23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511665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4110819" y="3197175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divisionen med den största talsorten.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116941" y="454076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137939" y="5650802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entalen: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171616" y="5982710"/>
            <a:ext cx="352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12 ental. 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1359472" y="896447"/>
            <a:ext cx="3505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ett tal med ett annat tal kallas det för </a:t>
            </a:r>
            <a:r>
              <a:rPr lang="sv-SE" i="1" dirty="0"/>
              <a:t>division</a:t>
            </a:r>
            <a:r>
              <a:rPr lang="sv-SE" dirty="0"/>
              <a:t>. </a:t>
            </a:r>
          </a:p>
          <a:p>
            <a:r>
              <a:rPr lang="sv-SE" dirty="0"/>
              <a:t>De två talen kallas </a:t>
            </a:r>
            <a:r>
              <a:rPr lang="sv-SE" i="1" dirty="0"/>
              <a:t>täljare </a:t>
            </a:r>
            <a:r>
              <a:rPr lang="sv-SE" dirty="0"/>
              <a:t>och </a:t>
            </a:r>
            <a:r>
              <a:rPr lang="sv-SE" i="1" dirty="0"/>
              <a:t>nämnare</a:t>
            </a:r>
            <a:r>
              <a:rPr lang="sv-SE" dirty="0"/>
              <a:t>. Svaret kallas </a:t>
            </a:r>
            <a:r>
              <a:rPr lang="sv-SE" i="1" dirty="0"/>
              <a:t>kvot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122776" y="3526743"/>
            <a:ext cx="485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hundratal dividerat med 2 är 0 hundratal.</a:t>
            </a:r>
          </a:p>
          <a:p>
            <a:r>
              <a:rPr lang="sv-SE" dirty="0"/>
              <a:t>Nollan behöver du inte skriva ut.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2821448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78ECD5A-BFAD-8944-8C67-81264F87287E}"/>
              </a:ext>
            </a:extLst>
          </p:cNvPr>
          <p:cNvGrpSpPr/>
          <p:nvPr/>
        </p:nvGrpSpPr>
        <p:grpSpPr>
          <a:xfrm>
            <a:off x="56598" y="3215588"/>
            <a:ext cx="3785019" cy="634320"/>
            <a:chOff x="2503794" y="1420918"/>
            <a:chExt cx="3785019" cy="63432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A4DEDD9-7E8E-414F-B101-36A589C7FEA6}"/>
                </a:ext>
              </a:extLst>
            </p:cNvPr>
            <p:cNvSpPr/>
            <p:nvPr/>
          </p:nvSpPr>
          <p:spPr>
            <a:xfrm>
              <a:off x="2503794" y="1525262"/>
              <a:ext cx="3785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till exempel ska räkna ut            :</a:t>
              </a: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9F2BC1C-D49C-E24B-A2CE-9758146C6287}"/>
                </a:ext>
              </a:extLst>
            </p:cNvPr>
            <p:cNvGrpSpPr/>
            <p:nvPr/>
          </p:nvGrpSpPr>
          <p:grpSpPr>
            <a:xfrm>
              <a:off x="5477785" y="1420918"/>
              <a:ext cx="665946" cy="634320"/>
              <a:chOff x="5118139" y="4836821"/>
              <a:chExt cx="665946" cy="634320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551A0E14-6BE1-3D4D-8F32-0F9EEF2DBAE1}"/>
                  </a:ext>
                </a:extLst>
              </p:cNvPr>
              <p:cNvSpPr/>
              <p:nvPr/>
            </p:nvSpPr>
            <p:spPr>
              <a:xfrm>
                <a:off x="5118139" y="4836821"/>
                <a:ext cx="66594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132</a:t>
                </a: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E890402-4F51-A242-B9C0-BDBE9D3E0728}"/>
                  </a:ext>
                </a:extLst>
              </p:cNvPr>
              <p:cNvSpPr/>
              <p:nvPr/>
            </p:nvSpPr>
            <p:spPr>
              <a:xfrm>
                <a:off x="5233788" y="5101809"/>
                <a:ext cx="32495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0E3DD786-8585-894F-9F0E-82AE15EFA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4674" y="5147783"/>
                <a:ext cx="423182" cy="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487947" y="405540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155962" y="4927232"/>
            <a:ext cx="1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tiotal.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155962" y="5198965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179773" y="408717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171616" y="6322333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ental dividerat med 2 är 6 ental.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ED28FC4-62CA-F64C-B72D-1A4561755C64}"/>
              </a:ext>
            </a:extLst>
          </p:cNvPr>
          <p:cNvSpPr/>
          <p:nvPr/>
        </p:nvSpPr>
        <p:spPr>
          <a:xfrm>
            <a:off x="3990099" y="304834"/>
            <a:ext cx="1334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Division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391B036-37C6-6044-B9FC-F8D1318AF197}"/>
              </a:ext>
            </a:extLst>
          </p:cNvPr>
          <p:cNvGrpSpPr/>
          <p:nvPr/>
        </p:nvGrpSpPr>
        <p:grpSpPr>
          <a:xfrm>
            <a:off x="5324152" y="875290"/>
            <a:ext cx="2824741" cy="1363572"/>
            <a:chOff x="4508769" y="288078"/>
            <a:chExt cx="2824741" cy="1363572"/>
          </a:xfrm>
        </p:grpSpPr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0D187E4D-DDD2-3344-9B24-BF0794B9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769" y="288078"/>
              <a:ext cx="2824741" cy="1363572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F7BB4BF-0263-A640-A952-61592F086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241" y="1019106"/>
              <a:ext cx="738157" cy="369332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EDD5F17-3DB7-0F4B-941E-03647BE9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240" y="536146"/>
              <a:ext cx="616482" cy="369332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B7A6EC91-CBBC-E94F-A7C1-56CAC6F4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894" y="785198"/>
              <a:ext cx="447115" cy="369332"/>
            </a:xfrm>
            <a:prstGeom prst="rect">
              <a:avLst/>
            </a:prstGeom>
          </p:spPr>
        </p:pic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C48EBB92-BDE2-D443-B9E6-02EAB04D2BCE}"/>
              </a:ext>
            </a:extLst>
          </p:cNvPr>
          <p:cNvSpPr/>
          <p:nvPr/>
        </p:nvSpPr>
        <p:spPr>
          <a:xfrm>
            <a:off x="5254764" y="1149114"/>
            <a:ext cx="77734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täljare</a:t>
            </a:r>
            <a:endParaRPr lang="sv-SE" sz="1600" i="1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994A916-A51E-E341-A2DC-16D5C63864D7}"/>
              </a:ext>
            </a:extLst>
          </p:cNvPr>
          <p:cNvSpPr/>
          <p:nvPr/>
        </p:nvSpPr>
        <p:spPr>
          <a:xfrm>
            <a:off x="5254764" y="1629899"/>
            <a:ext cx="96481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nämnare</a:t>
            </a:r>
            <a:endParaRPr lang="sv-SE" sz="1600" i="1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A0E56FB-89AD-3642-8499-09431EF73630}"/>
              </a:ext>
            </a:extLst>
          </p:cNvPr>
          <p:cNvSpPr/>
          <p:nvPr/>
        </p:nvSpPr>
        <p:spPr>
          <a:xfrm>
            <a:off x="7538152" y="1365871"/>
            <a:ext cx="5481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kvot</a:t>
            </a:r>
            <a:endParaRPr lang="sv-SE" sz="1600" i="1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560313" y="2449182"/>
            <a:ext cx="652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när täljarens första siffra är mindre än nämnaren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55621D56-291B-1241-BC21-F691C5F73353}"/>
              </a:ext>
            </a:extLst>
          </p:cNvPr>
          <p:cNvSpPr/>
          <p:nvPr/>
        </p:nvSpPr>
        <p:spPr>
          <a:xfrm>
            <a:off x="691937" y="4274616"/>
            <a:ext cx="952194" cy="1259547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6" grpId="0"/>
      <p:bldP spid="27" grpId="0"/>
      <p:bldP spid="28" grpId="0"/>
      <p:bldP spid="29" grpId="0"/>
      <p:bldP spid="31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37" grpId="0"/>
      <p:bldP spid="39" grpId="0" animBg="1"/>
      <p:bldP spid="44" grpId="0" animBg="1"/>
      <p:bldP spid="45" grpId="0" animBg="1"/>
      <p:bldP spid="52" grpId="0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929756" y="235653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6  5 , 4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422229" y="295187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844226" y="303898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247682" y="1775347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ental dividerat med 2 är 2 hela ental.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1131348" y="232378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4086104" y="232527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231089" y="1478065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entalen: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756152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361428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319494" y="3454759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tiondelarna: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319494" y="3787341"/>
            <a:ext cx="424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14 tiondelar. 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221234" y="1027101"/>
            <a:ext cx="485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tiotal dividerat med 2 är 3 tiotal.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3065935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732434" y="216564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264276" y="2092640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ental = 10 tiondelar.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264276" y="2364373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424260" y="219741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323674" y="4128809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14 tiondelar dividerat med 2 är 7 tiondelar. 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805116" y="493579"/>
            <a:ext cx="652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när täljaren är ett tal i decimalform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8CF72D89-FD9E-4F47-9FFA-3055A6CEB042}"/>
              </a:ext>
            </a:extLst>
          </p:cNvPr>
          <p:cNvSpPr/>
          <p:nvPr/>
        </p:nvSpPr>
        <p:spPr>
          <a:xfrm>
            <a:off x="1378126" y="2390348"/>
            <a:ext cx="507648" cy="11950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858231FD-AF58-1144-A643-AAB36B7C1619}"/>
              </a:ext>
            </a:extLst>
          </p:cNvPr>
          <p:cNvSpPr/>
          <p:nvPr/>
        </p:nvSpPr>
        <p:spPr>
          <a:xfrm>
            <a:off x="4319494" y="2919134"/>
            <a:ext cx="48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ut decimaltecknet i kvoten när du passerar. 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BA56F6C8-8182-6F42-8501-0553E73F40ED}"/>
              </a:ext>
            </a:extLst>
          </p:cNvPr>
          <p:cNvSpPr/>
          <p:nvPr/>
        </p:nvSpPr>
        <p:spPr>
          <a:xfrm>
            <a:off x="3336490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D2140529-42CC-6B47-B498-4C9CD8770DE0}"/>
              </a:ext>
            </a:extLst>
          </p:cNvPr>
          <p:cNvSpPr/>
          <p:nvPr/>
        </p:nvSpPr>
        <p:spPr>
          <a:xfrm>
            <a:off x="3505766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F000C45-E981-2440-B84D-9FDD560BBDE5}"/>
              </a:ext>
            </a:extLst>
          </p:cNvPr>
          <p:cNvSpPr/>
          <p:nvPr/>
        </p:nvSpPr>
        <p:spPr>
          <a:xfrm>
            <a:off x="848927" y="4802859"/>
            <a:ext cx="6744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Hur kan man vara säker på att man har placerat  decimaltecknet rätt?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71203CAC-AF01-334D-8C6E-0BB4C51846EB}"/>
              </a:ext>
            </a:extLst>
          </p:cNvPr>
          <p:cNvSpPr/>
          <p:nvPr/>
        </p:nvSpPr>
        <p:spPr>
          <a:xfrm>
            <a:off x="1902326" y="5220940"/>
            <a:ext cx="442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överslagsräkning kan man tänka så här: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A6CCE57B-D15F-7940-B93A-DE7D716739DE}"/>
              </a:ext>
            </a:extLst>
          </p:cNvPr>
          <p:cNvSpPr/>
          <p:nvPr/>
        </p:nvSpPr>
        <p:spPr>
          <a:xfrm>
            <a:off x="844226" y="5857472"/>
            <a:ext cx="788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”65 är lite mer än 60 och 60 delat med 2 är 30. Då måste svaret vara 32,7.”</a:t>
            </a:r>
          </a:p>
        </p:txBody>
      </p:sp>
    </p:spTree>
    <p:extLst>
      <p:ext uri="{BB962C8B-B14F-4D97-AF65-F5344CB8AC3E}">
        <p14:creationId xmlns:p14="http://schemas.microsoft.com/office/powerpoint/2010/main" val="5737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7" grpId="0"/>
      <p:bldP spid="28" grpId="0"/>
      <p:bldP spid="29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52" grpId="0"/>
      <p:bldP spid="49" grpId="0" animBg="1"/>
      <p:bldP spid="49" grpId="1" animBg="1"/>
      <p:bldP spid="50" grpId="0"/>
      <p:bldP spid="54" grpId="0"/>
      <p:bldP spid="55" grpId="0"/>
      <p:bldP spid="56" grpId="0" animBg="1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0" y="35341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12549D-6B4D-DE49-9A6B-916D747A10B5}"/>
              </a:ext>
            </a:extLst>
          </p:cNvPr>
          <p:cNvSpPr/>
          <p:nvPr/>
        </p:nvSpPr>
        <p:spPr>
          <a:xfrm>
            <a:off x="4062993" y="1296562"/>
            <a:ext cx="34565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4 är 0 hundratal.</a:t>
            </a:r>
          </a:p>
          <a:p>
            <a:r>
              <a:rPr lang="sv-SE" sz="1400" dirty="0"/>
              <a:t>Nollan behöver vi inte skriva ut.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4B83CBB-443D-7C43-9AB2-F40FFB2B3C4D}"/>
              </a:ext>
            </a:extLst>
          </p:cNvPr>
          <p:cNvSpPr/>
          <p:nvPr/>
        </p:nvSpPr>
        <p:spPr>
          <a:xfrm>
            <a:off x="512985" y="194907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1875799" y="212325"/>
            <a:ext cx="1430267" cy="789068"/>
            <a:chOff x="1890578" y="743753"/>
            <a:chExt cx="1430267" cy="78906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AE1104C-F6A6-F341-B41A-DBD68DF242FE}"/>
                </a:ext>
              </a:extLst>
            </p:cNvPr>
            <p:cNvSpPr/>
            <p:nvPr/>
          </p:nvSpPr>
          <p:spPr>
            <a:xfrm>
              <a:off x="1890578" y="87490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192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25599" y="1071156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4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36E10C0-980A-F742-AF46-E0B4BD57419A}"/>
              </a:ext>
            </a:extLst>
          </p:cNvPr>
          <p:cNvGrpSpPr/>
          <p:nvPr/>
        </p:nvGrpSpPr>
        <p:grpSpPr>
          <a:xfrm>
            <a:off x="4802211" y="212325"/>
            <a:ext cx="1240682" cy="800507"/>
            <a:chOff x="1918045" y="743753"/>
            <a:chExt cx="1240682" cy="80050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1A8E162-9A24-274C-BFA2-DEA2C3F374FA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2815FFF-0C72-F447-AD4F-5C33529F2BD7}"/>
                </a:ext>
              </a:extLst>
            </p:cNvPr>
            <p:cNvSpPr/>
            <p:nvPr/>
          </p:nvSpPr>
          <p:spPr>
            <a:xfrm>
              <a:off x="2277407" y="743753"/>
              <a:ext cx="881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103,5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220A945-8EBC-2744-BEA2-14CEE31A8BD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6872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1F77F8A-A6D0-8242-9166-E068C4076611}"/>
                </a:ext>
              </a:extLst>
            </p:cNvPr>
            <p:cNvSpPr/>
            <p:nvPr/>
          </p:nvSpPr>
          <p:spPr>
            <a:xfrm>
              <a:off x="2544917" y="108259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AAE81F9-E901-CE49-BD95-605C7ECA81CB}"/>
              </a:ext>
            </a:extLst>
          </p:cNvPr>
          <p:cNvSpPr/>
          <p:nvPr/>
        </p:nvSpPr>
        <p:spPr>
          <a:xfrm>
            <a:off x="1081452" y="17797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1 9 2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3F90A1-665E-C448-B26E-8A4F77B15ECA}"/>
              </a:ext>
            </a:extLst>
          </p:cNvPr>
          <p:cNvSpPr/>
          <p:nvPr/>
        </p:nvSpPr>
        <p:spPr>
          <a:xfrm>
            <a:off x="1207599" y="2101997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941E3D-A0E3-7E42-ACFF-4B769E9A9044}"/>
              </a:ext>
            </a:extLst>
          </p:cNvPr>
          <p:cNvCxnSpPr>
            <a:cxnSpLocks/>
          </p:cNvCxnSpPr>
          <p:nvPr/>
        </p:nvCxnSpPr>
        <p:spPr>
          <a:xfrm>
            <a:off x="1064812" y="2160248"/>
            <a:ext cx="74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 19">
            <a:extLst>
              <a:ext uri="{FF2B5EF4-FFF2-40B4-BE49-F238E27FC236}">
                <a16:creationId xmlns:a16="http://schemas.microsoft.com/office/drawing/2014/main" id="{73248F4D-A26A-9142-867F-14FDEF638116}"/>
              </a:ext>
            </a:extLst>
          </p:cNvPr>
          <p:cNvSpPr/>
          <p:nvPr/>
        </p:nvSpPr>
        <p:spPr>
          <a:xfrm rot="19873893">
            <a:off x="1129597" y="1777521"/>
            <a:ext cx="341483" cy="7213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6A4400-4E1C-C248-869C-3C8E1F38F3B5}"/>
              </a:ext>
            </a:extLst>
          </p:cNvPr>
          <p:cNvSpPr/>
          <p:nvPr/>
        </p:nvSpPr>
        <p:spPr>
          <a:xfrm>
            <a:off x="2085773" y="19142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B5D186-D09F-7649-AE5A-853B979A86B5}"/>
              </a:ext>
            </a:extLst>
          </p:cNvPr>
          <p:cNvSpPr/>
          <p:nvPr/>
        </p:nvSpPr>
        <p:spPr>
          <a:xfrm>
            <a:off x="2312956" y="191986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F7D0C8-3A73-BB48-8222-37475CAEB812}"/>
              </a:ext>
            </a:extLst>
          </p:cNvPr>
          <p:cNvSpPr/>
          <p:nvPr/>
        </p:nvSpPr>
        <p:spPr>
          <a:xfrm>
            <a:off x="1864932" y="191164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8EA7EEB-8077-4F4D-B73E-D95DABC2D487}"/>
              </a:ext>
            </a:extLst>
          </p:cNvPr>
          <p:cNvSpPr/>
          <p:nvPr/>
        </p:nvSpPr>
        <p:spPr>
          <a:xfrm>
            <a:off x="1470880" y="1680425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Frihandsfigur 43">
            <a:extLst>
              <a:ext uri="{FF2B5EF4-FFF2-40B4-BE49-F238E27FC236}">
                <a16:creationId xmlns:a16="http://schemas.microsoft.com/office/drawing/2014/main" id="{B9E4145A-110A-AD40-AE27-590EB818AA1F}"/>
              </a:ext>
            </a:extLst>
          </p:cNvPr>
          <p:cNvSpPr/>
          <p:nvPr/>
        </p:nvSpPr>
        <p:spPr>
          <a:xfrm rot="21285755">
            <a:off x="1243731" y="1765335"/>
            <a:ext cx="684362" cy="668274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13EE96-308C-2B45-B7F7-70DEE8E44171}"/>
              </a:ext>
            </a:extLst>
          </p:cNvPr>
          <p:cNvSpPr/>
          <p:nvPr/>
        </p:nvSpPr>
        <p:spPr>
          <a:xfrm>
            <a:off x="4062993" y="2436183"/>
            <a:ext cx="372627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E82C504-15D8-E04B-9CDD-8A8268BB7C03}"/>
              </a:ext>
            </a:extLst>
          </p:cNvPr>
          <p:cNvSpPr/>
          <p:nvPr/>
        </p:nvSpPr>
        <p:spPr>
          <a:xfrm>
            <a:off x="4062993" y="2047453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19 tiotal dividerat med 4 är 2 hela tiotal.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3728353"/>
            <a:ext cx="35000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5 är 0 hundratal.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BCCFDF9-7D5C-874D-AB52-9542C496292B}"/>
              </a:ext>
            </a:extLst>
          </p:cNvPr>
          <p:cNvSpPr/>
          <p:nvPr/>
        </p:nvSpPr>
        <p:spPr>
          <a:xfrm>
            <a:off x="565166" y="405125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3885057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1 0 3 , 5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4189681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4262432"/>
            <a:ext cx="11959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35716" y="386927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462597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677951" y="401284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251127" y="401508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898332" y="3783460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5068438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19541" y="4232170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tiotal dividerat med 5 är 2 hela tiotal. </a:t>
            </a: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E97AFF72-52E9-4943-984B-88A667FCBD65}"/>
              </a:ext>
            </a:extLst>
          </p:cNvPr>
          <p:cNvSpPr/>
          <p:nvPr/>
        </p:nvSpPr>
        <p:spPr>
          <a:xfrm rot="2063382">
            <a:off x="1571882" y="3840279"/>
            <a:ext cx="301135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880880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376AB50-80A5-064E-AABA-7393D0619931}"/>
              </a:ext>
            </a:extLst>
          </p:cNvPr>
          <p:cNvSpPr/>
          <p:nvPr/>
        </p:nvSpPr>
        <p:spPr>
          <a:xfrm>
            <a:off x="4019541" y="4712746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ental dividerat med 5 är 0 hela ental. </a:t>
            </a:r>
          </a:p>
        </p:txBody>
      </p:sp>
      <p:sp>
        <p:nvSpPr>
          <p:cNvPr id="51" name="Frihandsfigur 50">
            <a:extLst>
              <a:ext uri="{FF2B5EF4-FFF2-40B4-BE49-F238E27FC236}">
                <a16:creationId xmlns:a16="http://schemas.microsoft.com/office/drawing/2014/main" id="{2EE1DD6E-C48F-D74A-A3E4-CE70843F2B30}"/>
              </a:ext>
            </a:extLst>
          </p:cNvPr>
          <p:cNvSpPr/>
          <p:nvPr/>
        </p:nvSpPr>
        <p:spPr>
          <a:xfrm rot="568045">
            <a:off x="1011141" y="1834650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B2BE8CF-70F2-7E44-821F-F27FFE4D81B2}"/>
              </a:ext>
            </a:extLst>
          </p:cNvPr>
          <p:cNvSpPr/>
          <p:nvPr/>
        </p:nvSpPr>
        <p:spPr>
          <a:xfrm>
            <a:off x="4062993" y="2923154"/>
            <a:ext cx="2798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 ental dividerat med 4 är 8 ental.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3018402" y="398732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275503">
            <a:off x="1119980" y="3940709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6558" y="3861500"/>
            <a:ext cx="973167" cy="651422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6164679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35 tiondelar dividerat med 5 är 7 tiondelar.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26377" y="5641923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476652" y="5389523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100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5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20512" y="2882604"/>
                <a:ext cx="3978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20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7" grpId="0"/>
      <p:bldP spid="18" grpId="0"/>
      <p:bldP spid="20" grpId="0" animBg="1"/>
      <p:bldP spid="20" grpId="1" animBg="1"/>
      <p:bldP spid="22" grpId="0"/>
      <p:bldP spid="23" grpId="0"/>
      <p:bldP spid="24" grpId="0"/>
      <p:bldP spid="40" grpId="0"/>
      <p:bldP spid="44" grpId="0" animBg="1"/>
      <p:bldP spid="44" grpId="1" animBg="1"/>
      <p:bldP spid="45" grpId="0" animBg="1"/>
      <p:bldP spid="46" grpId="0" animBg="1"/>
      <p:bldP spid="49" grpId="0" animBg="1"/>
      <p:bldP spid="50" grpId="0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2" grpId="1" animBg="1"/>
      <p:bldP spid="73" grpId="0"/>
      <p:bldP spid="74" grpId="0" animBg="1"/>
      <p:bldP spid="51" grpId="0" animBg="1"/>
      <p:bldP spid="51" grpId="1" animBg="1"/>
      <p:bldP spid="52" grpId="0" animBg="1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325925" y="41027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2588553" y="269194"/>
            <a:ext cx="1043438" cy="790897"/>
            <a:chOff x="2277407" y="743753"/>
            <a:chExt cx="1043438" cy="7908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1,38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94368" y="107298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1287557"/>
            <a:ext cx="2726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ental dividerat med 3 är 0 ental.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1811814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1 , 3 8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2116438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2189190"/>
            <a:ext cx="95221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43753" y="182614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306230" y="19415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48572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06506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387182" y="1716311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3099430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26377" y="2743738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13 tiondelar dividerat med 3 är 4 hela tiondelar. 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578183" y="19297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2794137" y="195669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1424505">
            <a:off x="1274486" y="1796191"/>
            <a:ext cx="500814" cy="641919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5815" y="1750616"/>
            <a:ext cx="624464" cy="725631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3660169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18 hundradelar dividerat med 3 är 6 hundradelar.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19541" y="2203988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389982" y="3460081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1,2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3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11052" y="2891844"/>
                <a:ext cx="4825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0,4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  <p:sp>
        <p:nvSpPr>
          <p:cNvPr id="82" name="Rektangel 81">
            <a:extLst>
              <a:ext uri="{FF2B5EF4-FFF2-40B4-BE49-F238E27FC236}">
                <a16:creationId xmlns:a16="http://schemas.microsoft.com/office/drawing/2014/main" id="{BCEB517B-A623-5B49-95C3-1914F370CE7B}"/>
              </a:ext>
            </a:extLst>
          </p:cNvPr>
          <p:cNvSpPr/>
          <p:nvPr/>
        </p:nvSpPr>
        <p:spPr>
          <a:xfrm>
            <a:off x="1670738" y="1715289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83C438CD-4210-D946-A1E1-8355C34866D1}"/>
              </a:ext>
            </a:extLst>
          </p:cNvPr>
          <p:cNvSpPr/>
          <p:nvPr/>
        </p:nvSpPr>
        <p:spPr>
          <a:xfrm>
            <a:off x="4026377" y="1643249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</p:spTree>
    <p:extLst>
      <p:ext uri="{BB962C8B-B14F-4D97-AF65-F5344CB8AC3E}">
        <p14:creationId xmlns:p14="http://schemas.microsoft.com/office/powerpoint/2010/main" val="35998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3" grpId="0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82" grpId="0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8801FF-18E7-AE44-A81A-C31D9CEAB530}"/>
              </a:ext>
            </a:extLst>
          </p:cNvPr>
          <p:cNvSpPr/>
          <p:nvPr/>
        </p:nvSpPr>
        <p:spPr>
          <a:xfrm>
            <a:off x="2151301" y="1283250"/>
            <a:ext cx="483179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man ska räkna 30 ∙ 40 kan man tänka så här: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587AA9-EDBA-6547-B9D1-350C9C83400E}"/>
              </a:ext>
            </a:extLst>
          </p:cNvPr>
          <p:cNvSpPr/>
          <p:nvPr/>
        </p:nvSpPr>
        <p:spPr>
          <a:xfrm>
            <a:off x="1478228" y="2027939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7DB259E-F91C-D744-8B42-ECF0FC293D34}"/>
              </a:ext>
            </a:extLst>
          </p:cNvPr>
          <p:cNvSpPr/>
          <p:nvPr/>
        </p:nvSpPr>
        <p:spPr>
          <a:xfrm>
            <a:off x="6907867" y="201689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197EA9-792B-F145-837B-AD54BF6D97B8}"/>
              </a:ext>
            </a:extLst>
          </p:cNvPr>
          <p:cNvSpPr/>
          <p:nvPr/>
        </p:nvSpPr>
        <p:spPr>
          <a:xfrm>
            <a:off x="4078848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796671A-185D-864C-9372-69A6778E2544}"/>
              </a:ext>
            </a:extLst>
          </p:cNvPr>
          <p:cNvSpPr/>
          <p:nvPr/>
        </p:nvSpPr>
        <p:spPr>
          <a:xfrm>
            <a:off x="7159733" y="2013230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AE9E685-6CB9-2F46-9C67-A00D2D79AE1A}"/>
              </a:ext>
            </a:extLst>
          </p:cNvPr>
          <p:cNvSpPr/>
          <p:nvPr/>
        </p:nvSpPr>
        <p:spPr>
          <a:xfrm>
            <a:off x="2470955" y="2019938"/>
            <a:ext cx="252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EE9652C-F007-3E46-84C3-7087108C73C3}"/>
              </a:ext>
            </a:extLst>
          </p:cNvPr>
          <p:cNvSpPr/>
          <p:nvPr/>
        </p:nvSpPr>
        <p:spPr>
          <a:xfrm>
            <a:off x="5670746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8CF4181D-D241-B44A-AC4B-EF9AD4676B3F}"/>
              </a:ext>
            </a:extLst>
          </p:cNvPr>
          <p:cNvCxnSpPr>
            <a:cxnSpLocks/>
          </p:cNvCxnSpPr>
          <p:nvPr/>
        </p:nvCxnSpPr>
        <p:spPr>
          <a:xfrm>
            <a:off x="5746975" y="2349382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Nedåtböjd 14">
            <a:extLst>
              <a:ext uri="{FF2B5EF4-FFF2-40B4-BE49-F238E27FC236}">
                <a16:creationId xmlns:a16="http://schemas.microsoft.com/office/drawing/2014/main" id="{0F949205-49E4-7B49-BD73-7770833FD8E0}"/>
              </a:ext>
            </a:extLst>
          </p:cNvPr>
          <p:cNvSpPr/>
          <p:nvPr/>
        </p:nvSpPr>
        <p:spPr>
          <a:xfrm flipV="1">
            <a:off x="5960145" y="2349382"/>
            <a:ext cx="1199588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Nedåtböjd 15">
            <a:extLst>
              <a:ext uri="{FF2B5EF4-FFF2-40B4-BE49-F238E27FC236}">
                <a16:creationId xmlns:a16="http://schemas.microsoft.com/office/drawing/2014/main" id="{21A9D7A3-7C1B-CD42-8B35-540AE64373A8}"/>
              </a:ext>
            </a:extLst>
          </p:cNvPr>
          <p:cNvSpPr/>
          <p:nvPr/>
        </p:nvSpPr>
        <p:spPr>
          <a:xfrm>
            <a:off x="6602772" y="1831547"/>
            <a:ext cx="767165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1AF836-68EB-2047-AE22-2A100877FADA}"/>
              </a:ext>
            </a:extLst>
          </p:cNvPr>
          <p:cNvSpPr/>
          <p:nvPr/>
        </p:nvSpPr>
        <p:spPr>
          <a:xfrm>
            <a:off x="3057347" y="3174724"/>
            <a:ext cx="2689628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Du kan också tänka så här: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3E06B8F-4F6D-AA4A-8907-7377897736C9}"/>
              </a:ext>
            </a:extLst>
          </p:cNvPr>
          <p:cNvSpPr/>
          <p:nvPr/>
        </p:nvSpPr>
        <p:spPr>
          <a:xfrm>
            <a:off x="3586016" y="4114888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790339B4-CA97-414F-9789-25AC514C8FBA}"/>
              </a:ext>
            </a:extLst>
          </p:cNvPr>
          <p:cNvGrpSpPr/>
          <p:nvPr/>
        </p:nvGrpSpPr>
        <p:grpSpPr>
          <a:xfrm>
            <a:off x="3720773" y="4429951"/>
            <a:ext cx="1043460" cy="264012"/>
            <a:chOff x="3133124" y="4352905"/>
            <a:chExt cx="1043460" cy="264012"/>
          </a:xfrm>
        </p:grpSpPr>
        <p:sp>
          <p:nvSpPr>
            <p:cNvPr id="22" name="Nedåtböjd 21">
              <a:extLst>
                <a:ext uri="{FF2B5EF4-FFF2-40B4-BE49-F238E27FC236}">
                  <a16:creationId xmlns:a16="http://schemas.microsoft.com/office/drawing/2014/main" id="{BF5C11BE-1124-9840-8BAE-577CAE114769}"/>
                </a:ext>
              </a:extLst>
            </p:cNvPr>
            <p:cNvSpPr/>
            <p:nvPr/>
          </p:nvSpPr>
          <p:spPr>
            <a:xfrm flipV="1">
              <a:off x="3133124" y="4352905"/>
              <a:ext cx="104346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Nedåtböjd 23">
              <a:extLst>
                <a:ext uri="{FF2B5EF4-FFF2-40B4-BE49-F238E27FC236}">
                  <a16:creationId xmlns:a16="http://schemas.microsoft.com/office/drawing/2014/main" id="{AFA162B4-FF67-B849-A55D-AF89EC4355F9}"/>
                </a:ext>
              </a:extLst>
            </p:cNvPr>
            <p:cNvSpPr/>
            <p:nvPr/>
          </p:nvSpPr>
          <p:spPr>
            <a:xfrm flipV="1">
              <a:off x="3598288" y="4352905"/>
              <a:ext cx="578295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45C7D549-1012-894B-A111-40DFF72C8C62}"/>
              </a:ext>
            </a:extLst>
          </p:cNvPr>
          <p:cNvSpPr/>
          <p:nvPr/>
        </p:nvSpPr>
        <p:spPr>
          <a:xfrm>
            <a:off x="4494833" y="4121155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1055CF3-9B97-5645-A34E-3516267ACF1C}"/>
              </a:ext>
            </a:extLst>
          </p:cNvPr>
          <p:cNvGrpSpPr/>
          <p:nvPr/>
        </p:nvGrpSpPr>
        <p:grpSpPr>
          <a:xfrm>
            <a:off x="3858920" y="3932981"/>
            <a:ext cx="1162334" cy="273221"/>
            <a:chOff x="3858920" y="3932981"/>
            <a:chExt cx="1162334" cy="273221"/>
          </a:xfrm>
        </p:grpSpPr>
        <p:sp>
          <p:nvSpPr>
            <p:cNvPr id="27" name="Nedåtböjd 26">
              <a:extLst>
                <a:ext uri="{FF2B5EF4-FFF2-40B4-BE49-F238E27FC236}">
                  <a16:creationId xmlns:a16="http://schemas.microsoft.com/office/drawing/2014/main" id="{C9396D92-C160-914E-9733-F1565FDC6AB6}"/>
                </a:ext>
              </a:extLst>
            </p:cNvPr>
            <p:cNvSpPr/>
            <p:nvPr/>
          </p:nvSpPr>
          <p:spPr>
            <a:xfrm>
              <a:off x="3858920" y="3932981"/>
              <a:ext cx="1078307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8" name="Nedåtböjd 27">
              <a:extLst>
                <a:ext uri="{FF2B5EF4-FFF2-40B4-BE49-F238E27FC236}">
                  <a16:creationId xmlns:a16="http://schemas.microsoft.com/office/drawing/2014/main" id="{FB01B5B4-8203-8343-A8E3-F881B722A96F}"/>
                </a:ext>
              </a:extLst>
            </p:cNvPr>
            <p:cNvSpPr/>
            <p:nvPr/>
          </p:nvSpPr>
          <p:spPr>
            <a:xfrm>
              <a:off x="4298824" y="3942190"/>
              <a:ext cx="72243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4F925578-3728-F648-982F-BA43B2DA7F0A}"/>
              </a:ext>
            </a:extLst>
          </p:cNvPr>
          <p:cNvSpPr/>
          <p:nvPr/>
        </p:nvSpPr>
        <p:spPr>
          <a:xfrm>
            <a:off x="4744370" y="411802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  <p:bldP spid="11" grpId="0"/>
      <p:bldP spid="13" grpId="0"/>
      <p:bldP spid="15" grpId="0" animBg="1"/>
      <p:bldP spid="16" grpId="0" animBg="1"/>
      <p:bldP spid="17" grpId="0" animBg="1"/>
      <p:bldP spid="18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5 · 70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300 · 6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8 · 4 000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895558" y="216828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287800" y="216828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 · 70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16288" y="2149246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350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890644" y="320079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282886" y="32007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300 · 6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4" y="3196375"/>
            <a:ext cx="898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1 800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”5 gånger 7 är 35. Men eftersom jag multiplicerar med 7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, lägger jag till en nolla och får då 35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895558" y="423773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229237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· 4 000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460632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32 000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325408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6 är 18. Men eftersom jag multiplicerar med 3</a:t>
            </a:r>
            <a:r>
              <a:rPr lang="sv-SE" sz="1400" dirty="0">
                <a:solidFill>
                  <a:srgbClr val="C00000"/>
                </a:solidFill>
              </a:rPr>
              <a:t>00 </a:t>
            </a:r>
            <a:r>
              <a:rPr lang="sv-SE" sz="1400" dirty="0"/>
              <a:t>lägger jag till två nollor och får 1 8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895500" y="4068455"/>
            <a:ext cx="342358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”8 gånger 4 är 32. Men eftersom jag multiplicerar med 4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, lägger jag till tre nollor och får då 32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20 · 60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60 · 700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 · 2 000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770259" y="214021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127981" y="2140779"/>
            <a:ext cx="202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60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26101" y="214137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1 200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765345" y="317272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127981" y="3171530"/>
            <a:ext cx="196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· 700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3" y="3173243"/>
            <a:ext cx="102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42 000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”2 ∙ 6 är lika med 12. Jag multiplicerar med </a:t>
            </a:r>
            <a:r>
              <a:rPr lang="sv-SE" sz="1400" dirty="0">
                <a:solidFill>
                  <a:srgbClr val="C00000"/>
                </a:solidFill>
              </a:rPr>
              <a:t>100</a:t>
            </a:r>
            <a:r>
              <a:rPr lang="sv-SE" sz="1400" dirty="0"/>
              <a:t>, lägger till två nollor och får då 1 2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770259" y="420966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127981" y="4209661"/>
            <a:ext cx="202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 · 2 000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515117" y="420794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”6 gånger 7 är 42. Jag multiplicerar med </a:t>
            </a:r>
            <a:r>
              <a:rPr lang="sv-SE" sz="1400" dirty="0">
                <a:solidFill>
                  <a:srgbClr val="C00000"/>
                </a:solidFill>
              </a:rPr>
              <a:t>1 000</a:t>
            </a:r>
            <a:r>
              <a:rPr lang="sv-SE" sz="1400" dirty="0"/>
              <a:t>, lägger till 3 nollor och får då 42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911573" y="4071925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2 är 6. Jag multiplicerar med </a:t>
            </a:r>
            <a:r>
              <a:rPr lang="sv-SE" sz="1400" dirty="0">
                <a:solidFill>
                  <a:srgbClr val="C00000"/>
                </a:solidFill>
              </a:rPr>
              <a:t>10 000</a:t>
            </a:r>
            <a:r>
              <a:rPr lang="sv-SE" sz="1400" dirty="0"/>
              <a:t>, lägger till 4 nollor och får då 6</a:t>
            </a:r>
            <a:r>
              <a:rPr lang="sv-SE" sz="1400" dirty="0">
                <a:solidFill>
                  <a:srgbClr val="C00000"/>
                </a:solidFill>
              </a:rPr>
              <a:t>0 000</a:t>
            </a:r>
            <a:r>
              <a:rPr lang="sv-SE" sz="1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076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279147" y="319695"/>
            <a:ext cx="472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Multiplikation me</a:t>
            </a:r>
            <a:r>
              <a:rPr lang="sv-SE" sz="2400" b="1" dirty="0">
                <a:latin typeface="+mj-lt"/>
              </a:rPr>
              <a:t>d 10, 100, 1 000 … </a:t>
            </a:r>
            <a:endParaRPr lang="sv-SE" sz="2400" b="1" dirty="0"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AC33A0-7059-D74B-9CFB-2A397C6562EC}"/>
              </a:ext>
            </a:extLst>
          </p:cNvPr>
          <p:cNvSpPr/>
          <p:nvPr/>
        </p:nvSpPr>
        <p:spPr>
          <a:xfrm>
            <a:off x="2420253" y="1673326"/>
            <a:ext cx="475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tittar på ett exempel: </a:t>
            </a:r>
            <a:r>
              <a:rPr lang="sv-SE" sz="2400" dirty="0">
                <a:solidFill>
                  <a:srgbClr val="C00000"/>
                </a:solidFill>
              </a:rPr>
              <a:t>100 · 1,45</a:t>
            </a:r>
            <a:r>
              <a:rPr lang="sv-SE" dirty="0"/>
              <a:t>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6A4A683-1CD6-C249-A335-09C1B3CDBB1D}"/>
              </a:ext>
            </a:extLst>
          </p:cNvPr>
          <p:cNvSpPr/>
          <p:nvPr/>
        </p:nvSpPr>
        <p:spPr>
          <a:xfrm>
            <a:off x="1017384" y="993825"/>
            <a:ext cx="78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multiplicerar ett tal med 100 får alla siffror ett 100 gånger större värde.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062419" y="2263651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1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52655"/>
              </p:ext>
            </p:extLst>
          </p:nvPr>
        </p:nvGraphicFramePr>
        <p:xfrm>
          <a:off x="916337" y="3477751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28519" y="2629826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89383" y="3819757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2514815" y="343495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3028427" y="343495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2020967" y="3434589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1000072" y="3800560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062419" y="2948347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4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1491397" y="379561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016765" y="379561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062419" y="3771673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5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6126C9F-E8F4-6045-A111-2B530DF17288}"/>
              </a:ext>
            </a:extLst>
          </p:cNvPr>
          <p:cNvSpPr/>
          <p:nvPr/>
        </p:nvSpPr>
        <p:spPr>
          <a:xfrm>
            <a:off x="2699552" y="5067356"/>
            <a:ext cx="25193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 · 1,45 = 145</a:t>
            </a:r>
          </a:p>
        </p:txBody>
      </p:sp>
    </p:spTree>
    <p:extLst>
      <p:ext uri="{BB962C8B-B14F-4D97-AF65-F5344CB8AC3E}">
        <p14:creationId xmlns:p14="http://schemas.microsoft.com/office/powerpoint/2010/main" val="15553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6310227" y="718619"/>
          <a:ext cx="2390776" cy="5556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850974" y="1316007"/>
            <a:ext cx="104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 ∙ 7,5 = 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2776762" y="2717535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0,64 ∙ 10  =  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2621179" y="4195349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 ∙ 1 000  =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2663685" y="5716564"/>
            <a:ext cx="1391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100 ∙ 0,073 =</a:t>
            </a:r>
            <a:endParaRPr lang="sv-SE" dirty="0"/>
          </a:p>
        </p:txBody>
      </p:sp>
      <p:cxnSp>
        <p:nvCxnSpPr>
          <p:cNvPr id="28" name="Rak 27"/>
          <p:cNvCxnSpPr/>
          <p:nvPr/>
        </p:nvCxnSpPr>
        <p:spPr>
          <a:xfrm flipH="1">
            <a:off x="7446097" y="1016459"/>
            <a:ext cx="92075" cy="14446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3790519" y="1307584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75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3838821" y="1973318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231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2663685" y="1971713"/>
            <a:ext cx="1294395" cy="371096"/>
            <a:chOff x="702076" y="2005966"/>
            <a:chExt cx="1294395" cy="371096"/>
          </a:xfrm>
        </p:grpSpPr>
        <p:sp>
          <p:nvSpPr>
            <p:cNvPr id="21550" name="textruta 46"/>
            <p:cNvSpPr txBox="1">
              <a:spLocks noChangeArrowheads="1"/>
            </p:cNvSpPr>
            <p:nvPr/>
          </p:nvSpPr>
          <p:spPr bwMode="auto">
            <a:xfrm>
              <a:off x="702076" y="200773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2,31 · 100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681613" y="2005966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774705" y="3463357"/>
            <a:ext cx="1225141" cy="375404"/>
            <a:chOff x="674415" y="3482671"/>
            <a:chExt cx="1225141" cy="375404"/>
          </a:xfrm>
        </p:grpSpPr>
        <p:sp>
          <p:nvSpPr>
            <p:cNvPr id="21547" name="textruta 51"/>
            <p:cNvSpPr txBox="1">
              <a:spLocks noChangeArrowheads="1"/>
            </p:cNvSpPr>
            <p:nvPr/>
          </p:nvSpPr>
          <p:spPr bwMode="auto">
            <a:xfrm>
              <a:off x="674415" y="3482671"/>
              <a:ext cx="990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0,3 · 100</a:t>
              </a: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1584698" y="3488743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408354" y="4918429"/>
            <a:ext cx="1625437" cy="372172"/>
            <a:chOff x="284722" y="4945020"/>
            <a:chExt cx="1625437" cy="372172"/>
          </a:xfrm>
        </p:grpSpPr>
        <p:sp>
          <p:nvSpPr>
            <p:cNvPr id="21544" name="textruta 55"/>
            <p:cNvSpPr txBox="1">
              <a:spLocks noChangeArrowheads="1"/>
            </p:cNvSpPr>
            <p:nvPr/>
          </p:nvSpPr>
          <p:spPr bwMode="auto">
            <a:xfrm>
              <a:off x="284722" y="494502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0,128 · 1 000 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595301" y="4947860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3919688" y="2715771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6,4</a:t>
            </a:r>
            <a:endParaRPr lang="sv-SE" dirty="0"/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3946529" y="346335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30</a:t>
            </a:r>
            <a:endParaRPr lang="sv-SE" dirty="0"/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3919688" y="4190893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600</a:t>
            </a:r>
            <a:endParaRPr lang="sv-SE" dirty="0"/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3972100" y="491842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128</a:t>
            </a:r>
            <a:endParaRPr lang="sv-SE" dirty="0"/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3940912" y="5716564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7,3</a:t>
            </a:r>
            <a:endParaRPr lang="sv-SE" dirty="0"/>
          </a:p>
        </p:txBody>
      </p:sp>
      <p:cxnSp>
        <p:nvCxnSpPr>
          <p:cNvPr id="35" name="Rak 34"/>
          <p:cNvCxnSpPr/>
          <p:nvPr/>
        </p:nvCxnSpPr>
        <p:spPr>
          <a:xfrm flipH="1">
            <a:off x="7461916" y="141287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7184064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7520581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7915556" y="3330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1505" name="Rak 21504"/>
          <p:cNvCxnSpPr/>
          <p:nvPr/>
        </p:nvCxnSpPr>
        <p:spPr>
          <a:xfrm>
            <a:off x="6310227" y="1827173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ak 148"/>
          <p:cNvCxnSpPr/>
          <p:nvPr/>
        </p:nvCxnSpPr>
        <p:spPr>
          <a:xfrm>
            <a:off x="6310227" y="2572825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ak 149"/>
          <p:cNvCxnSpPr/>
          <p:nvPr/>
        </p:nvCxnSpPr>
        <p:spPr>
          <a:xfrm>
            <a:off x="6310227" y="3318308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ak 150"/>
          <p:cNvCxnSpPr/>
          <p:nvPr/>
        </p:nvCxnSpPr>
        <p:spPr>
          <a:xfrm>
            <a:off x="6312799" y="404706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6310227" y="479001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ak 152"/>
          <p:cNvCxnSpPr/>
          <p:nvPr/>
        </p:nvCxnSpPr>
        <p:spPr>
          <a:xfrm>
            <a:off x="6312799" y="5525851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3B4303-448A-C048-9D95-446FC09B5CFF}"/>
              </a:ext>
            </a:extLst>
          </p:cNvPr>
          <p:cNvSpPr/>
          <p:nvPr/>
        </p:nvSpPr>
        <p:spPr>
          <a:xfrm>
            <a:off x="3093587" y="350009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A46515B3-5013-1A41-9F2F-3B2B489809F1}"/>
              </a:ext>
            </a:extLst>
          </p:cNvPr>
          <p:cNvSpPr txBox="1"/>
          <p:nvPr/>
        </p:nvSpPr>
        <p:spPr>
          <a:xfrm>
            <a:off x="7921835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6" name="textruta 155">
            <a:extLst>
              <a:ext uri="{FF2B5EF4-FFF2-40B4-BE49-F238E27FC236}">
                <a16:creationId xmlns:a16="http://schemas.microsoft.com/office/drawing/2014/main" id="{126F4C53-0783-ED40-B972-3F6D8B609987}"/>
              </a:ext>
            </a:extLst>
          </p:cNvPr>
          <p:cNvSpPr txBox="1"/>
          <p:nvPr/>
        </p:nvSpPr>
        <p:spPr>
          <a:xfrm>
            <a:off x="8315962" y="408641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0E1BCD47-CBEB-5B42-87C0-569C8FE83B53}"/>
              </a:ext>
            </a:extLst>
          </p:cNvPr>
          <p:cNvSpPr txBox="1"/>
          <p:nvPr/>
        </p:nvSpPr>
        <p:spPr>
          <a:xfrm>
            <a:off x="6785173" y="14738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94707DB-5FFB-5B4F-A9EC-797F53217902}"/>
              </a:ext>
            </a:extLst>
          </p:cNvPr>
          <p:cNvSpPr txBox="1"/>
          <p:nvPr/>
        </p:nvSpPr>
        <p:spPr>
          <a:xfrm>
            <a:off x="7157580" y="14682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cxnSp>
        <p:nvCxnSpPr>
          <p:cNvPr id="166" name="Rak 165">
            <a:extLst>
              <a:ext uri="{FF2B5EF4-FFF2-40B4-BE49-F238E27FC236}">
                <a16:creationId xmlns:a16="http://schemas.microsoft.com/office/drawing/2014/main" id="{0C6E013D-AFE0-D141-B368-4732BD0FDD39}"/>
              </a:ext>
            </a:extLst>
          </p:cNvPr>
          <p:cNvCxnSpPr/>
          <p:nvPr/>
        </p:nvCxnSpPr>
        <p:spPr>
          <a:xfrm flipH="1">
            <a:off x="7461916" y="218514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textruta 166">
            <a:extLst>
              <a:ext uri="{FF2B5EF4-FFF2-40B4-BE49-F238E27FC236}">
                <a16:creationId xmlns:a16="http://schemas.microsoft.com/office/drawing/2014/main" id="{2CCF8481-6089-3447-8C29-5D012F8C0710}"/>
              </a:ext>
            </a:extLst>
          </p:cNvPr>
          <p:cNvSpPr txBox="1"/>
          <p:nvPr/>
        </p:nvSpPr>
        <p:spPr>
          <a:xfrm>
            <a:off x="7184064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ADE6413-F234-0B41-8CB9-E50A2F18FA3E}"/>
              </a:ext>
            </a:extLst>
          </p:cNvPr>
          <p:cNvSpPr txBox="1"/>
          <p:nvPr/>
        </p:nvSpPr>
        <p:spPr>
          <a:xfrm>
            <a:off x="7520581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48C96810-19B8-B543-AF20-8C8DB8E30D2F}"/>
              </a:ext>
            </a:extLst>
          </p:cNvPr>
          <p:cNvSpPr txBox="1"/>
          <p:nvPr/>
        </p:nvSpPr>
        <p:spPr>
          <a:xfrm>
            <a:off x="7905466" y="186003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8D0AE57F-6F15-C04B-B269-21347C369584}"/>
              </a:ext>
            </a:extLst>
          </p:cNvPr>
          <p:cNvSpPr txBox="1"/>
          <p:nvPr/>
        </p:nvSpPr>
        <p:spPr>
          <a:xfrm>
            <a:off x="6357135" y="221237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B797AE03-8432-5A48-A4AB-5671C0BBDCE4}"/>
              </a:ext>
            </a:extLst>
          </p:cNvPr>
          <p:cNvSpPr txBox="1"/>
          <p:nvPr/>
        </p:nvSpPr>
        <p:spPr>
          <a:xfrm>
            <a:off x="6778668" y="220462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2ED38138-630C-1540-81A7-A090CBA2F7C7}"/>
              </a:ext>
            </a:extLst>
          </p:cNvPr>
          <p:cNvSpPr txBox="1"/>
          <p:nvPr/>
        </p:nvSpPr>
        <p:spPr>
          <a:xfrm>
            <a:off x="7174527" y="220162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176" name="Rak 175">
            <a:extLst>
              <a:ext uri="{FF2B5EF4-FFF2-40B4-BE49-F238E27FC236}">
                <a16:creationId xmlns:a16="http://schemas.microsoft.com/office/drawing/2014/main" id="{8437CDB9-2DCC-BA4C-B73C-AD3F46DE221D}"/>
              </a:ext>
            </a:extLst>
          </p:cNvPr>
          <p:cNvCxnSpPr/>
          <p:nvPr/>
        </p:nvCxnSpPr>
        <p:spPr>
          <a:xfrm flipH="1">
            <a:off x="7465315" y="292351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7" name="textruta 176">
            <a:extLst>
              <a:ext uri="{FF2B5EF4-FFF2-40B4-BE49-F238E27FC236}">
                <a16:creationId xmlns:a16="http://schemas.microsoft.com/office/drawing/2014/main" id="{9388700A-A192-9643-8417-E9CE26CD6E62}"/>
              </a:ext>
            </a:extLst>
          </p:cNvPr>
          <p:cNvSpPr txBox="1"/>
          <p:nvPr/>
        </p:nvSpPr>
        <p:spPr>
          <a:xfrm>
            <a:off x="7187463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78" name="textruta 177">
            <a:extLst>
              <a:ext uri="{FF2B5EF4-FFF2-40B4-BE49-F238E27FC236}">
                <a16:creationId xmlns:a16="http://schemas.microsoft.com/office/drawing/2014/main" id="{626D06DE-A389-7A4A-82EB-A2C4F8EA7B9E}"/>
              </a:ext>
            </a:extLst>
          </p:cNvPr>
          <p:cNvSpPr txBox="1"/>
          <p:nvPr/>
        </p:nvSpPr>
        <p:spPr>
          <a:xfrm>
            <a:off x="7523980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F2B86337-B31E-1046-8AE2-1CAAB92ACAC4}"/>
              </a:ext>
            </a:extLst>
          </p:cNvPr>
          <p:cNvSpPr txBox="1"/>
          <p:nvPr/>
        </p:nvSpPr>
        <p:spPr>
          <a:xfrm>
            <a:off x="7908865" y="259840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DA3BFE5-CF2E-7A40-98D5-D565FE152657}"/>
              </a:ext>
            </a:extLst>
          </p:cNvPr>
          <p:cNvSpPr txBox="1"/>
          <p:nvPr/>
        </p:nvSpPr>
        <p:spPr>
          <a:xfrm>
            <a:off x="7184064" y="295532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6A2CB21C-95DB-BE4B-9556-4CEC501749FA}"/>
              </a:ext>
            </a:extLst>
          </p:cNvPr>
          <p:cNvSpPr txBox="1"/>
          <p:nvPr/>
        </p:nvSpPr>
        <p:spPr>
          <a:xfrm>
            <a:off x="7556471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cxnSp>
        <p:nvCxnSpPr>
          <p:cNvPr id="183" name="Rak 182">
            <a:extLst>
              <a:ext uri="{FF2B5EF4-FFF2-40B4-BE49-F238E27FC236}">
                <a16:creationId xmlns:a16="http://schemas.microsoft.com/office/drawing/2014/main" id="{0401C422-314A-B043-839B-8E273FFE445B}"/>
              </a:ext>
            </a:extLst>
          </p:cNvPr>
          <p:cNvCxnSpPr/>
          <p:nvPr/>
        </p:nvCxnSpPr>
        <p:spPr>
          <a:xfrm flipH="1">
            <a:off x="7472126" y="327330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4" name="textruta 183">
            <a:extLst>
              <a:ext uri="{FF2B5EF4-FFF2-40B4-BE49-F238E27FC236}">
                <a16:creationId xmlns:a16="http://schemas.microsoft.com/office/drawing/2014/main" id="{757A40A3-4154-5944-86AE-556BDCAFB630}"/>
              </a:ext>
            </a:extLst>
          </p:cNvPr>
          <p:cNvSpPr txBox="1"/>
          <p:nvPr/>
        </p:nvSpPr>
        <p:spPr>
          <a:xfrm>
            <a:off x="6763053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85" name="Rak 184">
            <a:extLst>
              <a:ext uri="{FF2B5EF4-FFF2-40B4-BE49-F238E27FC236}">
                <a16:creationId xmlns:a16="http://schemas.microsoft.com/office/drawing/2014/main" id="{CF304AB0-7232-1645-9552-299497C4758C}"/>
              </a:ext>
            </a:extLst>
          </p:cNvPr>
          <p:cNvCxnSpPr/>
          <p:nvPr/>
        </p:nvCxnSpPr>
        <p:spPr>
          <a:xfrm flipH="1">
            <a:off x="7478343" y="363799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ruta 185">
            <a:extLst>
              <a:ext uri="{FF2B5EF4-FFF2-40B4-BE49-F238E27FC236}">
                <a16:creationId xmlns:a16="http://schemas.microsoft.com/office/drawing/2014/main" id="{9905078A-7A67-7045-A9F3-B807BE3ECFE9}"/>
              </a:ext>
            </a:extLst>
          </p:cNvPr>
          <p:cNvSpPr txBox="1"/>
          <p:nvPr/>
        </p:nvSpPr>
        <p:spPr>
          <a:xfrm>
            <a:off x="7202368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A86A6434-1A37-E247-AD9B-E202E2641217}"/>
              </a:ext>
            </a:extLst>
          </p:cNvPr>
          <p:cNvSpPr txBox="1"/>
          <p:nvPr/>
        </p:nvSpPr>
        <p:spPr>
          <a:xfrm>
            <a:off x="7538885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8E8D07A4-AE8F-F74C-A30C-FB5778532071}"/>
              </a:ext>
            </a:extLst>
          </p:cNvPr>
          <p:cNvSpPr txBox="1"/>
          <p:nvPr/>
        </p:nvSpPr>
        <p:spPr>
          <a:xfrm>
            <a:off x="6780274" y="369140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907720D-D2A8-6C4B-8FCE-7CE93251B60B}"/>
              </a:ext>
            </a:extLst>
          </p:cNvPr>
          <p:cNvSpPr txBox="1"/>
          <p:nvPr/>
        </p:nvSpPr>
        <p:spPr>
          <a:xfrm>
            <a:off x="7200065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5F8B4711-AD3F-854E-8760-EE4FB24CED24}"/>
              </a:ext>
            </a:extLst>
          </p:cNvPr>
          <p:cNvSpPr txBox="1"/>
          <p:nvPr/>
        </p:nvSpPr>
        <p:spPr>
          <a:xfrm>
            <a:off x="6406647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91" name="Rak 190">
            <a:extLst>
              <a:ext uri="{FF2B5EF4-FFF2-40B4-BE49-F238E27FC236}">
                <a16:creationId xmlns:a16="http://schemas.microsoft.com/office/drawing/2014/main" id="{0D0DB53D-79AE-0F4B-A27B-F7AA11FA80E1}"/>
              </a:ext>
            </a:extLst>
          </p:cNvPr>
          <p:cNvCxnSpPr/>
          <p:nvPr/>
        </p:nvCxnSpPr>
        <p:spPr>
          <a:xfrm flipH="1">
            <a:off x="7478572" y="438047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textruta 191">
            <a:extLst>
              <a:ext uri="{FF2B5EF4-FFF2-40B4-BE49-F238E27FC236}">
                <a16:creationId xmlns:a16="http://schemas.microsoft.com/office/drawing/2014/main" id="{C2EEDCB6-0315-BB4F-A070-D6BCEBAE21EB}"/>
              </a:ext>
            </a:extLst>
          </p:cNvPr>
          <p:cNvSpPr txBox="1"/>
          <p:nvPr/>
        </p:nvSpPr>
        <p:spPr>
          <a:xfrm>
            <a:off x="7180017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CACD46B1-0C54-564E-A818-77A421A2ED20}"/>
              </a:ext>
            </a:extLst>
          </p:cNvPr>
          <p:cNvSpPr txBox="1"/>
          <p:nvPr/>
        </p:nvSpPr>
        <p:spPr>
          <a:xfrm>
            <a:off x="7554623" y="407256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1A789B7-8DDC-A847-8D10-B2C8AD1C5E37}"/>
              </a:ext>
            </a:extLst>
          </p:cNvPr>
          <p:cNvSpPr txBox="1"/>
          <p:nvPr/>
        </p:nvSpPr>
        <p:spPr>
          <a:xfrm>
            <a:off x="6754736" y="443528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A37C417D-9AFE-914C-9716-EBE99859A7C7}"/>
              </a:ext>
            </a:extLst>
          </p:cNvPr>
          <p:cNvSpPr txBox="1"/>
          <p:nvPr/>
        </p:nvSpPr>
        <p:spPr>
          <a:xfrm>
            <a:off x="7174527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57F89142-CD64-3146-875A-74FFCF44E8FE}"/>
              </a:ext>
            </a:extLst>
          </p:cNvPr>
          <p:cNvSpPr txBox="1"/>
          <p:nvPr/>
        </p:nvSpPr>
        <p:spPr>
          <a:xfrm>
            <a:off x="6381109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201" name="textruta 200">
            <a:extLst>
              <a:ext uri="{FF2B5EF4-FFF2-40B4-BE49-F238E27FC236}">
                <a16:creationId xmlns:a16="http://schemas.microsoft.com/office/drawing/2014/main" id="{AA64EA9D-28A7-794D-8E5A-EB7425C3FD8C}"/>
              </a:ext>
            </a:extLst>
          </p:cNvPr>
          <p:cNvSpPr txBox="1"/>
          <p:nvPr/>
        </p:nvSpPr>
        <p:spPr>
          <a:xfrm>
            <a:off x="7927504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2" name="textruta 201">
            <a:extLst>
              <a:ext uri="{FF2B5EF4-FFF2-40B4-BE49-F238E27FC236}">
                <a16:creationId xmlns:a16="http://schemas.microsoft.com/office/drawing/2014/main" id="{DB41C970-89C5-D64D-8998-46988766D0BC}"/>
              </a:ext>
            </a:extLst>
          </p:cNvPr>
          <p:cNvSpPr txBox="1"/>
          <p:nvPr/>
        </p:nvSpPr>
        <p:spPr>
          <a:xfrm>
            <a:off x="8321631" y="482873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cxnSp>
        <p:nvCxnSpPr>
          <p:cNvPr id="203" name="Rak 202">
            <a:extLst>
              <a:ext uri="{FF2B5EF4-FFF2-40B4-BE49-F238E27FC236}">
                <a16:creationId xmlns:a16="http://schemas.microsoft.com/office/drawing/2014/main" id="{20C9AE7E-8E0C-5845-8A3B-607E835AE6AD}"/>
              </a:ext>
            </a:extLst>
          </p:cNvPr>
          <p:cNvCxnSpPr/>
          <p:nvPr/>
        </p:nvCxnSpPr>
        <p:spPr>
          <a:xfrm flipH="1">
            <a:off x="7484241" y="512278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" name="textruta 203">
            <a:extLst>
              <a:ext uri="{FF2B5EF4-FFF2-40B4-BE49-F238E27FC236}">
                <a16:creationId xmlns:a16="http://schemas.microsoft.com/office/drawing/2014/main" id="{FFE25902-37A3-5A44-AA57-32C9992854ED}"/>
              </a:ext>
            </a:extLst>
          </p:cNvPr>
          <p:cNvSpPr txBox="1"/>
          <p:nvPr/>
        </p:nvSpPr>
        <p:spPr>
          <a:xfrm>
            <a:off x="7185686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05" name="textruta 204">
            <a:extLst>
              <a:ext uri="{FF2B5EF4-FFF2-40B4-BE49-F238E27FC236}">
                <a16:creationId xmlns:a16="http://schemas.microsoft.com/office/drawing/2014/main" id="{17D6A149-547E-7942-8804-D4DD439CC48F}"/>
              </a:ext>
            </a:extLst>
          </p:cNvPr>
          <p:cNvSpPr txBox="1"/>
          <p:nvPr/>
        </p:nvSpPr>
        <p:spPr>
          <a:xfrm>
            <a:off x="7560292" y="481487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6" name="textruta 205">
            <a:extLst>
              <a:ext uri="{FF2B5EF4-FFF2-40B4-BE49-F238E27FC236}">
                <a16:creationId xmlns:a16="http://schemas.microsoft.com/office/drawing/2014/main" id="{2A971642-139B-2349-9375-22B52861A6BA}"/>
              </a:ext>
            </a:extLst>
          </p:cNvPr>
          <p:cNvSpPr txBox="1"/>
          <p:nvPr/>
        </p:nvSpPr>
        <p:spPr>
          <a:xfrm>
            <a:off x="6801877" y="516963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6CA04D88-1F64-0742-812F-0E04C1890373}"/>
              </a:ext>
            </a:extLst>
          </p:cNvPr>
          <p:cNvSpPr txBox="1"/>
          <p:nvPr/>
        </p:nvSpPr>
        <p:spPr>
          <a:xfrm>
            <a:off x="7221668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4A263971-E415-C145-93B0-52BAA52C3334}"/>
              </a:ext>
            </a:extLst>
          </p:cNvPr>
          <p:cNvSpPr txBox="1"/>
          <p:nvPr/>
        </p:nvSpPr>
        <p:spPr>
          <a:xfrm>
            <a:off x="6428250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9" name="textruta 208">
            <a:extLst>
              <a:ext uri="{FF2B5EF4-FFF2-40B4-BE49-F238E27FC236}">
                <a16:creationId xmlns:a16="http://schemas.microsoft.com/office/drawing/2014/main" id="{45FC2FF5-AB29-5044-AF5C-A7D7F0CAF622}"/>
              </a:ext>
            </a:extLst>
          </p:cNvPr>
          <p:cNvSpPr txBox="1"/>
          <p:nvPr/>
        </p:nvSpPr>
        <p:spPr>
          <a:xfrm>
            <a:off x="7916345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EAF25480-22B6-BC4B-9ECC-CBE927553458}"/>
              </a:ext>
            </a:extLst>
          </p:cNvPr>
          <p:cNvSpPr txBox="1"/>
          <p:nvPr/>
        </p:nvSpPr>
        <p:spPr>
          <a:xfrm>
            <a:off x="8310472" y="558330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1" name="Rak 210">
            <a:extLst>
              <a:ext uri="{FF2B5EF4-FFF2-40B4-BE49-F238E27FC236}">
                <a16:creationId xmlns:a16="http://schemas.microsoft.com/office/drawing/2014/main" id="{8D73819C-A7DE-F245-8AD4-B2B410FB98D0}"/>
              </a:ext>
            </a:extLst>
          </p:cNvPr>
          <p:cNvCxnSpPr/>
          <p:nvPr/>
        </p:nvCxnSpPr>
        <p:spPr>
          <a:xfrm flipH="1">
            <a:off x="7473082" y="587736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2" name="textruta 211">
            <a:extLst>
              <a:ext uri="{FF2B5EF4-FFF2-40B4-BE49-F238E27FC236}">
                <a16:creationId xmlns:a16="http://schemas.microsoft.com/office/drawing/2014/main" id="{E2C9F255-8E88-B94E-BED4-CF855E0C1071}"/>
              </a:ext>
            </a:extLst>
          </p:cNvPr>
          <p:cNvSpPr txBox="1"/>
          <p:nvPr/>
        </p:nvSpPr>
        <p:spPr>
          <a:xfrm>
            <a:off x="7174527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3" name="textruta 212">
            <a:extLst>
              <a:ext uri="{FF2B5EF4-FFF2-40B4-BE49-F238E27FC236}">
                <a16:creationId xmlns:a16="http://schemas.microsoft.com/office/drawing/2014/main" id="{165B34C6-C94E-4043-935F-BB83E9FF2686}"/>
              </a:ext>
            </a:extLst>
          </p:cNvPr>
          <p:cNvSpPr txBox="1"/>
          <p:nvPr/>
        </p:nvSpPr>
        <p:spPr>
          <a:xfrm>
            <a:off x="7549133" y="556945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4" name="textruta 213">
            <a:extLst>
              <a:ext uri="{FF2B5EF4-FFF2-40B4-BE49-F238E27FC236}">
                <a16:creationId xmlns:a16="http://schemas.microsoft.com/office/drawing/2014/main" id="{BF3FAA4A-EA1E-5A4A-A034-424F0ADF6F95}"/>
              </a:ext>
            </a:extLst>
          </p:cNvPr>
          <p:cNvSpPr txBox="1"/>
          <p:nvPr/>
        </p:nvSpPr>
        <p:spPr>
          <a:xfrm>
            <a:off x="7180048" y="591404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5" name="textruta 214">
            <a:extLst>
              <a:ext uri="{FF2B5EF4-FFF2-40B4-BE49-F238E27FC236}">
                <a16:creationId xmlns:a16="http://schemas.microsoft.com/office/drawing/2014/main" id="{47F69A5E-5B8D-874A-B5EA-A6A6604E3230}"/>
              </a:ext>
            </a:extLst>
          </p:cNvPr>
          <p:cNvSpPr txBox="1"/>
          <p:nvPr/>
        </p:nvSpPr>
        <p:spPr>
          <a:xfrm>
            <a:off x="7552455" y="59084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6" name="Rak 215">
            <a:extLst>
              <a:ext uri="{FF2B5EF4-FFF2-40B4-BE49-F238E27FC236}">
                <a16:creationId xmlns:a16="http://schemas.microsoft.com/office/drawing/2014/main" id="{D06DA89F-7AEF-DD43-93BB-AC1BB375F4FC}"/>
              </a:ext>
            </a:extLst>
          </p:cNvPr>
          <p:cNvCxnSpPr/>
          <p:nvPr/>
        </p:nvCxnSpPr>
        <p:spPr>
          <a:xfrm flipH="1">
            <a:off x="7468110" y="623201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7" name="textruta 216">
            <a:extLst>
              <a:ext uri="{FF2B5EF4-FFF2-40B4-BE49-F238E27FC236}">
                <a16:creationId xmlns:a16="http://schemas.microsoft.com/office/drawing/2014/main" id="{BE3F976B-D5DB-5A49-BF06-DF5011A842DA}"/>
              </a:ext>
            </a:extLst>
          </p:cNvPr>
          <p:cNvSpPr txBox="1"/>
          <p:nvPr/>
        </p:nvSpPr>
        <p:spPr>
          <a:xfrm>
            <a:off x="6363374" y="59248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8" name="textruta 217">
            <a:extLst>
              <a:ext uri="{FF2B5EF4-FFF2-40B4-BE49-F238E27FC236}">
                <a16:creationId xmlns:a16="http://schemas.microsoft.com/office/drawing/2014/main" id="{BC5002DB-9080-1249-901D-70FEC8BDD783}"/>
              </a:ext>
            </a:extLst>
          </p:cNvPr>
          <p:cNvSpPr txBox="1"/>
          <p:nvPr/>
        </p:nvSpPr>
        <p:spPr>
          <a:xfrm>
            <a:off x="6759273" y="591996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9" name="textruta 218">
            <a:extLst>
              <a:ext uri="{FF2B5EF4-FFF2-40B4-BE49-F238E27FC236}">
                <a16:creationId xmlns:a16="http://schemas.microsoft.com/office/drawing/2014/main" id="{F0231C0F-1207-0942-B26F-86508B0B81E5}"/>
              </a:ext>
            </a:extLst>
          </p:cNvPr>
          <p:cNvSpPr txBox="1"/>
          <p:nvPr/>
        </p:nvSpPr>
        <p:spPr>
          <a:xfrm>
            <a:off x="6031601" y="515651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3DDA68F9-EC9D-854C-AF8A-1D97A1E77FB1}"/>
              </a:ext>
            </a:extLst>
          </p:cNvPr>
          <p:cNvSpPr txBox="1"/>
          <p:nvPr/>
        </p:nvSpPr>
        <p:spPr>
          <a:xfrm>
            <a:off x="6021627" y="44418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66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6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40" grpId="0"/>
      <p:bldP spid="40" grpId="1"/>
      <p:bldP spid="42" grpId="0"/>
      <p:bldP spid="42" grpId="1"/>
      <p:bldP spid="94" grpId="0"/>
      <p:bldP spid="94" grpId="1"/>
      <p:bldP spid="132" grpId="0"/>
      <p:bldP spid="155" grpId="0"/>
      <p:bldP spid="155" grpId="1"/>
      <p:bldP spid="156" grpId="0"/>
      <p:bldP spid="156" grpId="1"/>
      <p:bldP spid="159" grpId="0"/>
      <p:bldP spid="160" grpId="0"/>
      <p:bldP spid="167" grpId="0"/>
      <p:bldP spid="167" grpId="1"/>
      <p:bldP spid="168" grpId="0"/>
      <p:bldP spid="168" grpId="1"/>
      <p:bldP spid="172" grpId="0"/>
      <p:bldP spid="172" grpId="1"/>
      <p:bldP spid="173" grpId="0"/>
      <p:bldP spid="174" grpId="0"/>
      <p:bldP spid="175" grpId="0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1" grpId="0"/>
      <p:bldP spid="184" grpId="0"/>
      <p:bldP spid="186" grpId="0"/>
      <p:bldP spid="186" grpId="1"/>
      <p:bldP spid="187" grpId="0"/>
      <p:bldP spid="187" grpId="1"/>
      <p:bldP spid="188" grpId="0"/>
      <p:bldP spid="189" grpId="0"/>
      <p:bldP spid="190" grpId="0"/>
      <p:bldP spid="192" grpId="0"/>
      <p:bldP spid="192" grpId="1"/>
      <p:bldP spid="193" grpId="0"/>
      <p:bldP spid="193" grpId="1"/>
      <p:bldP spid="194" grpId="0"/>
      <p:bldP spid="195" grpId="0"/>
      <p:bldP spid="196" grpId="0"/>
      <p:bldP spid="201" grpId="0"/>
      <p:bldP spid="201" grpId="1"/>
      <p:bldP spid="202" grpId="0"/>
      <p:bldP spid="202" grpId="1"/>
      <p:bldP spid="204" grpId="0"/>
      <p:bldP spid="204" grpId="1"/>
      <p:bldP spid="205" grpId="0"/>
      <p:bldP spid="205" grpId="1"/>
      <p:bldP spid="206" grpId="0"/>
      <p:bldP spid="207" grpId="0"/>
      <p:bldP spid="208" grpId="0"/>
      <p:bldP spid="209" grpId="0"/>
      <p:bldP spid="209" grpId="1"/>
      <p:bldP spid="210" grpId="0"/>
      <p:bldP spid="210" grpId="1"/>
      <p:bldP spid="212" grpId="0"/>
      <p:bldP spid="212" grpId="1"/>
      <p:bldP spid="213" grpId="0"/>
      <p:bldP spid="213" grpId="1"/>
      <p:bldP spid="214" grpId="0"/>
      <p:bldP spid="215" grpId="0"/>
      <p:bldP spid="217" grpId="0"/>
      <p:bldP spid="218" grpId="0"/>
      <p:bldP spid="219" grpId="0"/>
      <p:bldP spid="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683027" y="678211"/>
            <a:ext cx="3927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tal 10, 100, 1 000 …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5F78EE-DC8A-4F47-A603-EC51C77F9C39}"/>
              </a:ext>
            </a:extLst>
          </p:cNvPr>
          <p:cNvSpPr/>
          <p:nvPr/>
        </p:nvSpPr>
        <p:spPr>
          <a:xfrm>
            <a:off x="1017384" y="1201075"/>
            <a:ext cx="747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ett tal i decimalform med 10, kommer alla siffror i talet att få ett 10 gånger mindre värde. Samma gäller om man dividerar med 100 osv.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062419" y="2809916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1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/>
        </p:nvGraphicFramePr>
        <p:xfrm>
          <a:off x="916337" y="4024016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28519" y="3176091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89383" y="4366022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1995730" y="3967749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2499918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1563841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2024359" y="43609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062419" y="3494612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4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2508393" y="43609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993628" y="43418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062419" y="4317938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5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. 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2E675FC9-CB0D-A94B-B39B-38F83D1682B8}"/>
              </a:ext>
            </a:extLst>
          </p:cNvPr>
          <p:cNvGrpSpPr/>
          <p:nvPr/>
        </p:nvGrpSpPr>
        <p:grpSpPr>
          <a:xfrm>
            <a:off x="2195387" y="1879375"/>
            <a:ext cx="4753226" cy="836257"/>
            <a:chOff x="2160923" y="1766809"/>
            <a:chExt cx="4753226" cy="83625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AAC33A0-7059-D74B-9CFB-2A397C6562EC}"/>
                </a:ext>
              </a:extLst>
            </p:cNvPr>
            <p:cNvSpPr/>
            <p:nvPr/>
          </p:nvSpPr>
          <p:spPr>
            <a:xfrm>
              <a:off x="2160923" y="1997104"/>
              <a:ext cx="4753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tittar på ett exempel:</a:t>
              </a:r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F852CE60-CDDC-3147-8051-69D69E4C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9" y="1766809"/>
              <a:ext cx="728084" cy="836257"/>
              <a:chOff x="3934363" y="1775245"/>
              <a:chExt cx="729447" cy="836491"/>
            </a:xfrm>
          </p:grpSpPr>
          <p:sp>
            <p:nvSpPr>
              <p:cNvPr id="42" name="textruta 46">
                <a:extLst>
                  <a:ext uri="{FF2B5EF4-FFF2-40B4-BE49-F238E27FC236}">
                    <a16:creationId xmlns:a16="http://schemas.microsoft.com/office/drawing/2014/main" id="{5D56E088-45AC-D446-86BF-B183C3231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72944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14,5</a:t>
                </a:r>
              </a:p>
            </p:txBody>
          </p:sp>
          <p:sp>
            <p:nvSpPr>
              <p:cNvPr id="43" name="textruta 47">
                <a:extLst>
                  <a:ext uri="{FF2B5EF4-FFF2-40B4-BE49-F238E27FC236}">
                    <a16:creationId xmlns:a16="http://schemas.microsoft.com/office/drawing/2014/main" id="{61F3A463-967E-EF42-835A-40986C838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496576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FCD6B8BF-41AC-7543-98BB-8EEB2FDC2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636005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Rak 52">
            <a:extLst>
              <a:ext uri="{FF2B5EF4-FFF2-40B4-BE49-F238E27FC236}">
                <a16:creationId xmlns:a16="http://schemas.microsoft.com/office/drawing/2014/main" id="{F8B51214-C860-9142-956C-AF525E75F1F5}"/>
              </a:ext>
            </a:extLst>
          </p:cNvPr>
          <p:cNvCxnSpPr/>
          <p:nvPr/>
        </p:nvCxnSpPr>
        <p:spPr>
          <a:xfrm flipH="1">
            <a:off x="2389383" y="4721937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0" name="Grupp 59">
            <a:extLst>
              <a:ext uri="{FF2B5EF4-FFF2-40B4-BE49-F238E27FC236}">
                <a16:creationId xmlns:a16="http://schemas.microsoft.com/office/drawing/2014/main" id="{100A8D45-B138-D248-AC16-DC9211B2705D}"/>
              </a:ext>
            </a:extLst>
          </p:cNvPr>
          <p:cNvGrpSpPr/>
          <p:nvPr/>
        </p:nvGrpSpPr>
        <p:grpSpPr>
          <a:xfrm>
            <a:off x="3233354" y="5486453"/>
            <a:ext cx="1963282" cy="954107"/>
            <a:chOff x="2652184" y="5613621"/>
            <a:chExt cx="1963282" cy="954107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7E656A5A-8E3B-3E41-A4AC-8FEF9CB60CE1}"/>
                </a:ext>
              </a:extLst>
            </p:cNvPr>
            <p:cNvGrpSpPr/>
            <p:nvPr/>
          </p:nvGrpSpPr>
          <p:grpSpPr>
            <a:xfrm>
              <a:off x="2652184" y="5613621"/>
              <a:ext cx="1963282" cy="954107"/>
              <a:chOff x="2699553" y="5613621"/>
              <a:chExt cx="1963282" cy="954107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126C9F-E8F4-6045-A111-2B530DF17288}"/>
                  </a:ext>
                </a:extLst>
              </p:cNvPr>
              <p:cNvSpPr/>
              <p:nvPr/>
            </p:nvSpPr>
            <p:spPr>
              <a:xfrm>
                <a:off x="2699553" y="5613621"/>
                <a:ext cx="196328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			</a:t>
                </a:r>
              </a:p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7" name="Grupp 56">
                <a:extLst>
                  <a:ext uri="{FF2B5EF4-FFF2-40B4-BE49-F238E27FC236}">
                    <a16:creationId xmlns:a16="http://schemas.microsoft.com/office/drawing/2014/main" id="{B31ED36E-B309-9843-8C50-53ED9043A423}"/>
                  </a:ext>
                </a:extLst>
              </p:cNvPr>
              <p:cNvGrpSpPr/>
              <p:nvPr/>
            </p:nvGrpSpPr>
            <p:grpSpPr>
              <a:xfrm>
                <a:off x="2927674" y="5677492"/>
                <a:ext cx="728084" cy="836257"/>
                <a:chOff x="1657733" y="5490198"/>
                <a:chExt cx="728084" cy="836257"/>
              </a:xfrm>
            </p:grpSpPr>
            <p:sp>
              <p:nvSpPr>
                <p:cNvPr id="54" name="textruta 46">
                  <a:extLst>
                    <a:ext uri="{FF2B5EF4-FFF2-40B4-BE49-F238E27FC236}">
                      <a16:creationId xmlns:a16="http://schemas.microsoft.com/office/drawing/2014/main" id="{04CEACF6-2A72-974F-BD51-542679CAB8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490198"/>
                  <a:ext cx="7280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14,5</a:t>
                  </a:r>
                </a:p>
              </p:txBody>
            </p:sp>
            <p:sp>
              <p:nvSpPr>
                <p:cNvPr id="55" name="textruta 47">
                  <a:extLst>
                    <a:ext uri="{FF2B5EF4-FFF2-40B4-BE49-F238E27FC236}">
                      <a16:creationId xmlns:a16="http://schemas.microsoft.com/office/drawing/2014/main" id="{ED8B7D6F-4203-B94A-85AB-14C37A8D9A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906" y="5864790"/>
                  <a:ext cx="4956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10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AA782A26-586B-2948-9E9A-7103B2BC27E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04367" y="5918581"/>
                  <a:ext cx="634817" cy="0"/>
                </a:xfrm>
                <a:prstGeom prst="line">
                  <a:avLst/>
                </a:prstGeom>
                <a:ln w="285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2BC0F9C8-6E22-1544-8195-A690743BB36D}"/>
                </a:ext>
              </a:extLst>
            </p:cNvPr>
            <p:cNvSpPr txBox="1"/>
            <p:nvPr/>
          </p:nvSpPr>
          <p:spPr>
            <a:xfrm>
              <a:off x="3587371" y="5858224"/>
              <a:ext cx="975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 1,45</a:t>
              </a:r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4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38679</TotalTime>
  <Words>3567</Words>
  <Application>Microsoft Macintosh PowerPoint</Application>
  <PresentationFormat>Bildspel på skärmen (4:3)</PresentationFormat>
  <Paragraphs>839</Paragraphs>
  <Slides>34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241</cp:revision>
  <dcterms:created xsi:type="dcterms:W3CDTF">2017-04-10T07:17:33Z</dcterms:created>
  <dcterms:modified xsi:type="dcterms:W3CDTF">2022-06-12T07:18:48Z</dcterms:modified>
</cp:coreProperties>
</file>