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59" r:id="rId2"/>
    <p:sldId id="360" r:id="rId3"/>
    <p:sldId id="363" r:id="rId4"/>
    <p:sldId id="356" r:id="rId5"/>
    <p:sldId id="364" r:id="rId6"/>
    <p:sldId id="357" r:id="rId7"/>
    <p:sldId id="361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48" r:id="rId20"/>
    <p:sldId id="350" r:id="rId21"/>
    <p:sldId id="349" r:id="rId22"/>
    <p:sldId id="352" r:id="rId23"/>
    <p:sldId id="347" r:id="rId24"/>
    <p:sldId id="351" r:id="rId25"/>
    <p:sldId id="256" r:id="rId26"/>
    <p:sldId id="257" r:id="rId27"/>
    <p:sldId id="259" r:id="rId28"/>
    <p:sldId id="258" r:id="rId29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Fördiagnos 1.3_Uppgift 93" id="{BECA3380-E80D-E048-A39B-A4B8AAFBE17D}">
          <p14:sldIdLst>
            <p14:sldId id="359"/>
            <p14:sldId id="360"/>
            <p14:sldId id="363"/>
            <p14:sldId id="356"/>
            <p14:sldId id="364"/>
            <p14:sldId id="357"/>
            <p14:sldId id="361"/>
            <p14:sldId id="365"/>
            <p14:sldId id="366"/>
            <p14:sldId id="367"/>
          </p14:sldIdLst>
        </p14:section>
        <p14:section name="Fördiagnos 1.3_Uppgift 94" id="{50D436E7-2237-C846-A50E-A10CF50DEE51}">
          <p14:sldIdLst>
            <p14:sldId id="368"/>
            <p14:sldId id="369"/>
            <p14:sldId id="370"/>
            <p14:sldId id="371"/>
          </p14:sldIdLst>
        </p14:section>
        <p14:section name="Fördiagnos 1.3_Uppgift 95" id="{56E8366E-DB3E-A949-8DE1-E1BE7155AA6C}">
          <p14:sldIdLst>
            <p14:sldId id="372"/>
            <p14:sldId id="373"/>
            <p14:sldId id="374"/>
            <p14:sldId id="375"/>
          </p14:sldIdLst>
        </p14:section>
        <p14:section name="Fördiagnos 1.3_Uppgift 96 - 97" id="{8A1A7D1B-DBA4-2442-A9E8-6930E8ECDC99}">
          <p14:sldIdLst>
            <p14:sldId id="348"/>
            <p14:sldId id="350"/>
            <p14:sldId id="349"/>
            <p14:sldId id="352"/>
            <p14:sldId id="347"/>
            <p14:sldId id="351"/>
          </p14:sldIdLst>
        </p14:section>
        <p14:section name="Fördiagnos 1.3_Uppgift 98 - 99" id="{AAFBFC0A-148D-6348-8C33-C68946FAE690}">
          <p14:sldIdLst>
            <p14:sldId id="256"/>
            <p14:sldId id="257"/>
            <p14:sldId id="259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1E02"/>
    <a:srgbClr val="8E2503"/>
    <a:srgbClr val="9E2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0" autoAdjust="0"/>
    <p:restoredTop sz="99052" autoAdjust="0"/>
  </p:normalViewPr>
  <p:slideViewPr>
    <p:cSldViewPr snapToGrid="0" snapToObjects="1">
      <p:cViewPr>
        <p:scale>
          <a:sx n="138" d="100"/>
          <a:sy n="138" d="100"/>
        </p:scale>
        <p:origin x="-120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6A5893-4956-8F41-93DE-3EB49683F04A}" type="datetimeFigureOut">
              <a:rPr lang="sv-SE"/>
              <a:pPr>
                <a:defRPr/>
              </a:pPr>
              <a:t>2022-06-12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B2F7B31-AE81-C847-B55C-DAA887F93BB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7302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51F88-16AA-F848-9C22-12448DEA500A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7733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5B33-EECA-E345-9FC2-5E3742DA8662}" type="datetimeFigureOut">
              <a:rPr lang="sv-SE"/>
              <a:pPr>
                <a:defRPr/>
              </a:pPr>
              <a:t>2022-06-12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EEA7A-7F54-C54C-9238-1EB7BEBF07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51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38DA4-4B74-C74A-B8A1-DD880CE558F0}" type="datetimeFigureOut">
              <a:rPr lang="sv-SE"/>
              <a:pPr>
                <a:defRPr/>
              </a:pPr>
              <a:t>2022-06-12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B875A-7E3D-0443-9013-E101C48B941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603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4A09-12D6-8B4E-98F3-4BA6832EECD1}" type="datetimeFigureOut">
              <a:rPr lang="sv-SE"/>
              <a:pPr>
                <a:defRPr/>
              </a:pPr>
              <a:t>2022-06-12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808A-FE97-F642-AE32-0956871E6A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94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DF713-572D-A642-BD96-714C491B39B9}" type="datetimeFigureOut">
              <a:rPr lang="sv-SE"/>
              <a:pPr>
                <a:defRPr/>
              </a:pPr>
              <a:t>2022-06-12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49861-0C9A-054D-8316-620ACEEFE4A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5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4A14-4AC4-0549-A2A1-49962690A6FC}" type="datetimeFigureOut">
              <a:rPr lang="sv-SE"/>
              <a:pPr>
                <a:defRPr/>
              </a:pPr>
              <a:t>2022-06-12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89EA-5345-DD4E-959E-6FC96FAD32E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9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1EE72-BBC9-2D4F-A7CD-2EC8A9D83FA0}" type="datetimeFigureOut">
              <a:rPr lang="sv-SE"/>
              <a:pPr>
                <a:defRPr/>
              </a:pPr>
              <a:t>2022-06-12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E7E18-F6BC-7B4E-AE79-3DBEA6BE44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55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FB39-7D05-0B46-83B1-C0B075E3D694}" type="datetimeFigureOut">
              <a:rPr lang="sv-SE"/>
              <a:pPr>
                <a:defRPr/>
              </a:pPr>
              <a:t>2022-06-12</a:t>
            </a:fld>
            <a:endParaRPr lang="sv-SE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54E4-1D05-2A40-8403-5ABBD367CEB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877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E0B0-A13C-864E-A67E-7AADEA49CF3F}" type="datetimeFigureOut">
              <a:rPr lang="sv-SE"/>
              <a:pPr>
                <a:defRPr/>
              </a:pPr>
              <a:t>2022-06-12</a:t>
            </a:fld>
            <a:endParaRPr lang="sv-SE"/>
          </a:p>
        </p:txBody>
      </p:sp>
      <p:sp>
        <p:nvSpPr>
          <p:cNvPr id="4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4A15A-C074-D74E-9645-F192FF98BB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130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67F1-8986-7245-BE40-7A57AE6D5A19}" type="datetimeFigureOut">
              <a:rPr lang="sv-SE"/>
              <a:pPr>
                <a:defRPr/>
              </a:pPr>
              <a:t>2022-06-12</a:t>
            </a:fld>
            <a:endParaRPr lang="sv-SE"/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FD5CC-B87A-8E47-B35A-7343D208697A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80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13CD-EC39-DD46-B609-1E197898BCFA}" type="datetimeFigureOut">
              <a:rPr lang="sv-SE"/>
              <a:pPr>
                <a:defRPr/>
              </a:pPr>
              <a:t>2022-06-12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C7F7-9DAB-C748-A4CA-3B304A3A903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94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69752-66C0-9E4A-BC55-E9F6C092E643}" type="datetimeFigureOut">
              <a:rPr lang="sv-SE"/>
              <a:pPr>
                <a:defRPr/>
              </a:pPr>
              <a:t>2022-06-12</a:t>
            </a:fld>
            <a:endParaRPr lang="sv-SE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925A1-3E2C-B244-A610-751995A75D5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7315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614604-6435-414E-8A45-CE1C215ECEE3}" type="datetimeFigureOut">
              <a:rPr lang="sv-SE"/>
              <a:pPr>
                <a:defRPr/>
              </a:pPr>
              <a:t>2022-06-12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53BB1D-EC68-6A47-B5DF-51469737589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13" Type="http://schemas.openxmlformats.org/officeDocument/2006/relationships/image" Target="../media/image28.tiff"/><Relationship Id="rId18" Type="http://schemas.openxmlformats.org/officeDocument/2006/relationships/image" Target="../media/image33.tiff"/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12" Type="http://schemas.openxmlformats.org/officeDocument/2006/relationships/image" Target="../media/image27.tiff"/><Relationship Id="rId17" Type="http://schemas.openxmlformats.org/officeDocument/2006/relationships/image" Target="../media/image32.tiff"/><Relationship Id="rId2" Type="http://schemas.openxmlformats.org/officeDocument/2006/relationships/image" Target="../media/image17.tiff"/><Relationship Id="rId16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11" Type="http://schemas.openxmlformats.org/officeDocument/2006/relationships/image" Target="../media/image26.tiff"/><Relationship Id="rId5" Type="http://schemas.openxmlformats.org/officeDocument/2006/relationships/image" Target="../media/image20.tiff"/><Relationship Id="rId15" Type="http://schemas.openxmlformats.org/officeDocument/2006/relationships/image" Target="../media/image30.tiff"/><Relationship Id="rId10" Type="http://schemas.openxmlformats.org/officeDocument/2006/relationships/image" Target="../media/image25.tiff"/><Relationship Id="rId4" Type="http://schemas.openxmlformats.org/officeDocument/2006/relationships/image" Target="../media/image19.tiff"/><Relationship Id="rId9" Type="http://schemas.openxmlformats.org/officeDocument/2006/relationships/image" Target="../media/image24.tiff"/><Relationship Id="rId14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1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tiff"/><Relationship Id="rId5" Type="http://schemas.openxmlformats.org/officeDocument/2006/relationships/image" Target="../media/image32.tiff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6067006-6534-2448-A45F-A1861F68BE84}"/>
              </a:ext>
            </a:extLst>
          </p:cNvPr>
          <p:cNvSpPr/>
          <p:nvPr/>
        </p:nvSpPr>
        <p:spPr>
          <a:xfrm>
            <a:off x="2149336" y="817266"/>
            <a:ext cx="5063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Meter, decimeter, centimeter och millimeter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9702AAD-0D76-4441-BF4D-CEED4AF56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22" y="3395507"/>
            <a:ext cx="7685322" cy="302774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192BFC59-D9E0-6A4A-89A0-643DC83F1E77}"/>
              </a:ext>
            </a:extLst>
          </p:cNvPr>
          <p:cNvSpPr/>
          <p:nvPr/>
        </p:nvSpPr>
        <p:spPr>
          <a:xfrm>
            <a:off x="3662526" y="2859944"/>
            <a:ext cx="6708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1 m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B475CE05-1949-5B4F-9C16-DB6031B4FFBD}"/>
              </a:ext>
            </a:extLst>
          </p:cNvPr>
          <p:cNvGrpSpPr/>
          <p:nvPr/>
        </p:nvGrpSpPr>
        <p:grpSpPr>
          <a:xfrm>
            <a:off x="3379444" y="3546894"/>
            <a:ext cx="1238659" cy="1343752"/>
            <a:chOff x="3674370" y="3425939"/>
            <a:chExt cx="1238659" cy="1343752"/>
          </a:xfrm>
        </p:grpSpPr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EBD7A4F4-27DC-C240-BF69-5E994AD13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4370" y="4403479"/>
              <a:ext cx="1238659" cy="366212"/>
            </a:xfrm>
            <a:prstGeom prst="rect">
              <a:avLst/>
            </a:prstGeom>
          </p:spPr>
        </p:pic>
        <p:cxnSp>
          <p:nvCxnSpPr>
            <p:cNvPr id="12" name="Rak 11">
              <a:extLst>
                <a:ext uri="{FF2B5EF4-FFF2-40B4-BE49-F238E27FC236}">
                  <a16:creationId xmlns:a16="http://schemas.microsoft.com/office/drawing/2014/main" id="{8EB455CB-ED47-DF43-8048-38D6845C2A1F}"/>
                </a:ext>
              </a:extLst>
            </p:cNvPr>
            <p:cNvCxnSpPr>
              <a:cxnSpLocks/>
            </p:cNvCxnSpPr>
            <p:nvPr/>
          </p:nvCxnSpPr>
          <p:spPr>
            <a:xfrm>
              <a:off x="4693708" y="3425939"/>
              <a:ext cx="219321" cy="1053608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Rak 12">
              <a:extLst>
                <a:ext uri="{FF2B5EF4-FFF2-40B4-BE49-F238E27FC236}">
                  <a16:creationId xmlns:a16="http://schemas.microsoft.com/office/drawing/2014/main" id="{7D46168E-067E-7949-A4A2-1DA053CAF7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4370" y="3425939"/>
              <a:ext cx="255946" cy="989437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ktangel 13">
            <a:extLst>
              <a:ext uri="{FF2B5EF4-FFF2-40B4-BE49-F238E27FC236}">
                <a16:creationId xmlns:a16="http://schemas.microsoft.com/office/drawing/2014/main" id="{B5021090-925F-8B4D-8B9D-7F547F888544}"/>
              </a:ext>
            </a:extLst>
          </p:cNvPr>
          <p:cNvSpPr/>
          <p:nvPr/>
        </p:nvSpPr>
        <p:spPr>
          <a:xfrm>
            <a:off x="3569874" y="4147762"/>
            <a:ext cx="894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1 dm</a:t>
            </a:r>
          </a:p>
        </p:txBody>
      </p:sp>
      <p:grpSp>
        <p:nvGrpSpPr>
          <p:cNvPr id="24" name="Grupp 23">
            <a:extLst>
              <a:ext uri="{FF2B5EF4-FFF2-40B4-BE49-F238E27FC236}">
                <a16:creationId xmlns:a16="http://schemas.microsoft.com/office/drawing/2014/main" id="{694AC018-4CF8-BC43-A905-10704830A4F9}"/>
              </a:ext>
            </a:extLst>
          </p:cNvPr>
          <p:cNvGrpSpPr/>
          <p:nvPr/>
        </p:nvGrpSpPr>
        <p:grpSpPr>
          <a:xfrm>
            <a:off x="3943662" y="4875467"/>
            <a:ext cx="275524" cy="694229"/>
            <a:chOff x="4212025" y="5298798"/>
            <a:chExt cx="275524" cy="694229"/>
          </a:xfrm>
        </p:grpSpPr>
        <p:pic>
          <p:nvPicPr>
            <p:cNvPr id="25" name="Bildobjekt 24">
              <a:extLst>
                <a:ext uri="{FF2B5EF4-FFF2-40B4-BE49-F238E27FC236}">
                  <a16:creationId xmlns:a16="http://schemas.microsoft.com/office/drawing/2014/main" id="{FA175BD1-1C62-1043-8407-9F358FBF8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2025" y="5731053"/>
              <a:ext cx="275524" cy="261974"/>
            </a:xfrm>
            <a:prstGeom prst="rect">
              <a:avLst/>
            </a:prstGeom>
          </p:spPr>
        </p:pic>
        <p:cxnSp>
          <p:nvCxnSpPr>
            <p:cNvPr id="26" name="Rak 25">
              <a:extLst>
                <a:ext uri="{FF2B5EF4-FFF2-40B4-BE49-F238E27FC236}">
                  <a16:creationId xmlns:a16="http://schemas.microsoft.com/office/drawing/2014/main" id="{F723F47F-2A06-1740-9CDD-2B052038D7C4}"/>
                </a:ext>
              </a:extLst>
            </p:cNvPr>
            <p:cNvCxnSpPr>
              <a:cxnSpLocks/>
            </p:cNvCxnSpPr>
            <p:nvPr/>
          </p:nvCxnSpPr>
          <p:spPr>
            <a:xfrm>
              <a:off x="4374643" y="5298798"/>
              <a:ext cx="101808" cy="428189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Rak 26">
              <a:extLst>
                <a:ext uri="{FF2B5EF4-FFF2-40B4-BE49-F238E27FC236}">
                  <a16:creationId xmlns:a16="http://schemas.microsoft.com/office/drawing/2014/main" id="{A7CE6537-CDDD-0A41-A623-4CCA67ED46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2025" y="5307921"/>
              <a:ext cx="60967" cy="41906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ektangel 27">
            <a:extLst>
              <a:ext uri="{FF2B5EF4-FFF2-40B4-BE49-F238E27FC236}">
                <a16:creationId xmlns:a16="http://schemas.microsoft.com/office/drawing/2014/main" id="{1122F6D6-BB70-704E-9367-5E994E2F2FB9}"/>
              </a:ext>
            </a:extLst>
          </p:cNvPr>
          <p:cNvSpPr/>
          <p:nvPr/>
        </p:nvSpPr>
        <p:spPr>
          <a:xfrm>
            <a:off x="3677890" y="5494430"/>
            <a:ext cx="894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1 cm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5083FDA3-96B3-5642-BCBE-FC12847449DE}"/>
              </a:ext>
            </a:extLst>
          </p:cNvPr>
          <p:cNvSpPr/>
          <p:nvPr/>
        </p:nvSpPr>
        <p:spPr>
          <a:xfrm>
            <a:off x="4219186" y="2870390"/>
            <a:ext cx="1433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= 10 dm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FA53679B-0F7E-9E4B-ACB6-17CE2D2D842C}"/>
              </a:ext>
            </a:extLst>
          </p:cNvPr>
          <p:cNvSpPr/>
          <p:nvPr/>
        </p:nvSpPr>
        <p:spPr>
          <a:xfrm>
            <a:off x="5152896" y="4149906"/>
            <a:ext cx="2059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1 dm = 10 cm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7CEB931-9E2B-EF41-BF1B-5AD80A99FB97}"/>
              </a:ext>
            </a:extLst>
          </p:cNvPr>
          <p:cNvSpPr/>
          <p:nvPr/>
        </p:nvSpPr>
        <p:spPr>
          <a:xfrm>
            <a:off x="5285986" y="2870390"/>
            <a:ext cx="1433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= 100 cm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CCF6F2-547E-DC4A-9EDB-30B9AB171EB7}"/>
              </a:ext>
            </a:extLst>
          </p:cNvPr>
          <p:cNvGrpSpPr/>
          <p:nvPr/>
        </p:nvGrpSpPr>
        <p:grpSpPr>
          <a:xfrm>
            <a:off x="4177605" y="5568179"/>
            <a:ext cx="69275" cy="695487"/>
            <a:chOff x="4212026" y="5298798"/>
            <a:chExt cx="69275" cy="695487"/>
          </a:xfrm>
        </p:grpSpPr>
        <p:pic>
          <p:nvPicPr>
            <p:cNvPr id="45" name="Bildobjekt 44">
              <a:extLst>
                <a:ext uri="{FF2B5EF4-FFF2-40B4-BE49-F238E27FC236}">
                  <a16:creationId xmlns:a16="http://schemas.microsoft.com/office/drawing/2014/main" id="{7551EE5E-8403-0E45-96E2-611EFD95F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0646" y="5732311"/>
              <a:ext cx="45719" cy="261974"/>
            </a:xfrm>
            <a:prstGeom prst="rect">
              <a:avLst/>
            </a:prstGeom>
          </p:spPr>
        </p:pic>
        <p:cxnSp>
          <p:nvCxnSpPr>
            <p:cNvPr id="46" name="Rak 45">
              <a:extLst>
                <a:ext uri="{FF2B5EF4-FFF2-40B4-BE49-F238E27FC236}">
                  <a16:creationId xmlns:a16="http://schemas.microsoft.com/office/drawing/2014/main" id="{EB1AAC97-FFBC-6E4F-95D1-1848F0466A64}"/>
                </a:ext>
              </a:extLst>
            </p:cNvPr>
            <p:cNvCxnSpPr>
              <a:cxnSpLocks/>
            </p:cNvCxnSpPr>
            <p:nvPr/>
          </p:nvCxnSpPr>
          <p:spPr>
            <a:xfrm>
              <a:off x="4227273" y="5298798"/>
              <a:ext cx="54028" cy="432255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Rak 46">
              <a:extLst>
                <a:ext uri="{FF2B5EF4-FFF2-40B4-BE49-F238E27FC236}">
                  <a16:creationId xmlns:a16="http://schemas.microsoft.com/office/drawing/2014/main" id="{5AFE558C-D2EA-2D40-A381-58033703EF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2026" y="5298798"/>
              <a:ext cx="15248" cy="428189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ktangel 41">
            <a:extLst>
              <a:ext uri="{FF2B5EF4-FFF2-40B4-BE49-F238E27FC236}">
                <a16:creationId xmlns:a16="http://schemas.microsoft.com/office/drawing/2014/main" id="{94A4CA4C-80DF-5449-BCB9-869B8D672501}"/>
              </a:ext>
            </a:extLst>
          </p:cNvPr>
          <p:cNvSpPr/>
          <p:nvPr/>
        </p:nvSpPr>
        <p:spPr>
          <a:xfrm>
            <a:off x="183132" y="5454821"/>
            <a:ext cx="37605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Om 1 cm delas in i </a:t>
            </a:r>
            <a:r>
              <a:rPr lang="sv-SE" sz="2000" dirty="0">
                <a:solidFill>
                  <a:srgbClr val="C00000"/>
                </a:solidFill>
              </a:rPr>
              <a:t>10 lika stora </a:t>
            </a:r>
            <a:r>
              <a:rPr lang="sv-SE" sz="2000" dirty="0"/>
              <a:t>delar blir varje del 1 </a:t>
            </a:r>
            <a:r>
              <a:rPr lang="sv-SE" sz="2000" i="1" dirty="0">
                <a:solidFill>
                  <a:srgbClr val="C00000"/>
                </a:solidFill>
              </a:rPr>
              <a:t>millimeter</a:t>
            </a:r>
            <a:r>
              <a:rPr lang="sv-SE" sz="2000" dirty="0"/>
              <a:t>. </a:t>
            </a:r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57F0C991-BBBE-7A4A-A5D1-08B4A98D2E5A}"/>
              </a:ext>
            </a:extLst>
          </p:cNvPr>
          <p:cNvSpPr/>
          <p:nvPr/>
        </p:nvSpPr>
        <p:spPr>
          <a:xfrm>
            <a:off x="3745797" y="6329046"/>
            <a:ext cx="14070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1 mm</a:t>
            </a:r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4DD16A32-2AF0-C84C-BC16-561C5A6E0C98}"/>
              </a:ext>
            </a:extLst>
          </p:cNvPr>
          <p:cNvSpPr/>
          <p:nvPr/>
        </p:nvSpPr>
        <p:spPr>
          <a:xfrm>
            <a:off x="5113380" y="5497868"/>
            <a:ext cx="2059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1 cm = 10 mm</a:t>
            </a: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80A13671-7A63-1C4C-BF2D-9DFD69B1B2CB}"/>
              </a:ext>
            </a:extLst>
          </p:cNvPr>
          <p:cNvSpPr/>
          <p:nvPr/>
        </p:nvSpPr>
        <p:spPr>
          <a:xfrm>
            <a:off x="6910229" y="4136409"/>
            <a:ext cx="1433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= 100 mm</a:t>
            </a:r>
          </a:p>
        </p:txBody>
      </p:sp>
      <p:sp>
        <p:nvSpPr>
          <p:cNvPr id="33" name="Rektangel 1">
            <a:extLst>
              <a:ext uri="{FF2B5EF4-FFF2-40B4-BE49-F238E27FC236}">
                <a16:creationId xmlns:a16="http://schemas.microsoft.com/office/drawing/2014/main" id="{9D0584D7-BBD2-BA41-9C29-DE8AE8915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8" y="247698"/>
            <a:ext cx="8900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v-SE" sz="2400" b="1" dirty="0">
                <a:latin typeface="+mn-lt"/>
              </a:rPr>
              <a:t>Längdenheter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A32CDAFF-5CD9-2C40-AEFD-C611B0D595E2}"/>
              </a:ext>
            </a:extLst>
          </p:cNvPr>
          <p:cNvSpPr/>
          <p:nvPr/>
        </p:nvSpPr>
        <p:spPr>
          <a:xfrm>
            <a:off x="478088" y="1342755"/>
            <a:ext cx="4862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Det här är en </a:t>
            </a:r>
            <a:r>
              <a:rPr lang="sv-SE" sz="2000" i="1" dirty="0">
                <a:solidFill>
                  <a:srgbClr val="C00000"/>
                </a:solidFill>
              </a:rPr>
              <a:t>sträcka</a:t>
            </a:r>
            <a:r>
              <a:rPr lang="sv-SE" sz="2000" dirty="0"/>
              <a:t>. Sträckan har en början och ett slut och därför har den en viss </a:t>
            </a:r>
            <a:r>
              <a:rPr lang="sv-SE" sz="2000" i="1" dirty="0">
                <a:solidFill>
                  <a:srgbClr val="C00000"/>
                </a:solidFill>
              </a:rPr>
              <a:t>längd</a:t>
            </a:r>
            <a:r>
              <a:rPr lang="sv-SE" sz="2000" dirty="0"/>
              <a:t>.</a:t>
            </a:r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8D93AFE1-106F-DC46-BF90-2C816504B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193" y="1491867"/>
            <a:ext cx="2823792" cy="487675"/>
          </a:xfrm>
          <a:prstGeom prst="rect">
            <a:avLst/>
          </a:prstGeom>
        </p:spPr>
      </p:pic>
      <p:sp>
        <p:nvSpPr>
          <p:cNvPr id="36" name="Rektangel 35">
            <a:extLst>
              <a:ext uri="{FF2B5EF4-FFF2-40B4-BE49-F238E27FC236}">
                <a16:creationId xmlns:a16="http://schemas.microsoft.com/office/drawing/2014/main" id="{5E16EC73-8313-8F49-8A15-255B77B41A16}"/>
              </a:ext>
            </a:extLst>
          </p:cNvPr>
          <p:cNvSpPr/>
          <p:nvPr/>
        </p:nvSpPr>
        <p:spPr>
          <a:xfrm>
            <a:off x="1529116" y="2214465"/>
            <a:ext cx="63291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Längd kan mätas i olika enheter, till exempel meter (m). 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A9E8F7D1-4733-7F45-9E66-62EA5F88A974}"/>
              </a:ext>
            </a:extLst>
          </p:cNvPr>
          <p:cNvSpPr/>
          <p:nvPr/>
        </p:nvSpPr>
        <p:spPr>
          <a:xfrm>
            <a:off x="6495851" y="2877138"/>
            <a:ext cx="1729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= 1 000 mm</a:t>
            </a:r>
          </a:p>
        </p:txBody>
      </p:sp>
    </p:spTree>
    <p:extLst>
      <p:ext uri="{BB962C8B-B14F-4D97-AF65-F5344CB8AC3E}">
        <p14:creationId xmlns:p14="http://schemas.microsoft.com/office/powerpoint/2010/main" val="90710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4" grpId="0"/>
      <p:bldP spid="28" grpId="0"/>
      <p:bldP spid="39" grpId="0"/>
      <p:bldP spid="40" grpId="0"/>
      <p:bldP spid="41" grpId="0"/>
      <p:bldP spid="42" grpId="0"/>
      <p:bldP spid="55" grpId="0"/>
      <p:bldP spid="56" grpId="0"/>
      <p:bldP spid="58" grpId="0"/>
      <p:bldP spid="34" grpId="0"/>
      <p:bldP spid="36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734572" y="913261"/>
            <a:ext cx="4833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Skriv längderna i mil.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10807" y="141485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734572" y="1369300"/>
            <a:ext cx="1410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7 km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2816618" y="1383677"/>
            <a:ext cx="197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12 km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649457" y="2528228"/>
            <a:ext cx="2090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7 km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2054141" y="2528227"/>
            <a:ext cx="1545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0,7 mil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649457" y="4084992"/>
            <a:ext cx="1881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 12 km </a:t>
            </a:r>
            <a:r>
              <a:rPr lang="sv-SE" sz="2400" dirty="0">
                <a:latin typeface="+mn-lt"/>
              </a:rPr>
              <a:t>= 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2173669" y="4078969"/>
            <a:ext cx="1620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1,2 mil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24D80D8-8DB2-724E-8769-687FBF11EBB8}"/>
              </a:ext>
            </a:extLst>
          </p:cNvPr>
          <p:cNvSpPr/>
          <p:nvPr/>
        </p:nvSpPr>
        <p:spPr>
          <a:xfrm>
            <a:off x="4572000" y="2343469"/>
            <a:ext cx="4343242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1 km = 0,1 mil </a:t>
            </a:r>
          </a:p>
          <a:p>
            <a:r>
              <a:rPr lang="sv-SE" dirty="0"/>
              <a:t>Då är 7 km = 0,7 mil.</a:t>
            </a:r>
          </a:p>
          <a:p>
            <a:r>
              <a:rPr lang="sv-SE" dirty="0"/>
              <a:t>Du kan också direkt dividera 7 med 10.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81B1628-C996-DF41-9AD5-B6A90DD5F747}"/>
              </a:ext>
            </a:extLst>
          </p:cNvPr>
          <p:cNvSpPr/>
          <p:nvPr/>
        </p:nvSpPr>
        <p:spPr>
          <a:xfrm>
            <a:off x="4572000" y="3852041"/>
            <a:ext cx="4387437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10 km = 1 mil och 2 km = 0,2 mil. </a:t>
            </a:r>
          </a:p>
          <a:p>
            <a:r>
              <a:rPr lang="sv-SE" dirty="0"/>
              <a:t>Då är 12 km = (1 + 0,2) mil = 1,2 mil.</a:t>
            </a:r>
          </a:p>
          <a:p>
            <a:r>
              <a:rPr lang="sv-SE" dirty="0"/>
              <a:t>Du kan också direkt dividera 12 med 10.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004C09C-BFE3-E149-984D-5EF173505F8A}"/>
              </a:ext>
            </a:extLst>
          </p:cNvPr>
          <p:cNvSpPr/>
          <p:nvPr/>
        </p:nvSpPr>
        <p:spPr>
          <a:xfrm>
            <a:off x="5327540" y="1369299"/>
            <a:ext cx="197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c) 420 km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E2C5519-CE79-F64B-9A7D-9D6BDC4C6885}"/>
              </a:ext>
            </a:extLst>
          </p:cNvPr>
          <p:cNvSpPr/>
          <p:nvPr/>
        </p:nvSpPr>
        <p:spPr>
          <a:xfrm>
            <a:off x="649457" y="5632077"/>
            <a:ext cx="24242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c) 420 km </a:t>
            </a:r>
            <a:r>
              <a:rPr lang="sv-SE" sz="2400" dirty="0">
                <a:latin typeface="+mn-lt"/>
              </a:rPr>
              <a:t>= 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CDB05A38-0A86-7040-8F16-6C03C12BD1A2}"/>
              </a:ext>
            </a:extLst>
          </p:cNvPr>
          <p:cNvSpPr/>
          <p:nvPr/>
        </p:nvSpPr>
        <p:spPr>
          <a:xfrm>
            <a:off x="2351520" y="5635734"/>
            <a:ext cx="1620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42 mil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B483F0B-B16B-B443-85E9-FB3064E9677A}"/>
              </a:ext>
            </a:extLst>
          </p:cNvPr>
          <p:cNvSpPr/>
          <p:nvPr/>
        </p:nvSpPr>
        <p:spPr>
          <a:xfrm>
            <a:off x="4572000" y="5360614"/>
            <a:ext cx="4387437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10 km = 1 mil </a:t>
            </a:r>
          </a:p>
          <a:p>
            <a:r>
              <a:rPr lang="sv-SE" dirty="0"/>
              <a:t>420 km = 420 / 10 mil = 42 mil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D8A1FFF-E10B-6840-BCD5-3E31C06679B9}"/>
              </a:ext>
            </a:extLst>
          </p:cNvPr>
          <p:cNvSpPr/>
          <p:nvPr/>
        </p:nvSpPr>
        <p:spPr>
          <a:xfrm>
            <a:off x="4624021" y="2717184"/>
            <a:ext cx="2090557" cy="2342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E5C7780E-F715-7546-8576-95AB8CDFCB6D}"/>
              </a:ext>
            </a:extLst>
          </p:cNvPr>
          <p:cNvSpPr/>
          <p:nvPr/>
        </p:nvSpPr>
        <p:spPr>
          <a:xfrm>
            <a:off x="4606102" y="2974982"/>
            <a:ext cx="4135553" cy="2342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1F4FF48D-B2F8-914E-AC72-D9A4C9DA68D0}"/>
              </a:ext>
            </a:extLst>
          </p:cNvPr>
          <p:cNvSpPr/>
          <p:nvPr/>
        </p:nvSpPr>
        <p:spPr>
          <a:xfrm>
            <a:off x="4624021" y="4192673"/>
            <a:ext cx="3429069" cy="2342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7A8D78C2-7E73-434D-A66F-E8B97819B32E}"/>
              </a:ext>
            </a:extLst>
          </p:cNvPr>
          <p:cNvSpPr/>
          <p:nvPr/>
        </p:nvSpPr>
        <p:spPr>
          <a:xfrm>
            <a:off x="4646801" y="4460893"/>
            <a:ext cx="4135553" cy="2342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B65FFD16-4065-794B-A245-BDD0411D0A11}"/>
              </a:ext>
            </a:extLst>
          </p:cNvPr>
          <p:cNvSpPr/>
          <p:nvPr/>
        </p:nvSpPr>
        <p:spPr>
          <a:xfrm>
            <a:off x="4572000" y="5710481"/>
            <a:ext cx="3651662" cy="2342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782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Bildobjekt 44">
            <a:extLst>
              <a:ext uri="{FF2B5EF4-FFF2-40B4-BE49-F238E27FC236}">
                <a16:creationId xmlns:a16="http://schemas.microsoft.com/office/drawing/2014/main" id="{2A40DCF6-D78C-664A-9C51-A02A7904C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343" y="4746436"/>
            <a:ext cx="4376154" cy="1989537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94C1E3E2-1BF9-1F4E-BC36-0FB20AE0DBCF}"/>
              </a:ext>
            </a:extLst>
          </p:cNvPr>
          <p:cNvSpPr/>
          <p:nvPr/>
        </p:nvSpPr>
        <p:spPr>
          <a:xfrm>
            <a:off x="3513327" y="749469"/>
            <a:ext cx="2565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Enhetsomvandlingar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B2F591A-42F0-704E-AD2D-AAE6173F2D65}"/>
              </a:ext>
            </a:extLst>
          </p:cNvPr>
          <p:cNvSpPr/>
          <p:nvPr/>
        </p:nvSpPr>
        <p:spPr>
          <a:xfrm>
            <a:off x="389009" y="1116795"/>
            <a:ext cx="7876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Föremål, till exempel en sten, väger något. Vi säger att stenen har vikt. Ett annat ord för samma sak är massa. Vikt mäts oftast i </a:t>
            </a:r>
            <a:r>
              <a:rPr lang="sv-SE" i="1" dirty="0">
                <a:solidFill>
                  <a:srgbClr val="C00000"/>
                </a:solidFill>
              </a:rPr>
              <a:t>ton</a:t>
            </a:r>
            <a:r>
              <a:rPr lang="sv-SE" dirty="0"/>
              <a:t>, </a:t>
            </a:r>
            <a:r>
              <a:rPr lang="sv-SE" i="1" dirty="0">
                <a:solidFill>
                  <a:srgbClr val="C00000"/>
                </a:solidFill>
              </a:rPr>
              <a:t>kilogram</a:t>
            </a:r>
            <a:r>
              <a:rPr lang="sv-SE" dirty="0"/>
              <a:t>, </a:t>
            </a:r>
            <a:r>
              <a:rPr lang="sv-SE" i="1" dirty="0">
                <a:solidFill>
                  <a:srgbClr val="C00000"/>
                </a:solidFill>
              </a:rPr>
              <a:t>hektogram</a:t>
            </a:r>
            <a:r>
              <a:rPr lang="sv-SE" dirty="0"/>
              <a:t> och </a:t>
            </a:r>
            <a:r>
              <a:rPr lang="sv-SE" i="1" dirty="0">
                <a:solidFill>
                  <a:srgbClr val="C00000"/>
                </a:solidFill>
              </a:rPr>
              <a:t>gram</a:t>
            </a:r>
            <a:r>
              <a:rPr lang="sv-SE" dirty="0"/>
              <a:t>.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FF376F69-20BF-2E46-90FB-E69114C9B294}"/>
              </a:ext>
            </a:extLst>
          </p:cNvPr>
          <p:cNvGrpSpPr/>
          <p:nvPr/>
        </p:nvGrpSpPr>
        <p:grpSpPr>
          <a:xfrm>
            <a:off x="1606237" y="2034540"/>
            <a:ext cx="5381704" cy="1969201"/>
            <a:chOff x="1410747" y="2242098"/>
            <a:chExt cx="5381704" cy="1969201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C74C4E55-6F48-E34C-8818-A4CC5F8260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9392"/>
            <a:stretch/>
          </p:blipFill>
          <p:spPr>
            <a:xfrm>
              <a:off x="1410747" y="2242098"/>
              <a:ext cx="1039106" cy="1969200"/>
            </a:xfrm>
            <a:prstGeom prst="rect">
              <a:avLst/>
            </a:prstGeom>
          </p:spPr>
        </p:pic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84090FEB-0A71-AE4D-8DC0-B09A83EB3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9392"/>
            <a:stretch/>
          </p:blipFill>
          <p:spPr>
            <a:xfrm>
              <a:off x="2532150" y="2242099"/>
              <a:ext cx="1174282" cy="1969200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3E6CF82D-ABF3-AD43-8ADA-570829C62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5472" b="29392"/>
            <a:stretch/>
          </p:blipFill>
          <p:spPr>
            <a:xfrm>
              <a:off x="3788729" y="2242098"/>
              <a:ext cx="3003722" cy="1969200"/>
            </a:xfrm>
            <a:prstGeom prst="rect">
              <a:avLst/>
            </a:prstGeom>
          </p:spPr>
        </p:pic>
      </p:grpSp>
      <p:sp>
        <p:nvSpPr>
          <p:cNvPr id="21" name="Rektangel 20">
            <a:extLst>
              <a:ext uri="{FF2B5EF4-FFF2-40B4-BE49-F238E27FC236}">
                <a16:creationId xmlns:a16="http://schemas.microsoft.com/office/drawing/2014/main" id="{21CA67C4-1A1F-1541-B37B-8C8CEFF4F253}"/>
              </a:ext>
            </a:extLst>
          </p:cNvPr>
          <p:cNvSpPr/>
          <p:nvPr/>
        </p:nvSpPr>
        <p:spPr>
          <a:xfrm>
            <a:off x="389069" y="4296317"/>
            <a:ext cx="2285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Viktiga samband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59DD41C8-6ABC-E24C-BC17-ED694E22E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6774" y="4994474"/>
            <a:ext cx="746334" cy="292100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8246081F-9B8B-304C-A63D-00FA55619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136" y="4867762"/>
            <a:ext cx="943526" cy="528240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9CD94506-CC16-E547-B661-53420FA3C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34" y="4994474"/>
            <a:ext cx="747730" cy="292100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2E78D980-2421-0149-8EFF-F6D275047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4761" y="5605542"/>
            <a:ext cx="2295445" cy="292100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1BBA4568-85AD-A54F-A8D8-DF12BF480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432" y="5534959"/>
            <a:ext cx="1082773" cy="454348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49A76BB5-470E-F04C-9533-A5002478C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850" y="5595154"/>
            <a:ext cx="747731" cy="292100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A32564CD-FC62-8148-AA04-A4BC59595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108" y="6172937"/>
            <a:ext cx="1539357" cy="292100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1AC8B586-A55C-DA44-B397-F3DE6C543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6774" y="6145680"/>
            <a:ext cx="746335" cy="292100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460698B3-A04D-6A41-87D9-D9433788B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78" y="127621"/>
            <a:ext cx="8900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400" b="1" dirty="0">
                <a:latin typeface="+mn-lt"/>
              </a:rPr>
              <a:t>		             				 Enheter för vikt</a:t>
            </a:r>
          </a:p>
        </p:txBody>
      </p:sp>
      <p:pic>
        <p:nvPicPr>
          <p:cNvPr id="34" name="Bildobjekt 33">
            <a:extLst>
              <a:ext uri="{FF2B5EF4-FFF2-40B4-BE49-F238E27FC236}">
                <a16:creationId xmlns:a16="http://schemas.microsoft.com/office/drawing/2014/main" id="{588761D6-B08C-B349-B3F2-F24B94A053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3139" y="1846478"/>
            <a:ext cx="1451842" cy="876311"/>
          </a:xfrm>
          <a:prstGeom prst="rect">
            <a:avLst/>
          </a:pr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6E0C91A1-B3B3-DA45-828D-EB73B16688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0861" y="2626223"/>
            <a:ext cx="970926" cy="281348"/>
          </a:xfrm>
          <a:prstGeom prst="rect">
            <a:avLst/>
          </a:prstGeom>
        </p:spPr>
      </p:pic>
      <p:pic>
        <p:nvPicPr>
          <p:cNvPr id="36" name="Bildobjekt 35">
            <a:extLst>
              <a:ext uri="{FF2B5EF4-FFF2-40B4-BE49-F238E27FC236}">
                <a16:creationId xmlns:a16="http://schemas.microsoft.com/office/drawing/2014/main" id="{2494B6BD-B71F-9B4D-9ED4-401D48FAA4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8398" y="2686674"/>
            <a:ext cx="813178" cy="259274"/>
          </a:xfrm>
          <a:prstGeom prst="rect">
            <a:avLst/>
          </a:prstGeom>
        </p:spPr>
      </p:pic>
      <p:pic>
        <p:nvPicPr>
          <p:cNvPr id="39" name="Bildobjekt 38">
            <a:extLst>
              <a:ext uri="{FF2B5EF4-FFF2-40B4-BE49-F238E27FC236}">
                <a16:creationId xmlns:a16="http://schemas.microsoft.com/office/drawing/2014/main" id="{3EC76E15-B8F0-E54D-8C2E-5125DC43E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1261" y="2421423"/>
            <a:ext cx="2634033" cy="703722"/>
          </a:xfrm>
          <a:prstGeom prst="rect">
            <a:avLst/>
          </a:prstGeom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id="{F6010880-B6C0-8546-9D69-FC4482723F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9785" y="2457268"/>
            <a:ext cx="1563972" cy="323378"/>
          </a:xfrm>
          <a:prstGeom prst="rect">
            <a:avLst/>
          </a:prstGeom>
        </p:spPr>
      </p:pic>
      <p:pic>
        <p:nvPicPr>
          <p:cNvPr id="40" name="Bildobjekt 39">
            <a:extLst>
              <a:ext uri="{FF2B5EF4-FFF2-40B4-BE49-F238E27FC236}">
                <a16:creationId xmlns:a16="http://schemas.microsoft.com/office/drawing/2014/main" id="{67121EE7-B565-2048-8F7E-B055FC1482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7176" y="2730363"/>
            <a:ext cx="1347335" cy="346953"/>
          </a:xfrm>
          <a:prstGeom prst="rect">
            <a:avLst/>
          </a:prstGeom>
        </p:spPr>
      </p:pic>
      <p:pic>
        <p:nvPicPr>
          <p:cNvPr id="41" name="Bildobjekt 40">
            <a:extLst>
              <a:ext uri="{FF2B5EF4-FFF2-40B4-BE49-F238E27FC236}">
                <a16:creationId xmlns:a16="http://schemas.microsoft.com/office/drawing/2014/main" id="{C3949252-DDDB-644A-8B99-5FB3507944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6237" y="3425695"/>
            <a:ext cx="985394" cy="335805"/>
          </a:xfrm>
          <a:prstGeom prst="rect">
            <a:avLst/>
          </a:prstGeom>
        </p:spPr>
      </p:pic>
      <p:pic>
        <p:nvPicPr>
          <p:cNvPr id="42" name="Bildobjekt 41">
            <a:extLst>
              <a:ext uri="{FF2B5EF4-FFF2-40B4-BE49-F238E27FC236}">
                <a16:creationId xmlns:a16="http://schemas.microsoft.com/office/drawing/2014/main" id="{F8EC2DC6-4A95-BB4E-90A1-2F1491C705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7652" y="3425695"/>
            <a:ext cx="939703" cy="348038"/>
          </a:xfrm>
          <a:prstGeom prst="rect">
            <a:avLst/>
          </a:prstGeom>
        </p:spPr>
      </p:pic>
      <p:pic>
        <p:nvPicPr>
          <p:cNvPr id="43" name="Bildobjekt 42">
            <a:extLst>
              <a:ext uri="{FF2B5EF4-FFF2-40B4-BE49-F238E27FC236}">
                <a16:creationId xmlns:a16="http://schemas.microsoft.com/office/drawing/2014/main" id="{CAB4AD48-EC6B-8E44-99D9-66BBD38D46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00050" y="3289769"/>
            <a:ext cx="2679883" cy="686924"/>
          </a:xfrm>
          <a:prstGeom prst="rect">
            <a:avLst/>
          </a:prstGeom>
        </p:spPr>
      </p:pic>
      <p:pic>
        <p:nvPicPr>
          <p:cNvPr id="44" name="Bildobjekt 43">
            <a:extLst>
              <a:ext uri="{FF2B5EF4-FFF2-40B4-BE49-F238E27FC236}">
                <a16:creationId xmlns:a16="http://schemas.microsoft.com/office/drawing/2014/main" id="{6328E455-7296-6E41-B2AD-7E4C99FB8E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9056" y="3385063"/>
            <a:ext cx="1321935" cy="31749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60A423D8-3D90-1249-9665-41F741FB8B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08300" y="2421423"/>
            <a:ext cx="771319" cy="64633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BF84079-359D-DF4F-ACD6-33B6E09D2A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1612" y="2431705"/>
            <a:ext cx="962140" cy="646331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43963B64-97E0-8742-B36F-A27BC359D8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20983" y="2457268"/>
            <a:ext cx="2667590" cy="274257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27AC7A86-2781-AF4C-BBA9-937AEA46D9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53715" y="2801145"/>
            <a:ext cx="2156059" cy="29586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57BB6B4-474B-6C44-AB9B-B0AE4D9B8F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2068" y="3279405"/>
            <a:ext cx="985394" cy="64633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FABF606-810B-294F-A7DB-EDDF1AEB7B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97211" y="3261774"/>
            <a:ext cx="962140" cy="646331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DEEFCAAB-E59B-914D-B262-10468EAFCA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20983" y="3368423"/>
            <a:ext cx="2388791" cy="428376"/>
          </a:xfrm>
          <a:prstGeom prst="rect">
            <a:avLst/>
          </a:prstGeom>
        </p:spPr>
      </p:pic>
      <p:pic>
        <p:nvPicPr>
          <p:cNvPr id="46" name="Bildobjekt 45">
            <a:extLst>
              <a:ext uri="{FF2B5EF4-FFF2-40B4-BE49-F238E27FC236}">
                <a16:creationId xmlns:a16="http://schemas.microsoft.com/office/drawing/2014/main" id="{5BB81CE7-97BF-5A4C-8A66-BF14E1F27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2236" y="6157878"/>
            <a:ext cx="999969" cy="400109"/>
          </a:xfrm>
          <a:prstGeom prst="rect">
            <a:avLst/>
          </a:prstGeom>
        </p:spPr>
      </p:pic>
      <p:pic>
        <p:nvPicPr>
          <p:cNvPr id="47" name="Bildobjekt 46">
            <a:extLst>
              <a:ext uri="{FF2B5EF4-FFF2-40B4-BE49-F238E27FC236}">
                <a16:creationId xmlns:a16="http://schemas.microsoft.com/office/drawing/2014/main" id="{9833709C-8CA8-B34B-8C5A-18846EA81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802" y="6235797"/>
            <a:ext cx="716793" cy="292100"/>
          </a:xfrm>
          <a:prstGeom prst="rect">
            <a:avLst/>
          </a:prstGeom>
        </p:spPr>
      </p:pic>
      <p:pic>
        <p:nvPicPr>
          <p:cNvPr id="48" name="Bildobjekt 47">
            <a:extLst>
              <a:ext uri="{FF2B5EF4-FFF2-40B4-BE49-F238E27FC236}">
                <a16:creationId xmlns:a16="http://schemas.microsoft.com/office/drawing/2014/main" id="{BF915021-B5EA-BA44-8D3A-470CE1AF76D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25769" y="4107059"/>
            <a:ext cx="1762259" cy="539358"/>
          </a:xfrm>
          <a:prstGeom prst="rect">
            <a:avLst/>
          </a:prstGeom>
        </p:spPr>
      </p:pic>
      <p:pic>
        <p:nvPicPr>
          <p:cNvPr id="49" name="Bildobjekt 48">
            <a:extLst>
              <a:ext uri="{FF2B5EF4-FFF2-40B4-BE49-F238E27FC236}">
                <a16:creationId xmlns:a16="http://schemas.microsoft.com/office/drawing/2014/main" id="{7EBF2ADC-6150-BD4D-95D8-770403823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452" y="4962986"/>
            <a:ext cx="155298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3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734573" y="1035721"/>
            <a:ext cx="673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Skriv vikterna i kilogram.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10808" y="394332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734573" y="1622147"/>
            <a:ext cx="576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1,5 hg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3120858" y="1614073"/>
            <a:ext cx="2019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27 hg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808696" y="2967422"/>
            <a:ext cx="2172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15 hg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2281138" y="2967421"/>
            <a:ext cx="1679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1,5 kg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829115" y="4201662"/>
            <a:ext cx="2291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 27 hg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2371498" y="4199086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2,7 kg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C088586-891A-E64C-A713-F02FA7EE0A70}"/>
              </a:ext>
            </a:extLst>
          </p:cNvPr>
          <p:cNvSpPr/>
          <p:nvPr/>
        </p:nvSpPr>
        <p:spPr>
          <a:xfrm>
            <a:off x="5101538" y="1622146"/>
            <a:ext cx="247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c) 4,6 ton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F211D88-716F-6A47-8665-1970882F9A80}"/>
              </a:ext>
            </a:extLst>
          </p:cNvPr>
          <p:cNvSpPr/>
          <p:nvPr/>
        </p:nvSpPr>
        <p:spPr>
          <a:xfrm>
            <a:off x="829115" y="5515561"/>
            <a:ext cx="2473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c) 4,6 ton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7BA3E06-D7A6-4F41-9849-214F14A36AFF}"/>
              </a:ext>
            </a:extLst>
          </p:cNvPr>
          <p:cNvSpPr/>
          <p:nvPr/>
        </p:nvSpPr>
        <p:spPr>
          <a:xfrm>
            <a:off x="2448922" y="5515873"/>
            <a:ext cx="2190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4 600 kg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C1449B9-9231-D945-9EE8-5538FF57FBC4}"/>
              </a:ext>
            </a:extLst>
          </p:cNvPr>
          <p:cNvSpPr/>
          <p:nvPr/>
        </p:nvSpPr>
        <p:spPr>
          <a:xfrm>
            <a:off x="5193655" y="2689926"/>
            <a:ext cx="3001628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10 hg = 1 kg</a:t>
            </a:r>
            <a:endParaRPr lang="sv-SE" sz="900" dirty="0"/>
          </a:p>
          <a:p>
            <a:r>
              <a:rPr lang="sv-SE" dirty="0"/>
              <a:t>  5 hg = 0,5 kg.</a:t>
            </a:r>
          </a:p>
          <a:p>
            <a:endParaRPr lang="sv-SE" sz="1200" dirty="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804F3E38-485F-F248-B06D-4D6B748A2EA9}"/>
              </a:ext>
            </a:extLst>
          </p:cNvPr>
          <p:cNvSpPr/>
          <p:nvPr/>
        </p:nvSpPr>
        <p:spPr>
          <a:xfrm>
            <a:off x="5256378" y="3169086"/>
            <a:ext cx="1390026" cy="2885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CBB172E0-3C6D-FD43-83C1-7027C8BEAEC6}"/>
              </a:ext>
            </a:extLst>
          </p:cNvPr>
          <p:cNvSpPr/>
          <p:nvPr/>
        </p:nvSpPr>
        <p:spPr>
          <a:xfrm>
            <a:off x="5184429" y="4117023"/>
            <a:ext cx="3001628" cy="9079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10 hg = 1 kg</a:t>
            </a:r>
            <a:endParaRPr lang="sv-SE" sz="900" dirty="0"/>
          </a:p>
          <a:p>
            <a:r>
              <a:rPr lang="sv-SE" dirty="0"/>
              <a:t>20 hg = 2 kg och 7 hg = 0,7 kg.</a:t>
            </a:r>
          </a:p>
          <a:p>
            <a:endParaRPr lang="sv-SE" sz="900" dirty="0"/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1BD0ECC5-A2EE-754E-A4CB-EC656FC03A74}"/>
              </a:ext>
            </a:extLst>
          </p:cNvPr>
          <p:cNvSpPr/>
          <p:nvPr/>
        </p:nvSpPr>
        <p:spPr>
          <a:xfrm>
            <a:off x="5275803" y="4554400"/>
            <a:ext cx="2910254" cy="3227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3305A86C-930F-C44A-8AA8-CEAF572D66BF}"/>
              </a:ext>
            </a:extLst>
          </p:cNvPr>
          <p:cNvSpPr/>
          <p:nvPr/>
        </p:nvSpPr>
        <p:spPr>
          <a:xfrm>
            <a:off x="5193654" y="5477252"/>
            <a:ext cx="3778223" cy="9079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1 ton = 1 000 kg</a:t>
            </a:r>
            <a:endParaRPr lang="sv-SE" sz="900" dirty="0"/>
          </a:p>
          <a:p>
            <a:r>
              <a:rPr lang="sv-SE" dirty="0"/>
              <a:t>4 ton = 4 000 kg och 0,6 ton = 600 kg.</a:t>
            </a:r>
          </a:p>
          <a:p>
            <a:endParaRPr lang="sv-SE" sz="900" dirty="0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DDB2A4C9-2245-804E-A31F-1286BBD4C411}"/>
              </a:ext>
            </a:extLst>
          </p:cNvPr>
          <p:cNvSpPr/>
          <p:nvPr/>
        </p:nvSpPr>
        <p:spPr>
          <a:xfrm>
            <a:off x="5184429" y="5931222"/>
            <a:ext cx="3714038" cy="4071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591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5" grpId="0"/>
      <p:bldP spid="16" grpId="0"/>
      <p:bldP spid="17" grpId="0"/>
      <p:bldP spid="20" grpId="0" animBg="1"/>
      <p:bldP spid="27" grpId="0" animBg="1"/>
      <p:bldP spid="27" grpId="1" animBg="1"/>
      <p:bldP spid="30" grpId="0" animBg="1"/>
      <p:bldP spid="40" grpId="0" animBg="1"/>
      <p:bldP spid="40" grpId="1" animBg="1"/>
      <p:bldP spid="34" grpId="0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291774" y="622342"/>
            <a:ext cx="66170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En godispåse innehåller 450 g. Zoe äter upp 2 hg. Hur mycket godis finns det sedan kvar i påsen? Svara i hektogram.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350013" y="201390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CBF30E72-DAF4-6F45-9646-7FE2E2E1B14B}"/>
              </a:ext>
            </a:extLst>
          </p:cNvPr>
          <p:cNvSpPr/>
          <p:nvPr/>
        </p:nvSpPr>
        <p:spPr>
          <a:xfrm>
            <a:off x="1141996" y="2514068"/>
            <a:ext cx="2181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450 g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16832628-41A7-1F46-A5CA-5A1703EC028D}"/>
              </a:ext>
            </a:extLst>
          </p:cNvPr>
          <p:cNvSpPr/>
          <p:nvPr/>
        </p:nvSpPr>
        <p:spPr>
          <a:xfrm>
            <a:off x="2052804" y="2514027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4,5 hg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53540BC0-1364-B44F-910D-9FA1CDE06E80}"/>
              </a:ext>
            </a:extLst>
          </p:cNvPr>
          <p:cNvSpPr/>
          <p:nvPr/>
        </p:nvSpPr>
        <p:spPr>
          <a:xfrm>
            <a:off x="1141996" y="3374221"/>
            <a:ext cx="12032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Kvar : 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CE7AB560-4CBF-A54E-B0CF-8A1A1BC1F670}"/>
              </a:ext>
            </a:extLst>
          </p:cNvPr>
          <p:cNvSpPr/>
          <p:nvPr/>
        </p:nvSpPr>
        <p:spPr>
          <a:xfrm>
            <a:off x="1879490" y="3374180"/>
            <a:ext cx="1904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(4,5 </a:t>
            </a:r>
            <a:r>
              <a:rPr lang="sv-SE" sz="2000" dirty="0">
                <a:latin typeface="+mn-lt"/>
              </a:rPr>
              <a:t>–</a:t>
            </a:r>
            <a:r>
              <a:rPr lang="sv-SE" sz="2000" dirty="0">
                <a:latin typeface="Bradley Hand" pitchFamily="2" charset="77"/>
              </a:rPr>
              <a:t> 2) hg </a:t>
            </a:r>
            <a:r>
              <a:rPr lang="sv-SE" sz="2000" dirty="0">
                <a:latin typeface="+mn-lt"/>
              </a:rPr>
              <a:t>=</a:t>
            </a: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1087461D-6E3C-0E42-94A7-9DBAA1BB693E}"/>
              </a:ext>
            </a:extLst>
          </p:cNvPr>
          <p:cNvSpPr/>
          <p:nvPr/>
        </p:nvSpPr>
        <p:spPr>
          <a:xfrm>
            <a:off x="3521926" y="3374180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2,5 hg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0C1EB7DD-0F93-7641-9404-C8C5B39EFF2B}"/>
              </a:ext>
            </a:extLst>
          </p:cNvPr>
          <p:cNvSpPr/>
          <p:nvPr/>
        </p:nvSpPr>
        <p:spPr>
          <a:xfrm>
            <a:off x="1251680" y="4941813"/>
            <a:ext cx="5065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</a:t>
            </a:r>
            <a:r>
              <a:rPr lang="sv-SE" sz="2000" dirty="0">
                <a:latin typeface="Bradley Hand" pitchFamily="2" charset="77"/>
              </a:rPr>
              <a:t>: Det finns 2,5 hg godis kvar i påsen.</a:t>
            </a:r>
          </a:p>
        </p:txBody>
      </p:sp>
      <p:pic>
        <p:nvPicPr>
          <p:cNvPr id="3078" name="Picture 6" descr="Godispåse barnkalas och alternativ till godispåse | Coola Kalas">
            <a:extLst>
              <a:ext uri="{FF2B5EF4-FFF2-40B4-BE49-F238E27FC236}">
                <a16:creationId xmlns:a16="http://schemas.microsoft.com/office/drawing/2014/main" id="{027019B4-54F3-3648-9846-0553FCDF3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r="22820"/>
          <a:stretch/>
        </p:blipFill>
        <p:spPr bwMode="auto">
          <a:xfrm>
            <a:off x="6688507" y="569779"/>
            <a:ext cx="1419211" cy="13833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ktangel 55">
            <a:extLst>
              <a:ext uri="{FF2B5EF4-FFF2-40B4-BE49-F238E27FC236}">
                <a16:creationId xmlns:a16="http://schemas.microsoft.com/office/drawing/2014/main" id="{35BE1903-41FB-6E47-8F2E-F09FD02C1040}"/>
              </a:ext>
            </a:extLst>
          </p:cNvPr>
          <p:cNvSpPr/>
          <p:nvPr/>
        </p:nvSpPr>
        <p:spPr>
          <a:xfrm>
            <a:off x="5718673" y="2358088"/>
            <a:ext cx="1679439" cy="6309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100 g = 1 hg</a:t>
            </a:r>
          </a:p>
          <a:p>
            <a:endParaRPr lang="sv-SE" sz="900" dirty="0"/>
          </a:p>
        </p:txBody>
      </p:sp>
    </p:spTree>
    <p:extLst>
      <p:ext uri="{BB962C8B-B14F-4D97-AF65-F5344CB8AC3E}">
        <p14:creationId xmlns:p14="http://schemas.microsoft.com/office/powerpoint/2010/main" val="154581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3" grpId="0"/>
      <p:bldP spid="44" grpId="0"/>
      <p:bldP spid="45" grpId="0"/>
      <p:bldP spid="46" grpId="0"/>
      <p:bldP spid="53" grpId="0"/>
      <p:bldP spid="54" grpId="0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734573" y="1035721"/>
            <a:ext cx="673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Skriv vikterna i gram.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10808" y="394332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734573" y="1622147"/>
            <a:ext cx="576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1,2 kg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3120858" y="1614073"/>
            <a:ext cx="2019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2,5 kg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808696" y="2967422"/>
            <a:ext cx="2611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1,2 kg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2422322" y="2967110"/>
            <a:ext cx="1679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1 200 g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829115" y="4201662"/>
            <a:ext cx="2291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 2,5 kg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2371498" y="4199086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2 500 g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C088586-891A-E64C-A713-F02FA7EE0A70}"/>
              </a:ext>
            </a:extLst>
          </p:cNvPr>
          <p:cNvSpPr/>
          <p:nvPr/>
        </p:nvSpPr>
        <p:spPr>
          <a:xfrm>
            <a:off x="5101538" y="1622146"/>
            <a:ext cx="247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c) 0,9 kg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F211D88-716F-6A47-8665-1970882F9A80}"/>
              </a:ext>
            </a:extLst>
          </p:cNvPr>
          <p:cNvSpPr/>
          <p:nvPr/>
        </p:nvSpPr>
        <p:spPr>
          <a:xfrm>
            <a:off x="829115" y="5515561"/>
            <a:ext cx="2473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c) 0,9 kg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7BA3E06-D7A6-4F41-9849-214F14A36AFF}"/>
              </a:ext>
            </a:extLst>
          </p:cNvPr>
          <p:cNvSpPr/>
          <p:nvPr/>
        </p:nvSpPr>
        <p:spPr>
          <a:xfrm>
            <a:off x="2448922" y="5515873"/>
            <a:ext cx="2190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900 g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C1449B9-9231-D945-9EE8-5538FF57FBC4}"/>
              </a:ext>
            </a:extLst>
          </p:cNvPr>
          <p:cNvSpPr/>
          <p:nvPr/>
        </p:nvSpPr>
        <p:spPr>
          <a:xfrm>
            <a:off x="5135431" y="2878851"/>
            <a:ext cx="3531491" cy="6309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1 kg = 1 000 g och 0,2 kg = 200 g.</a:t>
            </a:r>
            <a:endParaRPr lang="sv-SE" sz="900" dirty="0"/>
          </a:p>
          <a:p>
            <a:endParaRPr lang="sv-SE" sz="900" dirty="0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3305A86C-930F-C44A-8AA8-CEAF572D66BF}"/>
              </a:ext>
            </a:extLst>
          </p:cNvPr>
          <p:cNvSpPr/>
          <p:nvPr/>
        </p:nvSpPr>
        <p:spPr>
          <a:xfrm>
            <a:off x="5135432" y="4029809"/>
            <a:ext cx="3422160" cy="63094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2 kg = 2 000 g och 0,5 kg = 500 g.</a:t>
            </a:r>
            <a:endParaRPr lang="sv-SE" sz="900" dirty="0"/>
          </a:p>
          <a:p>
            <a:endParaRPr lang="sv-SE" sz="900" dirty="0"/>
          </a:p>
        </p:txBody>
      </p:sp>
    </p:spTree>
    <p:extLst>
      <p:ext uri="{BB962C8B-B14F-4D97-AF65-F5344CB8AC3E}">
        <p14:creationId xmlns:p14="http://schemas.microsoft.com/office/powerpoint/2010/main" val="74457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5" grpId="0"/>
      <p:bldP spid="16" grpId="0"/>
      <p:bldP spid="17" grpId="0"/>
      <p:bldP spid="20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94C1E3E2-1BF9-1F4E-BC36-0FB20AE0DBCF}"/>
              </a:ext>
            </a:extLst>
          </p:cNvPr>
          <p:cNvSpPr/>
          <p:nvPr/>
        </p:nvSpPr>
        <p:spPr>
          <a:xfrm>
            <a:off x="3353586" y="663788"/>
            <a:ext cx="2565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Enhetsomvandlingar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B2F591A-42F0-704E-AD2D-AAE6173F2D65}"/>
              </a:ext>
            </a:extLst>
          </p:cNvPr>
          <p:cNvSpPr/>
          <p:nvPr/>
        </p:nvSpPr>
        <p:spPr>
          <a:xfrm>
            <a:off x="1597616" y="1180652"/>
            <a:ext cx="6439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Volym</a:t>
            </a:r>
            <a:r>
              <a:rPr lang="sv-SE" dirty="0"/>
              <a:t> kan mätas i många olika enheter. Volymen av mjölk mäts ofta i </a:t>
            </a:r>
            <a:r>
              <a:rPr lang="sv-SE" i="1" dirty="0">
                <a:solidFill>
                  <a:srgbClr val="C00000"/>
                </a:solidFill>
              </a:rPr>
              <a:t>liter</a:t>
            </a:r>
            <a:r>
              <a:rPr lang="sv-SE" dirty="0"/>
              <a:t>, grädde i </a:t>
            </a:r>
            <a:r>
              <a:rPr lang="sv-SE" i="1" dirty="0">
                <a:solidFill>
                  <a:srgbClr val="C00000"/>
                </a:solidFill>
              </a:rPr>
              <a:t>deciliter</a:t>
            </a:r>
            <a:r>
              <a:rPr lang="sv-SE" dirty="0"/>
              <a:t>, läsk i </a:t>
            </a:r>
            <a:r>
              <a:rPr lang="sv-SE" i="1" dirty="0">
                <a:solidFill>
                  <a:srgbClr val="C00000"/>
                </a:solidFill>
              </a:rPr>
              <a:t>centiliter</a:t>
            </a:r>
            <a:r>
              <a:rPr lang="sv-SE" dirty="0"/>
              <a:t> och parfym i </a:t>
            </a:r>
            <a:r>
              <a:rPr lang="sv-SE" i="1" dirty="0">
                <a:solidFill>
                  <a:srgbClr val="C00000"/>
                </a:solidFill>
              </a:rPr>
              <a:t>milliliter</a:t>
            </a:r>
            <a:r>
              <a:rPr lang="sv-SE" dirty="0"/>
              <a:t>.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FF376F69-20BF-2E46-90FB-E69114C9B294}"/>
              </a:ext>
            </a:extLst>
          </p:cNvPr>
          <p:cNvGrpSpPr/>
          <p:nvPr/>
        </p:nvGrpSpPr>
        <p:grpSpPr>
          <a:xfrm>
            <a:off x="1606237" y="2034540"/>
            <a:ext cx="5931526" cy="2788920"/>
            <a:chOff x="1410747" y="2242098"/>
            <a:chExt cx="5931526" cy="2788920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C74C4E55-6F48-E34C-8818-A4CC5F826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0747" y="2242098"/>
              <a:ext cx="1039106" cy="2788920"/>
            </a:xfrm>
            <a:prstGeom prst="rect">
              <a:avLst/>
            </a:prstGeom>
          </p:spPr>
        </p:pic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84090FEB-0A71-AE4D-8DC0-B09A83EB3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2150" y="2242098"/>
              <a:ext cx="1174282" cy="2788920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3E6CF82D-ABF3-AD43-8ADA-570829C62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8729" y="2242098"/>
              <a:ext cx="3553544" cy="2788920"/>
            </a:xfrm>
            <a:prstGeom prst="rect">
              <a:avLst/>
            </a:prstGeom>
          </p:spPr>
        </p:pic>
      </p:grpSp>
      <p:pic>
        <p:nvPicPr>
          <p:cNvPr id="9" name="Bildobjekt 8">
            <a:extLst>
              <a:ext uri="{FF2B5EF4-FFF2-40B4-BE49-F238E27FC236}">
                <a16:creationId xmlns:a16="http://schemas.microsoft.com/office/drawing/2014/main" id="{60A423D8-3D90-1249-9665-41F741FB8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941" y="2437454"/>
            <a:ext cx="771319" cy="64633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BF84079-359D-DF4F-ACD6-33B6E09D2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929" y="2433723"/>
            <a:ext cx="962140" cy="64633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57BB6B4-474B-6C44-AB9B-B0AE4D9B8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393" y="3227960"/>
            <a:ext cx="985394" cy="646331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FABF606-810B-294F-A7DB-EDDF1AEB7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929" y="3287611"/>
            <a:ext cx="962140" cy="646331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66E6B93F-AD69-5C46-AEAC-406192B84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121" y="4077933"/>
            <a:ext cx="771319" cy="646331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DBBC7200-5933-8946-8681-80FA97C74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976" y="4170867"/>
            <a:ext cx="771319" cy="646331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43963B64-97E0-8742-B36F-A27BC359D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211" y="2433723"/>
            <a:ext cx="3095882" cy="274257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9DC4C793-C8B7-7C40-8810-9D4800DD1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211" y="3276868"/>
            <a:ext cx="3095882" cy="239795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8FB0AB06-C5A3-A147-81A9-C0FC81E1E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211" y="4032933"/>
            <a:ext cx="3095882" cy="274257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27AC7A86-2781-AF4C-BBA9-937AEA46D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211" y="2707980"/>
            <a:ext cx="3095882" cy="399183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DEEFCAAB-E59B-914D-B262-10468EAFC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211" y="3516664"/>
            <a:ext cx="3095882" cy="428376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146A798D-0CDC-CE40-85F4-8FC2B1A9E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211" y="4336383"/>
            <a:ext cx="3095882" cy="480815"/>
          </a:xfrm>
          <a:prstGeom prst="rect">
            <a:avLst/>
          </a:prstGeom>
        </p:spPr>
      </p:pic>
      <p:sp>
        <p:nvSpPr>
          <p:cNvPr id="21" name="Rektangel 20">
            <a:extLst>
              <a:ext uri="{FF2B5EF4-FFF2-40B4-BE49-F238E27FC236}">
                <a16:creationId xmlns:a16="http://schemas.microsoft.com/office/drawing/2014/main" id="{21CA67C4-1A1F-1541-B37B-8C8CEFF4F253}"/>
              </a:ext>
            </a:extLst>
          </p:cNvPr>
          <p:cNvSpPr/>
          <p:nvPr/>
        </p:nvSpPr>
        <p:spPr>
          <a:xfrm>
            <a:off x="441073" y="5816825"/>
            <a:ext cx="2285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Viktiga samband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D204F0B8-8DC1-454A-9CD8-4FB5A2871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9295" y="5365760"/>
            <a:ext cx="5230479" cy="1492240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59DD41C8-6ABC-E24C-BC17-ED694E22E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469" y="5571579"/>
            <a:ext cx="1244600" cy="292100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8246081F-9B8B-304C-A63D-00FA55619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6243" y="5545954"/>
            <a:ext cx="943526" cy="292100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9CD94506-CC16-E547-B661-53420FA3C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769" y="5571579"/>
            <a:ext cx="1371098" cy="292100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D7302B11-247F-6C4D-AB84-C84F2529E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0867" y="5571579"/>
            <a:ext cx="1229989" cy="292100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2E78D980-2421-0149-8EFF-F6D275047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5343" y="5968335"/>
            <a:ext cx="1244600" cy="292100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1BBA4568-85AD-A54F-A8D8-DF12BF480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921" y="5916007"/>
            <a:ext cx="1082773" cy="292100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49A76BB5-470E-F04C-9533-A5002478C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007" y="5933174"/>
            <a:ext cx="863065" cy="292100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A32564CD-FC62-8148-AA04-A4BC59595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344" y="6275643"/>
            <a:ext cx="1244600" cy="292100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1AC8B586-A55C-DA44-B397-F3DE6C543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6114" y="6272081"/>
            <a:ext cx="1244600" cy="292100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E29A6409-E7B5-0348-BB5E-A31B09047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478" y="127621"/>
            <a:ext cx="8900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400" b="1" dirty="0">
                <a:latin typeface="+mn-lt"/>
              </a:rPr>
              <a:t>		             				 Enheter för volym</a:t>
            </a:r>
          </a:p>
        </p:txBody>
      </p:sp>
    </p:spTree>
    <p:extLst>
      <p:ext uri="{BB962C8B-B14F-4D97-AF65-F5344CB8AC3E}">
        <p14:creationId xmlns:p14="http://schemas.microsoft.com/office/powerpoint/2010/main" val="185227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291774" y="1021176"/>
            <a:ext cx="673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Ett vanligt dricksglas rymmer 0,2 liter. Skriv volymen i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10808" y="394332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734573" y="1622147"/>
            <a:ext cx="576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deciliter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2916579" y="1638296"/>
            <a:ext cx="2019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centiliter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808696" y="2967422"/>
            <a:ext cx="2107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0,2 liter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2537559" y="2967421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2 dl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829115" y="4201662"/>
            <a:ext cx="182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 0,2 liter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2537559" y="4201662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20 cl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C088586-891A-E64C-A713-F02FA7EE0A70}"/>
              </a:ext>
            </a:extLst>
          </p:cNvPr>
          <p:cNvSpPr/>
          <p:nvPr/>
        </p:nvSpPr>
        <p:spPr>
          <a:xfrm>
            <a:off x="5077214" y="1630221"/>
            <a:ext cx="247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c) milliliter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F211D88-716F-6A47-8665-1970882F9A80}"/>
              </a:ext>
            </a:extLst>
          </p:cNvPr>
          <p:cNvSpPr/>
          <p:nvPr/>
        </p:nvSpPr>
        <p:spPr>
          <a:xfrm>
            <a:off x="829115" y="5515561"/>
            <a:ext cx="2291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c) 0,2 liter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7BA3E06-D7A6-4F41-9849-214F14A36AFF}"/>
              </a:ext>
            </a:extLst>
          </p:cNvPr>
          <p:cNvSpPr/>
          <p:nvPr/>
        </p:nvSpPr>
        <p:spPr>
          <a:xfrm>
            <a:off x="2557623" y="5519988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200 ml</a:t>
            </a:r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7DA8C471-E57E-3048-9F0A-76F6DCA3B1FD}"/>
              </a:ext>
            </a:extLst>
          </p:cNvPr>
          <p:cNvGrpSpPr/>
          <p:nvPr/>
        </p:nvGrpSpPr>
        <p:grpSpPr>
          <a:xfrm>
            <a:off x="5193655" y="2689926"/>
            <a:ext cx="2745238" cy="1092607"/>
            <a:chOff x="4936967" y="2742224"/>
            <a:chExt cx="2745238" cy="1092607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1C1449B9-9231-D945-9EE8-5538FF57FBC4}"/>
                </a:ext>
              </a:extLst>
            </p:cNvPr>
            <p:cNvSpPr/>
            <p:nvPr/>
          </p:nvSpPr>
          <p:spPr>
            <a:xfrm>
              <a:off x="4936967" y="2742224"/>
              <a:ext cx="2745238" cy="109260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endParaRPr lang="sv-SE" sz="800" dirty="0"/>
            </a:p>
            <a:p>
              <a:r>
                <a:rPr lang="sv-SE" dirty="0"/>
                <a:t>2 liter = 20 dl</a:t>
              </a:r>
            </a:p>
            <a:p>
              <a:endParaRPr lang="sv-SE" sz="900" dirty="0"/>
            </a:p>
            <a:p>
              <a:r>
                <a:rPr lang="sv-SE" dirty="0"/>
                <a:t>0,2 liter =        dl = 2 dl. </a:t>
              </a:r>
            </a:p>
            <a:p>
              <a:endParaRPr lang="sv-SE" sz="1200" dirty="0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42804C73-F536-BC49-9A5B-E06CBE589140}"/>
                </a:ext>
              </a:extLst>
            </p:cNvPr>
            <p:cNvSpPr/>
            <p:nvPr/>
          </p:nvSpPr>
          <p:spPr>
            <a:xfrm>
              <a:off x="5897756" y="3176591"/>
              <a:ext cx="4234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20</a:t>
              </a:r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6E030A99-B414-154B-A2B1-4B70A8475AFB}"/>
                </a:ext>
              </a:extLst>
            </p:cNvPr>
            <p:cNvSpPr/>
            <p:nvPr/>
          </p:nvSpPr>
          <p:spPr>
            <a:xfrm>
              <a:off x="5897757" y="3422946"/>
              <a:ext cx="4327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10</a:t>
              </a:r>
            </a:p>
          </p:txBody>
        </p:sp>
        <p:cxnSp>
          <p:nvCxnSpPr>
            <p:cNvPr id="23" name="Rak 22">
              <a:extLst>
                <a:ext uri="{FF2B5EF4-FFF2-40B4-BE49-F238E27FC236}">
                  <a16:creationId xmlns:a16="http://schemas.microsoft.com/office/drawing/2014/main" id="{559913FA-82AA-1F48-A762-2ADA92C6704B}"/>
                </a:ext>
              </a:extLst>
            </p:cNvPr>
            <p:cNvCxnSpPr>
              <a:cxnSpLocks/>
            </p:cNvCxnSpPr>
            <p:nvPr/>
          </p:nvCxnSpPr>
          <p:spPr>
            <a:xfrm>
              <a:off x="5975743" y="3491960"/>
              <a:ext cx="27677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Dricksglas Vintage 4-pack">
            <a:extLst>
              <a:ext uri="{FF2B5EF4-FFF2-40B4-BE49-F238E27FC236}">
                <a16:creationId xmlns:a16="http://schemas.microsoft.com/office/drawing/2014/main" id="{6969CFB4-D3BB-D242-96BD-6A7971B07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5" b="11686"/>
          <a:stretch/>
        </p:blipFill>
        <p:spPr bwMode="auto">
          <a:xfrm rot="507987">
            <a:off x="7256640" y="733177"/>
            <a:ext cx="1850696" cy="13902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ktangel 26">
            <a:extLst>
              <a:ext uri="{FF2B5EF4-FFF2-40B4-BE49-F238E27FC236}">
                <a16:creationId xmlns:a16="http://schemas.microsoft.com/office/drawing/2014/main" id="{804F3E38-485F-F248-B06D-4D6B748A2EA9}"/>
              </a:ext>
            </a:extLst>
          </p:cNvPr>
          <p:cNvSpPr/>
          <p:nvPr/>
        </p:nvSpPr>
        <p:spPr>
          <a:xfrm>
            <a:off x="5235276" y="3217317"/>
            <a:ext cx="2511373" cy="5070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grpSp>
        <p:nvGrpSpPr>
          <p:cNvPr id="29" name="Grupp 28">
            <a:extLst>
              <a:ext uri="{FF2B5EF4-FFF2-40B4-BE49-F238E27FC236}">
                <a16:creationId xmlns:a16="http://schemas.microsoft.com/office/drawing/2014/main" id="{14DFCCD3-B2BE-AB43-83E6-361033A032A3}"/>
              </a:ext>
            </a:extLst>
          </p:cNvPr>
          <p:cNvGrpSpPr/>
          <p:nvPr/>
        </p:nvGrpSpPr>
        <p:grpSpPr>
          <a:xfrm>
            <a:off x="5184428" y="4117023"/>
            <a:ext cx="2754465" cy="1092607"/>
            <a:chOff x="4936966" y="2742224"/>
            <a:chExt cx="2754465" cy="1092607"/>
          </a:xfrm>
        </p:grpSpPr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CBB172E0-3C6D-FD43-83C1-7027C8BEAEC6}"/>
                </a:ext>
              </a:extLst>
            </p:cNvPr>
            <p:cNvSpPr/>
            <p:nvPr/>
          </p:nvSpPr>
          <p:spPr>
            <a:xfrm>
              <a:off x="4936966" y="2742224"/>
              <a:ext cx="2754465" cy="109260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endParaRPr lang="sv-SE" sz="800" dirty="0"/>
            </a:p>
            <a:p>
              <a:r>
                <a:rPr lang="sv-SE" dirty="0"/>
                <a:t>2 liter = 200 cl</a:t>
              </a:r>
            </a:p>
            <a:p>
              <a:endParaRPr lang="sv-SE" sz="900" dirty="0"/>
            </a:p>
            <a:p>
              <a:r>
                <a:rPr lang="sv-SE" dirty="0"/>
                <a:t>0,2 liter =         cl = 20 cl </a:t>
              </a:r>
            </a:p>
            <a:p>
              <a:endParaRPr lang="sv-SE" sz="1200" dirty="0"/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EF49609E-7B4C-B245-A2F2-6805FC918AD8}"/>
                </a:ext>
              </a:extLst>
            </p:cNvPr>
            <p:cNvSpPr/>
            <p:nvPr/>
          </p:nvSpPr>
          <p:spPr>
            <a:xfrm>
              <a:off x="5897757" y="3195727"/>
              <a:ext cx="5708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200</a:t>
              </a: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38BC6D00-0D2B-9648-99E8-6F18D4C1FE7F}"/>
                </a:ext>
              </a:extLst>
            </p:cNvPr>
            <p:cNvSpPr/>
            <p:nvPr/>
          </p:nvSpPr>
          <p:spPr>
            <a:xfrm>
              <a:off x="5968437" y="3427968"/>
              <a:ext cx="4327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10</a:t>
              </a:r>
            </a:p>
          </p:txBody>
        </p:sp>
        <p:cxnSp>
          <p:nvCxnSpPr>
            <p:cNvPr id="33" name="Rak 32">
              <a:extLst>
                <a:ext uri="{FF2B5EF4-FFF2-40B4-BE49-F238E27FC236}">
                  <a16:creationId xmlns:a16="http://schemas.microsoft.com/office/drawing/2014/main" id="{2C355E62-3F1C-EF4F-86AD-5D874DC2C033}"/>
                </a:ext>
              </a:extLst>
            </p:cNvPr>
            <p:cNvCxnSpPr>
              <a:cxnSpLocks/>
            </p:cNvCxnSpPr>
            <p:nvPr/>
          </p:nvCxnSpPr>
          <p:spPr>
            <a:xfrm>
              <a:off x="5966728" y="3496464"/>
              <a:ext cx="373001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ktangel 39">
            <a:extLst>
              <a:ext uri="{FF2B5EF4-FFF2-40B4-BE49-F238E27FC236}">
                <a16:creationId xmlns:a16="http://schemas.microsoft.com/office/drawing/2014/main" id="{1BD0ECC5-A2EE-754E-A4CB-EC656FC03A74}"/>
              </a:ext>
            </a:extLst>
          </p:cNvPr>
          <p:cNvSpPr/>
          <p:nvPr/>
        </p:nvSpPr>
        <p:spPr>
          <a:xfrm>
            <a:off x="5231769" y="4635207"/>
            <a:ext cx="2511373" cy="5070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grpSp>
        <p:nvGrpSpPr>
          <p:cNvPr id="47" name="Grupp 46">
            <a:extLst>
              <a:ext uri="{FF2B5EF4-FFF2-40B4-BE49-F238E27FC236}">
                <a16:creationId xmlns:a16="http://schemas.microsoft.com/office/drawing/2014/main" id="{BD2E76F6-7CCE-FB4A-BB67-95838E397A24}"/>
              </a:ext>
            </a:extLst>
          </p:cNvPr>
          <p:cNvGrpSpPr/>
          <p:nvPr/>
        </p:nvGrpSpPr>
        <p:grpSpPr>
          <a:xfrm>
            <a:off x="5184429" y="5468272"/>
            <a:ext cx="2754466" cy="1092607"/>
            <a:chOff x="4936967" y="2742224"/>
            <a:chExt cx="2754466" cy="1092607"/>
          </a:xfrm>
        </p:grpSpPr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4CE5A02-3F07-4A4A-A853-2E96AC778E1A}"/>
                </a:ext>
              </a:extLst>
            </p:cNvPr>
            <p:cNvSpPr/>
            <p:nvPr/>
          </p:nvSpPr>
          <p:spPr>
            <a:xfrm>
              <a:off x="4936967" y="2742224"/>
              <a:ext cx="2754466" cy="109260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endParaRPr lang="sv-SE" sz="800" dirty="0"/>
            </a:p>
            <a:p>
              <a:r>
                <a:rPr lang="sv-SE" dirty="0"/>
                <a:t>2 liter = 2 000 ml</a:t>
              </a:r>
            </a:p>
            <a:p>
              <a:endParaRPr lang="sv-SE" sz="900" dirty="0"/>
            </a:p>
            <a:p>
              <a:r>
                <a:rPr lang="sv-SE" dirty="0"/>
                <a:t>0,2 liter =            cl = 200 ml </a:t>
              </a:r>
            </a:p>
            <a:p>
              <a:endParaRPr lang="sv-SE" sz="1200" dirty="0"/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EFF53C4B-B6B2-6440-914D-3570F5A2D177}"/>
                </a:ext>
              </a:extLst>
            </p:cNvPr>
            <p:cNvSpPr/>
            <p:nvPr/>
          </p:nvSpPr>
          <p:spPr>
            <a:xfrm>
              <a:off x="5886250" y="3181273"/>
              <a:ext cx="70748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2 000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74742D45-516C-B440-9FF7-1EF13570BF30}"/>
                </a:ext>
              </a:extLst>
            </p:cNvPr>
            <p:cNvSpPr/>
            <p:nvPr/>
          </p:nvSpPr>
          <p:spPr>
            <a:xfrm>
              <a:off x="6043674" y="3415719"/>
              <a:ext cx="4327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10</a:t>
              </a:r>
            </a:p>
          </p:txBody>
        </p:sp>
        <p:cxnSp>
          <p:nvCxnSpPr>
            <p:cNvPr id="51" name="Rak 50">
              <a:extLst>
                <a:ext uri="{FF2B5EF4-FFF2-40B4-BE49-F238E27FC236}">
                  <a16:creationId xmlns:a16="http://schemas.microsoft.com/office/drawing/2014/main" id="{F6C79903-6C89-C043-95A9-3F6A567A0EFD}"/>
                </a:ext>
              </a:extLst>
            </p:cNvPr>
            <p:cNvCxnSpPr>
              <a:cxnSpLocks/>
            </p:cNvCxnSpPr>
            <p:nvPr/>
          </p:nvCxnSpPr>
          <p:spPr>
            <a:xfrm>
              <a:off x="5966728" y="3496464"/>
              <a:ext cx="501921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Rektangel 51">
            <a:extLst>
              <a:ext uri="{FF2B5EF4-FFF2-40B4-BE49-F238E27FC236}">
                <a16:creationId xmlns:a16="http://schemas.microsoft.com/office/drawing/2014/main" id="{AE95291C-2747-C24C-99A4-D55FA9E91CE3}"/>
              </a:ext>
            </a:extLst>
          </p:cNvPr>
          <p:cNvSpPr/>
          <p:nvPr/>
        </p:nvSpPr>
        <p:spPr>
          <a:xfrm>
            <a:off x="5204064" y="5968994"/>
            <a:ext cx="2729430" cy="5070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423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5" grpId="0"/>
      <p:bldP spid="16" grpId="0"/>
      <p:bldP spid="17" grpId="0"/>
      <p:bldP spid="27" grpId="0" animBg="1"/>
      <p:bldP spid="27" grpId="1" animBg="1"/>
      <p:bldP spid="40" grpId="0" animBg="1"/>
      <p:bldP spid="40" grpId="1" animBg="1"/>
      <p:bldP spid="52" grpId="0" animBg="1"/>
      <p:bldP spid="5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734573" y="1035721"/>
            <a:ext cx="673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Skriv volymerna i liter.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10808" y="394332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734573" y="1622147"/>
            <a:ext cx="576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5 cl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2916579" y="1638296"/>
            <a:ext cx="2019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15 dl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808696" y="2967422"/>
            <a:ext cx="1372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5 cl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2008062" y="2967421"/>
            <a:ext cx="1679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0,05 liter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829115" y="4201662"/>
            <a:ext cx="2291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 15 dl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2246832" y="4201661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1,5 liter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C088586-891A-E64C-A713-F02FA7EE0A70}"/>
              </a:ext>
            </a:extLst>
          </p:cNvPr>
          <p:cNvSpPr/>
          <p:nvPr/>
        </p:nvSpPr>
        <p:spPr>
          <a:xfrm>
            <a:off x="5077214" y="1630221"/>
            <a:ext cx="247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c) 475 cl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F211D88-716F-6A47-8665-1970882F9A80}"/>
              </a:ext>
            </a:extLst>
          </p:cNvPr>
          <p:cNvSpPr/>
          <p:nvPr/>
        </p:nvSpPr>
        <p:spPr>
          <a:xfrm>
            <a:off x="829115" y="5515561"/>
            <a:ext cx="2473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c) 475 cl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7BA3E06-D7A6-4F41-9849-214F14A36AFF}"/>
              </a:ext>
            </a:extLst>
          </p:cNvPr>
          <p:cNvSpPr/>
          <p:nvPr/>
        </p:nvSpPr>
        <p:spPr>
          <a:xfrm>
            <a:off x="2370145" y="5515561"/>
            <a:ext cx="1501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4,75 liter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C1449B9-9231-D945-9EE8-5538FF57FBC4}"/>
              </a:ext>
            </a:extLst>
          </p:cNvPr>
          <p:cNvSpPr/>
          <p:nvPr/>
        </p:nvSpPr>
        <p:spPr>
          <a:xfrm>
            <a:off x="5193655" y="2689926"/>
            <a:ext cx="3548000" cy="10926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1 cl är 1 hundradels liter = 0,01 liter.</a:t>
            </a:r>
          </a:p>
          <a:p>
            <a:endParaRPr lang="sv-SE" sz="900" dirty="0"/>
          </a:p>
          <a:p>
            <a:r>
              <a:rPr lang="sv-SE" dirty="0"/>
              <a:t>5 cl är 5 hundradels liter= 0,05 liter.</a:t>
            </a:r>
          </a:p>
          <a:p>
            <a:endParaRPr lang="sv-SE" sz="1200" dirty="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804F3E38-485F-F248-B06D-4D6B748A2EA9}"/>
              </a:ext>
            </a:extLst>
          </p:cNvPr>
          <p:cNvSpPr/>
          <p:nvPr/>
        </p:nvSpPr>
        <p:spPr>
          <a:xfrm>
            <a:off x="5239182" y="3233926"/>
            <a:ext cx="3475069" cy="2885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CBB172E0-3C6D-FD43-83C1-7027C8BEAEC6}"/>
              </a:ext>
            </a:extLst>
          </p:cNvPr>
          <p:cNvSpPr/>
          <p:nvPr/>
        </p:nvSpPr>
        <p:spPr>
          <a:xfrm>
            <a:off x="5184429" y="4117023"/>
            <a:ext cx="3548000" cy="10926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10 dl = 1 liter</a:t>
            </a:r>
          </a:p>
          <a:p>
            <a:endParaRPr lang="sv-SE" sz="900" dirty="0"/>
          </a:p>
          <a:p>
            <a:r>
              <a:rPr lang="sv-SE" dirty="0"/>
              <a:t>  5 dl är 5 tiondels liter = 0,5 liter.</a:t>
            </a:r>
          </a:p>
          <a:p>
            <a:endParaRPr lang="sv-SE" sz="1200" dirty="0"/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1BD0ECC5-A2EE-754E-A4CB-EC656FC03A74}"/>
              </a:ext>
            </a:extLst>
          </p:cNvPr>
          <p:cNvSpPr/>
          <p:nvPr/>
        </p:nvSpPr>
        <p:spPr>
          <a:xfrm>
            <a:off x="5325301" y="4663326"/>
            <a:ext cx="3388950" cy="3712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3305A86C-930F-C44A-8AA8-CEAF572D66BF}"/>
              </a:ext>
            </a:extLst>
          </p:cNvPr>
          <p:cNvSpPr/>
          <p:nvPr/>
        </p:nvSpPr>
        <p:spPr>
          <a:xfrm>
            <a:off x="5193654" y="5477252"/>
            <a:ext cx="3778223" cy="10926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100 cl = 1 liter alltså är 400 cl = 4 liter.</a:t>
            </a:r>
          </a:p>
          <a:p>
            <a:endParaRPr lang="sv-SE" sz="900" dirty="0"/>
          </a:p>
          <a:p>
            <a:r>
              <a:rPr lang="sv-SE" dirty="0"/>
              <a:t>75 cl är 75 hundradels liter = 0,75 liter.</a:t>
            </a:r>
          </a:p>
          <a:p>
            <a:endParaRPr lang="sv-SE" sz="1200" dirty="0"/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DDB2A4C9-2245-804E-A31F-1286BBD4C411}"/>
              </a:ext>
            </a:extLst>
          </p:cNvPr>
          <p:cNvSpPr/>
          <p:nvPr/>
        </p:nvSpPr>
        <p:spPr>
          <a:xfrm>
            <a:off x="5221547" y="6023555"/>
            <a:ext cx="3722436" cy="3712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916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5" grpId="0"/>
      <p:bldP spid="16" grpId="0"/>
      <p:bldP spid="17" grpId="0"/>
      <p:bldP spid="20" grpId="0" animBg="1"/>
      <p:bldP spid="27" grpId="0" animBg="1"/>
      <p:bldP spid="27" grpId="1" animBg="1"/>
      <p:bldP spid="30" grpId="0" animBg="1"/>
      <p:bldP spid="40" grpId="0" animBg="1"/>
      <p:bldP spid="40" grpId="1" animBg="1"/>
      <p:bldP spid="34" grpId="0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291774" y="622342"/>
            <a:ext cx="32044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En kastrull är fylld med två och en halv liter vatten.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30762" y="47829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3593054" y="538289"/>
            <a:ext cx="2712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a) </a:t>
            </a:r>
            <a:r>
              <a:rPr lang="sv-SE" sz="2000" dirty="0"/>
              <a:t>Skriv volymen i liter. 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3563871" y="977141"/>
            <a:ext cx="3052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b) </a:t>
            </a:r>
            <a:r>
              <a:rPr lang="sv-SE" sz="2000" dirty="0"/>
              <a:t>Skriv volymen i deciliter.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545121" y="2829345"/>
            <a:ext cx="3748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a) Två och en halv liter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3366239" y="2829345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2,5 liter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545121" y="3453307"/>
            <a:ext cx="2181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b) 2,5 liter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2091199" y="3462304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25 dl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C088586-891A-E64C-A713-F02FA7EE0A70}"/>
              </a:ext>
            </a:extLst>
          </p:cNvPr>
          <p:cNvSpPr/>
          <p:nvPr/>
        </p:nvSpPr>
        <p:spPr>
          <a:xfrm>
            <a:off x="3581953" y="1406409"/>
            <a:ext cx="55509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c) </a:t>
            </a:r>
            <a:r>
              <a:rPr lang="sv-SE" sz="2000" dirty="0"/>
              <a:t>Hur mycket mer vatten kan man hälla i kastrullen om den rymmer 3 liter? Svara i centiliter. </a:t>
            </a:r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7DA8C471-E57E-3048-9F0A-76F6DCA3B1FD}"/>
              </a:ext>
            </a:extLst>
          </p:cNvPr>
          <p:cNvGrpSpPr/>
          <p:nvPr/>
        </p:nvGrpSpPr>
        <p:grpSpPr>
          <a:xfrm>
            <a:off x="5341698" y="2573983"/>
            <a:ext cx="3748099" cy="1131079"/>
            <a:chOff x="4936967" y="2742224"/>
            <a:chExt cx="3748099" cy="1131079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1C1449B9-9231-D945-9EE8-5538FF57FBC4}"/>
                </a:ext>
              </a:extLst>
            </p:cNvPr>
            <p:cNvSpPr/>
            <p:nvPr/>
          </p:nvSpPr>
          <p:spPr>
            <a:xfrm>
              <a:off x="4936967" y="2742224"/>
              <a:ext cx="3748099" cy="113107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endParaRPr lang="sv-SE" sz="900" dirty="0"/>
            </a:p>
            <a:p>
              <a:r>
                <a:rPr lang="sv-SE" dirty="0"/>
                <a:t>En halv liter =       liter = 0,5 liter.</a:t>
              </a:r>
            </a:p>
            <a:p>
              <a:endParaRPr lang="sv-SE" sz="1200" dirty="0"/>
            </a:p>
            <a:p>
              <a:r>
                <a:rPr lang="sv-SE" dirty="0"/>
                <a:t>Då är två och en halv liter = 2,5 liter.</a:t>
              </a:r>
            </a:p>
            <a:p>
              <a:endParaRPr lang="sv-SE" sz="1050" dirty="0"/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42804C73-F536-BC49-9A5B-E06CBE589140}"/>
                </a:ext>
              </a:extLst>
            </p:cNvPr>
            <p:cNvSpPr/>
            <p:nvPr/>
          </p:nvSpPr>
          <p:spPr>
            <a:xfrm>
              <a:off x="6344908" y="2763268"/>
              <a:ext cx="4234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1</a:t>
              </a:r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6E030A99-B414-154B-A2B1-4B70A8475AFB}"/>
                </a:ext>
              </a:extLst>
            </p:cNvPr>
            <p:cNvSpPr/>
            <p:nvPr/>
          </p:nvSpPr>
          <p:spPr>
            <a:xfrm>
              <a:off x="6346803" y="3007524"/>
              <a:ext cx="4327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2</a:t>
              </a:r>
            </a:p>
          </p:txBody>
        </p:sp>
        <p:cxnSp>
          <p:nvCxnSpPr>
            <p:cNvPr id="23" name="Rak 22">
              <a:extLst>
                <a:ext uri="{FF2B5EF4-FFF2-40B4-BE49-F238E27FC236}">
                  <a16:creationId xmlns:a16="http://schemas.microsoft.com/office/drawing/2014/main" id="{559913FA-82AA-1F48-A762-2ADA92C6704B}"/>
                </a:ext>
              </a:extLst>
            </p:cNvPr>
            <p:cNvCxnSpPr>
              <a:cxnSpLocks/>
            </p:cNvCxnSpPr>
            <p:nvPr/>
          </p:nvCxnSpPr>
          <p:spPr>
            <a:xfrm>
              <a:off x="6392983" y="3071612"/>
              <a:ext cx="205720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Rektangel 26">
            <a:extLst>
              <a:ext uri="{FF2B5EF4-FFF2-40B4-BE49-F238E27FC236}">
                <a16:creationId xmlns:a16="http://schemas.microsoft.com/office/drawing/2014/main" id="{804F3E38-485F-F248-B06D-4D6B748A2EA9}"/>
              </a:ext>
            </a:extLst>
          </p:cNvPr>
          <p:cNvSpPr/>
          <p:nvPr/>
        </p:nvSpPr>
        <p:spPr>
          <a:xfrm>
            <a:off x="5399246" y="3155212"/>
            <a:ext cx="3430184" cy="5070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E5A30F8B-C352-F04B-B924-4F54E6476A19}"/>
              </a:ext>
            </a:extLst>
          </p:cNvPr>
          <p:cNvSpPr/>
          <p:nvPr/>
        </p:nvSpPr>
        <p:spPr>
          <a:xfrm>
            <a:off x="5341699" y="3923774"/>
            <a:ext cx="3253662" cy="4924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sz="800" dirty="0"/>
          </a:p>
          <a:p>
            <a:r>
              <a:rPr lang="sv-SE" dirty="0"/>
              <a:t>2 liter = 20 dl och 0,5 liter = 5 dl.</a:t>
            </a:r>
            <a:endParaRPr lang="sv-SE" sz="1200" dirty="0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CBF30E72-DAF4-6F45-9646-7FE2E2E1B14B}"/>
              </a:ext>
            </a:extLst>
          </p:cNvPr>
          <p:cNvSpPr/>
          <p:nvPr/>
        </p:nvSpPr>
        <p:spPr>
          <a:xfrm>
            <a:off x="545120" y="4151726"/>
            <a:ext cx="2181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c) 2,5 liter </a:t>
            </a:r>
            <a:r>
              <a:rPr lang="sv-SE" sz="2000" dirty="0">
                <a:latin typeface="+mn-lt"/>
              </a:rPr>
              <a:t>=</a:t>
            </a:r>
            <a:endParaRPr lang="sv-SE" sz="2000" dirty="0">
              <a:latin typeface="Bradley Hand" pitchFamily="2" charset="77"/>
            </a:endParaRP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16832628-41A7-1F46-A5CA-5A1703EC028D}"/>
              </a:ext>
            </a:extLst>
          </p:cNvPr>
          <p:cNvSpPr/>
          <p:nvPr/>
        </p:nvSpPr>
        <p:spPr>
          <a:xfrm>
            <a:off x="2026424" y="4151726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250 cl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53540BC0-1364-B44F-910D-9FA1CDE06E80}"/>
              </a:ext>
            </a:extLst>
          </p:cNvPr>
          <p:cNvSpPr/>
          <p:nvPr/>
        </p:nvSpPr>
        <p:spPr>
          <a:xfrm>
            <a:off x="803329" y="4598100"/>
            <a:ext cx="21813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Kan hälla i : 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CE7AB560-4CBF-A54E-B0CF-8A1A1BC1F670}"/>
              </a:ext>
            </a:extLst>
          </p:cNvPr>
          <p:cNvSpPr/>
          <p:nvPr/>
        </p:nvSpPr>
        <p:spPr>
          <a:xfrm>
            <a:off x="2226147" y="4605965"/>
            <a:ext cx="2540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(300 </a:t>
            </a:r>
            <a:r>
              <a:rPr lang="sv-SE" sz="2000" dirty="0">
                <a:latin typeface="+mn-lt"/>
              </a:rPr>
              <a:t>–</a:t>
            </a:r>
            <a:r>
              <a:rPr lang="sv-SE" sz="2000" dirty="0">
                <a:latin typeface="Bradley Hand" pitchFamily="2" charset="77"/>
              </a:rPr>
              <a:t> 250) cl </a:t>
            </a:r>
            <a:r>
              <a:rPr lang="sv-SE" sz="2000" dirty="0">
                <a:latin typeface="+mn-lt"/>
              </a:rPr>
              <a:t>=</a:t>
            </a: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1087461D-6E3C-0E42-94A7-9DBAA1BB693E}"/>
              </a:ext>
            </a:extLst>
          </p:cNvPr>
          <p:cNvSpPr/>
          <p:nvPr/>
        </p:nvSpPr>
        <p:spPr>
          <a:xfrm>
            <a:off x="4131051" y="4598100"/>
            <a:ext cx="1270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50 cl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0C1EB7DD-0F93-7641-9404-C8C5B39EFF2B}"/>
              </a:ext>
            </a:extLst>
          </p:cNvPr>
          <p:cNvSpPr/>
          <p:nvPr/>
        </p:nvSpPr>
        <p:spPr>
          <a:xfrm>
            <a:off x="547972" y="5387177"/>
            <a:ext cx="9200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</a:t>
            </a:r>
            <a:r>
              <a:rPr lang="sv-SE" sz="2000" dirty="0">
                <a:latin typeface="Bradley Hand" pitchFamily="2" charset="77"/>
              </a:rPr>
              <a:t>: 	a) 2,5 liter		b) 25 dl	</a:t>
            </a:r>
          </a:p>
          <a:p>
            <a:r>
              <a:rPr lang="sv-SE" sz="2000" dirty="0">
                <a:latin typeface="Bradley Hand" pitchFamily="2" charset="77"/>
              </a:rPr>
              <a:t>		c) Man kan hälla i 50 cl i kastrullen.</a:t>
            </a:r>
          </a:p>
        </p:txBody>
      </p:sp>
      <p:pic>
        <p:nvPicPr>
          <p:cNvPr id="3076" name="Picture 4" descr="6 tips – så rengör du en vidbränd kastrull | Allas">
            <a:extLst>
              <a:ext uri="{FF2B5EF4-FFF2-40B4-BE49-F238E27FC236}">
                <a16:creationId xmlns:a16="http://schemas.microsoft.com/office/drawing/2014/main" id="{D14A411E-864E-4345-8BF8-3F6965771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b="-2116"/>
          <a:stretch/>
        </p:blipFill>
        <p:spPr bwMode="auto">
          <a:xfrm>
            <a:off x="781707" y="1474463"/>
            <a:ext cx="1568649" cy="8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55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5" grpId="0"/>
      <p:bldP spid="27" grpId="0" animBg="1"/>
      <p:bldP spid="27" grpId="1" animBg="1"/>
      <p:bldP spid="41" grpId="0" animBg="1"/>
      <p:bldP spid="43" grpId="0"/>
      <p:bldP spid="44" grpId="0"/>
      <p:bldP spid="45" grpId="0"/>
      <p:bldP spid="46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415652" y="1005211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2177074" y="1001114"/>
            <a:ext cx="4790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Skriv två klockslag till varje bild. 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1AB48D02-4B4B-F742-BC5A-1ED9A85B8FBD}"/>
              </a:ext>
            </a:extLst>
          </p:cNvPr>
          <p:cNvGrpSpPr/>
          <p:nvPr/>
        </p:nvGrpSpPr>
        <p:grpSpPr>
          <a:xfrm>
            <a:off x="960962" y="1870838"/>
            <a:ext cx="2412818" cy="1958724"/>
            <a:chOff x="636899" y="1515942"/>
            <a:chExt cx="2412818" cy="1958724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2207F8E1-916A-3E4A-BCD8-3F19A9F6940E}"/>
                </a:ext>
              </a:extLst>
            </p:cNvPr>
            <p:cNvSpPr/>
            <p:nvPr/>
          </p:nvSpPr>
          <p:spPr>
            <a:xfrm>
              <a:off x="636899" y="1689605"/>
              <a:ext cx="63332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000" dirty="0">
                  <a:latin typeface="+mn-lt"/>
                </a:rPr>
                <a:t>a) </a:t>
              </a:r>
            </a:p>
          </p:txBody>
        </p:sp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49AA236E-4990-CD4B-8790-1F8A28392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41" t="6732" r="6100" b="5939"/>
            <a:stretch/>
          </p:blipFill>
          <p:spPr>
            <a:xfrm>
              <a:off x="1090993" y="1515942"/>
              <a:ext cx="1958724" cy="1958724"/>
            </a:xfrm>
            <a:prstGeom prst="ellipse">
              <a:avLst/>
            </a:prstGeom>
          </p:spPr>
        </p:pic>
      </p:grpSp>
      <p:sp>
        <p:nvSpPr>
          <p:cNvPr id="8" name="Rektangel 7">
            <a:extLst>
              <a:ext uri="{FF2B5EF4-FFF2-40B4-BE49-F238E27FC236}">
                <a16:creationId xmlns:a16="http://schemas.microsoft.com/office/drawing/2014/main" id="{724A002B-673C-AB49-A8F7-0052117FB3F4}"/>
              </a:ext>
            </a:extLst>
          </p:cNvPr>
          <p:cNvSpPr/>
          <p:nvPr/>
        </p:nvSpPr>
        <p:spPr>
          <a:xfrm>
            <a:off x="567390" y="4550233"/>
            <a:ext cx="1092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Svar:</a:t>
            </a:r>
            <a:r>
              <a:rPr lang="sv-SE" sz="2000" dirty="0">
                <a:latin typeface="Bradley Hand" pitchFamily="2" charset="77"/>
              </a:rPr>
              <a:t> </a:t>
            </a:r>
            <a:r>
              <a:rPr lang="sv-SE" sz="2000" dirty="0">
                <a:latin typeface="+mn-lt"/>
              </a:rPr>
              <a:t>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1440C8E-2A80-A849-A8B0-1EBDDFA6C2FE}"/>
              </a:ext>
            </a:extLst>
          </p:cNvPr>
          <p:cNvSpPr/>
          <p:nvPr/>
        </p:nvSpPr>
        <p:spPr>
          <a:xfrm>
            <a:off x="1361675" y="4575413"/>
            <a:ext cx="27695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05.15 eller 17.15 </a:t>
            </a: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EA280CC1-1043-BB41-831A-1F0BBBC17E55}"/>
              </a:ext>
            </a:extLst>
          </p:cNvPr>
          <p:cNvGrpSpPr/>
          <p:nvPr/>
        </p:nvGrpSpPr>
        <p:grpSpPr>
          <a:xfrm>
            <a:off x="5393366" y="1982080"/>
            <a:ext cx="2384077" cy="1949157"/>
            <a:chOff x="3753135" y="1446174"/>
            <a:chExt cx="2384077" cy="1949157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5EBD3670-45DA-0F41-B43E-39E25470436D}"/>
                </a:ext>
              </a:extLst>
            </p:cNvPr>
            <p:cNvSpPr/>
            <p:nvPr/>
          </p:nvSpPr>
          <p:spPr>
            <a:xfrm>
              <a:off x="3753135" y="1515942"/>
              <a:ext cx="43672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000" dirty="0">
                  <a:latin typeface="+mn-lt"/>
                </a:rPr>
                <a:t>b) </a:t>
              </a:r>
            </a:p>
          </p:txBody>
        </p: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18EC291F-B798-1047-B7EA-AB18F94845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95" t="5274" r="4899" b="5165"/>
            <a:stretch/>
          </p:blipFill>
          <p:spPr>
            <a:xfrm>
              <a:off x="4178488" y="1446174"/>
              <a:ext cx="1958724" cy="1949157"/>
            </a:xfrm>
            <a:prstGeom prst="ellipse">
              <a:avLst/>
            </a:prstGeom>
          </p:spPr>
        </p:pic>
      </p:grpSp>
      <p:sp>
        <p:nvSpPr>
          <p:cNvPr id="14" name="Rektangel 13">
            <a:extLst>
              <a:ext uri="{FF2B5EF4-FFF2-40B4-BE49-F238E27FC236}">
                <a16:creationId xmlns:a16="http://schemas.microsoft.com/office/drawing/2014/main" id="{AFD0AAE0-E8A7-3C41-A671-1C03A96D697E}"/>
              </a:ext>
            </a:extLst>
          </p:cNvPr>
          <p:cNvSpPr/>
          <p:nvPr/>
        </p:nvSpPr>
        <p:spPr>
          <a:xfrm>
            <a:off x="5094780" y="4561871"/>
            <a:ext cx="10338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Svar:</a:t>
            </a:r>
            <a:r>
              <a:rPr lang="sv-SE" sz="2000" dirty="0">
                <a:latin typeface="Bradley Hand" pitchFamily="2" charset="77"/>
              </a:rPr>
              <a:t> </a:t>
            </a:r>
            <a:endParaRPr lang="sv-SE" sz="2000" dirty="0">
              <a:latin typeface="+mn-lt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784832C-5510-5745-BD79-F752C28AB36D}"/>
              </a:ext>
            </a:extLst>
          </p:cNvPr>
          <p:cNvSpPr/>
          <p:nvPr/>
        </p:nvSpPr>
        <p:spPr>
          <a:xfrm>
            <a:off x="5830093" y="4599164"/>
            <a:ext cx="27695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10.40 eller 22.40 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C52B479D-9F4A-E84F-9DBB-7BD0B4E53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09" y="163673"/>
            <a:ext cx="8900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400" b="1" dirty="0">
                <a:latin typeface="+mn-lt"/>
              </a:rPr>
              <a:t>		             				 		Tid</a:t>
            </a:r>
          </a:p>
        </p:txBody>
      </p:sp>
    </p:spTree>
    <p:extLst>
      <p:ext uri="{BB962C8B-B14F-4D97-AF65-F5344CB8AC3E}">
        <p14:creationId xmlns:p14="http://schemas.microsoft.com/office/powerpoint/2010/main" val="9035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5EB13AA-B6F3-0043-81DD-E867F1271060}"/>
              </a:ext>
            </a:extLst>
          </p:cNvPr>
          <p:cNvSpPr/>
          <p:nvPr/>
        </p:nvSpPr>
        <p:spPr>
          <a:xfrm>
            <a:off x="3488000" y="344464"/>
            <a:ext cx="1960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Viktiga samband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B93B06A-01C9-6B4C-AB6C-451ED39E0775}"/>
              </a:ext>
            </a:extLst>
          </p:cNvPr>
          <p:cNvSpPr/>
          <p:nvPr/>
        </p:nvSpPr>
        <p:spPr>
          <a:xfrm>
            <a:off x="786313" y="1070076"/>
            <a:ext cx="79158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Mellan enheterna 1 m, 1 dm, 1 cm och 1 mm finns följande samband: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D87EB0E-00FE-E84E-81BC-3F007F72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969" y="1957857"/>
            <a:ext cx="5962150" cy="153389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2E5D056-7DD9-A24E-86E1-204E604399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455" y="2541926"/>
            <a:ext cx="2678670" cy="36576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F7E1B85-DE25-3145-B141-F6A8D3675D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9378" y="2907686"/>
            <a:ext cx="2678670" cy="36576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46DFCE71-97B6-FD45-8783-304423472457}"/>
              </a:ext>
            </a:extLst>
          </p:cNvPr>
          <p:cNvSpPr/>
          <p:nvPr/>
        </p:nvSpPr>
        <p:spPr>
          <a:xfrm>
            <a:off x="380597" y="3496642"/>
            <a:ext cx="83828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Som du ser är den närmaste större enheten </a:t>
            </a:r>
            <a:r>
              <a:rPr lang="sv-SE" sz="2000" dirty="0">
                <a:solidFill>
                  <a:srgbClr val="C00000"/>
                </a:solidFill>
              </a:rPr>
              <a:t>tio gånger så stor </a:t>
            </a:r>
            <a:r>
              <a:rPr lang="sv-SE" sz="2000" dirty="0"/>
              <a:t>som den mindre.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D2BEBFE-7779-D54F-9E92-5602FB522259}"/>
              </a:ext>
            </a:extLst>
          </p:cNvPr>
          <p:cNvSpPr/>
          <p:nvPr/>
        </p:nvSpPr>
        <p:spPr>
          <a:xfrm>
            <a:off x="1923291" y="4213374"/>
            <a:ext cx="4874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Med hjälp av sambanden kan vi räkna ut att: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103D9246-4DD5-B642-9886-AB72E8644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969" y="4613484"/>
            <a:ext cx="6022428" cy="1556358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B67ADC9B-7DC1-1146-99BD-5FBDEF8B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455" y="4821853"/>
            <a:ext cx="1381925" cy="36576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1A0B8F42-CD05-7040-8F36-94081D8BA5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1036" y="4821853"/>
            <a:ext cx="1381925" cy="36576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40D90F8F-7E5A-FD49-B183-AEBEFECF34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8327" y="4821853"/>
            <a:ext cx="1779442" cy="36576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8E0856F0-EF00-6B40-84E4-B419EC3AC9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5866" y="5208783"/>
            <a:ext cx="804590" cy="36576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047875D5-682B-7E43-BD41-CD243831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2327" y="5285875"/>
            <a:ext cx="1381925" cy="36576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5C407278-3415-3A44-8CF0-5B88A247A8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5429" y="5218114"/>
            <a:ext cx="1381925" cy="36576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ED177EB1-50D2-6143-878A-254FB46BB5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603" y="5637981"/>
            <a:ext cx="804590" cy="365760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8DEED8FC-E9D6-DF4B-8809-AE5B09FADF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6385" y="5667056"/>
            <a:ext cx="1381925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4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1407656" y="251395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129891" y="2504715"/>
            <a:ext cx="576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Hur mycket är klockan?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1440C8E-2A80-A849-A8B0-1EBDDFA6C2FE}"/>
              </a:ext>
            </a:extLst>
          </p:cNvPr>
          <p:cNvSpPr/>
          <p:nvPr/>
        </p:nvSpPr>
        <p:spPr>
          <a:xfrm>
            <a:off x="6392948" y="2509535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Klockan är 13.45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4A86F761-EE75-3D4A-BC61-506E3DE87683}"/>
              </a:ext>
            </a:extLst>
          </p:cNvPr>
          <p:cNvSpPr/>
          <p:nvPr/>
        </p:nvSpPr>
        <p:spPr>
          <a:xfrm>
            <a:off x="129891" y="3374926"/>
            <a:ext cx="665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</a:t>
            </a:r>
            <a:r>
              <a:rPr lang="sv-SE" sz="2400" dirty="0"/>
              <a:t>Hur mycket är klockan om en halvtimme</a:t>
            </a:r>
            <a:r>
              <a:rPr lang="sv-SE" sz="2400" dirty="0">
                <a:latin typeface="+mn-lt"/>
              </a:rPr>
              <a:t>?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A5D0D0A-67D1-C64E-B1A7-8FEAF4EC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960" y="79628"/>
            <a:ext cx="1972943" cy="2081049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EEDEC74-57F5-9B48-BC7C-69DCB2892EAD}"/>
              </a:ext>
            </a:extLst>
          </p:cNvPr>
          <p:cNvSpPr/>
          <p:nvPr/>
        </p:nvSpPr>
        <p:spPr>
          <a:xfrm>
            <a:off x="6374472" y="3401492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Klockan är 14.15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92A6B21D-762A-304B-B826-51F86C41AAC7}"/>
              </a:ext>
            </a:extLst>
          </p:cNvPr>
          <p:cNvSpPr/>
          <p:nvPr/>
        </p:nvSpPr>
        <p:spPr>
          <a:xfrm>
            <a:off x="843222" y="3917151"/>
            <a:ext cx="433895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Om femton minuter är klockan 14.00. </a:t>
            </a:r>
          </a:p>
          <a:p>
            <a:r>
              <a:rPr lang="sv-SE" dirty="0"/>
              <a:t>Om ytterligare 15 minuter är klockan 14.15. 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961F58E-09BB-8A45-A82E-B3071EE0038E}"/>
              </a:ext>
            </a:extLst>
          </p:cNvPr>
          <p:cNvSpPr/>
          <p:nvPr/>
        </p:nvSpPr>
        <p:spPr>
          <a:xfrm>
            <a:off x="163626" y="5003429"/>
            <a:ext cx="665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c) </a:t>
            </a:r>
            <a:r>
              <a:rPr lang="sv-SE" sz="2400" dirty="0"/>
              <a:t>Hur mycket var klockan för en kvart sedan</a:t>
            </a:r>
            <a:r>
              <a:rPr lang="sv-SE" sz="2400" dirty="0">
                <a:latin typeface="+mn-lt"/>
              </a:rPr>
              <a:t>? 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F870BC0-EE6E-7F49-B947-A385B8CE7655}"/>
              </a:ext>
            </a:extLst>
          </p:cNvPr>
          <p:cNvSpPr/>
          <p:nvPr/>
        </p:nvSpPr>
        <p:spPr>
          <a:xfrm>
            <a:off x="6374473" y="5056562"/>
            <a:ext cx="2769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Klockan var 14.15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B24A36A7-2B3B-0845-B13E-4A4C5144EFB5}"/>
              </a:ext>
            </a:extLst>
          </p:cNvPr>
          <p:cNvSpPr/>
          <p:nvPr/>
        </p:nvSpPr>
        <p:spPr>
          <a:xfrm>
            <a:off x="868896" y="5581875"/>
            <a:ext cx="3640895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En kvart är 15 minuter. </a:t>
            </a:r>
          </a:p>
          <a:p>
            <a:r>
              <a:rPr lang="sv-SE" dirty="0"/>
              <a:t>För 15 min sedan var klockan 13.30.  </a:t>
            </a:r>
          </a:p>
        </p:txBody>
      </p:sp>
    </p:spTree>
    <p:extLst>
      <p:ext uri="{BB962C8B-B14F-4D97-AF65-F5344CB8AC3E}">
        <p14:creationId xmlns:p14="http://schemas.microsoft.com/office/powerpoint/2010/main" val="80259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6" grpId="0"/>
      <p:bldP spid="11" grpId="0"/>
      <p:bldP spid="13" grpId="0" animBg="1"/>
      <p:bldP spid="14" grpId="0"/>
      <p:bldP spid="18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3676130" y="156815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734573" y="864439"/>
            <a:ext cx="576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Hur lång tid har det gått mellan klockslagen? </a:t>
            </a:r>
          </a:p>
        </p:txBody>
      </p:sp>
      <p:graphicFrame>
        <p:nvGraphicFramePr>
          <p:cNvPr id="19" name="Tabell 18">
            <a:extLst>
              <a:ext uri="{FF2B5EF4-FFF2-40B4-BE49-F238E27FC236}">
                <a16:creationId xmlns:a16="http://schemas.microsoft.com/office/drawing/2014/main" id="{76BB04D0-6EB0-AD4D-BC69-5E3C2B1C3508}"/>
              </a:ext>
            </a:extLst>
          </p:cNvPr>
          <p:cNvGraphicFramePr>
            <a:graphicFrameLocks noGrp="1"/>
          </p:cNvGraphicFramePr>
          <p:nvPr/>
        </p:nvGraphicFramePr>
        <p:xfrm>
          <a:off x="1484163" y="2145179"/>
          <a:ext cx="3670412" cy="194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7320">
                  <a:extLst>
                    <a:ext uri="{9D8B030D-6E8A-4147-A177-3AD203B41FA5}">
                      <a16:colId xmlns:a16="http://schemas.microsoft.com/office/drawing/2014/main" val="3684661535"/>
                    </a:ext>
                  </a:extLst>
                </a:gridCol>
                <a:gridCol w="690281">
                  <a:extLst>
                    <a:ext uri="{9D8B030D-6E8A-4147-A177-3AD203B41FA5}">
                      <a16:colId xmlns:a16="http://schemas.microsoft.com/office/drawing/2014/main" val="1714510223"/>
                    </a:ext>
                  </a:extLst>
                </a:gridCol>
                <a:gridCol w="782811">
                  <a:extLst>
                    <a:ext uri="{9D8B030D-6E8A-4147-A177-3AD203B41FA5}">
                      <a16:colId xmlns:a16="http://schemas.microsoft.com/office/drawing/2014/main" val="3427736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  </a:t>
                      </a:r>
                      <a:r>
                        <a:rPr lang="sv-SE" sz="2400" dirty="0"/>
                        <a:t>h</a:t>
                      </a:r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dirty="0"/>
                        <a:t>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922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278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747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81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261762"/>
                  </a:ext>
                </a:extLst>
              </a:tr>
            </a:tbl>
          </a:graphicData>
        </a:graphic>
      </p:graphicFrame>
      <p:sp>
        <p:nvSpPr>
          <p:cNvPr id="22" name="Rektangel 21">
            <a:extLst>
              <a:ext uri="{FF2B5EF4-FFF2-40B4-BE49-F238E27FC236}">
                <a16:creationId xmlns:a16="http://schemas.microsoft.com/office/drawing/2014/main" id="{D0CECCEC-13E7-1F48-924F-7513B00E3026}"/>
              </a:ext>
            </a:extLst>
          </p:cNvPr>
          <p:cNvSpPr/>
          <p:nvPr/>
        </p:nvSpPr>
        <p:spPr>
          <a:xfrm>
            <a:off x="1719962" y="2580787"/>
            <a:ext cx="213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13.25 till 14.00 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6C877C42-A006-A941-B1F3-0F61997CE8DA}"/>
              </a:ext>
            </a:extLst>
          </p:cNvPr>
          <p:cNvSpPr/>
          <p:nvPr/>
        </p:nvSpPr>
        <p:spPr>
          <a:xfrm>
            <a:off x="4379452" y="2580787"/>
            <a:ext cx="711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35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9FD34A93-97D1-BD48-8E32-9E667868873C}"/>
              </a:ext>
            </a:extLst>
          </p:cNvPr>
          <p:cNvSpPr/>
          <p:nvPr/>
        </p:nvSpPr>
        <p:spPr>
          <a:xfrm>
            <a:off x="1727152" y="2954128"/>
            <a:ext cx="213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14.00 till 16.00 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5F494096-24E4-834D-A74C-8FAB32136EAD}"/>
              </a:ext>
            </a:extLst>
          </p:cNvPr>
          <p:cNvSpPr/>
          <p:nvPr/>
        </p:nvSpPr>
        <p:spPr>
          <a:xfrm>
            <a:off x="3859204" y="2939072"/>
            <a:ext cx="444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2 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50654A78-14BE-B346-A89C-0E2C05E5AD46}"/>
              </a:ext>
            </a:extLst>
          </p:cNvPr>
          <p:cNvSpPr/>
          <p:nvPr/>
        </p:nvSpPr>
        <p:spPr>
          <a:xfrm>
            <a:off x="1727152" y="3317342"/>
            <a:ext cx="213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16.00 till 16.50 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82784025-5486-2047-A8B0-64AB44820BA9}"/>
              </a:ext>
            </a:extLst>
          </p:cNvPr>
          <p:cNvSpPr/>
          <p:nvPr/>
        </p:nvSpPr>
        <p:spPr>
          <a:xfrm>
            <a:off x="4361261" y="3288411"/>
            <a:ext cx="711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50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7ADC1DA0-06FE-8E41-835D-9A9089E47A05}"/>
              </a:ext>
            </a:extLst>
          </p:cNvPr>
          <p:cNvSpPr/>
          <p:nvPr/>
        </p:nvSpPr>
        <p:spPr>
          <a:xfrm>
            <a:off x="3885647" y="3661176"/>
            <a:ext cx="4447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C00000"/>
                </a:solidFill>
                <a:latin typeface="+mn-lt"/>
              </a:rPr>
              <a:t>2 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6001F4AF-B25F-A048-A66E-8CB2FFD583C2}"/>
              </a:ext>
            </a:extLst>
          </p:cNvPr>
          <p:cNvSpPr/>
          <p:nvPr/>
        </p:nvSpPr>
        <p:spPr>
          <a:xfrm>
            <a:off x="4397718" y="3661176"/>
            <a:ext cx="711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C00000"/>
                </a:solidFill>
                <a:latin typeface="+mn-lt"/>
              </a:rPr>
              <a:t>85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552F3857-8B53-0D46-B689-7EB2DE1A196E}"/>
              </a:ext>
            </a:extLst>
          </p:cNvPr>
          <p:cNvSpPr/>
          <p:nvPr/>
        </p:nvSpPr>
        <p:spPr>
          <a:xfrm>
            <a:off x="1888340" y="4379679"/>
            <a:ext cx="1333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85 min = 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259EE987-5909-924B-9E80-777D550ADCCD}"/>
              </a:ext>
            </a:extLst>
          </p:cNvPr>
          <p:cNvSpPr/>
          <p:nvPr/>
        </p:nvSpPr>
        <p:spPr>
          <a:xfrm>
            <a:off x="3073483" y="4386075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1 h 25 min  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EA76F275-A9C3-C44F-87E3-287770983382}"/>
              </a:ext>
            </a:extLst>
          </p:cNvPr>
          <p:cNvSpPr/>
          <p:nvPr/>
        </p:nvSpPr>
        <p:spPr>
          <a:xfrm>
            <a:off x="1702111" y="5174650"/>
            <a:ext cx="304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2 h + 1 h 25 min = 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C124CAFC-6FA6-E746-A882-105AEC12E760}"/>
              </a:ext>
            </a:extLst>
          </p:cNvPr>
          <p:cNvSpPr/>
          <p:nvPr/>
        </p:nvSpPr>
        <p:spPr>
          <a:xfrm>
            <a:off x="3976877" y="5174649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3 h 25 min 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635703C-FF2A-0842-BB00-EDDE37075EDF}"/>
              </a:ext>
            </a:extLst>
          </p:cNvPr>
          <p:cNvSpPr/>
          <p:nvPr/>
        </p:nvSpPr>
        <p:spPr>
          <a:xfrm>
            <a:off x="1541580" y="6136621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u="sng" dirty="0">
                <a:latin typeface="Bradley Hand" pitchFamily="2" charset="77"/>
              </a:rPr>
              <a:t>Svar:</a:t>
            </a:r>
            <a:r>
              <a:rPr lang="sv-SE" sz="2400" dirty="0">
                <a:latin typeface="Bradley Hand" pitchFamily="2" charset="77"/>
              </a:rPr>
              <a:t>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D7E6B01-0B5B-D349-AD31-4855F40D12DE}"/>
              </a:ext>
            </a:extLst>
          </p:cNvPr>
          <p:cNvSpPr/>
          <p:nvPr/>
        </p:nvSpPr>
        <p:spPr>
          <a:xfrm>
            <a:off x="2348432" y="6161237"/>
            <a:ext cx="4198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Det har gått 3 h 25 min.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0905124-FC5E-A345-B2CC-F056B45C7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86" y="1152292"/>
            <a:ext cx="4507502" cy="24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0.31077 -0.018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8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/>
      <p:bldP spid="23" grpId="0"/>
      <p:bldP spid="24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F1B0BEE-956C-CC4A-8EF0-24F3AE98302C}"/>
              </a:ext>
            </a:extLst>
          </p:cNvPr>
          <p:cNvSpPr/>
          <p:nvPr/>
        </p:nvSpPr>
        <p:spPr>
          <a:xfrm>
            <a:off x="3761506" y="529489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14492AB-4678-654F-8E94-B7E33CA5AD2B}"/>
              </a:ext>
            </a:extLst>
          </p:cNvPr>
          <p:cNvSpPr/>
          <p:nvPr/>
        </p:nvSpPr>
        <p:spPr>
          <a:xfrm>
            <a:off x="1247808" y="1337494"/>
            <a:ext cx="53255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Ludvig och Sofia </a:t>
            </a:r>
            <a:r>
              <a:rPr lang="sv-SE" sz="2400" dirty="0"/>
              <a:t>ser ett avsnitt av en serie som är 50 minuter långt tillsammans med sin pappa. </a:t>
            </a:r>
          </a:p>
          <a:p>
            <a:endParaRPr lang="sv-SE" sz="2400" dirty="0"/>
          </a:p>
          <a:p>
            <a:r>
              <a:rPr lang="sv-SE" sz="2400" dirty="0"/>
              <a:t>Det börjar 18.30. När slutar avsnittet?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4C86E07-5F8C-174E-BB0B-B890F5F7DF54}"/>
              </a:ext>
            </a:extLst>
          </p:cNvPr>
          <p:cNvSpPr/>
          <p:nvPr/>
        </p:nvSpPr>
        <p:spPr>
          <a:xfrm>
            <a:off x="1970295" y="4166743"/>
            <a:ext cx="304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18.30 </a:t>
            </a:r>
            <a:r>
              <a:rPr lang="sv-SE" sz="2400" dirty="0">
                <a:latin typeface="+mn-lt"/>
              </a:rPr>
              <a:t>+</a:t>
            </a:r>
            <a:r>
              <a:rPr lang="sv-SE" sz="2400" dirty="0">
                <a:latin typeface="Bradley Hand" pitchFamily="2" charset="77"/>
              </a:rPr>
              <a:t> 30 min </a:t>
            </a:r>
            <a:r>
              <a:rPr lang="sv-SE" sz="2400" dirty="0">
                <a:latin typeface="+mn-lt"/>
              </a:rPr>
              <a:t>=</a:t>
            </a:r>
            <a:r>
              <a:rPr lang="sv-SE" sz="2400" dirty="0">
                <a:latin typeface="Bradley Hand" pitchFamily="2" charset="77"/>
              </a:rPr>
              <a:t>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36CD3D3-7DB6-E049-AA55-80E515A6B221}"/>
              </a:ext>
            </a:extLst>
          </p:cNvPr>
          <p:cNvSpPr/>
          <p:nvPr/>
        </p:nvSpPr>
        <p:spPr>
          <a:xfrm>
            <a:off x="4354547" y="4166742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 19.00 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0080198-9F60-E346-99E8-88961D6137BD}"/>
              </a:ext>
            </a:extLst>
          </p:cNvPr>
          <p:cNvSpPr/>
          <p:nvPr/>
        </p:nvSpPr>
        <p:spPr>
          <a:xfrm>
            <a:off x="1970295" y="4653023"/>
            <a:ext cx="304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19.00 </a:t>
            </a:r>
            <a:r>
              <a:rPr lang="sv-SE" sz="2400" dirty="0"/>
              <a:t>+</a:t>
            </a:r>
            <a:r>
              <a:rPr lang="sv-SE" sz="2400" dirty="0">
                <a:latin typeface="Bradley Hand" pitchFamily="2" charset="77"/>
              </a:rPr>
              <a:t> 20 min </a:t>
            </a:r>
            <a:r>
              <a:rPr lang="sv-SE" sz="2400" dirty="0"/>
              <a:t>= </a:t>
            </a:r>
            <a:r>
              <a:rPr lang="sv-SE" sz="2400" dirty="0">
                <a:latin typeface="Bradley Hand" pitchFamily="2" charset="77"/>
              </a:rPr>
              <a:t> 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6AF6375-CB57-9F4B-8F7F-E0ACC798D163}"/>
              </a:ext>
            </a:extLst>
          </p:cNvPr>
          <p:cNvSpPr/>
          <p:nvPr/>
        </p:nvSpPr>
        <p:spPr>
          <a:xfrm>
            <a:off x="4398504" y="4653023"/>
            <a:ext cx="185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 19.20 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C3F731F-BF19-A642-99BB-0AFF0D2071E0}"/>
              </a:ext>
            </a:extLst>
          </p:cNvPr>
          <p:cNvSpPr/>
          <p:nvPr/>
        </p:nvSpPr>
        <p:spPr>
          <a:xfrm>
            <a:off x="1748931" y="5890866"/>
            <a:ext cx="1319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u="sng" dirty="0">
                <a:latin typeface="Bradley Hand" pitchFamily="2" charset="77"/>
              </a:rPr>
              <a:t>Svar:</a:t>
            </a:r>
            <a:r>
              <a:rPr lang="sv-SE" sz="2400" dirty="0">
                <a:latin typeface="Bradley Hand" pitchFamily="2" charset="77"/>
              </a:rPr>
              <a:t> </a:t>
            </a:r>
            <a:r>
              <a:rPr lang="sv-SE" sz="2400" dirty="0">
                <a:latin typeface="+mn-lt"/>
              </a:rPr>
              <a:t> 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9AFAF650-A683-7D44-BEED-F7F4E0E09F26}"/>
              </a:ext>
            </a:extLst>
          </p:cNvPr>
          <p:cNvSpPr/>
          <p:nvPr/>
        </p:nvSpPr>
        <p:spPr>
          <a:xfrm>
            <a:off x="2555783" y="5915482"/>
            <a:ext cx="4198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Avsnittet slutar 19.20.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EED94B4-6F91-0641-8935-DB0599A4C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0416" y="1435143"/>
            <a:ext cx="2272030" cy="15119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51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F0B975B-E769-144D-A3D5-FCE9AD9D4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702" y="1483324"/>
            <a:ext cx="1667409" cy="201986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B0EA568D-51CD-1F4B-85BD-2757FCC43800}"/>
              </a:ext>
            </a:extLst>
          </p:cNvPr>
          <p:cNvSpPr/>
          <p:nvPr/>
        </p:nvSpPr>
        <p:spPr>
          <a:xfrm>
            <a:off x="3062217" y="723984"/>
            <a:ext cx="2425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Ett år är 365 dygn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D8BF4AA-1EB6-D34A-9C2F-D0914FA0BE69}"/>
              </a:ext>
            </a:extLst>
          </p:cNvPr>
          <p:cNvSpPr/>
          <p:nvPr/>
        </p:nvSpPr>
        <p:spPr>
          <a:xfrm>
            <a:off x="1194915" y="1516093"/>
            <a:ext cx="4293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Jorden rör sig runt solen. Ett varv tar ett år.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44F2FB0-FDB3-5945-BFDD-3826CEB7A02E}"/>
              </a:ext>
            </a:extLst>
          </p:cNvPr>
          <p:cNvSpPr/>
          <p:nvPr/>
        </p:nvSpPr>
        <p:spPr>
          <a:xfrm>
            <a:off x="1198134" y="1909904"/>
            <a:ext cx="3839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Under den tiden hinner jorden snurra lite drygt 365 varv runt sin egen axel.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05A5C77-416C-C647-9DFC-783BB8EA50CD}"/>
              </a:ext>
            </a:extLst>
          </p:cNvPr>
          <p:cNvSpPr/>
          <p:nvPr/>
        </p:nvSpPr>
        <p:spPr>
          <a:xfrm>
            <a:off x="1198134" y="2605193"/>
            <a:ext cx="3758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Den tid det tar för jorden att snurra ett varv runt sin axel kallas ett </a:t>
            </a:r>
            <a:r>
              <a:rPr lang="sv-SE" i="1" dirty="0">
                <a:solidFill>
                  <a:srgbClr val="C00000"/>
                </a:solidFill>
              </a:rPr>
              <a:t>dygn</a:t>
            </a:r>
            <a:r>
              <a:rPr lang="sv-SE" dirty="0"/>
              <a:t>.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9096A9F-4DBA-CB4A-AA0E-2C597DE5F709}"/>
              </a:ext>
            </a:extLst>
          </p:cNvPr>
          <p:cNvSpPr/>
          <p:nvPr/>
        </p:nvSpPr>
        <p:spPr>
          <a:xfrm>
            <a:off x="1194915" y="3820079"/>
            <a:ext cx="5536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Eftersom det tar lite mer än 365 dygn för jorden att  röra sig ett varv runt solen, lägger vi till ett dygn vart fjärde år.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12C8FAE-A8AD-DE4C-AB1D-244889E64C1E}"/>
              </a:ext>
            </a:extLst>
          </p:cNvPr>
          <p:cNvSpPr/>
          <p:nvPr/>
        </p:nvSpPr>
        <p:spPr>
          <a:xfrm>
            <a:off x="1194914" y="4515368"/>
            <a:ext cx="5536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Dessa år kallas </a:t>
            </a:r>
            <a:r>
              <a:rPr lang="sv-SE" i="1" dirty="0">
                <a:solidFill>
                  <a:srgbClr val="9E2903"/>
                </a:solidFill>
              </a:rPr>
              <a:t>skottår</a:t>
            </a:r>
            <a:r>
              <a:rPr lang="sv-SE" dirty="0"/>
              <a:t> och är 366 dygn.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C17938D-5D50-4F40-8D34-BD777EA9FE3E}"/>
              </a:ext>
            </a:extLst>
          </p:cNvPr>
          <p:cNvSpPr/>
          <p:nvPr/>
        </p:nvSpPr>
        <p:spPr>
          <a:xfrm>
            <a:off x="1237441" y="5545588"/>
            <a:ext cx="5536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Ett år är </a:t>
            </a:r>
            <a:r>
              <a:rPr lang="sv-SE" dirty="0">
                <a:solidFill>
                  <a:srgbClr val="9E2903"/>
                </a:solidFill>
              </a:rPr>
              <a:t>12 </a:t>
            </a:r>
            <a:r>
              <a:rPr lang="sv-SE" i="1" dirty="0">
                <a:solidFill>
                  <a:srgbClr val="9E2903"/>
                </a:solidFill>
              </a:rPr>
              <a:t>månader</a:t>
            </a:r>
            <a:r>
              <a:rPr lang="sv-SE" dirty="0">
                <a:solidFill>
                  <a:srgbClr val="9E2903"/>
                </a:solidFill>
              </a:rPr>
              <a:t> </a:t>
            </a:r>
            <a:r>
              <a:rPr lang="sv-SE" dirty="0"/>
              <a:t>och ungefär </a:t>
            </a:r>
            <a:r>
              <a:rPr lang="sv-SE" dirty="0">
                <a:solidFill>
                  <a:srgbClr val="9E2903"/>
                </a:solidFill>
              </a:rPr>
              <a:t>52 </a:t>
            </a:r>
            <a:r>
              <a:rPr lang="sv-SE" i="1" dirty="0">
                <a:solidFill>
                  <a:srgbClr val="9E2903"/>
                </a:solidFill>
              </a:rPr>
              <a:t>veckor</a:t>
            </a:r>
            <a:r>
              <a:rPr lang="sv-SE" dirty="0"/>
              <a:t>.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EA5CAD6-EE1E-EA40-83C8-43720C12D972}"/>
              </a:ext>
            </a:extLst>
          </p:cNvPr>
          <p:cNvSpPr/>
          <p:nvPr/>
        </p:nvSpPr>
        <p:spPr>
          <a:xfrm>
            <a:off x="1237441" y="6031732"/>
            <a:ext cx="2032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vecka är </a:t>
            </a:r>
            <a:r>
              <a:rPr lang="sv-SE" dirty="0">
                <a:solidFill>
                  <a:srgbClr val="9E2903"/>
                </a:solidFill>
              </a:rPr>
              <a:t>7 dygn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10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0EA568D-51CD-1F4B-85BD-2757FCC43800}"/>
              </a:ext>
            </a:extLst>
          </p:cNvPr>
          <p:cNvSpPr/>
          <p:nvPr/>
        </p:nvSpPr>
        <p:spPr>
          <a:xfrm>
            <a:off x="3287848" y="225220"/>
            <a:ext cx="2953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Ett dygn är 24 timmar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D8BF4AA-1EB6-D34A-9C2F-D0914FA0BE69}"/>
              </a:ext>
            </a:extLst>
          </p:cNvPr>
          <p:cNvSpPr/>
          <p:nvPr/>
        </p:nvSpPr>
        <p:spPr>
          <a:xfrm>
            <a:off x="3116830" y="983402"/>
            <a:ext cx="4293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Ett dygn är indelat i </a:t>
            </a:r>
            <a:r>
              <a:rPr lang="sv-SE" dirty="0">
                <a:solidFill>
                  <a:srgbClr val="9E2903"/>
                </a:solidFill>
              </a:rPr>
              <a:t>24 </a:t>
            </a:r>
            <a:r>
              <a:rPr lang="sv-SE" i="1" dirty="0">
                <a:solidFill>
                  <a:srgbClr val="9E2903"/>
                </a:solidFill>
              </a:rPr>
              <a:t>timmar</a:t>
            </a:r>
            <a:r>
              <a:rPr lang="sv-SE" dirty="0"/>
              <a:t>.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44F2FB0-FDB3-5945-BFDD-3826CEB7A02E}"/>
              </a:ext>
            </a:extLst>
          </p:cNvPr>
          <p:cNvSpPr/>
          <p:nvPr/>
        </p:nvSpPr>
        <p:spPr>
          <a:xfrm>
            <a:off x="2479313" y="1507684"/>
            <a:ext cx="4608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timme är indelad </a:t>
            </a:r>
            <a:r>
              <a:rPr lang="sv-SE" i="1" dirty="0">
                <a:solidFill>
                  <a:srgbClr val="9E2903"/>
                </a:solidFill>
              </a:rPr>
              <a:t>minuter</a:t>
            </a:r>
            <a:r>
              <a:rPr lang="sv-SE" dirty="0"/>
              <a:t> och </a:t>
            </a:r>
            <a:r>
              <a:rPr lang="sv-SE" i="1" dirty="0">
                <a:solidFill>
                  <a:srgbClr val="9E2903"/>
                </a:solidFill>
              </a:rPr>
              <a:t>sekunder</a:t>
            </a:r>
            <a:r>
              <a:rPr lang="sv-SE" dirty="0"/>
              <a:t>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05A5C77-416C-C647-9DFC-783BB8EA50CD}"/>
              </a:ext>
            </a:extLst>
          </p:cNvPr>
          <p:cNvSpPr/>
          <p:nvPr/>
        </p:nvSpPr>
        <p:spPr>
          <a:xfrm>
            <a:off x="3116830" y="1989617"/>
            <a:ext cx="3758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Det går </a:t>
            </a:r>
            <a:r>
              <a:rPr lang="sv-SE" dirty="0">
                <a:solidFill>
                  <a:srgbClr val="9E2903"/>
                </a:solidFill>
              </a:rPr>
              <a:t>60 minuter </a:t>
            </a:r>
            <a:r>
              <a:rPr lang="sv-SE" dirty="0"/>
              <a:t>på en timme.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E3D4B53-AFE2-C847-9FBC-EBDC2E947FD7}"/>
              </a:ext>
            </a:extLst>
          </p:cNvPr>
          <p:cNvSpPr/>
          <p:nvPr/>
        </p:nvSpPr>
        <p:spPr>
          <a:xfrm>
            <a:off x="3116830" y="2470050"/>
            <a:ext cx="3758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Det går </a:t>
            </a:r>
            <a:r>
              <a:rPr lang="sv-SE" dirty="0">
                <a:solidFill>
                  <a:srgbClr val="9E2903"/>
                </a:solidFill>
              </a:rPr>
              <a:t>60 sekunder </a:t>
            </a:r>
            <a:r>
              <a:rPr lang="sv-SE" dirty="0"/>
              <a:t>på en minut.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87DB3D3-6121-F64F-8F9F-197B57A8F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19" y="738803"/>
            <a:ext cx="2754473" cy="244911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0C8C75FC-81F6-A642-AFBE-7036728A10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5097" y="738802"/>
            <a:ext cx="3394199" cy="24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1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9"/>
          <p:cNvSpPr>
            <a:spLocks noChangeArrowheads="1"/>
          </p:cNvSpPr>
          <p:nvPr/>
        </p:nvSpPr>
        <p:spPr bwMode="auto">
          <a:xfrm>
            <a:off x="107950" y="136525"/>
            <a:ext cx="8904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v-SE" sz="2400" b="1" dirty="0"/>
              <a:t>				              Sträcka, tid och hastighet</a:t>
            </a:r>
          </a:p>
        </p:txBody>
      </p:sp>
      <p:sp>
        <p:nvSpPr>
          <p:cNvPr id="3" name="Rektangel 2"/>
          <p:cNvSpPr/>
          <p:nvPr/>
        </p:nvSpPr>
        <p:spPr>
          <a:xfrm>
            <a:off x="1309014" y="915807"/>
            <a:ext cx="7553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Om du cyklar med </a:t>
            </a:r>
            <a:r>
              <a:rPr lang="sv-SE" b="1" i="1" dirty="0">
                <a:solidFill>
                  <a:srgbClr val="800000"/>
                </a:solidFill>
              </a:rPr>
              <a:t>medelhastigheten</a:t>
            </a:r>
            <a:r>
              <a:rPr lang="sv-SE" dirty="0"/>
              <a:t> 20 km/h så hinner du 20 km på en timme. På två timmar hinner du 40 km, på tre timmar 60 km och så vidare.</a:t>
            </a:r>
          </a:p>
        </p:txBody>
      </p:sp>
      <p:sp>
        <p:nvSpPr>
          <p:cNvPr id="4" name="Rektangel 3"/>
          <p:cNvSpPr/>
          <p:nvPr/>
        </p:nvSpPr>
        <p:spPr>
          <a:xfrm>
            <a:off x="1655523" y="1637019"/>
            <a:ext cx="7005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Man säger medelhastighet istället för hastighet eftersom det är </a:t>
            </a:r>
          </a:p>
          <a:p>
            <a:r>
              <a:rPr lang="sv-SE" dirty="0"/>
              <a:t>ovanligt att du cyklar med samma hastighet hela tiden. </a:t>
            </a:r>
          </a:p>
          <a:p>
            <a:r>
              <a:rPr lang="sv-SE" i="1" dirty="0"/>
              <a:t>Medelvärdet </a:t>
            </a:r>
            <a:r>
              <a:rPr lang="sv-SE" dirty="0"/>
              <a:t>av alla dina olika hastigheter är alltså 20 km/h.</a:t>
            </a:r>
          </a:p>
        </p:txBody>
      </p:sp>
      <p:sp>
        <p:nvSpPr>
          <p:cNvPr id="6" name="Rektangel 5"/>
          <p:cNvSpPr/>
          <p:nvPr/>
        </p:nvSpPr>
        <p:spPr>
          <a:xfrm>
            <a:off x="3274376" y="4023100"/>
            <a:ext cx="3277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i="1" dirty="0">
                <a:solidFill>
                  <a:srgbClr val="800000"/>
                </a:solidFill>
              </a:rPr>
              <a:t>sträcka = hastighet </a:t>
            </a:r>
            <a:r>
              <a:rPr lang="is-IS" sz="2400" b="1" dirty="0">
                <a:solidFill>
                  <a:srgbClr val="800000"/>
                </a:solidFill>
                <a:cs typeface="Bradley Hand Bold"/>
              </a:rPr>
              <a:t>∙</a:t>
            </a:r>
            <a:r>
              <a:rPr lang="is-IS" sz="2400" dirty="0">
                <a:cs typeface="Bradley Hand Bold"/>
              </a:rPr>
              <a:t> </a:t>
            </a:r>
            <a:r>
              <a:rPr lang="sv-SE" sz="2400" b="1" i="1" dirty="0">
                <a:solidFill>
                  <a:srgbClr val="800000"/>
                </a:solidFill>
              </a:rPr>
              <a:t>tid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875" y="4870898"/>
            <a:ext cx="3319319" cy="1478203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076" y="4746237"/>
            <a:ext cx="3324181" cy="1727527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BCF1C9AC-D1D1-4540-B00B-25222BCA5D04}"/>
              </a:ext>
            </a:extLst>
          </p:cNvPr>
          <p:cNvSpPr/>
          <p:nvPr/>
        </p:nvSpPr>
        <p:spPr>
          <a:xfrm>
            <a:off x="1555165" y="2698203"/>
            <a:ext cx="6514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Om hastigheten är </a:t>
            </a:r>
            <a:r>
              <a:rPr lang="sv-SE" dirty="0">
                <a:solidFill>
                  <a:srgbClr val="C00000"/>
                </a:solidFill>
              </a:rPr>
              <a:t>konstant</a:t>
            </a:r>
            <a:r>
              <a:rPr lang="sv-SE" dirty="0"/>
              <a:t> så är sträckan </a:t>
            </a:r>
            <a:r>
              <a:rPr lang="sv-SE" i="1" dirty="0">
                <a:solidFill>
                  <a:srgbClr val="C00000"/>
                </a:solidFill>
              </a:rPr>
              <a:t>proportionell</a:t>
            </a:r>
            <a:r>
              <a:rPr lang="sv-SE" dirty="0"/>
              <a:t> mot tiden. Ju längre tiden är desto längre blir sträckan.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B3E6361-37D0-E449-A694-8D13DDB64EB2}"/>
              </a:ext>
            </a:extLst>
          </p:cNvPr>
          <p:cNvSpPr/>
          <p:nvPr/>
        </p:nvSpPr>
        <p:spPr>
          <a:xfrm>
            <a:off x="1655523" y="3558560"/>
            <a:ext cx="6514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Mellan storheterna </a:t>
            </a:r>
            <a:r>
              <a:rPr lang="sv-SE" i="1" dirty="0">
                <a:solidFill>
                  <a:srgbClr val="C00000"/>
                </a:solidFill>
              </a:rPr>
              <a:t>sträcka</a:t>
            </a:r>
            <a:r>
              <a:rPr lang="sv-SE" dirty="0"/>
              <a:t>, </a:t>
            </a:r>
            <a:r>
              <a:rPr lang="sv-SE" i="1" dirty="0">
                <a:solidFill>
                  <a:srgbClr val="C00000"/>
                </a:solidFill>
              </a:rPr>
              <a:t>hastighet</a:t>
            </a:r>
            <a:r>
              <a:rPr lang="sv-SE" dirty="0"/>
              <a:t> och </a:t>
            </a:r>
            <a:r>
              <a:rPr lang="sv-SE" i="1" dirty="0">
                <a:solidFill>
                  <a:srgbClr val="C00000"/>
                </a:solidFill>
              </a:rPr>
              <a:t>tid</a:t>
            </a:r>
            <a:r>
              <a:rPr lang="sv-SE" dirty="0"/>
              <a:t> finns sambandet:</a:t>
            </a:r>
          </a:p>
        </p:txBody>
      </p:sp>
    </p:spTree>
    <p:extLst>
      <p:ext uri="{BB962C8B-B14F-4D97-AF65-F5344CB8AC3E}">
        <p14:creationId xmlns:p14="http://schemas.microsoft.com/office/powerpoint/2010/main" val="215077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2349935" y="1967932"/>
            <a:ext cx="231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v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 70 km/h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2362408" y="2444836"/>
            <a:ext cx="99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t </a:t>
            </a:r>
            <a:r>
              <a:rPr lang="sv-SE" dirty="0">
                <a:cs typeface="Bradley Hand Bold"/>
              </a:rPr>
              <a:t>= </a:t>
            </a:r>
            <a:r>
              <a:rPr lang="sv-SE" dirty="0">
                <a:latin typeface="Bradley Hand Bold"/>
                <a:cs typeface="Bradley Hand Bold"/>
              </a:rPr>
              <a:t>3 h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2349935" y="2949554"/>
            <a:ext cx="9910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s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v </a:t>
            </a:r>
            <a:r>
              <a:rPr lang="is-IS" dirty="0">
                <a:latin typeface="Bradley Hand Bold"/>
                <a:cs typeface="Bradley Hand Bold"/>
              </a:rPr>
              <a:t>∙ t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2362408" y="3482237"/>
            <a:ext cx="127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s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 70 </a:t>
            </a:r>
            <a:r>
              <a:rPr lang="is-IS" dirty="0">
                <a:latin typeface="Bradley Hand Bold"/>
                <a:cs typeface="Bradley Hand Bold"/>
              </a:rPr>
              <a:t>∙ 3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2821296" y="4509486"/>
            <a:ext cx="125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210 km </a:t>
            </a:r>
            <a:r>
              <a:rPr lang="sv-SE" dirty="0">
                <a:cs typeface="Bradley Hand Bold"/>
              </a:rPr>
              <a:t>=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3905057" y="4509486"/>
            <a:ext cx="867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21 mil</a:t>
            </a:r>
            <a:endParaRPr lang="sv-SE" dirty="0"/>
          </a:p>
        </p:txBody>
      </p:sp>
      <p:sp>
        <p:nvSpPr>
          <p:cNvPr id="24" name="textruta 23"/>
          <p:cNvSpPr txBox="1"/>
          <p:nvPr/>
        </p:nvSpPr>
        <p:spPr>
          <a:xfrm>
            <a:off x="2051047" y="5557040"/>
            <a:ext cx="687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De hinner 21 mil på 3 h.</a:t>
            </a:r>
          </a:p>
        </p:txBody>
      </p:sp>
      <p:grpSp>
        <p:nvGrpSpPr>
          <p:cNvPr id="27" name="Grupp 26"/>
          <p:cNvGrpSpPr/>
          <p:nvPr/>
        </p:nvGrpSpPr>
        <p:grpSpPr>
          <a:xfrm>
            <a:off x="2051047" y="566265"/>
            <a:ext cx="6917534" cy="1871507"/>
            <a:chOff x="1711969" y="319900"/>
            <a:chExt cx="6917534" cy="1871507"/>
          </a:xfrm>
        </p:grpSpPr>
        <p:sp>
          <p:nvSpPr>
            <p:cNvPr id="2" name="Rektangel 1"/>
            <p:cNvSpPr/>
            <p:nvPr/>
          </p:nvSpPr>
          <p:spPr>
            <a:xfrm>
              <a:off x="1711969" y="319900"/>
              <a:ext cx="55632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Sandra och Moa kör bil med medelhastigheten 70 km/h. </a:t>
              </a:r>
            </a:p>
            <a:p>
              <a:r>
                <a:rPr lang="sv-SE" dirty="0"/>
                <a:t>Hur många mil hinner de på 3 h?</a:t>
              </a:r>
            </a:p>
          </p:txBody>
        </p:sp>
        <p:pic>
          <p:nvPicPr>
            <p:cNvPr id="26" name="Bildobjekt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20893" y="775940"/>
              <a:ext cx="2708610" cy="1415467"/>
            </a:xfrm>
            <a:prstGeom prst="ellipse">
              <a:avLst/>
            </a:prstGeom>
          </p:spPr>
        </p:pic>
      </p:grpSp>
      <p:sp>
        <p:nvSpPr>
          <p:cNvPr id="30" name="textruta 29"/>
          <p:cNvSpPr txBox="1"/>
          <p:nvPr/>
        </p:nvSpPr>
        <p:spPr>
          <a:xfrm>
            <a:off x="2362408" y="4509486"/>
            <a:ext cx="6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s </a:t>
            </a:r>
            <a:r>
              <a:rPr lang="sv-SE" dirty="0">
                <a:cs typeface="Bradley Hand Bold"/>
              </a:rPr>
              <a:t>=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31" name="textruta 30"/>
          <p:cNvSpPr txBox="1"/>
          <p:nvPr/>
        </p:nvSpPr>
        <p:spPr>
          <a:xfrm>
            <a:off x="2362408" y="3950014"/>
            <a:ext cx="127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s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 210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57E1DC73-592B-CF40-86D6-2EA991C6E900}"/>
              </a:ext>
            </a:extLst>
          </p:cNvPr>
          <p:cNvSpPr/>
          <p:nvPr/>
        </p:nvSpPr>
        <p:spPr>
          <a:xfrm>
            <a:off x="231227" y="489320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</p:spTree>
    <p:extLst>
      <p:ext uri="{BB962C8B-B14F-4D97-AF65-F5344CB8AC3E}">
        <p14:creationId xmlns:p14="http://schemas.microsoft.com/office/powerpoint/2010/main" val="10905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24" grpId="0"/>
      <p:bldP spid="30" grpId="0"/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1E44F481-1357-4D41-AFC5-903ACDA6D177}"/>
              </a:ext>
            </a:extLst>
          </p:cNvPr>
          <p:cNvSpPr txBox="1"/>
          <p:nvPr/>
        </p:nvSpPr>
        <p:spPr>
          <a:xfrm>
            <a:off x="2080620" y="2374541"/>
            <a:ext cx="162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s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 86 km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2070FD1-5026-CC49-83BB-17CE7F96033C}"/>
              </a:ext>
            </a:extLst>
          </p:cNvPr>
          <p:cNvSpPr txBox="1"/>
          <p:nvPr/>
        </p:nvSpPr>
        <p:spPr>
          <a:xfrm>
            <a:off x="2080620" y="2890624"/>
            <a:ext cx="115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t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 4 h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4C957EC-E149-434D-9661-657689A4645C}"/>
              </a:ext>
            </a:extLst>
          </p:cNvPr>
          <p:cNvSpPr txBox="1"/>
          <p:nvPr/>
        </p:nvSpPr>
        <p:spPr>
          <a:xfrm>
            <a:off x="2114785" y="3441420"/>
            <a:ext cx="92051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s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v </a:t>
            </a:r>
            <a:r>
              <a:rPr lang="is-IS" dirty="0">
                <a:latin typeface="Bradley Hand Bold"/>
                <a:cs typeface="Bradley Hand Bold"/>
              </a:rPr>
              <a:t>∙ t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960962A-1A61-3142-BF51-7D6395B2CAD1}"/>
              </a:ext>
            </a:extLst>
          </p:cNvPr>
          <p:cNvSpPr txBox="1"/>
          <p:nvPr/>
        </p:nvSpPr>
        <p:spPr>
          <a:xfrm>
            <a:off x="1973664" y="3867969"/>
            <a:ext cx="130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86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v </a:t>
            </a:r>
            <a:r>
              <a:rPr lang="is-IS" dirty="0">
                <a:latin typeface="Bradley Hand Bold"/>
                <a:cs typeface="Bradley Hand Bold"/>
              </a:rPr>
              <a:t>∙ 4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4F4B76D-90ED-0542-BFC6-D411CCFFBC7E}"/>
              </a:ext>
            </a:extLst>
          </p:cNvPr>
          <p:cNvSpPr txBox="1"/>
          <p:nvPr/>
        </p:nvSpPr>
        <p:spPr>
          <a:xfrm>
            <a:off x="2130575" y="4351356"/>
            <a:ext cx="667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v </a:t>
            </a:r>
            <a:r>
              <a:rPr lang="sv-SE" dirty="0">
                <a:cs typeface="Bradley Hand Bold"/>
              </a:rPr>
              <a:t>=</a:t>
            </a:r>
            <a:endParaRPr lang="sv-SE" dirty="0">
              <a:latin typeface="Bradley Hand Bold"/>
              <a:cs typeface="Bradley Hand Bold"/>
            </a:endParaRP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7B2C2641-CC42-C14C-A837-663BF4D8B31A}"/>
              </a:ext>
            </a:extLst>
          </p:cNvPr>
          <p:cNvGrpSpPr>
            <a:grpSpLocks/>
          </p:cNvGrpSpPr>
          <p:nvPr/>
        </p:nvGrpSpPr>
        <p:grpSpPr bwMode="auto">
          <a:xfrm>
            <a:off x="2573413" y="4241552"/>
            <a:ext cx="461890" cy="616657"/>
            <a:chOff x="4036445" y="1914684"/>
            <a:chExt cx="461674" cy="616831"/>
          </a:xfrm>
        </p:grpSpPr>
        <p:sp>
          <p:nvSpPr>
            <p:cNvPr id="8" name="textruta 29">
              <a:extLst>
                <a:ext uri="{FF2B5EF4-FFF2-40B4-BE49-F238E27FC236}">
                  <a16:creationId xmlns:a16="http://schemas.microsoft.com/office/drawing/2014/main" id="{764A8F21-9D1C-BB4F-B428-080E8FBAF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6445" y="1914684"/>
              <a:ext cx="461674" cy="369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800" dirty="0">
                  <a:latin typeface="Bradley Hand Bold"/>
                  <a:cs typeface="Bradley Hand Bold"/>
                </a:rPr>
                <a:t>86</a:t>
              </a:r>
            </a:p>
          </p:txBody>
        </p:sp>
        <p:sp>
          <p:nvSpPr>
            <p:cNvPr id="9" name="textruta 30">
              <a:extLst>
                <a:ext uri="{FF2B5EF4-FFF2-40B4-BE49-F238E27FC236}">
                  <a16:creationId xmlns:a16="http://schemas.microsoft.com/office/drawing/2014/main" id="{C9429487-2016-DC4E-9E8D-A894AE6D5F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4748" y="2162079"/>
              <a:ext cx="329472" cy="369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800" dirty="0">
                  <a:latin typeface="Bradley Hand Bold"/>
                  <a:cs typeface="Bradley Hand Bold"/>
                </a:rPr>
                <a:t>4</a:t>
              </a:r>
            </a:p>
          </p:txBody>
        </p:sp>
        <p:cxnSp>
          <p:nvCxnSpPr>
            <p:cNvPr id="10" name="Rak 9">
              <a:extLst>
                <a:ext uri="{FF2B5EF4-FFF2-40B4-BE49-F238E27FC236}">
                  <a16:creationId xmlns:a16="http://schemas.microsoft.com/office/drawing/2014/main" id="{88D40C10-C70A-854A-8FB3-E9D320E4D439}"/>
                </a:ext>
              </a:extLst>
            </p:cNvPr>
            <p:cNvCxnSpPr/>
            <p:nvPr/>
          </p:nvCxnSpPr>
          <p:spPr>
            <a:xfrm>
              <a:off x="4036445" y="2203748"/>
              <a:ext cx="452785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ktangel 10">
            <a:extLst>
              <a:ext uri="{FF2B5EF4-FFF2-40B4-BE49-F238E27FC236}">
                <a16:creationId xmlns:a16="http://schemas.microsoft.com/office/drawing/2014/main" id="{DCE36B00-1A08-A24A-8C22-394FD52C2409}"/>
              </a:ext>
            </a:extLst>
          </p:cNvPr>
          <p:cNvSpPr/>
          <p:nvPr/>
        </p:nvSpPr>
        <p:spPr>
          <a:xfrm>
            <a:off x="2537774" y="4872335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21,5</a:t>
            </a:r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FCD9C4CC-3373-D947-ABC9-8EEBE4099A40}"/>
              </a:ext>
            </a:extLst>
          </p:cNvPr>
          <p:cNvSpPr txBox="1"/>
          <p:nvPr/>
        </p:nvSpPr>
        <p:spPr>
          <a:xfrm>
            <a:off x="942775" y="5876701"/>
            <a:ext cx="687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Elis medelhastighet är 21,5 km/h.</a:t>
            </a: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523349C4-4512-0247-9702-B560ADD42F6D}"/>
              </a:ext>
            </a:extLst>
          </p:cNvPr>
          <p:cNvGrpSpPr/>
          <p:nvPr/>
        </p:nvGrpSpPr>
        <p:grpSpPr>
          <a:xfrm>
            <a:off x="2065372" y="621416"/>
            <a:ext cx="5749370" cy="1434344"/>
            <a:chOff x="1718531" y="3284210"/>
            <a:chExt cx="5749370" cy="1434344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0B6A838F-224C-E64C-83E3-AF5909D80AE6}"/>
                </a:ext>
              </a:extLst>
            </p:cNvPr>
            <p:cNvSpPr/>
            <p:nvPr/>
          </p:nvSpPr>
          <p:spPr>
            <a:xfrm>
              <a:off x="1718531" y="3300168"/>
              <a:ext cx="31957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Eli cyklar 86 km på 4 h. </a:t>
              </a:r>
            </a:p>
            <a:p>
              <a:endParaRPr lang="sv-SE" sz="1200" dirty="0"/>
            </a:p>
            <a:p>
              <a:r>
                <a:rPr lang="sv-SE" dirty="0"/>
                <a:t>Vilken medelhastighet har han?</a:t>
              </a:r>
            </a:p>
          </p:txBody>
        </p:sp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9761AB22-BDC5-FC46-B89C-3725D5FD6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7566" y="3284210"/>
              <a:ext cx="2120335" cy="1434344"/>
            </a:xfrm>
            <a:prstGeom prst="rect">
              <a:avLst/>
            </a:prstGeom>
          </p:spPr>
        </p:pic>
      </p:grpSp>
      <p:sp>
        <p:nvSpPr>
          <p:cNvPr id="16" name="textruta 15">
            <a:extLst>
              <a:ext uri="{FF2B5EF4-FFF2-40B4-BE49-F238E27FC236}">
                <a16:creationId xmlns:a16="http://schemas.microsoft.com/office/drawing/2014/main" id="{28CFB637-D0F4-7E4C-8F7A-3E4D721B4889}"/>
              </a:ext>
            </a:extLst>
          </p:cNvPr>
          <p:cNvSpPr txBox="1"/>
          <p:nvPr/>
        </p:nvSpPr>
        <p:spPr>
          <a:xfrm>
            <a:off x="2166729" y="4897059"/>
            <a:ext cx="667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v </a:t>
            </a:r>
            <a:r>
              <a:rPr lang="sv-SE" dirty="0">
                <a:cs typeface="Bradley Hand Bold"/>
              </a:rPr>
              <a:t>=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CA12D967-7B93-8C4C-8F4F-5311C818D6CE}"/>
              </a:ext>
            </a:extLst>
          </p:cNvPr>
          <p:cNvSpPr/>
          <p:nvPr/>
        </p:nvSpPr>
        <p:spPr>
          <a:xfrm>
            <a:off x="551695" y="618363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</p:spTree>
    <p:extLst>
      <p:ext uri="{BB962C8B-B14F-4D97-AF65-F5344CB8AC3E}">
        <p14:creationId xmlns:p14="http://schemas.microsoft.com/office/powerpoint/2010/main" val="3463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1" grpId="0"/>
      <p:bldP spid="12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/>
          <p:cNvSpPr txBox="1"/>
          <p:nvPr/>
        </p:nvSpPr>
        <p:spPr>
          <a:xfrm>
            <a:off x="2288018" y="2115851"/>
            <a:ext cx="49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s </a:t>
            </a:r>
            <a:r>
              <a:rPr lang="sv-SE" dirty="0">
                <a:cs typeface="Bradley Hand Bold"/>
              </a:rPr>
              <a:t>=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2292128" y="2637678"/>
            <a:ext cx="159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v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9 km/h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2289782" y="3145567"/>
            <a:ext cx="9365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s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v </a:t>
            </a:r>
            <a:r>
              <a:rPr lang="is-IS" dirty="0">
                <a:latin typeface="Bradley Hand Bold"/>
                <a:cs typeface="Bradley Hand Bold"/>
              </a:rPr>
              <a:t>∙ t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2097216" y="3650539"/>
            <a:ext cx="169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36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 9 </a:t>
            </a:r>
            <a:r>
              <a:rPr lang="is-IS" dirty="0">
                <a:latin typeface="Bradley Hand Bold"/>
                <a:cs typeface="Bradley Hand Bold"/>
              </a:rPr>
              <a:t>∙ t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2296786" y="4198071"/>
            <a:ext cx="667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t </a:t>
            </a:r>
            <a:r>
              <a:rPr lang="sv-SE" dirty="0">
                <a:cs typeface="Bradley Hand Bold"/>
              </a:rPr>
              <a:t>=</a:t>
            </a:r>
            <a:endParaRPr lang="sv-SE" dirty="0">
              <a:latin typeface="Bradley Hand Bold"/>
              <a:cs typeface="Bradley Hand Bold"/>
            </a:endParaRPr>
          </a:p>
        </p:txBody>
      </p:sp>
      <p:grpSp>
        <p:nvGrpSpPr>
          <p:cNvPr id="18" name="Grupp 17"/>
          <p:cNvGrpSpPr>
            <a:grpSpLocks/>
          </p:cNvGrpSpPr>
          <p:nvPr/>
        </p:nvGrpSpPr>
        <p:grpSpPr bwMode="auto">
          <a:xfrm>
            <a:off x="2800074" y="4123009"/>
            <a:ext cx="472639" cy="581705"/>
            <a:chOff x="4002420" y="1922562"/>
            <a:chExt cx="472419" cy="581869"/>
          </a:xfrm>
        </p:grpSpPr>
        <p:sp>
          <p:nvSpPr>
            <p:cNvPr id="20" name="textruta 29"/>
            <p:cNvSpPr txBox="1">
              <a:spLocks noChangeArrowheads="1"/>
            </p:cNvSpPr>
            <p:nvPr/>
          </p:nvSpPr>
          <p:spPr bwMode="auto">
            <a:xfrm>
              <a:off x="4002420" y="1922562"/>
              <a:ext cx="470444" cy="369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800" dirty="0">
                  <a:latin typeface="Bradley Hand Bold"/>
                  <a:cs typeface="Bradley Hand Bold"/>
                </a:rPr>
                <a:t>36</a:t>
              </a:r>
            </a:p>
          </p:txBody>
        </p:sp>
        <p:sp>
          <p:nvSpPr>
            <p:cNvPr id="21" name="textruta 30"/>
            <p:cNvSpPr txBox="1">
              <a:spLocks noChangeArrowheads="1"/>
            </p:cNvSpPr>
            <p:nvPr/>
          </p:nvSpPr>
          <p:spPr bwMode="auto">
            <a:xfrm>
              <a:off x="4110807" y="2134995"/>
              <a:ext cx="364032" cy="369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sv-SE" sz="1800" dirty="0">
                  <a:latin typeface="Bradley Hand Bold"/>
                  <a:cs typeface="Bradley Hand Bold"/>
                </a:rPr>
                <a:t>9</a:t>
              </a:r>
            </a:p>
          </p:txBody>
        </p:sp>
        <p:cxnSp>
          <p:nvCxnSpPr>
            <p:cNvPr id="22" name="Rak 21"/>
            <p:cNvCxnSpPr>
              <a:cxnSpLocks/>
            </p:cNvCxnSpPr>
            <p:nvPr/>
          </p:nvCxnSpPr>
          <p:spPr>
            <a:xfrm>
              <a:off x="4034538" y="2191685"/>
              <a:ext cx="393948" cy="0"/>
            </a:xfrm>
            <a:prstGeom prst="line">
              <a:avLst/>
            </a:prstGeom>
            <a:ln w="158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ktangel 22"/>
          <p:cNvSpPr/>
          <p:nvPr/>
        </p:nvSpPr>
        <p:spPr>
          <a:xfrm>
            <a:off x="2778561" y="4760128"/>
            <a:ext cx="32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4</a:t>
            </a:r>
            <a:endParaRPr lang="sv-SE" dirty="0"/>
          </a:p>
        </p:txBody>
      </p:sp>
      <p:sp>
        <p:nvSpPr>
          <p:cNvPr id="25" name="textruta 24"/>
          <p:cNvSpPr txBox="1"/>
          <p:nvPr/>
        </p:nvSpPr>
        <p:spPr>
          <a:xfrm>
            <a:off x="1478860" y="5629809"/>
            <a:ext cx="687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 Det tar 4 h för Miriam att åka 3,6 mil.</a:t>
            </a:r>
          </a:p>
        </p:txBody>
      </p:sp>
      <p:grpSp>
        <p:nvGrpSpPr>
          <p:cNvPr id="31" name="Grupp 30"/>
          <p:cNvGrpSpPr/>
          <p:nvPr/>
        </p:nvGrpSpPr>
        <p:grpSpPr>
          <a:xfrm>
            <a:off x="1072197" y="362568"/>
            <a:ext cx="6999605" cy="2346681"/>
            <a:chOff x="1333387" y="175759"/>
            <a:chExt cx="6999605" cy="2346681"/>
          </a:xfrm>
        </p:grpSpPr>
        <p:sp>
          <p:nvSpPr>
            <p:cNvPr id="9" name="Rektangel 8"/>
            <p:cNvSpPr/>
            <p:nvPr/>
          </p:nvSpPr>
          <p:spPr>
            <a:xfrm>
              <a:off x="1333387" y="654473"/>
              <a:ext cx="61812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Miriam åker skidor med medelhastigheten 9 km/h.</a:t>
              </a:r>
            </a:p>
            <a:p>
              <a:r>
                <a:rPr lang="sv-SE" dirty="0"/>
                <a:t>Hur lång tid tar det för henne att åka 3,6 mil?</a:t>
              </a:r>
            </a:p>
          </p:txBody>
        </p:sp>
        <p:pic>
          <p:nvPicPr>
            <p:cNvPr id="30" name="Bildobjekt 29"/>
            <p:cNvPicPr>
              <a:picLocks noChangeAspect="1"/>
            </p:cNvPicPr>
            <p:nvPr/>
          </p:nvPicPr>
          <p:blipFill rotWithShape="1">
            <a:blip r:embed="rId2"/>
            <a:srcRect l="9742" r="40808" b="6947"/>
            <a:stretch/>
          </p:blipFill>
          <p:spPr>
            <a:xfrm>
              <a:off x="6461509" y="175759"/>
              <a:ext cx="1871483" cy="2346681"/>
            </a:xfrm>
            <a:prstGeom prst="rect">
              <a:avLst/>
            </a:prstGeom>
          </p:spPr>
        </p:pic>
      </p:grpSp>
      <p:sp>
        <p:nvSpPr>
          <p:cNvPr id="32" name="Rektangel 31"/>
          <p:cNvSpPr/>
          <p:nvPr/>
        </p:nvSpPr>
        <p:spPr>
          <a:xfrm>
            <a:off x="3652559" y="2115851"/>
            <a:ext cx="881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36 km</a:t>
            </a:r>
            <a:endParaRPr lang="sv-SE" dirty="0"/>
          </a:p>
        </p:txBody>
      </p:sp>
      <p:sp>
        <p:nvSpPr>
          <p:cNvPr id="24" name="textruta 23"/>
          <p:cNvSpPr txBox="1"/>
          <p:nvPr/>
        </p:nvSpPr>
        <p:spPr>
          <a:xfrm>
            <a:off x="2341838" y="4763005"/>
            <a:ext cx="48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t </a:t>
            </a:r>
            <a:r>
              <a:rPr lang="sv-SE" dirty="0">
                <a:cs typeface="Bradley Hand Bold"/>
              </a:rPr>
              <a:t>=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B1A2D3E-E6F4-874C-9D4A-15D950395D43}"/>
              </a:ext>
            </a:extLst>
          </p:cNvPr>
          <p:cNvSpPr/>
          <p:nvPr/>
        </p:nvSpPr>
        <p:spPr>
          <a:xfrm>
            <a:off x="302450" y="272175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930D8E94-4D19-EC45-ABAD-E48576DCA9BF}"/>
              </a:ext>
            </a:extLst>
          </p:cNvPr>
          <p:cNvSpPr/>
          <p:nvPr/>
        </p:nvSpPr>
        <p:spPr>
          <a:xfrm>
            <a:off x="2663524" y="2116887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3,6 mil </a:t>
            </a:r>
            <a:r>
              <a:rPr lang="sv-SE" dirty="0">
                <a:cs typeface="Bradley Hand Bold"/>
              </a:rPr>
              <a:t>=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7560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23" grpId="0"/>
      <p:bldP spid="25" grpId="0"/>
      <p:bldP spid="32" grpId="0"/>
      <p:bldP spid="24" grpId="0"/>
      <p:bldP spid="19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2C0813ED-5427-A148-88DE-5016C0591D66}"/>
              </a:ext>
            </a:extLst>
          </p:cNvPr>
          <p:cNvSpPr/>
          <p:nvPr/>
        </p:nvSpPr>
        <p:spPr>
          <a:xfrm>
            <a:off x="4104027" y="377262"/>
            <a:ext cx="9359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Prefix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3B73322A-04BD-F94B-B1FC-C6EF877F9BA3}"/>
              </a:ext>
            </a:extLst>
          </p:cNvPr>
          <p:cNvSpPr/>
          <p:nvPr/>
        </p:nvSpPr>
        <p:spPr>
          <a:xfrm>
            <a:off x="2664276" y="893096"/>
            <a:ext cx="43657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Orden </a:t>
            </a:r>
            <a:r>
              <a:rPr lang="sv-SE" sz="2000" i="1" dirty="0">
                <a:solidFill>
                  <a:srgbClr val="C00000"/>
                </a:solidFill>
              </a:rPr>
              <a:t>deci</a:t>
            </a:r>
            <a:r>
              <a:rPr lang="sv-SE" sz="2000" dirty="0"/>
              <a:t>, </a:t>
            </a:r>
            <a:r>
              <a:rPr lang="sv-SE" sz="2000" i="1" dirty="0" err="1">
                <a:solidFill>
                  <a:srgbClr val="C00000"/>
                </a:solidFill>
              </a:rPr>
              <a:t>centi</a:t>
            </a:r>
            <a:r>
              <a:rPr lang="sv-SE" sz="2000" dirty="0"/>
              <a:t> och </a:t>
            </a:r>
            <a:r>
              <a:rPr lang="sv-SE" sz="2000" i="1" dirty="0">
                <a:solidFill>
                  <a:srgbClr val="C00000"/>
                </a:solidFill>
              </a:rPr>
              <a:t>milli</a:t>
            </a:r>
            <a:r>
              <a:rPr lang="sv-SE" sz="2000" dirty="0"/>
              <a:t> kallas </a:t>
            </a:r>
            <a:r>
              <a:rPr lang="sv-SE" sz="2000" b="1" i="1" dirty="0">
                <a:solidFill>
                  <a:srgbClr val="C00000"/>
                </a:solidFill>
              </a:rPr>
              <a:t>prefix</a:t>
            </a:r>
            <a:r>
              <a:rPr lang="sv-SE" sz="2000" dirty="0"/>
              <a:t>.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0F0FCC0F-FB33-1F4B-AF74-AE1BFA6D5110}"/>
              </a:ext>
            </a:extLst>
          </p:cNvPr>
          <p:cNvGrpSpPr/>
          <p:nvPr/>
        </p:nvGrpSpPr>
        <p:grpSpPr>
          <a:xfrm>
            <a:off x="678679" y="1725100"/>
            <a:ext cx="7895012" cy="3969734"/>
            <a:chOff x="678679" y="1725100"/>
            <a:chExt cx="7895012" cy="3969734"/>
          </a:xfrm>
        </p:grpSpPr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6F5B0A3B-4DDD-C946-80B8-ECB743342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965" r="1196" b="965"/>
            <a:stretch/>
          </p:blipFill>
          <p:spPr>
            <a:xfrm>
              <a:off x="678679" y="1725100"/>
              <a:ext cx="3024509" cy="3969734"/>
            </a:xfrm>
            <a:prstGeom prst="rect">
              <a:avLst/>
            </a:prstGeom>
          </p:spPr>
        </p:pic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4B26303D-CB01-0344-842C-EC0067CAB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82" b="1147"/>
            <a:stretch/>
          </p:blipFill>
          <p:spPr>
            <a:xfrm>
              <a:off x="3742432" y="1725100"/>
              <a:ext cx="4831259" cy="3969733"/>
            </a:xfrm>
            <a:prstGeom prst="rect">
              <a:avLst/>
            </a:prstGeom>
          </p:spPr>
        </p:pic>
      </p:grpSp>
      <p:pic>
        <p:nvPicPr>
          <p:cNvPr id="6" name="Bildobjekt 5">
            <a:extLst>
              <a:ext uri="{FF2B5EF4-FFF2-40B4-BE49-F238E27FC236}">
                <a16:creationId xmlns:a16="http://schemas.microsoft.com/office/drawing/2014/main" id="{19102DB5-B7E7-F64A-8490-7A9414EEE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36" y="2223338"/>
            <a:ext cx="1148104" cy="954933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804008BB-06A3-9843-A0FD-1CDB051EF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88" y="3428999"/>
            <a:ext cx="1148104" cy="954933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B546FE56-1C2B-1348-9915-575C6FCEE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625" y="3428999"/>
            <a:ext cx="1148104" cy="954933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16E22D13-5A04-0346-93D8-7A1F13BE3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245" y="2281358"/>
            <a:ext cx="1148104" cy="954933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1E68051C-3BA7-1646-8FD7-C1F1E08AF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625" y="4691908"/>
            <a:ext cx="1148104" cy="954933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5F9CF884-F381-8A4B-A5B2-7766F22F5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36" y="4596010"/>
            <a:ext cx="1148104" cy="954933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347669EE-6DEF-364C-97A9-5A31E26CC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340" y="2217359"/>
            <a:ext cx="3620467" cy="349459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153DF0F5-9E70-C641-8F3F-B3A2793C6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339" y="3424604"/>
            <a:ext cx="4066064" cy="349459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7B3EE273-0B54-6147-BB89-E504943E1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114" y="4559718"/>
            <a:ext cx="3834358" cy="349459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3A77EBA9-2F46-8A46-A965-4C4034549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339" y="2603952"/>
            <a:ext cx="3620467" cy="632340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9E83270F-3441-6344-98ED-9A7A644CA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662" y="3767357"/>
            <a:ext cx="3620467" cy="632340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4D44A054-F8D0-6541-AAB6-AA7E515A2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114" y="5024901"/>
            <a:ext cx="3620467" cy="63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9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778767" y="1313347"/>
            <a:ext cx="4791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Skriv längderna i meter.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55002" y="604490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778767" y="1832305"/>
            <a:ext cx="576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3 dm 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3031476" y="1830824"/>
            <a:ext cx="1233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7 cm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778767" y="3133603"/>
            <a:ext cx="1545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3 dm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2181349" y="3133602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0,3 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802920" y="4176132"/>
            <a:ext cx="1609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 7 cm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2181349" y="4179585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0,07 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24D80D8-8DB2-724E-8769-687FBF11EBB8}"/>
              </a:ext>
            </a:extLst>
          </p:cNvPr>
          <p:cNvSpPr/>
          <p:nvPr/>
        </p:nvSpPr>
        <p:spPr>
          <a:xfrm>
            <a:off x="4962497" y="3099508"/>
            <a:ext cx="229174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1 dm = 0,1 m </a:t>
            </a:r>
          </a:p>
          <a:p>
            <a:r>
              <a:rPr lang="sv-SE" dirty="0"/>
              <a:t>Då är 3 dm = 0,3 m.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81B1628-C996-DF41-9AD5-B6A90DD5F747}"/>
              </a:ext>
            </a:extLst>
          </p:cNvPr>
          <p:cNvSpPr/>
          <p:nvPr/>
        </p:nvSpPr>
        <p:spPr>
          <a:xfrm>
            <a:off x="4962496" y="4223864"/>
            <a:ext cx="229174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1 cm = 0,01 m</a:t>
            </a:r>
          </a:p>
          <a:p>
            <a:r>
              <a:rPr lang="sv-SE" dirty="0"/>
              <a:t>Då är 7 cm = 0,07 m.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C088586-891A-E64C-A713-F02FA7EE0A70}"/>
              </a:ext>
            </a:extLst>
          </p:cNvPr>
          <p:cNvSpPr/>
          <p:nvPr/>
        </p:nvSpPr>
        <p:spPr>
          <a:xfrm>
            <a:off x="5476247" y="1830824"/>
            <a:ext cx="247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c) 175 cm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F211D88-716F-6A47-8665-1970882F9A80}"/>
              </a:ext>
            </a:extLst>
          </p:cNvPr>
          <p:cNvSpPr/>
          <p:nvPr/>
        </p:nvSpPr>
        <p:spPr>
          <a:xfrm>
            <a:off x="829046" y="5348220"/>
            <a:ext cx="2291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c) 1 75 cm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7BA3E06-D7A6-4F41-9849-214F14A36AFF}"/>
              </a:ext>
            </a:extLst>
          </p:cNvPr>
          <p:cNvSpPr/>
          <p:nvPr/>
        </p:nvSpPr>
        <p:spPr>
          <a:xfrm>
            <a:off x="2624300" y="5348220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1,75 m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3F88FE2-76F5-5948-888E-0C2B4CBCFE57}"/>
              </a:ext>
            </a:extLst>
          </p:cNvPr>
          <p:cNvSpPr/>
          <p:nvPr/>
        </p:nvSpPr>
        <p:spPr>
          <a:xfrm>
            <a:off x="4962496" y="5255885"/>
            <a:ext cx="2382521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100 cm = 1 m</a:t>
            </a:r>
          </a:p>
          <a:p>
            <a:r>
              <a:rPr lang="sv-SE" dirty="0"/>
              <a:t>Då är 175 cm = 1,75 m.</a:t>
            </a:r>
          </a:p>
        </p:txBody>
      </p:sp>
    </p:spTree>
    <p:extLst>
      <p:ext uri="{BB962C8B-B14F-4D97-AF65-F5344CB8AC3E}">
        <p14:creationId xmlns:p14="http://schemas.microsoft.com/office/powerpoint/2010/main" val="120173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3" grpId="0" animBg="1"/>
      <p:bldP spid="14" grpId="0" animBg="1"/>
      <p:bldP spid="15" grpId="0"/>
      <p:bldP spid="16" grpId="0"/>
      <p:bldP spid="17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734573" y="1035721"/>
            <a:ext cx="4791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Skriv längderna i centimeter.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10808" y="394332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734573" y="1622147"/>
            <a:ext cx="576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0,6 dm 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2916579" y="1638296"/>
            <a:ext cx="1472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3,2  dm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808696" y="2967422"/>
            <a:ext cx="182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0,6 dm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2515448" y="2967421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6 cm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829115" y="4201662"/>
            <a:ext cx="18239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 3,2 dm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2537559" y="4201662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32 cm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C088586-891A-E64C-A713-F02FA7EE0A70}"/>
              </a:ext>
            </a:extLst>
          </p:cNvPr>
          <p:cNvSpPr/>
          <p:nvPr/>
        </p:nvSpPr>
        <p:spPr>
          <a:xfrm>
            <a:off x="5077214" y="1630221"/>
            <a:ext cx="247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c) 0,85 m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F211D88-716F-6A47-8665-1970882F9A80}"/>
              </a:ext>
            </a:extLst>
          </p:cNvPr>
          <p:cNvSpPr/>
          <p:nvPr/>
        </p:nvSpPr>
        <p:spPr>
          <a:xfrm>
            <a:off x="829115" y="5515561"/>
            <a:ext cx="2291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c) 0,85 m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7BA3E06-D7A6-4F41-9849-214F14A36AFF}"/>
              </a:ext>
            </a:extLst>
          </p:cNvPr>
          <p:cNvSpPr/>
          <p:nvPr/>
        </p:nvSpPr>
        <p:spPr>
          <a:xfrm>
            <a:off x="2467012" y="5526467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85 cm</a:t>
            </a:r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7DA8C471-E57E-3048-9F0A-76F6DCA3B1FD}"/>
              </a:ext>
            </a:extLst>
          </p:cNvPr>
          <p:cNvGrpSpPr/>
          <p:nvPr/>
        </p:nvGrpSpPr>
        <p:grpSpPr>
          <a:xfrm>
            <a:off x="5077214" y="2705810"/>
            <a:ext cx="2613070" cy="984885"/>
            <a:chOff x="4936967" y="2742224"/>
            <a:chExt cx="2613070" cy="984885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1C1449B9-9231-D945-9EE8-5538FF57FBC4}"/>
                </a:ext>
              </a:extLst>
            </p:cNvPr>
            <p:cNvSpPr/>
            <p:nvPr/>
          </p:nvSpPr>
          <p:spPr>
            <a:xfrm>
              <a:off x="4936967" y="2742224"/>
              <a:ext cx="2613070" cy="9848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endParaRPr lang="sv-SE" sz="800" dirty="0"/>
            </a:p>
            <a:p>
              <a:r>
                <a:rPr lang="sv-SE" dirty="0"/>
                <a:t>0,1 dm =        dm = 1 cm </a:t>
              </a:r>
            </a:p>
            <a:p>
              <a:endParaRPr lang="sv-SE" sz="1200" dirty="0"/>
            </a:p>
            <a:p>
              <a:r>
                <a:rPr lang="sv-SE" dirty="0"/>
                <a:t>Då är 0,6 dm = 6 cm. </a:t>
              </a:r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42804C73-F536-BC49-9A5B-E06CBE589140}"/>
                </a:ext>
              </a:extLst>
            </p:cNvPr>
            <p:cNvSpPr/>
            <p:nvPr/>
          </p:nvSpPr>
          <p:spPr>
            <a:xfrm>
              <a:off x="5896156" y="2771763"/>
              <a:ext cx="3364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1</a:t>
              </a:r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6E030A99-B414-154B-A2B1-4B70A8475AFB}"/>
                </a:ext>
              </a:extLst>
            </p:cNvPr>
            <p:cNvSpPr/>
            <p:nvPr/>
          </p:nvSpPr>
          <p:spPr>
            <a:xfrm>
              <a:off x="5848006" y="3002834"/>
              <a:ext cx="4327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10</a:t>
              </a:r>
            </a:p>
          </p:txBody>
        </p:sp>
        <p:cxnSp>
          <p:nvCxnSpPr>
            <p:cNvPr id="23" name="Rak 22">
              <a:extLst>
                <a:ext uri="{FF2B5EF4-FFF2-40B4-BE49-F238E27FC236}">
                  <a16:creationId xmlns:a16="http://schemas.microsoft.com/office/drawing/2014/main" id="{559913FA-82AA-1F48-A762-2ADA92C6704B}"/>
                </a:ext>
              </a:extLst>
            </p:cNvPr>
            <p:cNvCxnSpPr>
              <a:cxnSpLocks/>
            </p:cNvCxnSpPr>
            <p:nvPr/>
          </p:nvCxnSpPr>
          <p:spPr>
            <a:xfrm>
              <a:off x="5907678" y="3068093"/>
              <a:ext cx="27677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Rektangel 33">
            <a:extLst>
              <a:ext uri="{FF2B5EF4-FFF2-40B4-BE49-F238E27FC236}">
                <a16:creationId xmlns:a16="http://schemas.microsoft.com/office/drawing/2014/main" id="{0E874AD3-12B1-5E43-941D-6BB2EBEC8C57}"/>
              </a:ext>
            </a:extLst>
          </p:cNvPr>
          <p:cNvSpPr/>
          <p:nvPr/>
        </p:nvSpPr>
        <p:spPr>
          <a:xfrm>
            <a:off x="4770465" y="4028064"/>
            <a:ext cx="3606957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3 dm = 30 cm och 0,2 dm = 2 cm.</a:t>
            </a:r>
          </a:p>
          <a:p>
            <a:r>
              <a:rPr lang="sv-SE" dirty="0"/>
              <a:t>Då är 3,2 dm = (30 + 2) cm = 32 cm. </a:t>
            </a:r>
          </a:p>
        </p:txBody>
      </p:sp>
      <p:grpSp>
        <p:nvGrpSpPr>
          <p:cNvPr id="35" name="Grupp 34">
            <a:extLst>
              <a:ext uri="{FF2B5EF4-FFF2-40B4-BE49-F238E27FC236}">
                <a16:creationId xmlns:a16="http://schemas.microsoft.com/office/drawing/2014/main" id="{1E1AB12E-F362-AE46-B555-0799D313B788}"/>
              </a:ext>
            </a:extLst>
          </p:cNvPr>
          <p:cNvGrpSpPr/>
          <p:nvPr/>
        </p:nvGrpSpPr>
        <p:grpSpPr>
          <a:xfrm>
            <a:off x="5077214" y="5329836"/>
            <a:ext cx="2613070" cy="984885"/>
            <a:chOff x="4936967" y="2742224"/>
            <a:chExt cx="2613070" cy="984885"/>
          </a:xfrm>
        </p:grpSpPr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5BD2479B-B485-D141-BB33-51E7AE5EC1CF}"/>
                </a:ext>
              </a:extLst>
            </p:cNvPr>
            <p:cNvSpPr/>
            <p:nvPr/>
          </p:nvSpPr>
          <p:spPr>
            <a:xfrm>
              <a:off x="4936967" y="2742224"/>
              <a:ext cx="2613070" cy="9848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endParaRPr lang="sv-SE" sz="800" dirty="0"/>
            </a:p>
            <a:p>
              <a:r>
                <a:rPr lang="sv-SE" dirty="0"/>
                <a:t>0,01 m =        m = 1 cm </a:t>
              </a:r>
            </a:p>
            <a:p>
              <a:endParaRPr lang="sv-SE" sz="1200" dirty="0"/>
            </a:p>
            <a:p>
              <a:r>
                <a:rPr lang="sv-SE" dirty="0"/>
                <a:t>Då är 0,85 m = 85 cm. </a:t>
              </a:r>
            </a:p>
          </p:txBody>
        </p:sp>
        <p:sp>
          <p:nvSpPr>
            <p:cNvPr id="37" name="Rektangel 36">
              <a:extLst>
                <a:ext uri="{FF2B5EF4-FFF2-40B4-BE49-F238E27FC236}">
                  <a16:creationId xmlns:a16="http://schemas.microsoft.com/office/drawing/2014/main" id="{DA6DEB9B-D66C-C748-A3AA-52CDB9047733}"/>
                </a:ext>
              </a:extLst>
            </p:cNvPr>
            <p:cNvSpPr/>
            <p:nvPr/>
          </p:nvSpPr>
          <p:spPr>
            <a:xfrm>
              <a:off x="5896156" y="2771763"/>
              <a:ext cx="3364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1</a:t>
              </a:r>
            </a:p>
          </p:txBody>
        </p:sp>
        <p:sp>
          <p:nvSpPr>
            <p:cNvPr id="38" name="Rektangel 37">
              <a:extLst>
                <a:ext uri="{FF2B5EF4-FFF2-40B4-BE49-F238E27FC236}">
                  <a16:creationId xmlns:a16="http://schemas.microsoft.com/office/drawing/2014/main" id="{80C37D3D-60DF-4C44-9C5E-C3484B5D3AEE}"/>
                </a:ext>
              </a:extLst>
            </p:cNvPr>
            <p:cNvSpPr/>
            <p:nvPr/>
          </p:nvSpPr>
          <p:spPr>
            <a:xfrm>
              <a:off x="5772526" y="2985968"/>
              <a:ext cx="5470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100</a:t>
              </a:r>
            </a:p>
          </p:txBody>
        </p:sp>
        <p:cxnSp>
          <p:nvCxnSpPr>
            <p:cNvPr id="39" name="Rak 38">
              <a:extLst>
                <a:ext uri="{FF2B5EF4-FFF2-40B4-BE49-F238E27FC236}">
                  <a16:creationId xmlns:a16="http://schemas.microsoft.com/office/drawing/2014/main" id="{292F879A-5751-C048-9342-A1B9040617CA}"/>
                </a:ext>
              </a:extLst>
            </p:cNvPr>
            <p:cNvCxnSpPr>
              <a:cxnSpLocks/>
            </p:cNvCxnSpPr>
            <p:nvPr/>
          </p:nvCxnSpPr>
          <p:spPr>
            <a:xfrm>
              <a:off x="5907677" y="3055092"/>
              <a:ext cx="27677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967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5" grpId="0"/>
      <p:bldP spid="16" grpId="0"/>
      <p:bldP spid="17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734573" y="1035721"/>
            <a:ext cx="4791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Vilket tal saknas?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10808" y="394332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237275" y="1828770"/>
            <a:ext cx="2884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0,2 cm = </a:t>
            </a:r>
            <a:r>
              <a:rPr lang="sv-SE" sz="2400" dirty="0">
                <a:solidFill>
                  <a:srgbClr val="C00000"/>
                </a:solidFill>
                <a:latin typeface="+mn-lt"/>
              </a:rPr>
              <a:t>?</a:t>
            </a:r>
            <a:r>
              <a:rPr lang="sv-SE" sz="2400" dirty="0">
                <a:latin typeface="+mn-lt"/>
              </a:rPr>
              <a:t> mm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3197020" y="1848566"/>
            <a:ext cx="2884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7,45 m = </a:t>
            </a:r>
            <a:r>
              <a:rPr lang="sv-SE" sz="2400" dirty="0">
                <a:solidFill>
                  <a:srgbClr val="C00000"/>
                </a:solidFill>
              </a:rPr>
              <a:t>?</a:t>
            </a:r>
            <a:r>
              <a:rPr lang="sv-SE" sz="2400" dirty="0"/>
              <a:t> cm</a:t>
            </a:r>
            <a:r>
              <a:rPr lang="sv-SE" sz="2400" dirty="0">
                <a:latin typeface="+mn-lt"/>
              </a:rPr>
              <a:t>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237275" y="2934652"/>
            <a:ext cx="2343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0,2 cm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1881669" y="2929051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2 mm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237275" y="4212730"/>
            <a:ext cx="25117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 7,45 m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1948351" y="4214292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745 cm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FFB56DB7-1F96-AF45-AA69-6D1EBF3664AE}"/>
              </a:ext>
            </a:extLst>
          </p:cNvPr>
          <p:cNvGrpSpPr/>
          <p:nvPr/>
        </p:nvGrpSpPr>
        <p:grpSpPr>
          <a:xfrm>
            <a:off x="6021800" y="1828770"/>
            <a:ext cx="2663277" cy="471563"/>
            <a:chOff x="3790898" y="1232519"/>
            <a:chExt cx="2663277" cy="471563"/>
          </a:xfrm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FA32723A-B7A5-D44D-ABBE-5B9662E5E717}"/>
                </a:ext>
              </a:extLst>
            </p:cNvPr>
            <p:cNvSpPr/>
            <p:nvPr/>
          </p:nvSpPr>
          <p:spPr>
            <a:xfrm>
              <a:off x="3790898" y="1232519"/>
              <a:ext cx="4655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/>
                <a:t>c)</a:t>
              </a:r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4728DC20-B94C-3F42-90F0-C5C75A70AEC4}"/>
                </a:ext>
              </a:extLst>
            </p:cNvPr>
            <p:cNvSpPr/>
            <p:nvPr/>
          </p:nvSpPr>
          <p:spPr>
            <a:xfrm>
              <a:off x="4093797" y="1242417"/>
              <a:ext cx="236037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/>
                <a:t> 0,75m = </a:t>
              </a:r>
              <a:r>
                <a:rPr lang="sv-SE" sz="2400" dirty="0">
                  <a:solidFill>
                    <a:srgbClr val="C00000"/>
                  </a:solidFill>
                </a:rPr>
                <a:t>?</a:t>
              </a:r>
              <a:r>
                <a:rPr lang="sv-SE" sz="2400" dirty="0"/>
                <a:t> dm </a:t>
              </a:r>
            </a:p>
          </p:txBody>
        </p:sp>
      </p:grpSp>
      <p:grpSp>
        <p:nvGrpSpPr>
          <p:cNvPr id="25" name="Grupp 24">
            <a:extLst>
              <a:ext uri="{FF2B5EF4-FFF2-40B4-BE49-F238E27FC236}">
                <a16:creationId xmlns:a16="http://schemas.microsoft.com/office/drawing/2014/main" id="{C5F8E664-6532-314E-B8C0-C2E3E0D7386D}"/>
              </a:ext>
            </a:extLst>
          </p:cNvPr>
          <p:cNvGrpSpPr/>
          <p:nvPr/>
        </p:nvGrpSpPr>
        <p:grpSpPr>
          <a:xfrm>
            <a:off x="237275" y="5573580"/>
            <a:ext cx="1734335" cy="465918"/>
            <a:chOff x="3765104" y="1272474"/>
            <a:chExt cx="1734335" cy="465918"/>
          </a:xfrm>
        </p:grpSpPr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E9ED3E54-5A08-634B-8A75-52FF17090083}"/>
                </a:ext>
              </a:extLst>
            </p:cNvPr>
            <p:cNvSpPr/>
            <p:nvPr/>
          </p:nvSpPr>
          <p:spPr>
            <a:xfrm>
              <a:off x="3765104" y="1272474"/>
              <a:ext cx="4655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>
                  <a:latin typeface="Bradley Hand" pitchFamily="2" charset="77"/>
                </a:rPr>
                <a:t>c)</a:t>
              </a:r>
            </a:p>
          </p:txBody>
        </p: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1F93046E-B70E-B74F-A870-FED81F454C85}"/>
                </a:ext>
              </a:extLst>
            </p:cNvPr>
            <p:cNvSpPr/>
            <p:nvPr/>
          </p:nvSpPr>
          <p:spPr>
            <a:xfrm>
              <a:off x="4084108" y="1276727"/>
              <a:ext cx="141533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400" dirty="0">
                  <a:latin typeface="Bradley Hand" pitchFamily="2" charset="77"/>
                </a:rPr>
                <a:t>0,75 m</a:t>
              </a:r>
              <a:r>
                <a:rPr lang="sv-SE" sz="2400" dirty="0"/>
                <a:t> =</a:t>
              </a:r>
            </a:p>
          </p:txBody>
        </p:sp>
      </p:grpSp>
      <p:sp>
        <p:nvSpPr>
          <p:cNvPr id="36" name="Rektangel 35">
            <a:extLst>
              <a:ext uri="{FF2B5EF4-FFF2-40B4-BE49-F238E27FC236}">
                <a16:creationId xmlns:a16="http://schemas.microsoft.com/office/drawing/2014/main" id="{DB9F67B5-6207-164C-B591-DA968C46A836}"/>
              </a:ext>
            </a:extLst>
          </p:cNvPr>
          <p:cNvSpPr/>
          <p:nvPr/>
        </p:nvSpPr>
        <p:spPr>
          <a:xfrm>
            <a:off x="1881669" y="5546984"/>
            <a:ext cx="1270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7,5 dm</a:t>
            </a:r>
            <a:endParaRPr lang="sv-SE" sz="2400" dirty="0"/>
          </a:p>
        </p:txBody>
      </p:sp>
      <p:grpSp>
        <p:nvGrpSpPr>
          <p:cNvPr id="32" name="Grupp 31">
            <a:extLst>
              <a:ext uri="{FF2B5EF4-FFF2-40B4-BE49-F238E27FC236}">
                <a16:creationId xmlns:a16="http://schemas.microsoft.com/office/drawing/2014/main" id="{BFAEE824-43EE-7540-A151-0BC71004735C}"/>
              </a:ext>
            </a:extLst>
          </p:cNvPr>
          <p:cNvGrpSpPr/>
          <p:nvPr/>
        </p:nvGrpSpPr>
        <p:grpSpPr>
          <a:xfrm>
            <a:off x="5077214" y="2705810"/>
            <a:ext cx="2613070" cy="984885"/>
            <a:chOff x="4936967" y="2742224"/>
            <a:chExt cx="2613070" cy="984885"/>
          </a:xfrm>
        </p:grpSpPr>
        <p:sp>
          <p:nvSpPr>
            <p:cNvPr id="38" name="Rektangel 37">
              <a:extLst>
                <a:ext uri="{FF2B5EF4-FFF2-40B4-BE49-F238E27FC236}">
                  <a16:creationId xmlns:a16="http://schemas.microsoft.com/office/drawing/2014/main" id="{14F78DEA-302A-8946-A361-556E53361CBE}"/>
                </a:ext>
              </a:extLst>
            </p:cNvPr>
            <p:cNvSpPr/>
            <p:nvPr/>
          </p:nvSpPr>
          <p:spPr>
            <a:xfrm>
              <a:off x="4936967" y="2742224"/>
              <a:ext cx="2613070" cy="9848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endParaRPr lang="sv-SE" sz="800" dirty="0"/>
            </a:p>
            <a:p>
              <a:r>
                <a:rPr lang="sv-SE" dirty="0"/>
                <a:t>0,1 cm =        cm = 1 mm </a:t>
              </a:r>
            </a:p>
            <a:p>
              <a:endParaRPr lang="sv-SE" sz="1200" dirty="0"/>
            </a:p>
            <a:p>
              <a:r>
                <a:rPr lang="sv-SE" dirty="0"/>
                <a:t>Då är 0,2 cm = 2 mm. </a:t>
              </a:r>
            </a:p>
          </p:txBody>
        </p:sp>
        <p:sp>
          <p:nvSpPr>
            <p:cNvPr id="39" name="Rektangel 38">
              <a:extLst>
                <a:ext uri="{FF2B5EF4-FFF2-40B4-BE49-F238E27FC236}">
                  <a16:creationId xmlns:a16="http://schemas.microsoft.com/office/drawing/2014/main" id="{7AF6DBBF-A077-2847-BC99-6A2B695FF284}"/>
                </a:ext>
              </a:extLst>
            </p:cNvPr>
            <p:cNvSpPr/>
            <p:nvPr/>
          </p:nvSpPr>
          <p:spPr>
            <a:xfrm>
              <a:off x="5896156" y="2771763"/>
              <a:ext cx="3364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1</a:t>
              </a:r>
            </a:p>
          </p:txBody>
        </p:sp>
        <p:sp>
          <p:nvSpPr>
            <p:cNvPr id="40" name="Rektangel 39">
              <a:extLst>
                <a:ext uri="{FF2B5EF4-FFF2-40B4-BE49-F238E27FC236}">
                  <a16:creationId xmlns:a16="http://schemas.microsoft.com/office/drawing/2014/main" id="{1501A16E-DBF4-CA4E-97FD-D8E74E87ED98}"/>
                </a:ext>
              </a:extLst>
            </p:cNvPr>
            <p:cNvSpPr/>
            <p:nvPr/>
          </p:nvSpPr>
          <p:spPr>
            <a:xfrm>
              <a:off x="5848006" y="3002834"/>
              <a:ext cx="4327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10</a:t>
              </a:r>
            </a:p>
          </p:txBody>
        </p:sp>
        <p:cxnSp>
          <p:nvCxnSpPr>
            <p:cNvPr id="41" name="Rak 40">
              <a:extLst>
                <a:ext uri="{FF2B5EF4-FFF2-40B4-BE49-F238E27FC236}">
                  <a16:creationId xmlns:a16="http://schemas.microsoft.com/office/drawing/2014/main" id="{71738517-DB40-0946-9C8B-1DAEEE41F72B}"/>
                </a:ext>
              </a:extLst>
            </p:cNvPr>
            <p:cNvCxnSpPr>
              <a:cxnSpLocks/>
            </p:cNvCxnSpPr>
            <p:nvPr/>
          </p:nvCxnSpPr>
          <p:spPr>
            <a:xfrm>
              <a:off x="5907678" y="3068093"/>
              <a:ext cx="27677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ktangel 41">
            <a:extLst>
              <a:ext uri="{FF2B5EF4-FFF2-40B4-BE49-F238E27FC236}">
                <a16:creationId xmlns:a16="http://schemas.microsoft.com/office/drawing/2014/main" id="{E9857EA1-2000-D642-89CD-C9137ADC81AF}"/>
              </a:ext>
            </a:extLst>
          </p:cNvPr>
          <p:cNvSpPr/>
          <p:nvPr/>
        </p:nvSpPr>
        <p:spPr>
          <a:xfrm>
            <a:off x="4535300" y="4086274"/>
            <a:ext cx="38491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7 m = 700 cm och 0,45 cm = 45 cm.</a:t>
            </a:r>
          </a:p>
          <a:p>
            <a:r>
              <a:rPr lang="sv-SE" dirty="0"/>
              <a:t>Då är 7,45 m = (700 + 45) cm = 745 cm. </a:t>
            </a:r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34DF162C-ABC0-E540-90F7-BAC64E3F41B3}"/>
              </a:ext>
            </a:extLst>
          </p:cNvPr>
          <p:cNvGrpSpPr/>
          <p:nvPr/>
        </p:nvGrpSpPr>
        <p:grpSpPr>
          <a:xfrm>
            <a:off x="5077214" y="5329836"/>
            <a:ext cx="2613070" cy="984885"/>
            <a:chOff x="4936967" y="2742224"/>
            <a:chExt cx="2613070" cy="984885"/>
          </a:xfrm>
        </p:grpSpPr>
        <p:sp>
          <p:nvSpPr>
            <p:cNvPr id="44" name="Rektangel 43">
              <a:extLst>
                <a:ext uri="{FF2B5EF4-FFF2-40B4-BE49-F238E27FC236}">
                  <a16:creationId xmlns:a16="http://schemas.microsoft.com/office/drawing/2014/main" id="{E5AE4F14-6351-5244-8E32-46783FCF076B}"/>
                </a:ext>
              </a:extLst>
            </p:cNvPr>
            <p:cNvSpPr/>
            <p:nvPr/>
          </p:nvSpPr>
          <p:spPr>
            <a:xfrm>
              <a:off x="4936967" y="2742224"/>
              <a:ext cx="2613070" cy="98488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endParaRPr lang="sv-SE" sz="800" dirty="0"/>
            </a:p>
            <a:p>
              <a:r>
                <a:rPr lang="sv-SE" dirty="0"/>
                <a:t>0,1 m =        m = 1 dm </a:t>
              </a:r>
            </a:p>
            <a:p>
              <a:endParaRPr lang="sv-SE" sz="1200" dirty="0"/>
            </a:p>
            <a:p>
              <a:r>
                <a:rPr lang="sv-SE" dirty="0"/>
                <a:t>Då är 0,75 m = 7,5 dm. </a:t>
              </a:r>
            </a:p>
          </p:txBody>
        </p:sp>
        <p:sp>
          <p:nvSpPr>
            <p:cNvPr id="45" name="Rektangel 44">
              <a:extLst>
                <a:ext uri="{FF2B5EF4-FFF2-40B4-BE49-F238E27FC236}">
                  <a16:creationId xmlns:a16="http://schemas.microsoft.com/office/drawing/2014/main" id="{78538AE8-1192-0646-8F3C-6C525EF235FD}"/>
                </a:ext>
              </a:extLst>
            </p:cNvPr>
            <p:cNvSpPr/>
            <p:nvPr/>
          </p:nvSpPr>
          <p:spPr>
            <a:xfrm>
              <a:off x="5777863" y="2742224"/>
              <a:ext cx="3364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1</a:t>
              </a:r>
            </a:p>
          </p:txBody>
        </p:sp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01647B6B-DFE2-9C4E-B0DE-60059017A2F1}"/>
                </a:ext>
              </a:extLst>
            </p:cNvPr>
            <p:cNvSpPr/>
            <p:nvPr/>
          </p:nvSpPr>
          <p:spPr>
            <a:xfrm>
              <a:off x="5732830" y="2985968"/>
              <a:ext cx="5470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10</a:t>
              </a:r>
            </a:p>
          </p:txBody>
        </p:sp>
        <p:cxnSp>
          <p:nvCxnSpPr>
            <p:cNvPr id="47" name="Rak 46">
              <a:extLst>
                <a:ext uri="{FF2B5EF4-FFF2-40B4-BE49-F238E27FC236}">
                  <a16:creationId xmlns:a16="http://schemas.microsoft.com/office/drawing/2014/main" id="{285C0253-E0A3-B94B-A741-82B9CBC9E25B}"/>
                </a:ext>
              </a:extLst>
            </p:cNvPr>
            <p:cNvCxnSpPr>
              <a:cxnSpLocks/>
            </p:cNvCxnSpPr>
            <p:nvPr/>
          </p:nvCxnSpPr>
          <p:spPr>
            <a:xfrm>
              <a:off x="5787605" y="3063078"/>
              <a:ext cx="276774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905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36" grpId="0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13E15A8-EA15-5D4A-8688-78A035CEF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295" y="163984"/>
            <a:ext cx="8900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C00000"/>
                </a:solidFill>
                <a:latin typeface="+mn-lt"/>
              </a:rPr>
              <a:t>	                   	         Meter, kilometer och mil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0469A6E-FB67-1541-8D75-328E4CDE55AB}"/>
              </a:ext>
            </a:extLst>
          </p:cNvPr>
          <p:cNvSpPr/>
          <p:nvPr/>
        </p:nvSpPr>
        <p:spPr>
          <a:xfrm>
            <a:off x="243418" y="1528737"/>
            <a:ext cx="5823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Istället använder vi enheterna </a:t>
            </a:r>
            <a:r>
              <a:rPr lang="sv-SE" sz="2000" i="1" dirty="0">
                <a:solidFill>
                  <a:srgbClr val="C00000"/>
                </a:solidFill>
              </a:rPr>
              <a:t>kilometer </a:t>
            </a:r>
            <a:r>
              <a:rPr lang="sv-SE" sz="2000" dirty="0">
                <a:solidFill>
                  <a:srgbClr val="C00000"/>
                </a:solidFill>
              </a:rPr>
              <a:t>(km)</a:t>
            </a:r>
            <a:r>
              <a:rPr lang="sv-SE" sz="2000" dirty="0"/>
              <a:t> och</a:t>
            </a:r>
            <a:r>
              <a:rPr lang="sv-SE" sz="2000" dirty="0">
                <a:solidFill>
                  <a:srgbClr val="C00000"/>
                </a:solidFill>
              </a:rPr>
              <a:t> </a:t>
            </a:r>
            <a:r>
              <a:rPr lang="sv-SE" sz="2000" i="1" dirty="0">
                <a:solidFill>
                  <a:srgbClr val="C00000"/>
                </a:solidFill>
              </a:rPr>
              <a:t>mil</a:t>
            </a:r>
            <a:r>
              <a:rPr lang="sv-SE" sz="2000" dirty="0"/>
              <a:t>.</a:t>
            </a:r>
            <a:endParaRPr lang="sv-SE" sz="2000" dirty="0">
              <a:solidFill>
                <a:srgbClr val="C00000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AF21127-7395-894C-82F9-FEE6DC03E204}"/>
              </a:ext>
            </a:extLst>
          </p:cNvPr>
          <p:cNvSpPr/>
          <p:nvPr/>
        </p:nvSpPr>
        <p:spPr>
          <a:xfrm>
            <a:off x="2550671" y="3555111"/>
            <a:ext cx="213662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sz="2400" dirty="0"/>
              <a:t> 1 mil = 10 km</a:t>
            </a:r>
            <a:endParaRPr lang="sv-SE" sz="2400" i="1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CC5212E-7C8B-594A-AEF1-608541869567}"/>
              </a:ext>
            </a:extLst>
          </p:cNvPr>
          <p:cNvSpPr/>
          <p:nvPr/>
        </p:nvSpPr>
        <p:spPr>
          <a:xfrm>
            <a:off x="2550671" y="2919049"/>
            <a:ext cx="225291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sz="2400" dirty="0"/>
              <a:t> 1 km = 1 000 m</a:t>
            </a:r>
            <a:endParaRPr lang="sv-SE" sz="2400" i="1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5A82560-5143-9B45-B5CE-8AA71D5FA285}"/>
              </a:ext>
            </a:extLst>
          </p:cNvPr>
          <p:cNvSpPr/>
          <p:nvPr/>
        </p:nvSpPr>
        <p:spPr>
          <a:xfrm>
            <a:off x="2550671" y="4194846"/>
            <a:ext cx="234791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sv-SE" sz="2400" dirty="0"/>
              <a:t> 1 mil = 10 000 m</a:t>
            </a:r>
            <a:endParaRPr lang="sv-SE" sz="2400" i="1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97D8B362-D97E-E34E-8DF7-A3561745BA2C}"/>
              </a:ext>
            </a:extLst>
          </p:cNvPr>
          <p:cNvSpPr/>
          <p:nvPr/>
        </p:nvSpPr>
        <p:spPr>
          <a:xfrm>
            <a:off x="1339297" y="2292836"/>
            <a:ext cx="45046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sz="2400" b="1" dirty="0"/>
              <a:t>Prefixet</a:t>
            </a:r>
            <a:r>
              <a:rPr lang="sv-SE" sz="2400" dirty="0"/>
              <a:t> </a:t>
            </a:r>
            <a:r>
              <a:rPr lang="sv-SE" sz="2400" i="1" dirty="0">
                <a:solidFill>
                  <a:srgbClr val="C00000"/>
                </a:solidFill>
              </a:rPr>
              <a:t>kilo</a:t>
            </a:r>
            <a:r>
              <a:rPr lang="sv-SE" sz="2400" dirty="0"/>
              <a:t> betyder </a:t>
            </a:r>
            <a:r>
              <a:rPr lang="sv-SE" sz="2400" i="1" dirty="0">
                <a:solidFill>
                  <a:srgbClr val="C00000"/>
                </a:solidFill>
              </a:rPr>
              <a:t>tusen</a:t>
            </a:r>
            <a:r>
              <a:rPr lang="sv-SE" sz="2400" i="1" dirty="0"/>
              <a:t>, </a:t>
            </a:r>
            <a:r>
              <a:rPr lang="sv-SE" sz="2400" dirty="0"/>
              <a:t>1 000.</a:t>
            </a:r>
            <a:endParaRPr lang="sv-SE" sz="2400" i="1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561CFCD-DCF5-0B43-8118-4727E7EC787A}"/>
              </a:ext>
            </a:extLst>
          </p:cNvPr>
          <p:cNvSpPr/>
          <p:nvPr/>
        </p:nvSpPr>
        <p:spPr>
          <a:xfrm>
            <a:off x="342365" y="5150330"/>
            <a:ext cx="16883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På vägskyltar står avståndet i </a:t>
            </a:r>
            <a:r>
              <a:rPr lang="sv-SE" sz="2000" dirty="0">
                <a:solidFill>
                  <a:srgbClr val="C00000"/>
                </a:solidFill>
              </a:rPr>
              <a:t>kilometer</a:t>
            </a:r>
            <a:r>
              <a:rPr lang="sv-SE" sz="2000" dirty="0"/>
              <a:t>. 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67107F26-B80F-A741-BC6D-A8967C616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6" y="5304219"/>
            <a:ext cx="3973987" cy="68499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4D87DB61-2E48-5A48-A03A-66AA5112E811}"/>
              </a:ext>
            </a:extLst>
          </p:cNvPr>
          <p:cNvSpPr/>
          <p:nvPr/>
        </p:nvSpPr>
        <p:spPr>
          <a:xfrm>
            <a:off x="6532619" y="5304219"/>
            <a:ext cx="231568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000" dirty="0"/>
              <a:t>Till Göteborg är det 470 km eller 47 mil.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BA2F4EA-432E-DA40-AD4F-4C38AAA7978D}"/>
              </a:ext>
            </a:extLst>
          </p:cNvPr>
          <p:cNvSpPr/>
          <p:nvPr/>
        </p:nvSpPr>
        <p:spPr>
          <a:xfrm>
            <a:off x="175703" y="603723"/>
            <a:ext cx="7375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Vasaloppet är Sveriges mest kända skidtävling. Det är </a:t>
            </a:r>
            <a:r>
              <a:rPr lang="sv-SE" sz="2000" dirty="0">
                <a:solidFill>
                  <a:srgbClr val="C00000"/>
                </a:solidFill>
              </a:rPr>
              <a:t>90 000 m </a:t>
            </a:r>
            <a:r>
              <a:rPr lang="sv-SE" sz="2000" dirty="0"/>
              <a:t>långt.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0ACBEA8-9E3E-954D-9520-6E1E0E52CC74}"/>
              </a:ext>
            </a:extLst>
          </p:cNvPr>
          <p:cNvSpPr/>
          <p:nvPr/>
        </p:nvSpPr>
        <p:spPr>
          <a:xfrm>
            <a:off x="243418" y="1043462"/>
            <a:ext cx="5600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Så långa sträckor är opraktiskt att uttrycka i meter.</a:t>
            </a:r>
          </a:p>
        </p:txBody>
      </p:sp>
      <p:pic>
        <p:nvPicPr>
          <p:cNvPr id="1032" name="Picture 8" descr="Bildresultat för vasaloppet">
            <a:extLst>
              <a:ext uri="{FF2B5EF4-FFF2-40B4-BE49-F238E27FC236}">
                <a16:creationId xmlns:a16="http://schemas.microsoft.com/office/drawing/2014/main" id="{F05B1986-638D-354D-A441-481E2BE09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13182" r="6613" b="1485"/>
          <a:stretch/>
        </p:blipFill>
        <p:spPr bwMode="auto">
          <a:xfrm>
            <a:off x="6381094" y="939288"/>
            <a:ext cx="2370520" cy="147313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09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 animBg="1"/>
      <p:bldP spid="12" grpId="0" animBg="1"/>
      <p:bldP spid="13" grpId="0" animBg="1"/>
      <p:bldP spid="14" grpId="0"/>
      <p:bldP spid="16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044628C-0AB5-3340-B1DA-BCFB288EB697}"/>
              </a:ext>
            </a:extLst>
          </p:cNvPr>
          <p:cNvSpPr/>
          <p:nvPr/>
        </p:nvSpPr>
        <p:spPr>
          <a:xfrm>
            <a:off x="3380416" y="92524"/>
            <a:ext cx="1960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E2903"/>
                </a:solidFill>
                <a:latin typeface="+mn-lt"/>
              </a:rPr>
              <a:t>Viktiga samband</a:t>
            </a:r>
            <a:endParaRPr lang="sv-SE" sz="2000" b="1" dirty="0">
              <a:solidFill>
                <a:srgbClr val="9E2903"/>
              </a:solidFill>
              <a:effectLst/>
              <a:latin typeface="+mn-l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7A50D49-0315-914E-BC36-56566AEDFA2A}"/>
              </a:ext>
            </a:extLst>
          </p:cNvPr>
          <p:cNvSpPr/>
          <p:nvPr/>
        </p:nvSpPr>
        <p:spPr>
          <a:xfrm>
            <a:off x="1082004" y="736125"/>
            <a:ext cx="6979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Mellan enheterna 1 m, 1 km och 1 mil finns följande samband: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91F3258-F5C7-EF40-87ED-E7336650A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587" y="1136235"/>
            <a:ext cx="3718393" cy="1809876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BC42008-2A13-6843-8D67-E2342F87A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111" y="3042473"/>
            <a:ext cx="3016335" cy="181340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6F70166-2122-434A-A59B-D57D0322F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259" y="4952244"/>
            <a:ext cx="4026041" cy="1811554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289AACAA-AB09-8043-853A-102EE38A7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048" y="1167072"/>
            <a:ext cx="923925" cy="435965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AEB5BE7D-4189-4E47-8985-8D8F050A8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316" y="2340344"/>
            <a:ext cx="776122" cy="435965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2F5C66E0-A7DA-7342-958A-B2938D586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316" y="1703336"/>
            <a:ext cx="787851" cy="435965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66284666-9050-3D41-9F34-BA4975362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589" y="1197909"/>
            <a:ext cx="1265411" cy="435965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03325748-5E17-FA47-861C-D71B107FE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438" y="1695548"/>
            <a:ext cx="2686471" cy="435965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AAEEF918-F4FB-C04B-9959-3033380AE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398" y="2224024"/>
            <a:ext cx="2686471" cy="63089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92A301F0-8AB6-F946-8A9B-7E57DD119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261" y="3066090"/>
            <a:ext cx="894775" cy="435965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3EEC8E11-D429-FF4C-90FC-1F1ED5516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261" y="4231755"/>
            <a:ext cx="894775" cy="435965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E337D6A5-6392-B949-BE6D-1604C2156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261" y="3589490"/>
            <a:ext cx="894775" cy="435965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20C98958-43DE-C040-B5E0-CC631666B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384" y="3084063"/>
            <a:ext cx="1265411" cy="435965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08C7497E-9B74-2C4B-B47F-150F24456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9383" y="3602414"/>
            <a:ext cx="1937889" cy="435965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3FA55CB9-AFDD-694A-96AD-71090C9A8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768" y="4110178"/>
            <a:ext cx="1922504" cy="630899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B465488D-60EE-314D-B0D7-5B3DAF58A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733" y="5046965"/>
            <a:ext cx="923705" cy="435965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04F9EF35-8CAE-884E-AE9E-D237E2161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125" y="6214658"/>
            <a:ext cx="719150" cy="435965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8176C5C0-2D01-9F4A-B840-8EA489B6D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126" y="5577650"/>
            <a:ext cx="719150" cy="435965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9A4716B1-C940-3346-A182-CC8369E4F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7132" y="5072223"/>
            <a:ext cx="1301677" cy="435965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DC3419A5-E413-E34B-BBCD-913C99B76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247" y="5569862"/>
            <a:ext cx="2686471" cy="435965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1114E6F3-0B37-8D41-A63A-6BD7D078F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976" y="6073257"/>
            <a:ext cx="3032005" cy="63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1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E7C5E18-4C6C-4F40-8493-40C50A47CA36}"/>
              </a:ext>
            </a:extLst>
          </p:cNvPr>
          <p:cNvSpPr/>
          <p:nvPr/>
        </p:nvSpPr>
        <p:spPr>
          <a:xfrm>
            <a:off x="734572" y="913261"/>
            <a:ext cx="4833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Skriv längderna i kilometer.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F93FC0D-D969-4B43-ABC9-0CC6C0FF1B5A}"/>
              </a:ext>
            </a:extLst>
          </p:cNvPr>
          <p:cNvSpPr/>
          <p:nvPr/>
        </p:nvSpPr>
        <p:spPr>
          <a:xfrm>
            <a:off x="910807" y="141485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B04F0F2-14E2-9347-8E32-5048296DBDD2}"/>
              </a:ext>
            </a:extLst>
          </p:cNvPr>
          <p:cNvSpPr/>
          <p:nvPr/>
        </p:nvSpPr>
        <p:spPr>
          <a:xfrm>
            <a:off x="734572" y="1369300"/>
            <a:ext cx="1410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a) 0,3 mil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56BABAC-AE19-A444-9B63-64AEC2676AB2}"/>
              </a:ext>
            </a:extLst>
          </p:cNvPr>
          <p:cNvSpPr/>
          <p:nvPr/>
        </p:nvSpPr>
        <p:spPr>
          <a:xfrm>
            <a:off x="2816618" y="1383677"/>
            <a:ext cx="197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b) 5,2 mil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05235B1-FA7F-2D42-89BC-86B6F7359526}"/>
              </a:ext>
            </a:extLst>
          </p:cNvPr>
          <p:cNvSpPr/>
          <p:nvPr/>
        </p:nvSpPr>
        <p:spPr>
          <a:xfrm>
            <a:off x="649457" y="2528228"/>
            <a:ext cx="2090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a) 0,3 mil </a:t>
            </a:r>
            <a:r>
              <a:rPr lang="sv-SE" sz="2400" dirty="0">
                <a:latin typeface="+mn-lt"/>
              </a:rPr>
              <a:t>=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4FA8AB5-2392-E44C-A681-A0B841CF8984}"/>
              </a:ext>
            </a:extLst>
          </p:cNvPr>
          <p:cNvSpPr/>
          <p:nvPr/>
        </p:nvSpPr>
        <p:spPr>
          <a:xfrm>
            <a:off x="2305921" y="2522413"/>
            <a:ext cx="1545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3 km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CB863D-E681-7043-A3F8-859F1D762F7A}"/>
              </a:ext>
            </a:extLst>
          </p:cNvPr>
          <p:cNvSpPr/>
          <p:nvPr/>
        </p:nvSpPr>
        <p:spPr>
          <a:xfrm>
            <a:off x="738635" y="4078970"/>
            <a:ext cx="1881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b) 5,2 mil </a:t>
            </a:r>
            <a:r>
              <a:rPr lang="sv-SE" sz="2400" dirty="0">
                <a:latin typeface="+mn-lt"/>
              </a:rPr>
              <a:t>= 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3E43C3A-CF7F-3C49-A303-33048C99ECC7}"/>
              </a:ext>
            </a:extLst>
          </p:cNvPr>
          <p:cNvSpPr/>
          <p:nvPr/>
        </p:nvSpPr>
        <p:spPr>
          <a:xfrm>
            <a:off x="2461460" y="4074940"/>
            <a:ext cx="1620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52 km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24D80D8-8DB2-724E-8769-687FBF11EBB8}"/>
              </a:ext>
            </a:extLst>
          </p:cNvPr>
          <p:cNvSpPr/>
          <p:nvPr/>
        </p:nvSpPr>
        <p:spPr>
          <a:xfrm>
            <a:off x="4572000" y="2343469"/>
            <a:ext cx="4343242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0,1 mil = 1 km </a:t>
            </a:r>
          </a:p>
          <a:p>
            <a:r>
              <a:rPr lang="sv-SE" dirty="0"/>
              <a:t>Då är 0,3 mil = 3 km.</a:t>
            </a:r>
          </a:p>
          <a:p>
            <a:r>
              <a:rPr lang="sv-SE" dirty="0"/>
              <a:t>Du kan också direkt multiplicera 0,3 med 10.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281B1628-C996-DF41-9AD5-B6A90DD5F747}"/>
              </a:ext>
            </a:extLst>
          </p:cNvPr>
          <p:cNvSpPr/>
          <p:nvPr/>
        </p:nvSpPr>
        <p:spPr>
          <a:xfrm>
            <a:off x="4572000" y="3852041"/>
            <a:ext cx="4387437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5 mil = 50 km och 0,2 mil = 2 km. </a:t>
            </a:r>
          </a:p>
          <a:p>
            <a:r>
              <a:rPr lang="sv-SE" dirty="0"/>
              <a:t>Då är 5,2 mil = (50 + 2) km = 52 km.</a:t>
            </a:r>
          </a:p>
          <a:p>
            <a:r>
              <a:rPr lang="sv-SE" dirty="0"/>
              <a:t>Du kan också direkt multiplicera 5,2 med 10.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004C09C-BFE3-E149-984D-5EF173505F8A}"/>
              </a:ext>
            </a:extLst>
          </p:cNvPr>
          <p:cNvSpPr/>
          <p:nvPr/>
        </p:nvSpPr>
        <p:spPr>
          <a:xfrm>
            <a:off x="5327540" y="1369299"/>
            <a:ext cx="197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+mn-lt"/>
              </a:rPr>
              <a:t>c) 2 300 m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E2C5519-CE79-F64B-9A7D-9D6BDC4C6885}"/>
              </a:ext>
            </a:extLst>
          </p:cNvPr>
          <p:cNvSpPr/>
          <p:nvPr/>
        </p:nvSpPr>
        <p:spPr>
          <a:xfrm>
            <a:off x="734572" y="5629712"/>
            <a:ext cx="24242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c) 2 300 m </a:t>
            </a:r>
            <a:r>
              <a:rPr lang="sv-SE" sz="2400" dirty="0">
                <a:latin typeface="+mn-lt"/>
              </a:rPr>
              <a:t>= </a:t>
            </a:r>
            <a:endParaRPr lang="sv-SE" sz="2400" dirty="0">
              <a:latin typeface="Bradley Hand" pitchFamily="2" charset="77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CDB05A38-0A86-7040-8F16-6C03C12BD1A2}"/>
              </a:ext>
            </a:extLst>
          </p:cNvPr>
          <p:cNvSpPr/>
          <p:nvPr/>
        </p:nvSpPr>
        <p:spPr>
          <a:xfrm>
            <a:off x="2545773" y="5633742"/>
            <a:ext cx="16205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Bradley Hand" pitchFamily="2" charset="77"/>
              </a:rPr>
              <a:t>2,3 km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B483F0B-B16B-B443-85E9-FB3064E9677A}"/>
              </a:ext>
            </a:extLst>
          </p:cNvPr>
          <p:cNvSpPr/>
          <p:nvPr/>
        </p:nvSpPr>
        <p:spPr>
          <a:xfrm>
            <a:off x="4572000" y="5360614"/>
            <a:ext cx="4512179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sv-SE" dirty="0"/>
              <a:t>2 000 m = 2 km och 300 m = 0,3 km. </a:t>
            </a:r>
          </a:p>
          <a:p>
            <a:r>
              <a:rPr lang="sv-SE" dirty="0"/>
              <a:t>Då är 2 300 m = (2 + 0,3) km = 2,3 km.</a:t>
            </a:r>
          </a:p>
          <a:p>
            <a:r>
              <a:rPr lang="sv-SE" dirty="0"/>
              <a:t>Du kan också direkt dividera  2 300 med 1 000.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D8A1FFF-E10B-6840-BCD5-3E31C06679B9}"/>
              </a:ext>
            </a:extLst>
          </p:cNvPr>
          <p:cNvSpPr/>
          <p:nvPr/>
        </p:nvSpPr>
        <p:spPr>
          <a:xfrm>
            <a:off x="4634276" y="2696756"/>
            <a:ext cx="2090557" cy="2342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E5C7780E-F715-7546-8576-95AB8CDFCB6D}"/>
              </a:ext>
            </a:extLst>
          </p:cNvPr>
          <p:cNvSpPr/>
          <p:nvPr/>
        </p:nvSpPr>
        <p:spPr>
          <a:xfrm>
            <a:off x="4675844" y="2964976"/>
            <a:ext cx="4135553" cy="2342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1F4FF48D-B2F8-914E-AC72-D9A4C9DA68D0}"/>
              </a:ext>
            </a:extLst>
          </p:cNvPr>
          <p:cNvSpPr/>
          <p:nvPr/>
        </p:nvSpPr>
        <p:spPr>
          <a:xfrm>
            <a:off x="4634275" y="4192613"/>
            <a:ext cx="3429069" cy="2342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7A8D78C2-7E73-434D-A66F-E8B97819B32E}"/>
              </a:ext>
            </a:extLst>
          </p:cNvPr>
          <p:cNvSpPr/>
          <p:nvPr/>
        </p:nvSpPr>
        <p:spPr>
          <a:xfrm>
            <a:off x="4675843" y="4460833"/>
            <a:ext cx="4135553" cy="2342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B65FFD16-4065-794B-A245-BDD0411D0A11}"/>
              </a:ext>
            </a:extLst>
          </p:cNvPr>
          <p:cNvSpPr/>
          <p:nvPr/>
        </p:nvSpPr>
        <p:spPr>
          <a:xfrm>
            <a:off x="4572000" y="5710481"/>
            <a:ext cx="3651662" cy="2342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9B6A6033-1EFE-5544-9CB0-6317C5DB9189}"/>
              </a:ext>
            </a:extLst>
          </p:cNvPr>
          <p:cNvSpPr/>
          <p:nvPr/>
        </p:nvSpPr>
        <p:spPr>
          <a:xfrm>
            <a:off x="4613568" y="5978701"/>
            <a:ext cx="4470611" cy="2342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157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0" grpId="0"/>
      <p:bldP spid="11" grpId="0"/>
      <p:bldP spid="12" grpId="0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39494</TotalTime>
  <Words>2057</Words>
  <Application>Microsoft Macintosh PowerPoint</Application>
  <PresentationFormat>Bildspel på skärmen (4:3)</PresentationFormat>
  <Paragraphs>381</Paragraphs>
  <Slides>28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28</vt:i4>
      </vt:variant>
    </vt:vector>
  </HeadingPairs>
  <TitlesOfParts>
    <vt:vector size="33" baseType="lpstr">
      <vt:lpstr>Arial</vt:lpstr>
      <vt:lpstr>Bradley Hand</vt:lpstr>
      <vt:lpstr>Bradley Hand Bold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312</cp:revision>
  <dcterms:created xsi:type="dcterms:W3CDTF">2017-04-10T07:17:33Z</dcterms:created>
  <dcterms:modified xsi:type="dcterms:W3CDTF">2022-06-12T07:29:25Z</dcterms:modified>
</cp:coreProperties>
</file>