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2022-06-11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256277" y="2640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7030A0"/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2839784" y="2150599"/>
            <a:ext cx="512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Vilken pil pekar på ett bråk där täljaren är </a:t>
            </a:r>
            <a:r>
              <a:rPr lang="sv-SE" b="1" dirty="0"/>
              <a:t>lite </a:t>
            </a:r>
            <a:r>
              <a:rPr lang="sv-SE" dirty="0"/>
              <a:t>mindre än nämnaren? Förklara hur du tänker.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2839784" y="1092688"/>
            <a:ext cx="525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vet du att –3 är ett större tal än –9?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2275604" y="1077299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2288725" y="2187212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2275604" y="4723965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153AC04-485E-9644-A5DE-51C13D79B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479" y="2723907"/>
            <a:ext cx="4723315" cy="1146435"/>
          </a:xfrm>
          <a:prstGeom prst="rect">
            <a:avLst/>
          </a:prstGeom>
        </p:spPr>
      </p:pic>
      <p:grpSp>
        <p:nvGrpSpPr>
          <p:cNvPr id="7" name="Grupp 6">
            <a:extLst>
              <a:ext uri="{FF2B5EF4-FFF2-40B4-BE49-F238E27FC236}">
                <a16:creationId xmlns:a16="http://schemas.microsoft.com/office/drawing/2014/main" id="{3C43A3C4-2E44-724E-94A8-5EB1FC2527FB}"/>
              </a:ext>
            </a:extLst>
          </p:cNvPr>
          <p:cNvGrpSpPr/>
          <p:nvPr/>
        </p:nvGrpSpPr>
        <p:grpSpPr>
          <a:xfrm>
            <a:off x="2839784" y="4554688"/>
            <a:ext cx="5738159" cy="1155082"/>
            <a:chOff x="2839784" y="4471526"/>
            <a:chExt cx="5738159" cy="1155082"/>
          </a:xfrm>
        </p:grpSpPr>
        <p:grpSp>
          <p:nvGrpSpPr>
            <p:cNvPr id="26" name="Grupp 25">
              <a:extLst>
                <a:ext uri="{FF2B5EF4-FFF2-40B4-BE49-F238E27FC236}">
                  <a16:creationId xmlns:a16="http://schemas.microsoft.com/office/drawing/2014/main" id="{9FDC6EE7-4919-094E-909A-EF6F002552EE}"/>
                </a:ext>
              </a:extLst>
            </p:cNvPr>
            <p:cNvGrpSpPr/>
            <p:nvPr/>
          </p:nvGrpSpPr>
          <p:grpSpPr>
            <a:xfrm>
              <a:off x="2839784" y="4471526"/>
              <a:ext cx="5738159" cy="1155082"/>
              <a:chOff x="2608636" y="428310"/>
              <a:chExt cx="5670673" cy="1155082"/>
            </a:xfrm>
          </p:grpSpPr>
          <p:grpSp>
            <p:nvGrpSpPr>
              <p:cNvPr id="27" name="Grupp 26">
                <a:extLst>
                  <a:ext uri="{FF2B5EF4-FFF2-40B4-BE49-F238E27FC236}">
                    <a16:creationId xmlns:a16="http://schemas.microsoft.com/office/drawing/2014/main" id="{F63A5479-B6A8-EA47-A28E-C536274141A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06728" y="428310"/>
                <a:ext cx="301690" cy="614594"/>
                <a:chOff x="7056938" y="1088884"/>
                <a:chExt cx="302254" cy="614765"/>
              </a:xfrm>
            </p:grpSpPr>
            <p:sp>
              <p:nvSpPr>
                <p:cNvPr id="36" name="textruta 46">
                  <a:extLst>
                    <a:ext uri="{FF2B5EF4-FFF2-40B4-BE49-F238E27FC236}">
                      <a16:creationId xmlns:a16="http://schemas.microsoft.com/office/drawing/2014/main" id="{4393D2BA-97BD-4144-B087-1E5AAEF362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56938" y="1088884"/>
                  <a:ext cx="302251" cy="369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/>
                    <a:t>5</a:t>
                  </a:r>
                </a:p>
              </p:txBody>
            </p:sp>
            <p:sp>
              <p:nvSpPr>
                <p:cNvPr id="37" name="textruta 47">
                  <a:extLst>
                    <a:ext uri="{FF2B5EF4-FFF2-40B4-BE49-F238E27FC236}">
                      <a16:creationId xmlns:a16="http://schemas.microsoft.com/office/drawing/2014/main" id="{E546137A-D3A6-F944-86E9-DEA37D3FED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56941" y="1334214"/>
                  <a:ext cx="302251" cy="36943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Calibri" charset="0"/>
                      <a:ea typeface="ＭＳ Ｐゴシック" charset="0"/>
                    </a:defRPr>
                  </a:lvl9pPr>
                </a:lstStyle>
                <a:p>
                  <a:pPr eaLnBrk="1" hangingPunct="1"/>
                  <a:r>
                    <a:rPr lang="sv-SE" sz="1800" dirty="0"/>
                    <a:t>6</a:t>
                  </a:r>
                </a:p>
              </p:txBody>
            </p:sp>
            <p:cxnSp>
              <p:nvCxnSpPr>
                <p:cNvPr id="38" name="Rak 37">
                  <a:extLst>
                    <a:ext uri="{FF2B5EF4-FFF2-40B4-BE49-F238E27FC236}">
                      <a16:creationId xmlns:a16="http://schemas.microsoft.com/office/drawing/2014/main" id="{30F60798-48F7-8148-9D38-8F87727DD5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93870" y="1398327"/>
                  <a:ext cx="223079" cy="0"/>
                </a:xfrm>
                <a:prstGeom prst="line">
                  <a:avLst/>
                </a:prstGeom>
                <a:ln w="1905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textruta 33">
                <a:extLst>
                  <a:ext uri="{FF2B5EF4-FFF2-40B4-BE49-F238E27FC236}">
                    <a16:creationId xmlns:a16="http://schemas.microsoft.com/office/drawing/2014/main" id="{DDB11070-BC4D-3548-9BDE-DA056E420062}"/>
                  </a:ext>
                </a:extLst>
              </p:cNvPr>
              <p:cNvSpPr txBox="1"/>
              <p:nvPr/>
            </p:nvSpPr>
            <p:spPr>
              <a:xfrm>
                <a:off x="2608636" y="543242"/>
                <a:ext cx="56706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Hur gör du om du ska ta reda på vilket av talen        och   </a:t>
                </a:r>
              </a:p>
            </p:txBody>
          </p:sp>
          <p:sp>
            <p:nvSpPr>
              <p:cNvPr id="35" name="textruta 34">
                <a:extLst>
                  <a:ext uri="{FF2B5EF4-FFF2-40B4-BE49-F238E27FC236}">
                    <a16:creationId xmlns:a16="http://schemas.microsoft.com/office/drawing/2014/main" id="{A352953F-6F21-8046-A0D0-379D731BBD58}"/>
                  </a:ext>
                </a:extLst>
              </p:cNvPr>
              <p:cNvSpPr txBox="1"/>
              <p:nvPr/>
            </p:nvSpPr>
            <p:spPr>
              <a:xfrm>
                <a:off x="2662481" y="937061"/>
                <a:ext cx="48300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dirty="0"/>
                  <a:t>som är störst? Finns det flera sätt att göra det på? Förklara hur du tänker. </a:t>
                </a:r>
              </a:p>
            </p:txBody>
          </p:sp>
        </p:grpSp>
        <p:sp>
          <p:nvSpPr>
            <p:cNvPr id="39" name="textruta 46">
              <a:extLst>
                <a:ext uri="{FF2B5EF4-FFF2-40B4-BE49-F238E27FC236}">
                  <a16:creationId xmlns:a16="http://schemas.microsoft.com/office/drawing/2014/main" id="{546EA5A2-E8F7-B14D-8AC9-EB076B818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7234" y="4471526"/>
              <a:ext cx="3052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/>
                <a:t>7</a:t>
              </a:r>
            </a:p>
          </p:txBody>
        </p:sp>
        <p:sp>
          <p:nvSpPr>
            <p:cNvPr id="40" name="textruta 47">
              <a:extLst>
                <a:ext uri="{FF2B5EF4-FFF2-40B4-BE49-F238E27FC236}">
                  <a16:creationId xmlns:a16="http://schemas.microsoft.com/office/drawing/2014/main" id="{C64042CB-A15C-4A4D-8556-B900136194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7237" y="4716788"/>
              <a:ext cx="3052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sv-SE" sz="1800" dirty="0"/>
                <a:t>9</a:t>
              </a:r>
            </a:p>
          </p:txBody>
        </p:sp>
        <p:cxnSp>
          <p:nvCxnSpPr>
            <p:cNvPr id="41" name="Rak 40">
              <a:extLst>
                <a:ext uri="{FF2B5EF4-FFF2-40B4-BE49-F238E27FC236}">
                  <a16:creationId xmlns:a16="http://schemas.microsoft.com/office/drawing/2014/main" id="{D6055C91-2826-9647-85CA-604DC8DE04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64536" y="4780883"/>
              <a:ext cx="225312" cy="0"/>
            </a:xfrm>
            <a:prstGeom prst="line">
              <a:avLst/>
            </a:prstGeom>
            <a:ln w="1905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2189871" y="445366"/>
            <a:ext cx="59088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Johannes tror att 10</a:t>
            </a:r>
            <a:r>
              <a:rPr lang="sv-SE" baseline="30000" dirty="0"/>
              <a:t>2</a:t>
            </a:r>
            <a:r>
              <a:rPr lang="sv-SE" dirty="0"/>
              <a:t> + 10</a:t>
            </a:r>
            <a:r>
              <a:rPr lang="sv-SE" baseline="30000" dirty="0"/>
              <a:t>3</a:t>
            </a:r>
            <a:r>
              <a:rPr lang="sv-SE" dirty="0"/>
              <a:t> = 10</a:t>
            </a:r>
            <a:r>
              <a:rPr lang="sv-SE" baseline="30000" dirty="0"/>
              <a:t>5</a:t>
            </a:r>
            <a:r>
              <a:rPr lang="sv-SE" dirty="0"/>
              <a:t>. Hedvig är nästan säker på att det är lika med 10</a:t>
            </a:r>
            <a:r>
              <a:rPr lang="sv-SE" baseline="30000" dirty="0"/>
              <a:t>6</a:t>
            </a:r>
            <a:r>
              <a:rPr lang="sv-SE" dirty="0"/>
              <a:t>. Har någon av dem rätt? </a:t>
            </a:r>
          </a:p>
          <a:p>
            <a:endParaRPr lang="sv-SE" sz="1100" dirty="0"/>
          </a:p>
          <a:p>
            <a:r>
              <a:rPr lang="sv-SE" dirty="0"/>
              <a:t>Förklara hur du tänker.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638812" y="481979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ruta 5">
                <a:extLst>
                  <a:ext uri="{FF2B5EF4-FFF2-40B4-BE49-F238E27FC236}">
                    <a16:creationId xmlns:a16="http://schemas.microsoft.com/office/drawing/2014/main" id="{0612BCBB-9388-4D4C-A1D4-E3E2DFA0F5B4}"/>
                  </a:ext>
                </a:extLst>
              </p:cNvPr>
              <p:cNvSpPr txBox="1"/>
              <p:nvPr/>
            </p:nvSpPr>
            <p:spPr>
              <a:xfrm>
                <a:off x="2189871" y="1915894"/>
                <a:ext cx="6649329" cy="919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sv-SE" dirty="0"/>
                  <a:t>Förklara hur du vet att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55</m:t>
                        </m:r>
                      </m:e>
                    </m:rad>
                  </m:oMath>
                </a14:m>
                <a:r>
                  <a:rPr lang="sv-SE" dirty="0"/>
                  <a:t> är ett tal mellan 7 och 8.</a:t>
                </a:r>
              </a:p>
              <a:p>
                <a:r>
                  <a:rPr lang="sv-SE" sz="1200" dirty="0"/>
                  <a:t> </a:t>
                </a:r>
              </a:p>
              <a:p>
                <a:r>
                  <a:rPr lang="sv-SE" dirty="0"/>
                  <a:t>b)   Vilket av talen, 7 eller 8, är närmast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v-S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55</m:t>
                        </m:r>
                      </m:e>
                    </m:rad>
                  </m:oMath>
                </a14:m>
                <a:r>
                  <a:rPr lang="sv-SE" dirty="0"/>
                  <a:t> ? Förklara hur du tänker. </a:t>
                </a:r>
              </a:p>
            </p:txBody>
          </p:sp>
        </mc:Choice>
        <mc:Fallback xmlns="">
          <p:sp>
            <p:nvSpPr>
              <p:cNvPr id="6" name="textruta 5">
                <a:extLst>
                  <a:ext uri="{FF2B5EF4-FFF2-40B4-BE49-F238E27FC236}">
                    <a16:creationId xmlns:a16="http://schemas.microsoft.com/office/drawing/2014/main" id="{0612BCBB-9388-4D4C-A1D4-E3E2DFA0F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871" y="1915894"/>
                <a:ext cx="6649329" cy="919482"/>
              </a:xfrm>
              <a:prstGeom prst="rect">
                <a:avLst/>
              </a:prstGeom>
              <a:blipFill>
                <a:blip r:embed="rId2"/>
                <a:stretch>
                  <a:fillRect l="-763" b="-540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638812" y="1986486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2189871" y="3376294"/>
            <a:ext cx="641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Ett bråk förkortas med 2 och förlängs sedan med 5. </a:t>
            </a:r>
          </a:p>
          <a:p>
            <a:r>
              <a:rPr lang="sv-SE" dirty="0"/>
              <a:t>Hur stort är det nya bråket jämfört med det första?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638812" y="3400207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4F3D8639-91DE-F14D-AF5E-D3F10A75B5E1}"/>
              </a:ext>
            </a:extLst>
          </p:cNvPr>
          <p:cNvSpPr txBox="1"/>
          <p:nvPr/>
        </p:nvSpPr>
        <p:spPr>
          <a:xfrm>
            <a:off x="1638812" y="5043930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9C0F2CDE-65B3-074A-8800-EE5D68C39755}"/>
              </a:ext>
            </a:extLst>
          </p:cNvPr>
          <p:cNvSpPr txBox="1"/>
          <p:nvPr/>
        </p:nvSpPr>
        <p:spPr>
          <a:xfrm>
            <a:off x="2189871" y="5036236"/>
            <a:ext cx="641043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Hedvig tror att 10</a:t>
            </a:r>
            <a:r>
              <a:rPr lang="sv-SE" baseline="30000" dirty="0"/>
              <a:t>3</a:t>
            </a:r>
            <a:r>
              <a:rPr lang="sv-SE" dirty="0"/>
              <a:t> är hälften av 10</a:t>
            </a:r>
            <a:r>
              <a:rPr lang="sv-SE" baseline="30000" dirty="0"/>
              <a:t>6</a:t>
            </a:r>
            <a:r>
              <a:rPr lang="sv-SE" dirty="0"/>
              <a:t>. Stämmer det? </a:t>
            </a:r>
          </a:p>
          <a:p>
            <a:endParaRPr lang="sv-SE" sz="1100" dirty="0"/>
          </a:p>
          <a:p>
            <a:r>
              <a:rPr lang="sv-SE" dirty="0"/>
              <a:t>Förklara hur du tänker. </a:t>
            </a:r>
          </a:p>
        </p:txBody>
      </p:sp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24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2189871" y="445366"/>
            <a:ext cx="590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Ge exempel på ett tal i decimalform som är större än 10</a:t>
            </a:r>
            <a:r>
              <a:rPr lang="sv-SE" baseline="30000" dirty="0"/>
              <a:t>–2</a:t>
            </a:r>
            <a:r>
              <a:rPr lang="sv-SE" dirty="0"/>
              <a:t> men mindre än 10</a:t>
            </a:r>
            <a:r>
              <a:rPr lang="sv-SE" baseline="30000" dirty="0"/>
              <a:t>–1</a:t>
            </a:r>
            <a:r>
              <a:rPr lang="sv-SE" dirty="0"/>
              <a:t>. Förklara hur du tänker.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1638812" y="481979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F2BD41B4-4B25-6F43-AF31-7FC4A244A100}"/>
              </a:ext>
            </a:extLst>
          </p:cNvPr>
          <p:cNvSpPr txBox="1"/>
          <p:nvPr/>
        </p:nvSpPr>
        <p:spPr>
          <a:xfrm>
            <a:off x="1638812" y="1979643"/>
            <a:ext cx="429875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10B17877-7BA6-ED46-8C62-C22855FFEE5A}"/>
              </a:ext>
            </a:extLst>
          </p:cNvPr>
          <p:cNvSpPr txBox="1"/>
          <p:nvPr/>
        </p:nvSpPr>
        <p:spPr>
          <a:xfrm>
            <a:off x="1638812" y="3431821"/>
            <a:ext cx="538061" cy="400110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grpSp>
        <p:nvGrpSpPr>
          <p:cNvPr id="12" name="Grupp 11">
            <a:extLst>
              <a:ext uri="{FF2B5EF4-FFF2-40B4-BE49-F238E27FC236}">
                <a16:creationId xmlns:a16="http://schemas.microsoft.com/office/drawing/2014/main" id="{59B9A7AF-10E9-6D45-A0D4-023D9F8D835F}"/>
              </a:ext>
            </a:extLst>
          </p:cNvPr>
          <p:cNvGrpSpPr/>
          <p:nvPr/>
        </p:nvGrpSpPr>
        <p:grpSpPr>
          <a:xfrm>
            <a:off x="2189871" y="1867545"/>
            <a:ext cx="1934083" cy="751728"/>
            <a:chOff x="2189871" y="1867545"/>
            <a:chExt cx="1934083" cy="751728"/>
          </a:xfrm>
        </p:grpSpPr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0C547E5E-98BC-E149-8059-970671E00395}"/>
                </a:ext>
              </a:extLst>
            </p:cNvPr>
            <p:cNvSpPr txBox="1"/>
            <p:nvPr/>
          </p:nvSpPr>
          <p:spPr>
            <a:xfrm>
              <a:off x="2189871" y="2010421"/>
              <a:ext cx="997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Visa att </a:t>
              </a:r>
            </a:p>
          </p:txBody>
        </p:sp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64EDBFBC-2DFC-9F46-8F22-347A507F5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26125" y="1867545"/>
              <a:ext cx="997829" cy="751728"/>
            </a:xfrm>
            <a:prstGeom prst="rect">
              <a:avLst/>
            </a:prstGeom>
          </p:spPr>
        </p:pic>
      </p:grpSp>
      <p:grpSp>
        <p:nvGrpSpPr>
          <p:cNvPr id="13" name="Grupp 12">
            <a:extLst>
              <a:ext uri="{FF2B5EF4-FFF2-40B4-BE49-F238E27FC236}">
                <a16:creationId xmlns:a16="http://schemas.microsoft.com/office/drawing/2014/main" id="{8D9FA5BE-DF69-F447-B7F9-F771AA6C2EDA}"/>
              </a:ext>
            </a:extLst>
          </p:cNvPr>
          <p:cNvGrpSpPr/>
          <p:nvPr/>
        </p:nvGrpSpPr>
        <p:grpSpPr>
          <a:xfrm>
            <a:off x="2317210" y="3324149"/>
            <a:ext cx="6560090" cy="615453"/>
            <a:chOff x="2019534" y="654007"/>
            <a:chExt cx="6560090" cy="61545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E49CF1E9-1F6E-AB45-8D0F-FE77CFB42056}"/>
                </a:ext>
              </a:extLst>
            </p:cNvPr>
            <p:cNvSpPr/>
            <p:nvPr/>
          </p:nvSpPr>
          <p:spPr>
            <a:xfrm>
              <a:off x="2019534" y="748761"/>
              <a:ext cx="65600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dirty="0"/>
                <a:t>Viktor utför divisionen               och får ett svar som är större än 3.  </a:t>
              </a:r>
            </a:p>
          </p:txBody>
        </p:sp>
        <p:grpSp>
          <p:nvGrpSpPr>
            <p:cNvPr id="15" name="Grupp 14">
              <a:extLst>
                <a:ext uri="{FF2B5EF4-FFF2-40B4-BE49-F238E27FC236}">
                  <a16:creationId xmlns:a16="http://schemas.microsoft.com/office/drawing/2014/main" id="{77C14473-CC9B-8341-97DE-C2E268798857}"/>
                </a:ext>
              </a:extLst>
            </p:cNvPr>
            <p:cNvGrpSpPr/>
            <p:nvPr/>
          </p:nvGrpSpPr>
          <p:grpSpPr>
            <a:xfrm>
              <a:off x="4266021" y="654007"/>
              <a:ext cx="682575" cy="615453"/>
              <a:chOff x="5673997" y="3805410"/>
              <a:chExt cx="682575" cy="615453"/>
            </a:xfrm>
          </p:grpSpPr>
          <p:cxnSp>
            <p:nvCxnSpPr>
              <p:cNvPr id="16" name="Rak 15">
                <a:extLst>
                  <a:ext uri="{FF2B5EF4-FFF2-40B4-BE49-F238E27FC236}">
                    <a16:creationId xmlns:a16="http://schemas.microsoft.com/office/drawing/2014/main" id="{09185F5E-3FC2-1A4F-8A21-E0A14FCCC6C1}"/>
                  </a:ext>
                </a:extLst>
              </p:cNvPr>
              <p:cNvCxnSpPr/>
              <p:nvPr/>
            </p:nvCxnSpPr>
            <p:spPr>
              <a:xfrm flipV="1">
                <a:off x="5952773" y="3900164"/>
                <a:ext cx="133815" cy="35473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grpSp>
            <p:nvGrpSpPr>
              <p:cNvPr id="17" name="Grupp 16">
                <a:extLst>
                  <a:ext uri="{FF2B5EF4-FFF2-40B4-BE49-F238E27FC236}">
                    <a16:creationId xmlns:a16="http://schemas.microsoft.com/office/drawing/2014/main" id="{318F1E40-D2CD-D842-921E-92DDA3793AC9}"/>
                  </a:ext>
                </a:extLst>
              </p:cNvPr>
              <p:cNvGrpSpPr/>
              <p:nvPr/>
            </p:nvGrpSpPr>
            <p:grpSpPr>
              <a:xfrm>
                <a:off x="5673997" y="3805410"/>
                <a:ext cx="314648" cy="615453"/>
                <a:chOff x="3985526" y="1861862"/>
                <a:chExt cx="314648" cy="615453"/>
              </a:xfrm>
            </p:grpSpPr>
            <p:sp>
              <p:nvSpPr>
                <p:cNvPr id="22" name="textruta 21">
                  <a:extLst>
                    <a:ext uri="{FF2B5EF4-FFF2-40B4-BE49-F238E27FC236}">
                      <a16:creationId xmlns:a16="http://schemas.microsoft.com/office/drawing/2014/main" id="{AE9F6D7D-5B04-EC41-B2AD-3C28B24EF36E}"/>
                    </a:ext>
                  </a:extLst>
                </p:cNvPr>
                <p:cNvSpPr txBox="1"/>
                <p:nvPr/>
              </p:nvSpPr>
              <p:spPr>
                <a:xfrm>
                  <a:off x="3985526" y="1861862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4</a:t>
                  </a:r>
                </a:p>
              </p:txBody>
            </p:sp>
            <p:sp>
              <p:nvSpPr>
                <p:cNvPr id="23" name="textruta 22">
                  <a:extLst>
                    <a:ext uri="{FF2B5EF4-FFF2-40B4-BE49-F238E27FC236}">
                      <a16:creationId xmlns:a16="http://schemas.microsoft.com/office/drawing/2014/main" id="{BF774415-D7C3-C547-863D-522ABDD9EBA0}"/>
                    </a:ext>
                  </a:extLst>
                </p:cNvPr>
                <p:cNvSpPr txBox="1"/>
                <p:nvPr/>
              </p:nvSpPr>
              <p:spPr>
                <a:xfrm>
                  <a:off x="3998488" y="2107983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3</a:t>
                  </a:r>
                </a:p>
              </p:txBody>
            </p:sp>
            <p:cxnSp>
              <p:nvCxnSpPr>
                <p:cNvPr id="24" name="Rak 23">
                  <a:extLst>
                    <a:ext uri="{FF2B5EF4-FFF2-40B4-BE49-F238E27FC236}">
                      <a16:creationId xmlns:a16="http://schemas.microsoft.com/office/drawing/2014/main" id="{03AA03B2-15A4-F34F-AB4C-4876C8BD18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49898" y="2172557"/>
                  <a:ext cx="188584" cy="0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Grupp 17">
                <a:extLst>
                  <a:ext uri="{FF2B5EF4-FFF2-40B4-BE49-F238E27FC236}">
                    <a16:creationId xmlns:a16="http://schemas.microsoft.com/office/drawing/2014/main" id="{699B139B-8AE9-054A-B75F-F7314740F219}"/>
                  </a:ext>
                </a:extLst>
              </p:cNvPr>
              <p:cNvGrpSpPr/>
              <p:nvPr/>
            </p:nvGrpSpPr>
            <p:grpSpPr>
              <a:xfrm>
                <a:off x="6038838" y="3808394"/>
                <a:ext cx="317734" cy="609197"/>
                <a:chOff x="3859084" y="1859357"/>
                <a:chExt cx="317734" cy="609197"/>
              </a:xfrm>
            </p:grpSpPr>
            <p:sp>
              <p:nvSpPr>
                <p:cNvPr id="19" name="textruta 18">
                  <a:extLst>
                    <a:ext uri="{FF2B5EF4-FFF2-40B4-BE49-F238E27FC236}">
                      <a16:creationId xmlns:a16="http://schemas.microsoft.com/office/drawing/2014/main" id="{6A4D6856-9935-1842-B2AA-F98E44D1F4C4}"/>
                    </a:ext>
                  </a:extLst>
                </p:cNvPr>
                <p:cNvSpPr txBox="1"/>
                <p:nvPr/>
              </p:nvSpPr>
              <p:spPr>
                <a:xfrm>
                  <a:off x="3875132" y="1859357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2</a:t>
                  </a:r>
                </a:p>
              </p:txBody>
            </p:sp>
            <p:sp>
              <p:nvSpPr>
                <p:cNvPr id="20" name="textruta 19">
                  <a:extLst>
                    <a:ext uri="{FF2B5EF4-FFF2-40B4-BE49-F238E27FC236}">
                      <a16:creationId xmlns:a16="http://schemas.microsoft.com/office/drawing/2014/main" id="{64F9C3D6-41E2-B14A-8A06-136CECFB4E6D}"/>
                    </a:ext>
                  </a:extLst>
                </p:cNvPr>
                <p:cNvSpPr txBox="1"/>
                <p:nvPr/>
              </p:nvSpPr>
              <p:spPr>
                <a:xfrm>
                  <a:off x="3859084" y="2099222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sv-SE" dirty="0"/>
                    <a:t>9</a:t>
                  </a:r>
                </a:p>
              </p:txBody>
            </p:sp>
            <p:cxnSp>
              <p:nvCxnSpPr>
                <p:cNvPr id="21" name="Rak 20">
                  <a:extLst>
                    <a:ext uri="{FF2B5EF4-FFF2-40B4-BE49-F238E27FC236}">
                      <a16:creationId xmlns:a16="http://schemas.microsoft.com/office/drawing/2014/main" id="{968C85FE-56B9-4E4D-91FB-3A4861168B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16679" y="2167068"/>
                  <a:ext cx="195139" cy="0"/>
                </a:xfrm>
                <a:prstGeom prst="line">
                  <a:avLst/>
                </a:prstGeom>
                <a:ln w="12700" cmpd="sng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5" name="textruta 24">
            <a:extLst>
              <a:ext uri="{FF2B5EF4-FFF2-40B4-BE49-F238E27FC236}">
                <a16:creationId xmlns:a16="http://schemas.microsoft.com/office/drawing/2014/main" id="{20D2B5C9-8A61-2643-8DFC-A1F0DEBBD5CF}"/>
              </a:ext>
            </a:extLst>
          </p:cNvPr>
          <p:cNvSpPr txBox="1"/>
          <p:nvPr/>
        </p:nvSpPr>
        <p:spPr>
          <a:xfrm>
            <a:off x="2317210" y="3921737"/>
            <a:ext cx="66870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Viktor tror då att han har räknat fel, för han tänker att en division borde ge ett mindre svar än täljaren. </a:t>
            </a:r>
          </a:p>
          <a:p>
            <a:endParaRPr lang="sv-SE" dirty="0"/>
          </a:p>
          <a:p>
            <a:r>
              <a:rPr lang="sv-SE" dirty="0"/>
              <a:t>Hur kan du förklara för Viktor att han visst kan ha räknat rätt? </a:t>
            </a:r>
          </a:p>
        </p:txBody>
      </p:sp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7" grpId="0" animBg="1"/>
      <p:bldP spid="9" grpId="0" animBg="1"/>
      <p:bldP spid="25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274</Words>
  <Application>Microsoft Macintosh PowerPoint</Application>
  <PresentationFormat>Bildspel på skärmen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4</cp:revision>
  <dcterms:created xsi:type="dcterms:W3CDTF">2022-04-10T09:43:42Z</dcterms:created>
  <dcterms:modified xsi:type="dcterms:W3CDTF">2022-06-11T14:16:44Z</dcterms:modified>
</cp:coreProperties>
</file>