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360" r:id="rId2"/>
    <p:sldId id="323" r:id="rId3"/>
    <p:sldId id="371" r:id="rId4"/>
    <p:sldId id="372" r:id="rId5"/>
    <p:sldId id="374" r:id="rId6"/>
    <p:sldId id="341" r:id="rId7"/>
    <p:sldId id="342" r:id="rId8"/>
    <p:sldId id="343" r:id="rId9"/>
    <p:sldId id="344" r:id="rId10"/>
    <p:sldId id="345" r:id="rId11"/>
    <p:sldId id="375" r:id="rId12"/>
    <p:sldId id="376" r:id="rId13"/>
    <p:sldId id="377" r:id="rId14"/>
    <p:sldId id="258" r:id="rId15"/>
    <p:sldId id="261" r:id="rId16"/>
    <p:sldId id="284" r:id="rId17"/>
    <p:sldId id="285" r:id="rId18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Fördiagnos 2.1_Uppgift 1 - 2" id="{671A6862-6BFB-F04D-9B4C-457B11CDA243}">
          <p14:sldIdLst>
            <p14:sldId id="360"/>
            <p14:sldId id="323"/>
            <p14:sldId id="371"/>
            <p14:sldId id="372"/>
            <p14:sldId id="374"/>
          </p14:sldIdLst>
        </p14:section>
        <p14:section name="Fördiagnos 2.1_Uppgift 3 - 5" id="{BD4B79E9-97F9-F04D-82A9-2C11A8C032E7}">
          <p14:sldIdLst>
            <p14:sldId id="341"/>
            <p14:sldId id="342"/>
            <p14:sldId id="343"/>
            <p14:sldId id="344"/>
            <p14:sldId id="345"/>
            <p14:sldId id="375"/>
            <p14:sldId id="376"/>
          </p14:sldIdLst>
        </p14:section>
        <p14:section name="Fördiagnos 2.1_Uppgift 6" id="{A8168F9B-76C7-7E44-A451-42643BAC87B4}">
          <p14:sldIdLst>
            <p14:sldId id="377"/>
          </p14:sldIdLst>
        </p14:section>
        <p14:section name="Fördiagnos 2.1_Uppgift 7" id="{21B0433E-FCB0-7947-8A67-784A67A126E1}">
          <p14:sldIdLst>
            <p14:sldId id="258"/>
            <p14:sldId id="261"/>
            <p14:sldId id="284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94" autoAdjust="0"/>
  </p:normalViewPr>
  <p:slideViewPr>
    <p:cSldViewPr snapToGrid="0" snapToObjects="1">
      <p:cViewPr varScale="1">
        <p:scale>
          <a:sx n="121" d="100"/>
          <a:sy n="121" d="100"/>
        </p:scale>
        <p:origin x="7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2022-06-12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2022-06-12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2022-06-12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2022-06-12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2022-06-12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2022-06-12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2022-06-12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2022-06-12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2022-06-12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2022-06-12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2022-06-12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2022-06-12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2022-06-12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43">
            <a:extLst>
              <a:ext uri="{FF2B5EF4-FFF2-40B4-BE49-F238E27FC236}">
                <a16:creationId xmlns:a16="http://schemas.microsoft.com/office/drawing/2014/main" id="{FAC4842A-2D8E-9042-8FB7-9F0435D0BDD0}"/>
              </a:ext>
            </a:extLst>
          </p:cNvPr>
          <p:cNvSpPr/>
          <p:nvPr/>
        </p:nvSpPr>
        <p:spPr>
          <a:xfrm>
            <a:off x="3173033" y="356025"/>
            <a:ext cx="2575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8E2503"/>
                </a:solidFill>
                <a:latin typeface="+mj-lt"/>
              </a:rPr>
              <a:t>Avrundning av tal</a:t>
            </a:r>
            <a:endParaRPr lang="sv-SE" sz="24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B8EACEDE-B3F5-3244-97C1-28C09C1F05A8}"/>
              </a:ext>
            </a:extLst>
          </p:cNvPr>
          <p:cNvSpPr/>
          <p:nvPr/>
        </p:nvSpPr>
        <p:spPr>
          <a:xfrm>
            <a:off x="1573728" y="1695575"/>
            <a:ext cx="50613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”Spelet kostar </a:t>
            </a:r>
            <a:r>
              <a:rPr lang="sv-SE" sz="2000" dirty="0">
                <a:solidFill>
                  <a:srgbClr val="C00000"/>
                </a:solidFill>
              </a:rPr>
              <a:t>nästan 500 kr</a:t>
            </a:r>
            <a:r>
              <a:rPr lang="sv-SE" sz="2000" dirty="0"/>
              <a:t>”, tänker Linus. </a:t>
            </a:r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DB6C8F53-5929-9049-BD04-2D371E0CBF14}"/>
              </a:ext>
            </a:extLst>
          </p:cNvPr>
          <p:cNvSpPr/>
          <p:nvPr/>
        </p:nvSpPr>
        <p:spPr>
          <a:xfrm>
            <a:off x="1573728" y="2563448"/>
            <a:ext cx="64220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Han har då </a:t>
            </a:r>
            <a:r>
              <a:rPr lang="sv-SE" sz="2000" i="1" dirty="0">
                <a:solidFill>
                  <a:srgbClr val="C00000"/>
                </a:solidFill>
              </a:rPr>
              <a:t>avrundat</a:t>
            </a:r>
            <a:r>
              <a:rPr lang="sv-SE" sz="2000" i="1" dirty="0"/>
              <a:t> </a:t>
            </a:r>
            <a:r>
              <a:rPr lang="sv-SE" sz="2000" dirty="0"/>
              <a:t>talet till närmaste hundratal kronor. </a:t>
            </a:r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52D68CCB-D7A0-4245-A0CE-23755602CE81}"/>
              </a:ext>
            </a:extLst>
          </p:cNvPr>
          <p:cNvSpPr/>
          <p:nvPr/>
        </p:nvSpPr>
        <p:spPr>
          <a:xfrm>
            <a:off x="2384784" y="2951916"/>
            <a:ext cx="43744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Det avrundade talet kallas </a:t>
            </a:r>
            <a:r>
              <a:rPr lang="sv-SE" sz="2000" i="1" dirty="0">
                <a:solidFill>
                  <a:srgbClr val="C00000"/>
                </a:solidFill>
              </a:rPr>
              <a:t>närmevärde</a:t>
            </a:r>
            <a:r>
              <a:rPr lang="sv-SE" sz="2000" i="1" dirty="0"/>
              <a:t>. </a:t>
            </a:r>
            <a:endParaRPr lang="sv-SE" sz="2000" dirty="0"/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9AD55D92-C153-5C4F-B095-01C3D14E3C03}"/>
              </a:ext>
            </a:extLst>
          </p:cNvPr>
          <p:cNvSpPr/>
          <p:nvPr/>
        </p:nvSpPr>
        <p:spPr>
          <a:xfrm>
            <a:off x="3395627" y="3968420"/>
            <a:ext cx="1682559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sv-SE" sz="2800" dirty="0"/>
              <a:t>495 ≈ 500</a:t>
            </a:r>
          </a:p>
        </p:txBody>
      </p:sp>
      <p:grpSp>
        <p:nvGrpSpPr>
          <p:cNvPr id="24" name="Grupp 23">
            <a:extLst>
              <a:ext uri="{FF2B5EF4-FFF2-40B4-BE49-F238E27FC236}">
                <a16:creationId xmlns:a16="http://schemas.microsoft.com/office/drawing/2014/main" id="{95DE967B-309A-1740-8B22-46B6BA9503F4}"/>
              </a:ext>
            </a:extLst>
          </p:cNvPr>
          <p:cNvGrpSpPr/>
          <p:nvPr/>
        </p:nvGrpSpPr>
        <p:grpSpPr>
          <a:xfrm>
            <a:off x="3173033" y="4319362"/>
            <a:ext cx="1981115" cy="1029187"/>
            <a:chOff x="1284599" y="4491640"/>
            <a:chExt cx="1981115" cy="1029187"/>
          </a:xfrm>
        </p:grpSpPr>
        <p:sp>
          <p:nvSpPr>
            <p:cNvPr id="88" name="Rektangel 87">
              <a:extLst>
                <a:ext uri="{FF2B5EF4-FFF2-40B4-BE49-F238E27FC236}">
                  <a16:creationId xmlns:a16="http://schemas.microsoft.com/office/drawing/2014/main" id="{EA6F9ECF-9247-9841-B6A8-38EFF5EE7A81}"/>
                </a:ext>
              </a:extLst>
            </p:cNvPr>
            <p:cNvSpPr/>
            <p:nvPr/>
          </p:nvSpPr>
          <p:spPr>
            <a:xfrm>
              <a:off x="1284599" y="5120717"/>
              <a:ext cx="1981115" cy="400110"/>
            </a:xfrm>
            <a:prstGeom prst="rect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2000" dirty="0"/>
                <a:t>Ungefär lika med</a:t>
              </a:r>
            </a:p>
          </p:txBody>
        </p:sp>
        <p:cxnSp>
          <p:nvCxnSpPr>
            <p:cNvPr id="22" name="Rak pil 21">
              <a:extLst>
                <a:ext uri="{FF2B5EF4-FFF2-40B4-BE49-F238E27FC236}">
                  <a16:creationId xmlns:a16="http://schemas.microsoft.com/office/drawing/2014/main" id="{B212AB3A-7CAE-C04A-9A03-E9F9749132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94046" y="4491640"/>
              <a:ext cx="0" cy="62907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upp 93">
            <a:extLst>
              <a:ext uri="{FF2B5EF4-FFF2-40B4-BE49-F238E27FC236}">
                <a16:creationId xmlns:a16="http://schemas.microsoft.com/office/drawing/2014/main" id="{C10C1588-5009-A848-8A24-1203FE5590C6}"/>
              </a:ext>
            </a:extLst>
          </p:cNvPr>
          <p:cNvGrpSpPr/>
          <p:nvPr/>
        </p:nvGrpSpPr>
        <p:grpSpPr>
          <a:xfrm>
            <a:off x="4926569" y="4029975"/>
            <a:ext cx="1876939" cy="400110"/>
            <a:chOff x="1635167" y="5095428"/>
            <a:chExt cx="1876939" cy="400110"/>
          </a:xfrm>
        </p:grpSpPr>
        <p:sp>
          <p:nvSpPr>
            <p:cNvPr id="95" name="Rektangel 94">
              <a:extLst>
                <a:ext uri="{FF2B5EF4-FFF2-40B4-BE49-F238E27FC236}">
                  <a16:creationId xmlns:a16="http://schemas.microsoft.com/office/drawing/2014/main" id="{9B4741C2-3CC7-214E-9523-66CEA454A7AC}"/>
                </a:ext>
              </a:extLst>
            </p:cNvPr>
            <p:cNvSpPr/>
            <p:nvPr/>
          </p:nvSpPr>
          <p:spPr>
            <a:xfrm>
              <a:off x="2021062" y="5095428"/>
              <a:ext cx="1491044" cy="400110"/>
            </a:xfrm>
            <a:prstGeom prst="rect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2000" dirty="0"/>
                <a:t>Närmevärde</a:t>
              </a:r>
            </a:p>
          </p:txBody>
        </p:sp>
        <p:cxnSp>
          <p:nvCxnSpPr>
            <p:cNvPr id="96" name="Rak pil 95">
              <a:extLst>
                <a:ext uri="{FF2B5EF4-FFF2-40B4-BE49-F238E27FC236}">
                  <a16:creationId xmlns:a16="http://schemas.microsoft.com/office/drawing/2014/main" id="{B667B7EC-D196-0349-98E2-E96C0DED0D9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35167" y="5295483"/>
              <a:ext cx="395426" cy="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upp 69">
            <a:extLst>
              <a:ext uri="{FF2B5EF4-FFF2-40B4-BE49-F238E27FC236}">
                <a16:creationId xmlns:a16="http://schemas.microsoft.com/office/drawing/2014/main" id="{58247594-68F0-9645-86AC-18E430C4F9C7}"/>
              </a:ext>
            </a:extLst>
          </p:cNvPr>
          <p:cNvGrpSpPr/>
          <p:nvPr/>
        </p:nvGrpSpPr>
        <p:grpSpPr>
          <a:xfrm>
            <a:off x="1732320" y="898705"/>
            <a:ext cx="6263442" cy="1182557"/>
            <a:chOff x="1732320" y="898705"/>
            <a:chExt cx="6263442" cy="1182557"/>
          </a:xfrm>
        </p:grpSpPr>
        <p:sp>
          <p:nvSpPr>
            <p:cNvPr id="86" name="Rektangel 85">
              <a:extLst>
                <a:ext uri="{FF2B5EF4-FFF2-40B4-BE49-F238E27FC236}">
                  <a16:creationId xmlns:a16="http://schemas.microsoft.com/office/drawing/2014/main" id="{A7096128-B4FB-D14B-93A6-CA748787340D}"/>
                </a:ext>
              </a:extLst>
            </p:cNvPr>
            <p:cNvSpPr/>
            <p:nvPr/>
          </p:nvSpPr>
          <p:spPr>
            <a:xfrm>
              <a:off x="1732320" y="1212934"/>
              <a:ext cx="401605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Linus står och tittar på ett datorspel. </a:t>
              </a:r>
            </a:p>
          </p:txBody>
        </p:sp>
        <p:pic>
          <p:nvPicPr>
            <p:cNvPr id="69" name="Bildobjekt 68">
              <a:extLst>
                <a:ext uri="{FF2B5EF4-FFF2-40B4-BE49-F238E27FC236}">
                  <a16:creationId xmlns:a16="http://schemas.microsoft.com/office/drawing/2014/main" id="{9010A473-17D8-3F45-A048-64DE09C1B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Marker/>
                      </a14:imgEffect>
                      <a14:imgEffect>
                        <a14:sharpenSoften amount="-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96730" y="898705"/>
              <a:ext cx="935611" cy="1182557"/>
            </a:xfrm>
            <a:prstGeom prst="rect">
              <a:avLst/>
            </a:prstGeom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101" name="Rektangel 100">
              <a:extLst>
                <a:ext uri="{FF2B5EF4-FFF2-40B4-BE49-F238E27FC236}">
                  <a16:creationId xmlns:a16="http://schemas.microsoft.com/office/drawing/2014/main" id="{C5473C0A-A601-E543-9947-85B464031A41}"/>
                </a:ext>
              </a:extLst>
            </p:cNvPr>
            <p:cNvSpPr/>
            <p:nvPr/>
          </p:nvSpPr>
          <p:spPr>
            <a:xfrm>
              <a:off x="7060151" y="1417059"/>
              <a:ext cx="935611" cy="4001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Arial" panose="020B0604020202020204" pitchFamily="34" charset="0"/>
                  <a:cs typeface="Arial" panose="020B0604020202020204" pitchFamily="34" charset="0"/>
                </a:rPr>
                <a:t>495 kr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807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83" grpId="0"/>
      <p:bldP spid="84" grpId="0"/>
      <p:bldP spid="85" grpId="0"/>
      <p:bldP spid="8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539F749-5575-0C46-815F-19196DFDB0CC}"/>
              </a:ext>
            </a:extLst>
          </p:cNvPr>
          <p:cNvSpPr/>
          <p:nvPr/>
        </p:nvSpPr>
        <p:spPr>
          <a:xfrm>
            <a:off x="4097735" y="87285"/>
            <a:ext cx="125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</a:rPr>
              <a:t>Division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180509C-483A-ED45-8C40-6F9A0EF05F13}"/>
              </a:ext>
            </a:extLst>
          </p:cNvPr>
          <p:cNvSpPr/>
          <p:nvPr/>
        </p:nvSpPr>
        <p:spPr>
          <a:xfrm>
            <a:off x="2544033" y="739242"/>
            <a:ext cx="4359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Vid överslagsräkning i division </a:t>
            </a:r>
            <a:r>
              <a:rPr lang="sv-SE" dirty="0">
                <a:solidFill>
                  <a:srgbClr val="9E2903"/>
                </a:solidFill>
              </a:rPr>
              <a:t>avrundar </a:t>
            </a:r>
            <a:r>
              <a:rPr lang="sv-SE" dirty="0"/>
              <a:t>man talen </a:t>
            </a:r>
            <a:r>
              <a:rPr lang="sv-SE" dirty="0">
                <a:solidFill>
                  <a:srgbClr val="9E2903"/>
                </a:solidFill>
              </a:rPr>
              <a:t>så att divisionen går jämnt upp</a:t>
            </a:r>
            <a:r>
              <a:rPr lang="sv-SE" dirty="0"/>
              <a:t>.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C8BF1A6-685B-8142-AE24-D0B7178A7975}"/>
              </a:ext>
            </a:extLst>
          </p:cNvPr>
          <p:cNvSpPr/>
          <p:nvPr/>
        </p:nvSpPr>
        <p:spPr>
          <a:xfrm>
            <a:off x="2544033" y="1663321"/>
            <a:ext cx="4359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Antag att vi vill räkna ut ungefär vad morötterna kostar per kilogram. 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FD892D32-181B-F84B-8F4D-A558F1393AAE}"/>
              </a:ext>
            </a:extLst>
          </p:cNvPr>
          <p:cNvGrpSpPr/>
          <p:nvPr/>
        </p:nvGrpSpPr>
        <p:grpSpPr>
          <a:xfrm>
            <a:off x="6052940" y="1385573"/>
            <a:ext cx="2694298" cy="1538532"/>
            <a:chOff x="6011072" y="2359360"/>
            <a:chExt cx="2694298" cy="1538532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9ABCCE78-A2B0-434E-BDBF-B0858829A3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920" t="7411" r="2193" b="17313"/>
            <a:stretch/>
          </p:blipFill>
          <p:spPr>
            <a:xfrm>
              <a:off x="6287911" y="2359360"/>
              <a:ext cx="2082701" cy="1408828"/>
            </a:xfrm>
            <a:prstGeom prst="ellipse">
              <a:avLst/>
            </a:prstGeom>
          </p:spPr>
        </p:pic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95CDD263-DDBC-924F-B395-BE00DA2EFA35}"/>
                </a:ext>
              </a:extLst>
            </p:cNvPr>
            <p:cNvSpPr txBox="1"/>
            <p:nvPr/>
          </p:nvSpPr>
          <p:spPr>
            <a:xfrm>
              <a:off x="6011072" y="3436227"/>
              <a:ext cx="982133" cy="46166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9E290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sz="2400" dirty="0"/>
                <a:t>2,9 kg</a:t>
              </a:r>
            </a:p>
          </p:txBody>
        </p: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6B286545-58D0-EF48-82E8-F3AD30973551}"/>
                </a:ext>
              </a:extLst>
            </p:cNvPr>
            <p:cNvSpPr txBox="1"/>
            <p:nvPr/>
          </p:nvSpPr>
          <p:spPr>
            <a:xfrm>
              <a:off x="7441014" y="3436226"/>
              <a:ext cx="1264356" cy="46166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9E290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sz="2400" dirty="0"/>
                <a:t>26,42 kr</a:t>
              </a:r>
            </a:p>
          </p:txBody>
        </p:sp>
      </p:grpSp>
      <p:sp>
        <p:nvSpPr>
          <p:cNvPr id="11" name="Rektangel 10">
            <a:extLst>
              <a:ext uri="{FF2B5EF4-FFF2-40B4-BE49-F238E27FC236}">
                <a16:creationId xmlns:a16="http://schemas.microsoft.com/office/drawing/2014/main" id="{25E9800D-090A-E64F-B295-8AB5F2769C74}"/>
              </a:ext>
            </a:extLst>
          </p:cNvPr>
          <p:cNvSpPr/>
          <p:nvPr/>
        </p:nvSpPr>
        <p:spPr>
          <a:xfrm>
            <a:off x="2544033" y="2514424"/>
            <a:ext cx="2501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Den exakta kostnaden får vi med divisionen: </a:t>
            </a: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BB424806-5832-5945-B97D-83748B12E2A2}"/>
              </a:ext>
            </a:extLst>
          </p:cNvPr>
          <p:cNvGrpSpPr/>
          <p:nvPr/>
        </p:nvGrpSpPr>
        <p:grpSpPr>
          <a:xfrm>
            <a:off x="4903420" y="2541189"/>
            <a:ext cx="938545" cy="696208"/>
            <a:chOff x="2750674" y="906235"/>
            <a:chExt cx="938545" cy="696208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547A412B-EB4D-D94B-8E51-995519E52639}"/>
                </a:ext>
              </a:extLst>
            </p:cNvPr>
            <p:cNvSpPr/>
            <p:nvPr/>
          </p:nvSpPr>
          <p:spPr>
            <a:xfrm>
              <a:off x="2750674" y="906235"/>
              <a:ext cx="93854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26,42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914773D0-F021-E147-BA7D-927400CEB988}"/>
                </a:ext>
              </a:extLst>
            </p:cNvPr>
            <p:cNvSpPr/>
            <p:nvPr/>
          </p:nvSpPr>
          <p:spPr>
            <a:xfrm>
              <a:off x="2832329" y="1202333"/>
              <a:ext cx="57990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2,9</a:t>
              </a:r>
            </a:p>
          </p:txBody>
        </p: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8527ECA8-21CC-F54B-9F4E-1BF8ED4DFB54}"/>
                </a:ext>
              </a:extLst>
            </p:cNvPr>
            <p:cNvCxnSpPr>
              <a:cxnSpLocks/>
            </p:cNvCxnSpPr>
            <p:nvPr/>
          </p:nvCxnSpPr>
          <p:spPr>
            <a:xfrm>
              <a:off x="2788655" y="1245833"/>
              <a:ext cx="68736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" name="Rektangel 15">
            <a:extLst>
              <a:ext uri="{FF2B5EF4-FFF2-40B4-BE49-F238E27FC236}">
                <a16:creationId xmlns:a16="http://schemas.microsoft.com/office/drawing/2014/main" id="{F4E04B8C-457F-3544-B115-9926D4A40DB4}"/>
              </a:ext>
            </a:extLst>
          </p:cNvPr>
          <p:cNvSpPr/>
          <p:nvPr/>
        </p:nvSpPr>
        <p:spPr>
          <a:xfrm>
            <a:off x="1521124" y="4012548"/>
            <a:ext cx="3225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börjar med att </a:t>
            </a:r>
            <a:r>
              <a:rPr lang="sv-SE" dirty="0">
                <a:solidFill>
                  <a:srgbClr val="9E2903"/>
                </a:solidFill>
              </a:rPr>
              <a:t>avrunda nämnaren till närmaste heltal</a:t>
            </a:r>
            <a:r>
              <a:rPr lang="sv-SE" dirty="0"/>
              <a:t>: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C7A8D95-3C20-FF40-878B-E4C28E2EAF3B}"/>
              </a:ext>
            </a:extLst>
          </p:cNvPr>
          <p:cNvSpPr/>
          <p:nvPr/>
        </p:nvSpPr>
        <p:spPr>
          <a:xfrm>
            <a:off x="4903420" y="4213367"/>
            <a:ext cx="847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2,9 ≈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196F4B5C-0F55-5C46-854B-19B5A9254D0A}"/>
              </a:ext>
            </a:extLst>
          </p:cNvPr>
          <p:cNvSpPr/>
          <p:nvPr/>
        </p:nvSpPr>
        <p:spPr>
          <a:xfrm>
            <a:off x="5547940" y="4213367"/>
            <a:ext cx="885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 3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15578840-07DD-224D-95C8-A0C0D6179BA3}"/>
              </a:ext>
            </a:extLst>
          </p:cNvPr>
          <p:cNvSpPr/>
          <p:nvPr/>
        </p:nvSpPr>
        <p:spPr>
          <a:xfrm>
            <a:off x="1244775" y="4697692"/>
            <a:ext cx="3409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Sedan ska vi hitta ett </a:t>
            </a:r>
            <a:r>
              <a:rPr lang="sv-SE" dirty="0">
                <a:solidFill>
                  <a:srgbClr val="9E2903"/>
                </a:solidFill>
              </a:rPr>
              <a:t>heltal      nära </a:t>
            </a:r>
            <a:r>
              <a:rPr lang="sv-SE" b="1" dirty="0">
                <a:solidFill>
                  <a:srgbClr val="9E2903"/>
                </a:solidFill>
              </a:rPr>
              <a:t>26,42</a:t>
            </a:r>
            <a:r>
              <a:rPr lang="sv-SE" dirty="0">
                <a:solidFill>
                  <a:srgbClr val="9E2903"/>
                </a:solidFill>
              </a:rPr>
              <a:t> </a:t>
            </a:r>
            <a:r>
              <a:rPr lang="sv-SE" dirty="0"/>
              <a:t>som är </a:t>
            </a:r>
            <a:r>
              <a:rPr lang="sv-SE" dirty="0">
                <a:solidFill>
                  <a:srgbClr val="9E2903"/>
                </a:solidFill>
              </a:rPr>
              <a:t>delbart med 3</a:t>
            </a:r>
            <a:r>
              <a:rPr lang="sv-SE" dirty="0"/>
              <a:t>: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8B25737E-7579-9344-AFCB-306E87A5E99B}"/>
              </a:ext>
            </a:extLst>
          </p:cNvPr>
          <p:cNvSpPr/>
          <p:nvPr/>
        </p:nvSpPr>
        <p:spPr>
          <a:xfrm>
            <a:off x="4633476" y="4883731"/>
            <a:ext cx="1151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26,42 ≈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8FFCE07-4B52-434E-B031-CF2F36057854}"/>
              </a:ext>
            </a:extLst>
          </p:cNvPr>
          <p:cNvSpPr/>
          <p:nvPr/>
        </p:nvSpPr>
        <p:spPr>
          <a:xfrm>
            <a:off x="5610201" y="4880699"/>
            <a:ext cx="885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 27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1159663-732F-D149-A2B4-64852960171A}"/>
              </a:ext>
            </a:extLst>
          </p:cNvPr>
          <p:cNvSpPr/>
          <p:nvPr/>
        </p:nvSpPr>
        <p:spPr>
          <a:xfrm>
            <a:off x="6466830" y="4883731"/>
            <a:ext cx="2417190" cy="523220"/>
          </a:xfrm>
          <a:prstGeom prst="rect">
            <a:avLst/>
          </a:prstGeom>
          <a:ln>
            <a:solidFill>
              <a:srgbClr val="9E2903"/>
            </a:solidFill>
          </a:ln>
        </p:spPr>
        <p:txBody>
          <a:bodyPr wrap="square">
            <a:spAutoFit/>
          </a:bodyPr>
          <a:lstStyle/>
          <a:p>
            <a:r>
              <a:rPr lang="sv-SE" sz="1400" dirty="0"/>
              <a:t> 24 är också delbart med 3, men 27 ligger närmare 26,42.</a:t>
            </a:r>
          </a:p>
        </p:txBody>
      </p:sp>
      <p:grpSp>
        <p:nvGrpSpPr>
          <p:cNvPr id="33" name="Grupp 32">
            <a:extLst>
              <a:ext uri="{FF2B5EF4-FFF2-40B4-BE49-F238E27FC236}">
                <a16:creationId xmlns:a16="http://schemas.microsoft.com/office/drawing/2014/main" id="{EC27F9F3-62DF-0748-A2FB-3C97445E85F7}"/>
              </a:ext>
            </a:extLst>
          </p:cNvPr>
          <p:cNvGrpSpPr/>
          <p:nvPr/>
        </p:nvGrpSpPr>
        <p:grpSpPr>
          <a:xfrm>
            <a:off x="3133648" y="5773745"/>
            <a:ext cx="1306366" cy="927108"/>
            <a:chOff x="3117274" y="5109359"/>
            <a:chExt cx="1306366" cy="927108"/>
          </a:xfrm>
        </p:grpSpPr>
        <p:grpSp>
          <p:nvGrpSpPr>
            <p:cNvPr id="23" name="Grupp 22">
              <a:extLst>
                <a:ext uri="{FF2B5EF4-FFF2-40B4-BE49-F238E27FC236}">
                  <a16:creationId xmlns:a16="http://schemas.microsoft.com/office/drawing/2014/main" id="{E62CB53F-D552-B64F-8DC1-87007631295D}"/>
                </a:ext>
              </a:extLst>
            </p:cNvPr>
            <p:cNvGrpSpPr/>
            <p:nvPr/>
          </p:nvGrpSpPr>
          <p:grpSpPr>
            <a:xfrm>
              <a:off x="3117274" y="5109359"/>
              <a:ext cx="1190262" cy="927108"/>
              <a:chOff x="2332704" y="726057"/>
              <a:chExt cx="1190262" cy="927108"/>
            </a:xfrm>
          </p:grpSpPr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1F250C15-367E-174B-9307-68D58C7A4EA8}"/>
                  </a:ext>
                </a:extLst>
              </p:cNvPr>
              <p:cNvSpPr/>
              <p:nvPr/>
            </p:nvSpPr>
            <p:spPr>
              <a:xfrm>
                <a:off x="2332704" y="726057"/>
                <a:ext cx="119026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800" dirty="0">
                    <a:solidFill>
                      <a:srgbClr val="9E2903"/>
                    </a:solidFill>
                  </a:rPr>
                  <a:t>26,42</a:t>
                </a:r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A347AF9D-3E88-764D-9796-12ED13BE0F74}"/>
                  </a:ext>
                </a:extLst>
              </p:cNvPr>
              <p:cNvSpPr/>
              <p:nvPr/>
            </p:nvSpPr>
            <p:spPr>
              <a:xfrm>
                <a:off x="2477552" y="1129945"/>
                <a:ext cx="75715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800" dirty="0">
                    <a:solidFill>
                      <a:srgbClr val="9E2903"/>
                    </a:solidFill>
                  </a:rPr>
                  <a:t>2,9</a:t>
                </a:r>
              </a:p>
            </p:txBody>
          </p:sp>
          <p:cxnSp>
            <p:nvCxnSpPr>
              <p:cNvPr id="26" name="Rak 25">
                <a:extLst>
                  <a:ext uri="{FF2B5EF4-FFF2-40B4-BE49-F238E27FC236}">
                    <a16:creationId xmlns:a16="http://schemas.microsoft.com/office/drawing/2014/main" id="{2263BDC9-D2A8-B141-9D1C-3BF134CD16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2202" y="1202333"/>
                <a:ext cx="886873" cy="0"/>
              </a:xfrm>
              <a:prstGeom prst="line">
                <a:avLst/>
              </a:prstGeom>
              <a:ln w="28575">
                <a:solidFill>
                  <a:srgbClr val="9E2903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4469DB20-1BDA-1C44-B251-461FBFE026AC}"/>
                </a:ext>
              </a:extLst>
            </p:cNvPr>
            <p:cNvSpPr/>
            <p:nvPr/>
          </p:nvSpPr>
          <p:spPr>
            <a:xfrm>
              <a:off x="4019277" y="5311303"/>
              <a:ext cx="40436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9E2903"/>
                  </a:solidFill>
                </a:rPr>
                <a:t>≈</a:t>
              </a:r>
            </a:p>
          </p:txBody>
        </p:sp>
      </p:grpSp>
      <p:grpSp>
        <p:nvGrpSpPr>
          <p:cNvPr id="40" name="Grupp 39">
            <a:extLst>
              <a:ext uri="{FF2B5EF4-FFF2-40B4-BE49-F238E27FC236}">
                <a16:creationId xmlns:a16="http://schemas.microsoft.com/office/drawing/2014/main" id="{BEE0AA4A-7754-4440-AC47-C60D9BFC3B5F}"/>
              </a:ext>
            </a:extLst>
          </p:cNvPr>
          <p:cNvGrpSpPr/>
          <p:nvPr/>
        </p:nvGrpSpPr>
        <p:grpSpPr>
          <a:xfrm>
            <a:off x="4421389" y="5770022"/>
            <a:ext cx="1207375" cy="930831"/>
            <a:chOff x="3214753" y="5111362"/>
            <a:chExt cx="1207375" cy="930831"/>
          </a:xfrm>
        </p:grpSpPr>
        <p:grpSp>
          <p:nvGrpSpPr>
            <p:cNvPr id="41" name="Grupp 40">
              <a:extLst>
                <a:ext uri="{FF2B5EF4-FFF2-40B4-BE49-F238E27FC236}">
                  <a16:creationId xmlns:a16="http://schemas.microsoft.com/office/drawing/2014/main" id="{3F34C27B-699A-8D42-80AF-1C0EFC36685B}"/>
                </a:ext>
              </a:extLst>
            </p:cNvPr>
            <p:cNvGrpSpPr/>
            <p:nvPr/>
          </p:nvGrpSpPr>
          <p:grpSpPr>
            <a:xfrm>
              <a:off x="3214753" y="5111362"/>
              <a:ext cx="1207375" cy="930831"/>
              <a:chOff x="2430183" y="728060"/>
              <a:chExt cx="1207375" cy="930831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001519B8-BE3D-EE40-B91D-9079F0B21142}"/>
                  </a:ext>
                </a:extLst>
              </p:cNvPr>
              <p:cNvSpPr/>
              <p:nvPr/>
            </p:nvSpPr>
            <p:spPr>
              <a:xfrm>
                <a:off x="2447296" y="728060"/>
                <a:ext cx="119026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800" dirty="0">
                    <a:solidFill>
                      <a:srgbClr val="9E2903"/>
                    </a:solidFill>
                  </a:rPr>
                  <a:t>27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EC89C64B-CD5F-064D-BE93-18E8B5E88A97}"/>
                  </a:ext>
                </a:extLst>
              </p:cNvPr>
              <p:cNvSpPr/>
              <p:nvPr/>
            </p:nvSpPr>
            <p:spPr>
              <a:xfrm>
                <a:off x="2512684" y="1135671"/>
                <a:ext cx="75715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800" dirty="0">
                    <a:solidFill>
                      <a:srgbClr val="9E2903"/>
                    </a:solidFill>
                  </a:rPr>
                  <a:t>3</a:t>
                </a:r>
              </a:p>
            </p:txBody>
          </p:sp>
          <p:cxnSp>
            <p:nvCxnSpPr>
              <p:cNvPr id="45" name="Rak 44">
                <a:extLst>
                  <a:ext uri="{FF2B5EF4-FFF2-40B4-BE49-F238E27FC236}">
                    <a16:creationId xmlns:a16="http://schemas.microsoft.com/office/drawing/2014/main" id="{352FA925-F516-3548-87C7-45985F2984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0183" y="1208059"/>
                <a:ext cx="536386" cy="0"/>
              </a:xfrm>
              <a:prstGeom prst="line">
                <a:avLst/>
              </a:prstGeom>
              <a:ln w="28575">
                <a:solidFill>
                  <a:srgbClr val="9E2903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07B46C07-C025-D74F-931E-2F538DB55671}"/>
                </a:ext>
              </a:extLst>
            </p:cNvPr>
            <p:cNvSpPr/>
            <p:nvPr/>
          </p:nvSpPr>
          <p:spPr>
            <a:xfrm>
              <a:off x="3713158" y="5317029"/>
              <a:ext cx="40436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9E2903"/>
                  </a:solidFill>
                </a:rPr>
                <a:t>=</a:t>
              </a:r>
            </a:p>
          </p:txBody>
        </p:sp>
      </p:grpSp>
      <p:sp>
        <p:nvSpPr>
          <p:cNvPr id="54" name="Rektangel 53">
            <a:extLst>
              <a:ext uri="{FF2B5EF4-FFF2-40B4-BE49-F238E27FC236}">
                <a16:creationId xmlns:a16="http://schemas.microsoft.com/office/drawing/2014/main" id="{F4B18009-283C-FF48-AC60-61619BD65905}"/>
              </a:ext>
            </a:extLst>
          </p:cNvPr>
          <p:cNvSpPr/>
          <p:nvPr/>
        </p:nvSpPr>
        <p:spPr>
          <a:xfrm>
            <a:off x="5121975" y="5975689"/>
            <a:ext cx="885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9E2903"/>
                </a:solidFill>
              </a:rPr>
              <a:t> 9</a:t>
            </a: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EF43EBE0-3BB4-B448-BED6-3B6B109E79DA}"/>
              </a:ext>
            </a:extLst>
          </p:cNvPr>
          <p:cNvSpPr/>
          <p:nvPr/>
        </p:nvSpPr>
        <p:spPr>
          <a:xfrm>
            <a:off x="1836594" y="3606826"/>
            <a:ext cx="4398114" cy="369332"/>
          </a:xfrm>
          <a:prstGeom prst="rect">
            <a:avLst/>
          </a:prstGeom>
          <a:ln>
            <a:solidFill>
              <a:srgbClr val="9E2903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För att göra en överslagsräkning gör vi så här:</a:t>
            </a:r>
          </a:p>
        </p:txBody>
      </p:sp>
    </p:spTree>
    <p:extLst>
      <p:ext uri="{BB962C8B-B14F-4D97-AF65-F5344CB8AC3E}">
        <p14:creationId xmlns:p14="http://schemas.microsoft.com/office/powerpoint/2010/main" val="148956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1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54" grpId="0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E2B945F-FB91-E64C-844E-D5CB45233685}"/>
              </a:ext>
            </a:extLst>
          </p:cNvPr>
          <p:cNvSpPr/>
          <p:nvPr/>
        </p:nvSpPr>
        <p:spPr>
          <a:xfrm>
            <a:off x="3690646" y="264786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2A1E9D9-16D6-F541-9C87-6D5071D938B7}"/>
              </a:ext>
            </a:extLst>
          </p:cNvPr>
          <p:cNvSpPr/>
          <p:nvPr/>
        </p:nvSpPr>
        <p:spPr>
          <a:xfrm>
            <a:off x="1779866" y="2061752"/>
            <a:ext cx="1925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a)  6,9 · 42,5 </a:t>
            </a:r>
            <a:r>
              <a:rPr lang="sv-SE" sz="2000" dirty="0"/>
              <a:t>≈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13C236E-36D2-B04A-855E-C162946AEE69}"/>
              </a:ext>
            </a:extLst>
          </p:cNvPr>
          <p:cNvSpPr/>
          <p:nvPr/>
        </p:nvSpPr>
        <p:spPr>
          <a:xfrm>
            <a:off x="4463338" y="2044367"/>
            <a:ext cx="9382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280</a:t>
            </a:r>
            <a:endParaRPr lang="sv-SE" sz="2000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EAB53E1-F8AE-5040-B1E8-EF6B374235F5}"/>
              </a:ext>
            </a:extLst>
          </p:cNvPr>
          <p:cNvSpPr/>
          <p:nvPr/>
        </p:nvSpPr>
        <p:spPr>
          <a:xfrm>
            <a:off x="5604978" y="1980079"/>
            <a:ext cx="285061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Avrunda den </a:t>
            </a:r>
            <a:r>
              <a:rPr lang="sv-SE" sz="1400" dirty="0">
                <a:solidFill>
                  <a:srgbClr val="9E2903"/>
                </a:solidFill>
              </a:rPr>
              <a:t>första faktorn till heltal</a:t>
            </a:r>
          </a:p>
          <a:p>
            <a:r>
              <a:rPr lang="sv-SE" sz="1400" dirty="0"/>
              <a:t>och den </a:t>
            </a:r>
            <a:r>
              <a:rPr lang="sv-SE" sz="1400" dirty="0">
                <a:solidFill>
                  <a:srgbClr val="9E2903"/>
                </a:solidFill>
              </a:rPr>
              <a:t>andra till tiotal</a:t>
            </a:r>
            <a:r>
              <a:rPr lang="sv-SE" sz="1400" dirty="0"/>
              <a:t>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8B27FD22-B260-3D4B-BCC2-6E652DEC4D7F}"/>
              </a:ext>
            </a:extLst>
          </p:cNvPr>
          <p:cNvSpPr/>
          <p:nvPr/>
        </p:nvSpPr>
        <p:spPr>
          <a:xfrm>
            <a:off x="1101445" y="1001501"/>
            <a:ext cx="22747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a) 6,9 · 42,5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7912CD8-49A8-2247-8DF5-E8B97740DB58}"/>
              </a:ext>
            </a:extLst>
          </p:cNvPr>
          <p:cNvSpPr/>
          <p:nvPr/>
        </p:nvSpPr>
        <p:spPr>
          <a:xfrm>
            <a:off x="3539845" y="1019624"/>
            <a:ext cx="15990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b) 19 · 31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EF8B643B-13F9-FE45-8FEC-BB83B1E9D5DD}"/>
              </a:ext>
            </a:extLst>
          </p:cNvPr>
          <p:cNvSpPr/>
          <p:nvPr/>
        </p:nvSpPr>
        <p:spPr>
          <a:xfrm>
            <a:off x="3526547" y="2061752"/>
            <a:ext cx="11157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7 · 40 </a:t>
            </a:r>
            <a:r>
              <a:rPr lang="sv-SE" sz="2000" dirty="0"/>
              <a:t>=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906027B9-92A8-3A48-A288-43E0773B12F5}"/>
              </a:ext>
            </a:extLst>
          </p:cNvPr>
          <p:cNvSpPr/>
          <p:nvPr/>
        </p:nvSpPr>
        <p:spPr>
          <a:xfrm>
            <a:off x="1779866" y="3219358"/>
            <a:ext cx="15928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b)  19 · 31 </a:t>
            </a:r>
            <a:r>
              <a:rPr lang="sv-SE" sz="2000" dirty="0"/>
              <a:t>≈ 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07B6DDCD-56C2-C34A-AEDB-02146DE4C909}"/>
              </a:ext>
            </a:extLst>
          </p:cNvPr>
          <p:cNvSpPr/>
          <p:nvPr/>
        </p:nvSpPr>
        <p:spPr>
          <a:xfrm>
            <a:off x="4185429" y="3219357"/>
            <a:ext cx="9150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600</a:t>
            </a:r>
            <a:endParaRPr lang="sv-SE" sz="2000" dirty="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645BCF9-8215-2B4D-83E8-28F6B14A45EF}"/>
              </a:ext>
            </a:extLst>
          </p:cNvPr>
          <p:cNvSpPr/>
          <p:nvPr/>
        </p:nvSpPr>
        <p:spPr>
          <a:xfrm>
            <a:off x="5606768" y="3055394"/>
            <a:ext cx="3409694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 Här avrundar du </a:t>
            </a:r>
            <a:r>
              <a:rPr lang="sv-SE" sz="1400" b="1" dirty="0">
                <a:solidFill>
                  <a:srgbClr val="9E2903"/>
                </a:solidFill>
              </a:rPr>
              <a:t>båda</a:t>
            </a:r>
            <a:r>
              <a:rPr lang="sv-SE" sz="1400" dirty="0">
                <a:solidFill>
                  <a:srgbClr val="9E2903"/>
                </a:solidFill>
              </a:rPr>
              <a:t> faktorerna till tiotal</a:t>
            </a:r>
            <a:r>
              <a:rPr lang="sv-SE" sz="1400" dirty="0"/>
              <a:t>.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798658B5-45C3-6C4B-BF70-59424036986D}"/>
              </a:ext>
            </a:extLst>
          </p:cNvPr>
          <p:cNvSpPr/>
          <p:nvPr/>
        </p:nvSpPr>
        <p:spPr>
          <a:xfrm>
            <a:off x="3164058" y="3219358"/>
            <a:ext cx="11655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20 · 30 </a:t>
            </a:r>
            <a:r>
              <a:rPr lang="sv-SE" sz="2000" dirty="0"/>
              <a:t>=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FABA03CE-6C27-C84F-B105-9437B0A75370}"/>
              </a:ext>
            </a:extLst>
          </p:cNvPr>
          <p:cNvSpPr/>
          <p:nvPr/>
        </p:nvSpPr>
        <p:spPr>
          <a:xfrm>
            <a:off x="2095096" y="5866334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29" name="Grupp 28">
            <a:extLst>
              <a:ext uri="{FF2B5EF4-FFF2-40B4-BE49-F238E27FC236}">
                <a16:creationId xmlns:a16="http://schemas.microsoft.com/office/drawing/2014/main" id="{2CB7A7BB-CCAE-BF4E-9AED-35F2CD9EF2CF}"/>
              </a:ext>
            </a:extLst>
          </p:cNvPr>
          <p:cNvGrpSpPr/>
          <p:nvPr/>
        </p:nvGrpSpPr>
        <p:grpSpPr>
          <a:xfrm>
            <a:off x="2940450" y="5885189"/>
            <a:ext cx="1414465" cy="400110"/>
            <a:chOff x="2451969" y="6060838"/>
            <a:chExt cx="1414465" cy="400110"/>
          </a:xfrm>
        </p:grpSpPr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8E97014A-3613-224F-A210-B826EFA5163B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a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280</a:t>
              </a:r>
              <a:endParaRPr lang="sv-SE" sz="2000" dirty="0"/>
            </a:p>
          </p:txBody>
        </p:sp>
        <p:sp>
          <p:nvSpPr>
            <p:cNvPr id="31" name="Rektangel 30">
              <a:extLst>
                <a:ext uri="{FF2B5EF4-FFF2-40B4-BE49-F238E27FC236}">
                  <a16:creationId xmlns:a16="http://schemas.microsoft.com/office/drawing/2014/main" id="{72A9C9C5-D050-4249-9911-B439703D8189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32" name="Grupp 31">
            <a:extLst>
              <a:ext uri="{FF2B5EF4-FFF2-40B4-BE49-F238E27FC236}">
                <a16:creationId xmlns:a16="http://schemas.microsoft.com/office/drawing/2014/main" id="{DA3E20C5-4A7E-E646-B59C-91F170B47D09}"/>
              </a:ext>
            </a:extLst>
          </p:cNvPr>
          <p:cNvGrpSpPr/>
          <p:nvPr/>
        </p:nvGrpSpPr>
        <p:grpSpPr>
          <a:xfrm>
            <a:off x="4084954" y="5876208"/>
            <a:ext cx="1414465" cy="400110"/>
            <a:chOff x="2451969" y="6060838"/>
            <a:chExt cx="1414465" cy="400110"/>
          </a:xfrm>
        </p:grpSpPr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9FF5991E-7D78-E445-A4C9-6C9EC07F241C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b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600</a:t>
              </a:r>
              <a:endParaRPr lang="sv-SE" sz="2000" dirty="0"/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E9EB05CD-2484-0D4D-BEF3-403591FC3036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35" name="Grupp 34">
            <a:extLst>
              <a:ext uri="{FF2B5EF4-FFF2-40B4-BE49-F238E27FC236}">
                <a16:creationId xmlns:a16="http://schemas.microsoft.com/office/drawing/2014/main" id="{377BC446-172C-D849-822F-385BB95C88FB}"/>
              </a:ext>
            </a:extLst>
          </p:cNvPr>
          <p:cNvGrpSpPr/>
          <p:nvPr/>
        </p:nvGrpSpPr>
        <p:grpSpPr>
          <a:xfrm>
            <a:off x="5257108" y="5866334"/>
            <a:ext cx="1414465" cy="400110"/>
            <a:chOff x="2451969" y="6060838"/>
            <a:chExt cx="1414465" cy="400110"/>
          </a:xfrm>
        </p:grpSpPr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88ECD712-08E8-1B41-BADA-508784756C65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c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7</a:t>
              </a:r>
              <a:endParaRPr lang="sv-SE" sz="2000" dirty="0"/>
            </a:p>
          </p:txBody>
        </p:sp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8FB07BF4-E486-584E-B0D7-B58E2B1613D1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43" name="Grupp 42">
            <a:extLst>
              <a:ext uri="{FF2B5EF4-FFF2-40B4-BE49-F238E27FC236}">
                <a16:creationId xmlns:a16="http://schemas.microsoft.com/office/drawing/2014/main" id="{EAAC936F-3AC6-1C40-B5E1-8D83EE4DE7A2}"/>
              </a:ext>
            </a:extLst>
          </p:cNvPr>
          <p:cNvGrpSpPr/>
          <p:nvPr/>
        </p:nvGrpSpPr>
        <p:grpSpPr>
          <a:xfrm>
            <a:off x="5511106" y="906652"/>
            <a:ext cx="1313747" cy="696208"/>
            <a:chOff x="5511106" y="906652"/>
            <a:chExt cx="1313747" cy="696208"/>
          </a:xfrm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2DF09539-D95E-714E-90D7-F13DE1B47469}"/>
                </a:ext>
              </a:extLst>
            </p:cNvPr>
            <p:cNvSpPr/>
            <p:nvPr/>
          </p:nvSpPr>
          <p:spPr>
            <a:xfrm>
              <a:off x="5511106" y="1019624"/>
              <a:ext cx="47225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c)</a:t>
              </a:r>
            </a:p>
          </p:txBody>
        </p:sp>
        <p:grpSp>
          <p:nvGrpSpPr>
            <p:cNvPr id="38" name="Grupp 37">
              <a:extLst>
                <a:ext uri="{FF2B5EF4-FFF2-40B4-BE49-F238E27FC236}">
                  <a16:creationId xmlns:a16="http://schemas.microsoft.com/office/drawing/2014/main" id="{8EEF85FA-49F1-2A41-8E85-3318702132E9}"/>
                </a:ext>
              </a:extLst>
            </p:cNvPr>
            <p:cNvGrpSpPr/>
            <p:nvPr/>
          </p:nvGrpSpPr>
          <p:grpSpPr>
            <a:xfrm>
              <a:off x="5886308" y="906652"/>
              <a:ext cx="938545" cy="696208"/>
              <a:chOff x="2750674" y="906235"/>
              <a:chExt cx="938545" cy="69620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4FA0DFC2-6604-4149-851C-2BC29B3E1E2A}"/>
                  </a:ext>
                </a:extLst>
              </p:cNvPr>
              <p:cNvSpPr/>
              <p:nvPr/>
            </p:nvSpPr>
            <p:spPr>
              <a:xfrm>
                <a:off x="2750674" y="906235"/>
                <a:ext cx="93854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42,5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6AB6C4B1-D5C5-744A-9436-098C981BF914}"/>
                  </a:ext>
                </a:extLst>
              </p:cNvPr>
              <p:cNvSpPr/>
              <p:nvPr/>
            </p:nvSpPr>
            <p:spPr>
              <a:xfrm>
                <a:off x="2832329" y="1202333"/>
                <a:ext cx="57990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6,1</a:t>
                </a:r>
              </a:p>
            </p:txBody>
          </p:sp>
          <p:cxnSp>
            <p:nvCxnSpPr>
              <p:cNvPr id="41" name="Rak 40">
                <a:extLst>
                  <a:ext uri="{FF2B5EF4-FFF2-40B4-BE49-F238E27FC236}">
                    <a16:creationId xmlns:a16="http://schemas.microsoft.com/office/drawing/2014/main" id="{E9427674-8BBA-8247-B535-191C204FF7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88655" y="1245833"/>
                <a:ext cx="54351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Rektangel 43">
            <a:extLst>
              <a:ext uri="{FF2B5EF4-FFF2-40B4-BE49-F238E27FC236}">
                <a16:creationId xmlns:a16="http://schemas.microsoft.com/office/drawing/2014/main" id="{0B8E0B4D-4E1C-E642-B333-D4D48B4EFD5B}"/>
              </a:ext>
            </a:extLst>
          </p:cNvPr>
          <p:cNvSpPr/>
          <p:nvPr/>
        </p:nvSpPr>
        <p:spPr>
          <a:xfrm>
            <a:off x="5604978" y="3456090"/>
            <a:ext cx="3409694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 När du räknar 20 · 30 kan du tänka så här:</a:t>
            </a:r>
          </a:p>
          <a:p>
            <a:r>
              <a:rPr lang="sv-SE" sz="1400" dirty="0"/>
              <a:t>”2 gånger 3 är 6. Jag multiplicerar med 100 och lägger till två nollor och får då 600.”</a:t>
            </a:r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129EE121-50DC-7045-895D-A30FEC56E200}"/>
              </a:ext>
            </a:extLst>
          </p:cNvPr>
          <p:cNvSpPr/>
          <p:nvPr/>
        </p:nvSpPr>
        <p:spPr>
          <a:xfrm>
            <a:off x="3718734" y="4552273"/>
            <a:ext cx="6404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7</a:t>
            </a:r>
          </a:p>
        </p:txBody>
      </p:sp>
      <p:grpSp>
        <p:nvGrpSpPr>
          <p:cNvPr id="68" name="Grupp 67">
            <a:extLst>
              <a:ext uri="{FF2B5EF4-FFF2-40B4-BE49-F238E27FC236}">
                <a16:creationId xmlns:a16="http://schemas.microsoft.com/office/drawing/2014/main" id="{75E937D8-F164-384A-85ED-72B0DC552C5A}"/>
              </a:ext>
            </a:extLst>
          </p:cNvPr>
          <p:cNvGrpSpPr/>
          <p:nvPr/>
        </p:nvGrpSpPr>
        <p:grpSpPr>
          <a:xfrm>
            <a:off x="1779866" y="4416953"/>
            <a:ext cx="1349701" cy="673570"/>
            <a:chOff x="1779866" y="4416953"/>
            <a:chExt cx="1349701" cy="673570"/>
          </a:xfrm>
        </p:grpSpPr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6E482BDA-9106-A745-BB50-C80B16F8DA1D}"/>
                </a:ext>
              </a:extLst>
            </p:cNvPr>
            <p:cNvSpPr/>
            <p:nvPr/>
          </p:nvSpPr>
          <p:spPr>
            <a:xfrm>
              <a:off x="2088376" y="4416953"/>
              <a:ext cx="76073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42,5</a:t>
              </a: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A471F6D5-D593-6644-BD36-EFB5E3D58393}"/>
                </a:ext>
              </a:extLst>
            </p:cNvPr>
            <p:cNvSpPr/>
            <p:nvPr/>
          </p:nvSpPr>
          <p:spPr>
            <a:xfrm>
              <a:off x="2178791" y="4690413"/>
              <a:ext cx="57990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6,1</a:t>
              </a:r>
            </a:p>
          </p:txBody>
        </p:sp>
        <p:cxnSp>
          <p:nvCxnSpPr>
            <p:cNvPr id="56" name="Rak 55">
              <a:extLst>
                <a:ext uri="{FF2B5EF4-FFF2-40B4-BE49-F238E27FC236}">
                  <a16:creationId xmlns:a16="http://schemas.microsoft.com/office/drawing/2014/main" id="{B14473D7-52BB-B64C-99AF-5D7E35017217}"/>
                </a:ext>
              </a:extLst>
            </p:cNvPr>
            <p:cNvCxnSpPr>
              <a:cxnSpLocks/>
            </p:cNvCxnSpPr>
            <p:nvPr/>
          </p:nvCxnSpPr>
          <p:spPr>
            <a:xfrm>
              <a:off x="2174706" y="4756482"/>
              <a:ext cx="5763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238FE36B-27E7-2A47-B021-072980F100E0}"/>
                </a:ext>
              </a:extLst>
            </p:cNvPr>
            <p:cNvSpPr/>
            <p:nvPr/>
          </p:nvSpPr>
          <p:spPr>
            <a:xfrm>
              <a:off x="2711284" y="4520619"/>
              <a:ext cx="41828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/>
                <a:t>≈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E2ED8EEE-D27F-C446-B855-9B550DCABA82}"/>
                </a:ext>
              </a:extLst>
            </p:cNvPr>
            <p:cNvSpPr/>
            <p:nvPr/>
          </p:nvSpPr>
          <p:spPr>
            <a:xfrm>
              <a:off x="1779866" y="4521831"/>
              <a:ext cx="49537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c</a:t>
              </a:r>
              <a:r>
                <a:rPr lang="sv-SE" sz="2000" dirty="0"/>
                <a:t>)</a:t>
              </a:r>
            </a:p>
          </p:txBody>
        </p:sp>
      </p:grpSp>
      <p:sp>
        <p:nvSpPr>
          <p:cNvPr id="61" name="Rektangel 60">
            <a:extLst>
              <a:ext uri="{FF2B5EF4-FFF2-40B4-BE49-F238E27FC236}">
                <a16:creationId xmlns:a16="http://schemas.microsoft.com/office/drawing/2014/main" id="{BE9782E0-8B9F-604D-BF55-28EADA075B8B}"/>
              </a:ext>
            </a:extLst>
          </p:cNvPr>
          <p:cNvSpPr/>
          <p:nvPr/>
        </p:nvSpPr>
        <p:spPr>
          <a:xfrm>
            <a:off x="3056959" y="4438460"/>
            <a:ext cx="5702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42</a:t>
            </a:r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56111C77-F3AA-9342-B115-27E0EB41B567}"/>
              </a:ext>
            </a:extLst>
          </p:cNvPr>
          <p:cNvSpPr/>
          <p:nvPr/>
        </p:nvSpPr>
        <p:spPr>
          <a:xfrm>
            <a:off x="3120219" y="4698096"/>
            <a:ext cx="3550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6</a:t>
            </a:r>
          </a:p>
        </p:txBody>
      </p:sp>
      <p:cxnSp>
        <p:nvCxnSpPr>
          <p:cNvPr id="63" name="Rak 62">
            <a:extLst>
              <a:ext uri="{FF2B5EF4-FFF2-40B4-BE49-F238E27FC236}">
                <a16:creationId xmlns:a16="http://schemas.microsoft.com/office/drawing/2014/main" id="{94758CA1-D3DE-C74E-86FD-3DF765E57814}"/>
              </a:ext>
            </a:extLst>
          </p:cNvPr>
          <p:cNvCxnSpPr>
            <a:cxnSpLocks/>
          </p:cNvCxnSpPr>
          <p:nvPr/>
        </p:nvCxnSpPr>
        <p:spPr>
          <a:xfrm flipV="1">
            <a:off x="3056959" y="4765623"/>
            <a:ext cx="469588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Rektangel 63">
            <a:extLst>
              <a:ext uri="{FF2B5EF4-FFF2-40B4-BE49-F238E27FC236}">
                <a16:creationId xmlns:a16="http://schemas.microsoft.com/office/drawing/2014/main" id="{8D62CC53-4F53-954F-A444-87A109206565}"/>
              </a:ext>
            </a:extLst>
          </p:cNvPr>
          <p:cNvSpPr/>
          <p:nvPr/>
        </p:nvSpPr>
        <p:spPr>
          <a:xfrm>
            <a:off x="3493006" y="4520619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=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8F8EE27C-751A-134D-A38C-AF20BDAD23A1}"/>
              </a:ext>
            </a:extLst>
          </p:cNvPr>
          <p:cNvSpPr/>
          <p:nvPr/>
        </p:nvSpPr>
        <p:spPr>
          <a:xfrm>
            <a:off x="5604978" y="4514219"/>
            <a:ext cx="3131945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Först avrundar du </a:t>
            </a:r>
            <a:r>
              <a:rPr lang="sv-SE" sz="1400" dirty="0">
                <a:solidFill>
                  <a:srgbClr val="9E2903"/>
                </a:solidFill>
              </a:rPr>
              <a:t>nämnaren till heltal</a:t>
            </a:r>
            <a:r>
              <a:rPr lang="sv-SE" sz="1400" dirty="0"/>
              <a:t>.</a:t>
            </a:r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EADB9876-C8FF-FD4B-995F-CB30B5DCD4B2}"/>
              </a:ext>
            </a:extLst>
          </p:cNvPr>
          <p:cNvSpPr/>
          <p:nvPr/>
        </p:nvSpPr>
        <p:spPr>
          <a:xfrm>
            <a:off x="5607178" y="4914091"/>
            <a:ext cx="271606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Sedan </a:t>
            </a:r>
            <a:r>
              <a:rPr lang="sv-SE" sz="1400" dirty="0">
                <a:solidFill>
                  <a:srgbClr val="9E2903"/>
                </a:solidFill>
              </a:rPr>
              <a:t>avrundar du täljaren </a:t>
            </a:r>
            <a:r>
              <a:rPr lang="sv-SE" sz="1400" dirty="0"/>
              <a:t>till ett</a:t>
            </a:r>
          </a:p>
          <a:p>
            <a:r>
              <a:rPr lang="sv-SE" sz="1400" dirty="0">
                <a:solidFill>
                  <a:srgbClr val="9E2903"/>
                </a:solidFill>
              </a:rPr>
              <a:t>heltal</a:t>
            </a:r>
            <a:r>
              <a:rPr lang="sv-SE" sz="1400" dirty="0"/>
              <a:t> som är </a:t>
            </a:r>
            <a:r>
              <a:rPr lang="sv-SE" sz="1400" dirty="0">
                <a:solidFill>
                  <a:srgbClr val="9E2903"/>
                </a:solidFill>
              </a:rPr>
              <a:t>delbart med 6</a:t>
            </a:r>
            <a:r>
              <a:rPr lang="sv-SE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947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  <p:bldP spid="14" grpId="0"/>
      <p:bldP spid="16" grpId="0"/>
      <p:bldP spid="19" grpId="0"/>
      <p:bldP spid="20" grpId="0"/>
      <p:bldP spid="21" grpId="0"/>
      <p:bldP spid="22" grpId="0" animBg="1"/>
      <p:bldP spid="23" grpId="0"/>
      <p:bldP spid="28" grpId="0"/>
      <p:bldP spid="44" grpId="0" animBg="1"/>
      <p:bldP spid="57" grpId="0"/>
      <p:bldP spid="61" grpId="0"/>
      <p:bldP spid="62" grpId="0"/>
      <p:bldP spid="64" grpId="0"/>
      <p:bldP spid="70" grpId="0" animBg="1"/>
      <p:bldP spid="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ktangel 10"/>
          <p:cNvSpPr>
            <a:spLocks noChangeArrowheads="1"/>
          </p:cNvSpPr>
          <p:nvPr/>
        </p:nvSpPr>
        <p:spPr bwMode="auto">
          <a:xfrm>
            <a:off x="442119" y="657494"/>
            <a:ext cx="8262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b="1" dirty="0"/>
              <a:t>Beräkna med överslagsräkning 		       Avrundas till 				Svar</a:t>
            </a:r>
          </a:p>
        </p:txBody>
      </p:sp>
      <p:sp>
        <p:nvSpPr>
          <p:cNvPr id="12" name="Rektangel 11"/>
          <p:cNvSpPr>
            <a:spLocks noChangeArrowheads="1"/>
          </p:cNvSpPr>
          <p:nvPr/>
        </p:nvSpPr>
        <p:spPr bwMode="auto">
          <a:xfrm>
            <a:off x="622300" y="1190693"/>
            <a:ext cx="1325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69 + 13 + 37</a:t>
            </a:r>
            <a:endParaRPr lang="sv-SE" dirty="0"/>
          </a:p>
        </p:txBody>
      </p:sp>
      <p:sp>
        <p:nvSpPr>
          <p:cNvPr id="13" name="Rektangel 12"/>
          <p:cNvSpPr>
            <a:spLocks noChangeArrowheads="1"/>
          </p:cNvSpPr>
          <p:nvPr/>
        </p:nvSpPr>
        <p:spPr bwMode="auto">
          <a:xfrm>
            <a:off x="622300" y="1876744"/>
            <a:ext cx="1222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i-FI" dirty="0"/>
              <a:t>78,5 − 29,7</a:t>
            </a:r>
            <a:endParaRPr lang="sv-SE" dirty="0"/>
          </a:p>
        </p:txBody>
      </p:sp>
      <p:sp>
        <p:nvSpPr>
          <p:cNvPr id="15" name="Rektangel 14"/>
          <p:cNvSpPr>
            <a:spLocks noChangeArrowheads="1"/>
          </p:cNvSpPr>
          <p:nvPr/>
        </p:nvSpPr>
        <p:spPr bwMode="auto">
          <a:xfrm>
            <a:off x="622300" y="2593964"/>
            <a:ext cx="873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3,8 ∙ 23</a:t>
            </a:r>
            <a:endParaRPr lang="sv-SE" dirty="0"/>
          </a:p>
        </p:txBody>
      </p:sp>
      <p:sp>
        <p:nvSpPr>
          <p:cNvPr id="21" name="Rektangel 20"/>
          <p:cNvSpPr>
            <a:spLocks noChangeArrowheads="1"/>
          </p:cNvSpPr>
          <p:nvPr/>
        </p:nvSpPr>
        <p:spPr bwMode="auto">
          <a:xfrm>
            <a:off x="622300" y="4296716"/>
            <a:ext cx="1676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185 + 378 + 621</a:t>
            </a:r>
            <a:endParaRPr lang="sv-SE" dirty="0"/>
          </a:p>
        </p:txBody>
      </p:sp>
      <p:sp>
        <p:nvSpPr>
          <p:cNvPr id="22" name="Rektangel 21"/>
          <p:cNvSpPr>
            <a:spLocks noChangeArrowheads="1"/>
          </p:cNvSpPr>
          <p:nvPr/>
        </p:nvSpPr>
        <p:spPr bwMode="auto">
          <a:xfrm>
            <a:off x="622300" y="5289588"/>
            <a:ext cx="1160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dirty="0"/>
              <a:t>4,3 ∙ 2 810</a:t>
            </a:r>
            <a:endParaRPr lang="sv-SE" dirty="0"/>
          </a:p>
        </p:txBody>
      </p:sp>
      <p:grpSp>
        <p:nvGrpSpPr>
          <p:cNvPr id="24" name="Grupp 23"/>
          <p:cNvGrpSpPr>
            <a:grpSpLocks/>
          </p:cNvGrpSpPr>
          <p:nvPr/>
        </p:nvGrpSpPr>
        <p:grpSpPr bwMode="auto">
          <a:xfrm>
            <a:off x="789781" y="3333760"/>
            <a:ext cx="595312" cy="638640"/>
            <a:chOff x="3945214" y="1879341"/>
            <a:chExt cx="595035" cy="638820"/>
          </a:xfrm>
        </p:grpSpPr>
        <p:sp>
          <p:nvSpPr>
            <p:cNvPr id="24609" name="textruta 24"/>
            <p:cNvSpPr txBox="1">
              <a:spLocks noChangeArrowheads="1"/>
            </p:cNvSpPr>
            <p:nvPr/>
          </p:nvSpPr>
          <p:spPr bwMode="auto">
            <a:xfrm>
              <a:off x="3945214" y="1879341"/>
              <a:ext cx="5950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24,8</a:t>
              </a:r>
            </a:p>
          </p:txBody>
        </p:sp>
        <p:sp>
          <p:nvSpPr>
            <p:cNvPr id="24610" name="textruta 25"/>
            <p:cNvSpPr txBox="1">
              <a:spLocks noChangeArrowheads="1"/>
            </p:cNvSpPr>
            <p:nvPr/>
          </p:nvSpPr>
          <p:spPr bwMode="auto">
            <a:xfrm>
              <a:off x="3981452" y="2148829"/>
              <a:ext cx="4762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/>
                <a:t>4,9</a:t>
              </a:r>
            </a:p>
          </p:txBody>
        </p:sp>
        <p:cxnSp>
          <p:nvCxnSpPr>
            <p:cNvPr id="27" name="Rak 26"/>
            <p:cNvCxnSpPr/>
            <p:nvPr/>
          </p:nvCxnSpPr>
          <p:spPr>
            <a:xfrm>
              <a:off x="3980917" y="2203748"/>
              <a:ext cx="523631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 28"/>
          <p:cNvGrpSpPr>
            <a:grpSpLocks/>
          </p:cNvGrpSpPr>
          <p:nvPr/>
        </p:nvGrpSpPr>
        <p:grpSpPr bwMode="auto">
          <a:xfrm>
            <a:off x="825503" y="5949389"/>
            <a:ext cx="535898" cy="622862"/>
            <a:chOff x="3971394" y="1895124"/>
            <a:chExt cx="535648" cy="623037"/>
          </a:xfrm>
        </p:grpSpPr>
        <p:sp>
          <p:nvSpPr>
            <p:cNvPr id="24606" name="textruta 29"/>
            <p:cNvSpPr txBox="1">
              <a:spLocks noChangeArrowheads="1"/>
            </p:cNvSpPr>
            <p:nvPr/>
          </p:nvSpPr>
          <p:spPr bwMode="auto">
            <a:xfrm>
              <a:off x="3971394" y="1895124"/>
              <a:ext cx="5356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122</a:t>
              </a:r>
            </a:p>
          </p:txBody>
        </p:sp>
        <p:sp>
          <p:nvSpPr>
            <p:cNvPr id="24607" name="textruta 30"/>
            <p:cNvSpPr txBox="1">
              <a:spLocks noChangeArrowheads="1"/>
            </p:cNvSpPr>
            <p:nvPr/>
          </p:nvSpPr>
          <p:spPr bwMode="auto">
            <a:xfrm>
              <a:off x="3981452" y="2148829"/>
              <a:ext cx="4762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/>
                <a:t>6,1</a:t>
              </a:r>
            </a:p>
          </p:txBody>
        </p:sp>
        <p:cxnSp>
          <p:nvCxnSpPr>
            <p:cNvPr id="32" name="Rak 31"/>
            <p:cNvCxnSpPr/>
            <p:nvPr/>
          </p:nvCxnSpPr>
          <p:spPr>
            <a:xfrm>
              <a:off x="3980917" y="2203748"/>
              <a:ext cx="523631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ktangel 16"/>
          <p:cNvSpPr>
            <a:spLocks noChangeArrowheads="1"/>
          </p:cNvSpPr>
          <p:nvPr/>
        </p:nvSpPr>
        <p:spPr bwMode="auto">
          <a:xfrm>
            <a:off x="4411663" y="1184007"/>
            <a:ext cx="1325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/>
              <a:t>70 + 10 + 40</a:t>
            </a:r>
            <a:endParaRPr lang="sv-SE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auto">
          <a:xfrm>
            <a:off x="7345363" y="1184007"/>
            <a:ext cx="534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120</a:t>
            </a:r>
            <a:endParaRPr lang="sv-SE" dirty="0"/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auto">
          <a:xfrm>
            <a:off x="4603750" y="1890828"/>
            <a:ext cx="871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80 – 30 </a:t>
            </a:r>
            <a:endParaRPr lang="sv-SE" dirty="0"/>
          </a:p>
        </p:txBody>
      </p:sp>
      <p:sp>
        <p:nvSpPr>
          <p:cNvPr id="23" name="Rektangel 22"/>
          <p:cNvSpPr>
            <a:spLocks noChangeArrowheads="1"/>
          </p:cNvSpPr>
          <p:nvPr/>
        </p:nvSpPr>
        <p:spPr bwMode="auto">
          <a:xfrm>
            <a:off x="4254500" y="4307035"/>
            <a:ext cx="1676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200 + 400 + 600</a:t>
            </a:r>
            <a:endParaRPr lang="sv-SE" dirty="0"/>
          </a:p>
        </p:txBody>
      </p:sp>
      <p:sp>
        <p:nvSpPr>
          <p:cNvPr id="30" name="Rektangel 29"/>
          <p:cNvSpPr>
            <a:spLocks noChangeArrowheads="1"/>
          </p:cNvSpPr>
          <p:nvPr/>
        </p:nvSpPr>
        <p:spPr bwMode="auto">
          <a:xfrm>
            <a:off x="4606925" y="2601734"/>
            <a:ext cx="696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4 ∙ 2</a:t>
            </a:r>
            <a:r>
              <a:rPr lang="sv-SE" dirty="0"/>
              <a:t>0</a:t>
            </a:r>
          </a:p>
        </p:txBody>
      </p:sp>
      <p:sp>
        <p:nvSpPr>
          <p:cNvPr id="31" name="Rektangel 30"/>
          <p:cNvSpPr>
            <a:spLocks noChangeArrowheads="1"/>
          </p:cNvSpPr>
          <p:nvPr/>
        </p:nvSpPr>
        <p:spPr bwMode="auto">
          <a:xfrm>
            <a:off x="4573588" y="5265755"/>
            <a:ext cx="9858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4 ∙ 3 000</a:t>
            </a:r>
            <a:endParaRPr lang="sv-SE" dirty="0"/>
          </a:p>
        </p:txBody>
      </p:sp>
      <p:grpSp>
        <p:nvGrpSpPr>
          <p:cNvPr id="33" name="Grupp 32"/>
          <p:cNvGrpSpPr>
            <a:grpSpLocks/>
          </p:cNvGrpSpPr>
          <p:nvPr/>
        </p:nvGrpSpPr>
        <p:grpSpPr bwMode="auto">
          <a:xfrm>
            <a:off x="4768189" y="5953955"/>
            <a:ext cx="535649" cy="621330"/>
            <a:chOff x="3969147" y="1896665"/>
            <a:chExt cx="535399" cy="621600"/>
          </a:xfrm>
        </p:grpSpPr>
        <p:sp>
          <p:nvSpPr>
            <p:cNvPr id="24603" name="textruta 24"/>
            <p:cNvSpPr txBox="1">
              <a:spLocks noChangeArrowheads="1"/>
            </p:cNvSpPr>
            <p:nvPr/>
          </p:nvSpPr>
          <p:spPr bwMode="auto">
            <a:xfrm>
              <a:off x="3969147" y="1896665"/>
              <a:ext cx="535399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120</a:t>
              </a:r>
            </a:p>
          </p:txBody>
        </p:sp>
        <p:sp>
          <p:nvSpPr>
            <p:cNvPr id="24604" name="textruta 25"/>
            <p:cNvSpPr txBox="1">
              <a:spLocks noChangeArrowheads="1"/>
            </p:cNvSpPr>
            <p:nvPr/>
          </p:nvSpPr>
          <p:spPr bwMode="auto">
            <a:xfrm>
              <a:off x="4081450" y="2148829"/>
              <a:ext cx="301520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/>
                <a:t>6</a:t>
              </a:r>
            </a:p>
          </p:txBody>
        </p:sp>
        <p:cxnSp>
          <p:nvCxnSpPr>
            <p:cNvPr id="36" name="Rak 35"/>
            <p:cNvCxnSpPr>
              <a:cxnSpLocks/>
            </p:cNvCxnSpPr>
            <p:nvPr/>
          </p:nvCxnSpPr>
          <p:spPr>
            <a:xfrm>
              <a:off x="4033047" y="2202122"/>
              <a:ext cx="422075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p 36"/>
          <p:cNvGrpSpPr>
            <a:grpSpLocks/>
          </p:cNvGrpSpPr>
          <p:nvPr/>
        </p:nvGrpSpPr>
        <p:grpSpPr bwMode="auto">
          <a:xfrm>
            <a:off x="4797994" y="3314018"/>
            <a:ext cx="417513" cy="625706"/>
            <a:chOff x="3922812" y="1893763"/>
            <a:chExt cx="418459" cy="624502"/>
          </a:xfrm>
        </p:grpSpPr>
        <p:sp>
          <p:nvSpPr>
            <p:cNvPr id="24600" name="textruta 24"/>
            <p:cNvSpPr txBox="1">
              <a:spLocks noChangeArrowheads="1"/>
            </p:cNvSpPr>
            <p:nvPr/>
          </p:nvSpPr>
          <p:spPr bwMode="auto">
            <a:xfrm>
              <a:off x="3922812" y="1893763"/>
              <a:ext cx="418459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25</a:t>
              </a:r>
            </a:p>
          </p:txBody>
        </p:sp>
        <p:sp>
          <p:nvSpPr>
            <p:cNvPr id="24601" name="textruta 25"/>
            <p:cNvSpPr txBox="1">
              <a:spLocks noChangeArrowheads="1"/>
            </p:cNvSpPr>
            <p:nvPr/>
          </p:nvSpPr>
          <p:spPr bwMode="auto">
            <a:xfrm>
              <a:off x="3981452" y="2148829"/>
              <a:ext cx="301520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/>
                <a:t>5</a:t>
              </a:r>
            </a:p>
          </p:txBody>
        </p:sp>
        <p:cxnSp>
          <p:nvCxnSpPr>
            <p:cNvPr id="40" name="Rak 39"/>
            <p:cNvCxnSpPr>
              <a:cxnSpLocks/>
            </p:cNvCxnSpPr>
            <p:nvPr/>
          </p:nvCxnSpPr>
          <p:spPr>
            <a:xfrm>
              <a:off x="3981113" y="2202961"/>
              <a:ext cx="301858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ktangel 40"/>
          <p:cNvSpPr>
            <a:spLocks noChangeArrowheads="1"/>
          </p:cNvSpPr>
          <p:nvPr/>
        </p:nvSpPr>
        <p:spPr bwMode="auto">
          <a:xfrm>
            <a:off x="7461250" y="1843910"/>
            <a:ext cx="41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50</a:t>
            </a:r>
            <a:endParaRPr lang="sv-SE" dirty="0"/>
          </a:p>
        </p:txBody>
      </p:sp>
      <p:sp>
        <p:nvSpPr>
          <p:cNvPr id="42" name="Rektangel 41"/>
          <p:cNvSpPr>
            <a:spLocks noChangeArrowheads="1"/>
          </p:cNvSpPr>
          <p:nvPr/>
        </p:nvSpPr>
        <p:spPr bwMode="auto">
          <a:xfrm>
            <a:off x="7462838" y="2601734"/>
            <a:ext cx="417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80</a:t>
            </a:r>
            <a:endParaRPr lang="sv-SE" dirty="0"/>
          </a:p>
        </p:txBody>
      </p:sp>
      <p:sp>
        <p:nvSpPr>
          <p:cNvPr id="43" name="Rektangel 42"/>
          <p:cNvSpPr>
            <a:spLocks noChangeArrowheads="1"/>
          </p:cNvSpPr>
          <p:nvPr/>
        </p:nvSpPr>
        <p:spPr bwMode="auto">
          <a:xfrm>
            <a:off x="7578725" y="3385425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5</a:t>
            </a:r>
            <a:endParaRPr lang="sv-SE" dirty="0"/>
          </a:p>
        </p:txBody>
      </p:sp>
      <p:sp>
        <p:nvSpPr>
          <p:cNvPr id="44" name="Rektangel 43"/>
          <p:cNvSpPr>
            <a:spLocks noChangeArrowheads="1"/>
          </p:cNvSpPr>
          <p:nvPr/>
        </p:nvSpPr>
        <p:spPr bwMode="auto">
          <a:xfrm>
            <a:off x="7534275" y="4295128"/>
            <a:ext cx="704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1 200</a:t>
            </a:r>
            <a:endParaRPr lang="sv-SE" dirty="0"/>
          </a:p>
        </p:txBody>
      </p:sp>
      <p:sp>
        <p:nvSpPr>
          <p:cNvPr id="45" name="Rektangel 44"/>
          <p:cNvSpPr>
            <a:spLocks noChangeArrowheads="1"/>
          </p:cNvSpPr>
          <p:nvPr/>
        </p:nvSpPr>
        <p:spPr bwMode="auto">
          <a:xfrm>
            <a:off x="7527925" y="5267438"/>
            <a:ext cx="820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12 000</a:t>
            </a:r>
            <a:endParaRPr lang="sv-SE" dirty="0"/>
          </a:p>
        </p:txBody>
      </p:sp>
      <p:sp>
        <p:nvSpPr>
          <p:cNvPr id="46" name="Rektangel 45"/>
          <p:cNvSpPr>
            <a:spLocks noChangeArrowheads="1"/>
          </p:cNvSpPr>
          <p:nvPr/>
        </p:nvSpPr>
        <p:spPr bwMode="auto">
          <a:xfrm>
            <a:off x="7670800" y="6018213"/>
            <a:ext cx="417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/>
              <a:t>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629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21" grpId="0"/>
      <p:bldP spid="22" grpId="0"/>
      <p:bldP spid="17" grpId="0"/>
      <p:bldP spid="18" grpId="0"/>
      <p:bldP spid="19" grpId="0"/>
      <p:bldP spid="23" grpId="0"/>
      <p:bldP spid="30" grpId="0"/>
      <p:bldP spid="31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ADBDC3-5A45-4E4B-A434-C88D97E4C3A0}"/>
              </a:ext>
            </a:extLst>
          </p:cNvPr>
          <p:cNvSpPr/>
          <p:nvPr/>
        </p:nvSpPr>
        <p:spPr>
          <a:xfrm>
            <a:off x="3921874" y="212235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395788B-AF05-8B4B-899E-53899E246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362" y="1075079"/>
            <a:ext cx="820639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dirty="0"/>
              <a:t>Vilka av kvoterna är </a:t>
            </a:r>
          </a:p>
          <a:p>
            <a:pPr marL="342900" indent="-342900">
              <a:buAutoNum type="alphaLcParenR"/>
            </a:pPr>
            <a:r>
              <a:rPr lang="sv-SE" dirty="0"/>
              <a:t>större än 1			 b) mindre än 1 		c) mindre än 1 men större än 0,5</a:t>
            </a:r>
          </a:p>
          <a:p>
            <a:r>
              <a:rPr lang="sv-SE" dirty="0"/>
              <a:t> </a:t>
            </a:r>
          </a:p>
          <a:p>
            <a:r>
              <a:rPr lang="sv-SE" dirty="0"/>
              <a:t>Förklara hur du tänker. 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9355271-1537-2444-9442-FCED5BE9F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924" y="2393568"/>
            <a:ext cx="5087007" cy="750704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6F8A8DB6-8A1A-354E-985B-DAB97E56D6DB}"/>
              </a:ext>
            </a:extLst>
          </p:cNvPr>
          <p:cNvSpPr/>
          <p:nvPr/>
        </p:nvSpPr>
        <p:spPr>
          <a:xfrm>
            <a:off x="685362" y="3414330"/>
            <a:ext cx="1825836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Om täljaren </a:t>
            </a:r>
            <a:r>
              <a:rPr lang="sv-SE" sz="1400" b="1" dirty="0"/>
              <a:t>är större</a:t>
            </a:r>
            <a:r>
              <a:rPr lang="sv-SE" sz="1400" dirty="0"/>
              <a:t> än nämnaren är </a:t>
            </a:r>
            <a:r>
              <a:rPr lang="sv-SE" sz="1400" b="1" dirty="0"/>
              <a:t>kvoten större än 1</a:t>
            </a:r>
            <a:r>
              <a:rPr lang="sv-SE" sz="1400" dirty="0"/>
              <a:t>. 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2CF47D1-137C-E541-8EDF-54289C860163}"/>
              </a:ext>
            </a:extLst>
          </p:cNvPr>
          <p:cNvSpPr/>
          <p:nvPr/>
        </p:nvSpPr>
        <p:spPr>
          <a:xfrm>
            <a:off x="3402918" y="3425946"/>
            <a:ext cx="1811221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Om täljaren är </a:t>
            </a:r>
            <a:r>
              <a:rPr lang="sv-SE" sz="1400" b="1" dirty="0"/>
              <a:t>mindre</a:t>
            </a:r>
            <a:r>
              <a:rPr lang="sv-SE" sz="1400" dirty="0"/>
              <a:t> än nämnaren är </a:t>
            </a:r>
            <a:r>
              <a:rPr lang="sv-SE" sz="1400" b="1" dirty="0"/>
              <a:t>kvoten mindre än 1</a:t>
            </a:r>
            <a:r>
              <a:rPr lang="sv-SE" sz="1400" dirty="0"/>
              <a:t>. 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251D87A-E286-304B-9940-2CB9CA94A138}"/>
              </a:ext>
            </a:extLst>
          </p:cNvPr>
          <p:cNvSpPr/>
          <p:nvPr/>
        </p:nvSpPr>
        <p:spPr>
          <a:xfrm>
            <a:off x="6105859" y="3414330"/>
            <a:ext cx="2530681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Om täljaren är är </a:t>
            </a:r>
            <a:r>
              <a:rPr lang="sv-SE" sz="1400" b="1" dirty="0"/>
              <a:t>större än halva nämnaren</a:t>
            </a:r>
            <a:r>
              <a:rPr lang="sv-SE" sz="1400" dirty="0"/>
              <a:t> är </a:t>
            </a:r>
            <a:r>
              <a:rPr lang="sv-SE" sz="1400" b="1" dirty="0"/>
              <a:t>kvoten mindre än 1 men större än 0,5</a:t>
            </a:r>
            <a:r>
              <a:rPr lang="sv-SE" sz="1400" dirty="0"/>
              <a:t>.  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3AB855EC-0C88-0741-84EC-B0F508A6221A}"/>
              </a:ext>
            </a:extLst>
          </p:cNvPr>
          <p:cNvSpPr txBox="1"/>
          <p:nvPr/>
        </p:nvSpPr>
        <p:spPr>
          <a:xfrm>
            <a:off x="1235269" y="4954115"/>
            <a:ext cx="7106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" pitchFamily="2" charset="77"/>
                <a:cs typeface="Bradley Hand Bold"/>
              </a:rPr>
              <a:t>Svar</a:t>
            </a:r>
            <a:r>
              <a:rPr lang="sv-SE" dirty="0">
                <a:latin typeface="Bradley Hand" pitchFamily="2" charset="77"/>
                <a:cs typeface="Bradley Hand Bold"/>
              </a:rPr>
              <a:t>:  	a) B, </a:t>
            </a:r>
            <a:r>
              <a:rPr lang="sv-SE" dirty="0">
                <a:latin typeface="Bradley Hand" pitchFamily="2" charset="77"/>
              </a:rPr>
              <a:t>eftersom täljaren är större än nämnaren. </a:t>
            </a:r>
          </a:p>
          <a:p>
            <a:r>
              <a:rPr lang="sv-SE" dirty="0">
                <a:latin typeface="Bradley Hand" pitchFamily="2" charset="77"/>
                <a:cs typeface="Bradley Hand Bold"/>
              </a:rPr>
              <a:t>	 	b)  A, C och D, </a:t>
            </a:r>
            <a:r>
              <a:rPr lang="sv-SE" dirty="0">
                <a:latin typeface="Bradley Hand" pitchFamily="2" charset="77"/>
              </a:rPr>
              <a:t>eftersom nämnaren är större än täljaren. </a:t>
            </a:r>
          </a:p>
          <a:p>
            <a:r>
              <a:rPr lang="sv-SE" dirty="0">
                <a:latin typeface="Bradley Hand" pitchFamily="2" charset="77"/>
                <a:cs typeface="Bradley Hand Bold"/>
              </a:rPr>
              <a:t> 		c)  A och D, </a:t>
            </a:r>
            <a:r>
              <a:rPr lang="sv-SE" dirty="0">
                <a:latin typeface="Bradley Hand" pitchFamily="2" charset="77"/>
              </a:rPr>
              <a:t>eftersom täljaren är större än halva nämnaren. </a:t>
            </a:r>
          </a:p>
        </p:txBody>
      </p:sp>
    </p:spTree>
    <p:extLst>
      <p:ext uri="{BB962C8B-B14F-4D97-AF65-F5344CB8AC3E}">
        <p14:creationId xmlns:p14="http://schemas.microsoft.com/office/powerpoint/2010/main" val="287216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 animBg="1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 5">
            <a:extLst>
              <a:ext uri="{FF2B5EF4-FFF2-40B4-BE49-F238E27FC236}">
                <a16:creationId xmlns:a16="http://schemas.microsoft.com/office/drawing/2014/main" id="{9E99492C-5D6C-B646-CE48-790616A7C78B}"/>
              </a:ext>
            </a:extLst>
          </p:cNvPr>
          <p:cNvGrpSpPr/>
          <p:nvPr/>
        </p:nvGrpSpPr>
        <p:grpSpPr>
          <a:xfrm>
            <a:off x="107950" y="801688"/>
            <a:ext cx="8918575" cy="1830387"/>
            <a:chOff x="107950" y="801688"/>
            <a:chExt cx="8918575" cy="1830387"/>
          </a:xfrm>
        </p:grpSpPr>
        <p:sp>
          <p:nvSpPr>
            <p:cNvPr id="25602" name="textruta 4"/>
            <p:cNvSpPr txBox="1">
              <a:spLocks noChangeArrowheads="1"/>
            </p:cNvSpPr>
            <p:nvPr/>
          </p:nvSpPr>
          <p:spPr bwMode="auto">
            <a:xfrm>
              <a:off x="503238" y="919163"/>
              <a:ext cx="5859462" cy="92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Under ett år kom det 685 mm nederbörd i Uddevalla.</a:t>
              </a:r>
            </a:p>
            <a:p>
              <a:pPr eaLnBrk="1" hangingPunct="1"/>
              <a:r>
                <a:rPr lang="sv-SE" sz="1800" dirty="0"/>
                <a:t>Hur många millimeter föll det i genomsnitt per månad?</a:t>
              </a:r>
            </a:p>
            <a:p>
              <a:pPr eaLnBrk="1" hangingPunct="1"/>
              <a:r>
                <a:rPr lang="sv-SE" sz="1800" dirty="0"/>
                <a:t>Avrunda till heltal.</a:t>
              </a:r>
            </a:p>
          </p:txBody>
        </p:sp>
        <p:pic>
          <p:nvPicPr>
            <p:cNvPr id="25603" name="Bildobjekt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4275" y="801688"/>
              <a:ext cx="2762250" cy="183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Bildobjekt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950" y="919163"/>
              <a:ext cx="419100" cy="520700"/>
            </a:xfrm>
            <a:prstGeom prst="rect">
              <a:avLst/>
            </a:prstGeom>
          </p:spPr>
        </p:pic>
      </p:grpSp>
      <p:sp>
        <p:nvSpPr>
          <p:cNvPr id="2" name="textruta 1"/>
          <p:cNvSpPr txBox="1"/>
          <p:nvPr/>
        </p:nvSpPr>
        <p:spPr>
          <a:xfrm>
            <a:off x="1211659" y="2357466"/>
            <a:ext cx="231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Mängd/år: 685 mm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1708001" y="2866626"/>
            <a:ext cx="231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 1 år </a:t>
            </a:r>
            <a:r>
              <a:rPr lang="is-IS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12 månader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93419" y="3473013"/>
            <a:ext cx="1824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Mängd/månad:</a:t>
            </a:r>
          </a:p>
        </p:txBody>
      </p:sp>
      <p:grpSp>
        <p:nvGrpSpPr>
          <p:cNvPr id="5" name="Grupp 4"/>
          <p:cNvGrpSpPr/>
          <p:nvPr/>
        </p:nvGrpSpPr>
        <p:grpSpPr>
          <a:xfrm>
            <a:off x="2518204" y="3364025"/>
            <a:ext cx="1310983" cy="623349"/>
            <a:chOff x="2554701" y="3388920"/>
            <a:chExt cx="1310983" cy="623349"/>
          </a:xfrm>
        </p:grpSpPr>
        <p:grpSp>
          <p:nvGrpSpPr>
            <p:cNvPr id="9" name="Grupp 8"/>
            <p:cNvGrpSpPr>
              <a:grpSpLocks/>
            </p:cNvGrpSpPr>
            <p:nvPr/>
          </p:nvGrpSpPr>
          <p:grpSpPr bwMode="auto">
            <a:xfrm>
              <a:off x="2554701" y="3388920"/>
              <a:ext cx="633507" cy="623349"/>
              <a:chOff x="3959380" y="1846460"/>
              <a:chExt cx="633212" cy="623524"/>
            </a:xfrm>
          </p:grpSpPr>
          <p:sp>
            <p:nvSpPr>
              <p:cNvPr id="10" name="textruta 29"/>
              <p:cNvSpPr txBox="1">
                <a:spLocks noChangeArrowheads="1"/>
              </p:cNvSpPr>
              <p:nvPr/>
            </p:nvSpPr>
            <p:spPr bwMode="auto">
              <a:xfrm>
                <a:off x="3959380" y="1846460"/>
                <a:ext cx="633212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685</a:t>
                </a:r>
              </a:p>
            </p:txBody>
          </p:sp>
          <p:sp>
            <p:nvSpPr>
              <p:cNvPr id="11" name="textruta 30"/>
              <p:cNvSpPr txBox="1">
                <a:spLocks noChangeArrowheads="1"/>
              </p:cNvSpPr>
              <p:nvPr/>
            </p:nvSpPr>
            <p:spPr bwMode="auto">
              <a:xfrm>
                <a:off x="4028298" y="2100548"/>
                <a:ext cx="449219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12</a:t>
                </a:r>
              </a:p>
            </p:txBody>
          </p:sp>
          <p:cxnSp>
            <p:nvCxnSpPr>
              <p:cNvPr id="12" name="Rak 11"/>
              <p:cNvCxnSpPr/>
              <p:nvPr/>
            </p:nvCxnSpPr>
            <p:spPr>
              <a:xfrm>
                <a:off x="3959380" y="2148829"/>
                <a:ext cx="523631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textruta 3"/>
            <p:cNvSpPr txBox="1"/>
            <p:nvPr/>
          </p:nvSpPr>
          <p:spPr>
            <a:xfrm>
              <a:off x="3073079" y="3527916"/>
              <a:ext cx="7926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mm</a:t>
              </a:r>
              <a:r>
                <a:rPr lang="is-IS" dirty="0">
                  <a:cs typeface="Bradley Hand Bold"/>
                </a:rPr>
                <a:t> =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13" name="textruta 12"/>
          <p:cNvSpPr txBox="1"/>
          <p:nvPr/>
        </p:nvSpPr>
        <p:spPr>
          <a:xfrm>
            <a:off x="3695600" y="3473013"/>
            <a:ext cx="17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57,08</a:t>
            </a:r>
            <a:r>
              <a:rPr lang="is-IS" dirty="0">
                <a:latin typeface="Bradley Hand Bold"/>
                <a:cs typeface="Bradley Hand Bold"/>
              </a:rPr>
              <a:t>… mm  </a:t>
            </a:r>
            <a:r>
              <a:rPr lang="is-IS" dirty="0">
                <a:latin typeface="+mn-lt"/>
                <a:cs typeface="Bradley Hand Bold"/>
              </a:rPr>
              <a:t>≈</a:t>
            </a:r>
            <a:endParaRPr lang="sv-SE" dirty="0">
              <a:latin typeface="+mn-lt"/>
              <a:cs typeface="Bradley Hand Bold"/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5269440" y="3506537"/>
            <a:ext cx="105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57</a:t>
            </a:r>
            <a:r>
              <a:rPr lang="is-IS" dirty="0">
                <a:latin typeface="Bradley Hand Bold"/>
                <a:cs typeface="Bradley Hand Bold"/>
              </a:rPr>
              <a:t> mm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7" name="textruta 16"/>
          <p:cNvSpPr txBox="1"/>
          <p:nvPr/>
        </p:nvSpPr>
        <p:spPr>
          <a:xfrm>
            <a:off x="883197" y="4758483"/>
            <a:ext cx="573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Det föll 57 mm regn i genomsnitt per månad.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C9080A91-4C29-7943-AA93-9F53E22E3A1D}"/>
              </a:ext>
            </a:extLst>
          </p:cNvPr>
          <p:cNvSpPr/>
          <p:nvPr/>
        </p:nvSpPr>
        <p:spPr>
          <a:xfrm>
            <a:off x="3690646" y="264786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dirty="0">
              <a:solidFill>
                <a:srgbClr val="8E2503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925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3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/>
          <p:cNvGrpSpPr/>
          <p:nvPr/>
        </p:nvGrpSpPr>
        <p:grpSpPr>
          <a:xfrm>
            <a:off x="564461" y="670725"/>
            <a:ext cx="8455203" cy="3416300"/>
            <a:chOff x="564461" y="1438461"/>
            <a:chExt cx="8455203" cy="3416300"/>
          </a:xfrm>
        </p:grpSpPr>
        <p:grpSp>
          <p:nvGrpSpPr>
            <p:cNvPr id="8" name="Grupp 7"/>
            <p:cNvGrpSpPr>
              <a:grpSpLocks/>
            </p:cNvGrpSpPr>
            <p:nvPr/>
          </p:nvGrpSpPr>
          <p:grpSpPr bwMode="auto">
            <a:xfrm>
              <a:off x="983561" y="1438461"/>
              <a:ext cx="8036103" cy="3416300"/>
              <a:chOff x="983390" y="1439044"/>
              <a:chExt cx="8035591" cy="3416320"/>
            </a:xfrm>
          </p:grpSpPr>
          <p:pic>
            <p:nvPicPr>
              <p:cNvPr id="26628" name="Bildobjekt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7576" y="1514164"/>
                <a:ext cx="2661405" cy="2134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629" name="textruta 2"/>
              <p:cNvSpPr txBox="1">
                <a:spLocks noChangeArrowheads="1"/>
              </p:cNvSpPr>
              <p:nvPr/>
            </p:nvSpPr>
            <p:spPr bwMode="auto">
              <a:xfrm>
                <a:off x="983390" y="1439044"/>
                <a:ext cx="5707958" cy="3416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Jesper köper 3,5 kg äpplen. Hur mycket får han tillbaka</a:t>
                </a:r>
              </a:p>
              <a:p>
                <a:pPr eaLnBrk="1" hangingPunct="1"/>
                <a:r>
                  <a:rPr lang="sv-SE" sz="1800" dirty="0"/>
                  <a:t>på en hundralapp när han betalar?</a:t>
                </a:r>
              </a:p>
              <a:p>
                <a:pPr eaLnBrk="1" hangingPunct="1"/>
                <a:endParaRPr lang="sv-SE" sz="1800" dirty="0"/>
              </a:p>
              <a:p>
                <a:pPr eaLnBrk="1" hangingPunct="1"/>
                <a:endParaRPr lang="sv-SE" sz="1800" dirty="0"/>
              </a:p>
              <a:p>
                <a:pPr eaLnBrk="1" hangingPunct="1"/>
                <a:endParaRPr lang="sv-SE" sz="1800" dirty="0"/>
              </a:p>
              <a:p>
                <a:pPr eaLnBrk="1" hangingPunct="1"/>
                <a:endParaRPr lang="sv-SE" sz="1800" dirty="0"/>
              </a:p>
              <a:p>
                <a:pPr eaLnBrk="1" hangingPunct="1"/>
                <a:endParaRPr lang="sv-SE" sz="1800" dirty="0"/>
              </a:p>
              <a:p>
                <a:pPr eaLnBrk="1" hangingPunct="1"/>
                <a:endParaRPr lang="sv-SE" sz="1800" dirty="0"/>
              </a:p>
              <a:p>
                <a:pPr eaLnBrk="1" hangingPunct="1"/>
                <a:endParaRPr lang="sv-SE" sz="1800" dirty="0"/>
              </a:p>
              <a:p>
                <a:pPr eaLnBrk="1" hangingPunct="1"/>
                <a:endParaRPr lang="sv-SE" sz="1800" dirty="0"/>
              </a:p>
              <a:p>
                <a:pPr eaLnBrk="1" hangingPunct="1"/>
                <a:endParaRPr lang="sv-SE" sz="1800" dirty="0"/>
              </a:p>
              <a:p>
                <a:pPr eaLnBrk="1" hangingPunct="1"/>
                <a:endParaRPr lang="sv-SE" sz="1800" dirty="0"/>
              </a:p>
            </p:txBody>
          </p:sp>
        </p:grpSp>
        <p:pic>
          <p:nvPicPr>
            <p:cNvPr id="2" name="Bildobjekt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4461" y="1438461"/>
              <a:ext cx="419100" cy="520700"/>
            </a:xfrm>
            <a:prstGeom prst="rect">
              <a:avLst/>
            </a:prstGeom>
          </p:spPr>
        </p:pic>
      </p:grpSp>
      <p:grpSp>
        <p:nvGrpSpPr>
          <p:cNvPr id="6" name="Grupp 5"/>
          <p:cNvGrpSpPr/>
          <p:nvPr/>
        </p:nvGrpSpPr>
        <p:grpSpPr>
          <a:xfrm>
            <a:off x="696913" y="3963195"/>
            <a:ext cx="4991100" cy="646112"/>
            <a:chOff x="696913" y="4421188"/>
            <a:chExt cx="4991100" cy="646112"/>
          </a:xfrm>
        </p:grpSpPr>
        <p:sp>
          <p:nvSpPr>
            <p:cNvPr id="5" name="Rektangel 4"/>
            <p:cNvSpPr>
              <a:spLocks noChangeArrowheads="1"/>
            </p:cNvSpPr>
            <p:nvPr/>
          </p:nvSpPr>
          <p:spPr bwMode="auto">
            <a:xfrm>
              <a:off x="1116013" y="4421188"/>
              <a:ext cx="457200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sv-SE" dirty="0"/>
                <a:t>Hur många kilogram äpplen får man för 50 kr?</a:t>
              </a:r>
            </a:p>
            <a:p>
              <a:r>
                <a:rPr lang="sv-SE" dirty="0"/>
                <a:t>Avrunda till tiondels kilogram.</a:t>
              </a:r>
            </a:p>
          </p:txBody>
        </p:sp>
        <p:pic>
          <p:nvPicPr>
            <p:cNvPr id="4" name="Bildobjekt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6913" y="4421188"/>
              <a:ext cx="419100" cy="520700"/>
            </a:xfrm>
            <a:prstGeom prst="rect">
              <a:avLst/>
            </a:prstGeom>
          </p:spPr>
        </p:pic>
      </p:grpSp>
      <p:sp>
        <p:nvSpPr>
          <p:cNvPr id="11" name="textruta 10"/>
          <p:cNvSpPr txBox="1"/>
          <p:nvPr/>
        </p:nvSpPr>
        <p:spPr>
          <a:xfrm>
            <a:off x="1116013" y="1736053"/>
            <a:ext cx="231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Vikt: 3,5 kg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696913" y="2119982"/>
            <a:ext cx="110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Kostnad: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983561" y="2489314"/>
            <a:ext cx="94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Växel: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810768" y="3074090"/>
            <a:ext cx="573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Jesper får 51 kr tillbaka.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895956" y="4705734"/>
            <a:ext cx="231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Pengar: 50 kr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1750594" y="2119982"/>
            <a:ext cx="204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3,5 ∙ </a:t>
            </a:r>
            <a:r>
              <a:rPr lang="sv-SE" dirty="0">
                <a:latin typeface="Bradley Hand Bold"/>
                <a:cs typeface="Bradley Hand Bold"/>
              </a:rPr>
              <a:t>13,90 </a:t>
            </a:r>
            <a:r>
              <a:rPr lang="is-IS" dirty="0">
                <a:latin typeface="Bradley Hand Bold"/>
                <a:cs typeface="Bradley Hand Bold"/>
              </a:rPr>
              <a:t>kr </a:t>
            </a:r>
            <a:r>
              <a:rPr lang="is-IS" dirty="0">
                <a:cs typeface="Bradley Hand Bold"/>
              </a:rPr>
              <a:t>=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3384050" y="2105385"/>
            <a:ext cx="1313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48,65 kr </a:t>
            </a:r>
            <a:r>
              <a:rPr lang="is-IS" dirty="0">
                <a:latin typeface="+mn-lt"/>
                <a:cs typeface="Bradley Hand Bold"/>
              </a:rPr>
              <a:t>≈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22" name="Rektangel 21"/>
          <p:cNvSpPr/>
          <p:nvPr/>
        </p:nvSpPr>
        <p:spPr>
          <a:xfrm>
            <a:off x="4541166" y="2114679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49 kr</a:t>
            </a:r>
          </a:p>
        </p:txBody>
      </p:sp>
      <p:sp>
        <p:nvSpPr>
          <p:cNvPr id="25" name="textruta 24"/>
          <p:cNvSpPr txBox="1"/>
          <p:nvPr/>
        </p:nvSpPr>
        <p:spPr>
          <a:xfrm>
            <a:off x="1116013" y="5192684"/>
            <a:ext cx="712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Vikt:</a:t>
            </a:r>
          </a:p>
        </p:txBody>
      </p:sp>
      <p:sp>
        <p:nvSpPr>
          <p:cNvPr id="27" name="textruta 26"/>
          <p:cNvSpPr txBox="1"/>
          <p:nvPr/>
        </p:nvSpPr>
        <p:spPr>
          <a:xfrm>
            <a:off x="2951614" y="5174784"/>
            <a:ext cx="1452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3,597...kg </a:t>
            </a:r>
            <a:r>
              <a:rPr lang="is-IS" dirty="0">
                <a:latin typeface="+mn-lt"/>
                <a:cs typeface="Bradley Hand Bold"/>
              </a:rPr>
              <a:t>≈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28" name="Rektangel 27"/>
          <p:cNvSpPr/>
          <p:nvPr/>
        </p:nvSpPr>
        <p:spPr>
          <a:xfrm>
            <a:off x="4261051" y="5178075"/>
            <a:ext cx="873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3,6 kg</a:t>
            </a:r>
          </a:p>
        </p:txBody>
      </p:sp>
      <p:sp>
        <p:nvSpPr>
          <p:cNvPr id="29" name="textruta 28"/>
          <p:cNvSpPr txBox="1"/>
          <p:nvPr/>
        </p:nvSpPr>
        <p:spPr>
          <a:xfrm>
            <a:off x="895956" y="6058109"/>
            <a:ext cx="573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Man kan köpa 3,6 kg äpplen för 50 kr.</a:t>
            </a:r>
          </a:p>
        </p:txBody>
      </p:sp>
      <p:sp>
        <p:nvSpPr>
          <p:cNvPr id="24" name="Rektangel 23"/>
          <p:cNvSpPr/>
          <p:nvPr/>
        </p:nvSpPr>
        <p:spPr>
          <a:xfrm>
            <a:off x="1703994" y="2515883"/>
            <a:ext cx="1797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(100 – 49) kr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r>
              <a:rPr lang="is-IS" dirty="0">
                <a:cs typeface="Bradley Hand Bold"/>
              </a:rPr>
              <a:t>=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26" name="Rektangel 25"/>
          <p:cNvSpPr/>
          <p:nvPr/>
        </p:nvSpPr>
        <p:spPr>
          <a:xfrm>
            <a:off x="3292050" y="2510646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51 kr</a:t>
            </a:r>
            <a:endParaRPr lang="sv-SE" dirty="0">
              <a:latin typeface="Bradley Hand Bold"/>
              <a:cs typeface="Bradley Hand Bold"/>
            </a:endParaRPr>
          </a:p>
        </p:txBody>
      </p:sp>
      <p:grpSp>
        <p:nvGrpSpPr>
          <p:cNvPr id="31" name="Grupp 30"/>
          <p:cNvGrpSpPr/>
          <p:nvPr/>
        </p:nvGrpSpPr>
        <p:grpSpPr>
          <a:xfrm>
            <a:off x="1758864" y="5096360"/>
            <a:ext cx="1254298" cy="590839"/>
            <a:chOff x="1750594" y="5155844"/>
            <a:chExt cx="1254298" cy="590839"/>
          </a:xfrm>
        </p:grpSpPr>
        <p:grpSp>
          <p:nvGrpSpPr>
            <p:cNvPr id="16" name="Grupp 15"/>
            <p:cNvGrpSpPr/>
            <p:nvPr/>
          </p:nvGrpSpPr>
          <p:grpSpPr>
            <a:xfrm>
              <a:off x="1750594" y="5155844"/>
              <a:ext cx="1254298" cy="590839"/>
              <a:chOff x="2533833" y="3469697"/>
              <a:chExt cx="1254298" cy="590839"/>
            </a:xfrm>
          </p:grpSpPr>
          <p:grpSp>
            <p:nvGrpSpPr>
              <p:cNvPr id="17" name="Grupp 16"/>
              <p:cNvGrpSpPr>
                <a:grpSpLocks/>
              </p:cNvGrpSpPr>
              <p:nvPr/>
            </p:nvGrpSpPr>
            <p:grpSpPr bwMode="auto">
              <a:xfrm>
                <a:off x="2533833" y="3469697"/>
                <a:ext cx="757820" cy="590839"/>
                <a:chOff x="3938521" y="1927260"/>
                <a:chExt cx="757467" cy="591005"/>
              </a:xfrm>
            </p:grpSpPr>
            <p:sp>
              <p:nvSpPr>
                <p:cNvPr id="19" name="textruta 29"/>
                <p:cNvSpPr txBox="1">
                  <a:spLocks noChangeArrowheads="1"/>
                </p:cNvSpPr>
                <p:nvPr/>
              </p:nvSpPr>
              <p:spPr bwMode="auto">
                <a:xfrm>
                  <a:off x="4051321" y="1927260"/>
                  <a:ext cx="450835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50</a:t>
                  </a:r>
                </a:p>
              </p:txBody>
            </p:sp>
            <p:sp>
              <p:nvSpPr>
                <p:cNvPr id="20" name="textruta 30"/>
                <p:cNvSpPr txBox="1">
                  <a:spLocks noChangeArrowheads="1"/>
                </p:cNvSpPr>
                <p:nvPr/>
              </p:nvSpPr>
              <p:spPr bwMode="auto">
                <a:xfrm>
                  <a:off x="3938521" y="2148829"/>
                  <a:ext cx="757467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13,90</a:t>
                  </a:r>
                </a:p>
              </p:txBody>
            </p:sp>
            <p:cxnSp>
              <p:nvCxnSpPr>
                <p:cNvPr id="21" name="Rak 20"/>
                <p:cNvCxnSpPr/>
                <p:nvPr/>
              </p:nvCxnSpPr>
              <p:spPr>
                <a:xfrm>
                  <a:off x="3980917" y="2203748"/>
                  <a:ext cx="651899" cy="0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textruta 17"/>
              <p:cNvSpPr txBox="1"/>
              <p:nvPr/>
            </p:nvSpPr>
            <p:spPr>
              <a:xfrm>
                <a:off x="3532661" y="3544830"/>
                <a:ext cx="2554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</p:grpSp>
        <p:sp>
          <p:nvSpPr>
            <p:cNvPr id="30" name="textruta 29"/>
            <p:cNvSpPr txBox="1"/>
            <p:nvPr/>
          </p:nvSpPr>
          <p:spPr>
            <a:xfrm>
              <a:off x="2409495" y="5248998"/>
              <a:ext cx="4676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dirty="0">
                  <a:latin typeface="Bradley Hand Bold"/>
                  <a:cs typeface="Bradley Hand Bold"/>
                </a:rPr>
                <a:t>kg</a:t>
              </a:r>
              <a:endParaRPr lang="sv-SE" dirty="0"/>
            </a:p>
          </p:txBody>
        </p:sp>
      </p:grpSp>
      <p:sp>
        <p:nvSpPr>
          <p:cNvPr id="32" name="Rektangel 31">
            <a:extLst>
              <a:ext uri="{FF2B5EF4-FFF2-40B4-BE49-F238E27FC236}">
                <a16:creationId xmlns:a16="http://schemas.microsoft.com/office/drawing/2014/main" id="{4EBC052F-2122-AF4E-B393-53889A624470}"/>
              </a:ext>
            </a:extLst>
          </p:cNvPr>
          <p:cNvSpPr/>
          <p:nvPr/>
        </p:nvSpPr>
        <p:spPr>
          <a:xfrm>
            <a:off x="126447" y="214815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19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9" grpId="0"/>
      <p:bldP spid="10" grpId="0"/>
      <p:bldP spid="22" grpId="0"/>
      <p:bldP spid="25" grpId="0"/>
      <p:bldP spid="27" grpId="0"/>
      <p:bldP spid="28" grpId="0"/>
      <p:bldP spid="29" grpId="0"/>
      <p:bldP spid="24" grpId="0"/>
      <p:bldP spid="26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/>
          <p:cNvGrpSpPr/>
          <p:nvPr/>
        </p:nvGrpSpPr>
        <p:grpSpPr>
          <a:xfrm>
            <a:off x="760579" y="481476"/>
            <a:ext cx="7745246" cy="1285875"/>
            <a:chOff x="760579" y="758825"/>
            <a:chExt cx="7745246" cy="1285875"/>
          </a:xfrm>
        </p:grpSpPr>
        <p:grpSp>
          <p:nvGrpSpPr>
            <p:cNvPr id="8" name="Grupp 7"/>
            <p:cNvGrpSpPr>
              <a:grpSpLocks/>
            </p:cNvGrpSpPr>
            <p:nvPr/>
          </p:nvGrpSpPr>
          <p:grpSpPr bwMode="auto">
            <a:xfrm>
              <a:off x="1087438" y="758825"/>
              <a:ext cx="7418387" cy="1285875"/>
              <a:chOff x="1086740" y="759454"/>
              <a:chExt cx="7418642" cy="1285374"/>
            </a:xfrm>
          </p:grpSpPr>
          <p:sp>
            <p:nvSpPr>
              <p:cNvPr id="27653" name="Rektangel 1"/>
              <p:cNvSpPr>
                <a:spLocks noChangeArrowheads="1"/>
              </p:cNvSpPr>
              <p:nvPr/>
            </p:nvSpPr>
            <p:spPr bwMode="auto">
              <a:xfrm>
                <a:off x="1086740" y="759454"/>
                <a:ext cx="5800311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sv-SE" dirty="0"/>
                  <a:t>Ett varv runt på en löparbana är 400 m.</a:t>
                </a:r>
              </a:p>
              <a:p>
                <a:r>
                  <a:rPr lang="sv-SE" dirty="0"/>
                  <a:t>När Niklas springer runt tar han 352 steg.</a:t>
                </a:r>
              </a:p>
              <a:p>
                <a:endParaRPr lang="sv-SE" dirty="0"/>
              </a:p>
              <a:p>
                <a:endParaRPr lang="sv-SE" dirty="0"/>
              </a:p>
            </p:txBody>
          </p:sp>
          <p:pic>
            <p:nvPicPr>
              <p:cNvPr id="27654" name="Bildobjekt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784" b="6168"/>
              <a:stretch>
                <a:fillRect/>
              </a:stretch>
            </p:blipFill>
            <p:spPr bwMode="auto">
              <a:xfrm>
                <a:off x="6420851" y="759454"/>
                <a:ext cx="2084531" cy="1285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" name="Bildobjekt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0579" y="758825"/>
              <a:ext cx="419100" cy="520700"/>
            </a:xfrm>
            <a:prstGeom prst="rect">
              <a:avLst/>
            </a:prstGeom>
          </p:spPr>
        </p:pic>
      </p:grpSp>
      <p:sp>
        <p:nvSpPr>
          <p:cNvPr id="6" name="Rektangel 5"/>
          <p:cNvSpPr>
            <a:spLocks noChangeArrowheads="1"/>
          </p:cNvSpPr>
          <p:nvPr/>
        </p:nvSpPr>
        <p:spPr bwMode="auto">
          <a:xfrm>
            <a:off x="1219200" y="1252570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dirty="0"/>
              <a:t>a) Hur långa är stegen i genomsnitt?</a:t>
            </a:r>
          </a:p>
          <a:p>
            <a:r>
              <a:rPr lang="sv-SE" dirty="0"/>
              <a:t>Avrunda till tiotal centimeter. (1 m = 100 cm)</a:t>
            </a:r>
          </a:p>
        </p:txBody>
      </p:sp>
      <p:sp>
        <p:nvSpPr>
          <p:cNvPr id="7" name="Rektangel 6"/>
          <p:cNvSpPr>
            <a:spLocks noChangeArrowheads="1"/>
          </p:cNvSpPr>
          <p:nvPr/>
        </p:nvSpPr>
        <p:spPr bwMode="auto">
          <a:xfrm>
            <a:off x="1219200" y="3882909"/>
            <a:ext cx="57800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dirty="0"/>
              <a:t>b) Hur långt har Niklas sprungit när han tagit 250 steg?</a:t>
            </a:r>
          </a:p>
          <a:p>
            <a:r>
              <a:rPr lang="sv-SE" dirty="0"/>
              <a:t>Avrunda till hela meter.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1116013" y="2040729"/>
            <a:ext cx="231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totalt: 400 m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1350584" y="2410061"/>
            <a:ext cx="231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Antal steg:  352 steg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1179679" y="2999192"/>
            <a:ext cx="1506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Längd/steg:</a:t>
            </a:r>
          </a:p>
        </p:txBody>
      </p:sp>
      <p:grpSp>
        <p:nvGrpSpPr>
          <p:cNvPr id="13" name="Grupp 12"/>
          <p:cNvGrpSpPr/>
          <p:nvPr/>
        </p:nvGrpSpPr>
        <p:grpSpPr>
          <a:xfrm>
            <a:off x="2662807" y="2898232"/>
            <a:ext cx="1136891" cy="621434"/>
            <a:chOff x="1793010" y="5125248"/>
            <a:chExt cx="1136891" cy="621434"/>
          </a:xfrm>
        </p:grpSpPr>
        <p:grpSp>
          <p:nvGrpSpPr>
            <p:cNvPr id="14" name="Grupp 13"/>
            <p:cNvGrpSpPr/>
            <p:nvPr/>
          </p:nvGrpSpPr>
          <p:grpSpPr>
            <a:xfrm>
              <a:off x="1793010" y="5125248"/>
              <a:ext cx="1136891" cy="621434"/>
              <a:chOff x="2576249" y="3439101"/>
              <a:chExt cx="1136891" cy="621434"/>
            </a:xfrm>
          </p:grpSpPr>
          <p:grpSp>
            <p:nvGrpSpPr>
              <p:cNvPr id="16" name="Grupp 15"/>
              <p:cNvGrpSpPr>
                <a:grpSpLocks/>
              </p:cNvGrpSpPr>
              <p:nvPr/>
            </p:nvGrpSpPr>
            <p:grpSpPr bwMode="auto">
              <a:xfrm>
                <a:off x="2576249" y="3439101"/>
                <a:ext cx="652203" cy="621434"/>
                <a:chOff x="3980917" y="1896656"/>
                <a:chExt cx="651899" cy="621609"/>
              </a:xfrm>
            </p:grpSpPr>
            <p:sp>
              <p:nvSpPr>
                <p:cNvPr id="18" name="textruta 29"/>
                <p:cNvSpPr txBox="1">
                  <a:spLocks noChangeArrowheads="1"/>
                </p:cNvSpPr>
                <p:nvPr/>
              </p:nvSpPr>
              <p:spPr bwMode="auto">
                <a:xfrm>
                  <a:off x="4007680" y="1896656"/>
                  <a:ext cx="580962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400</a:t>
                  </a:r>
                </a:p>
              </p:txBody>
            </p:sp>
            <p:sp>
              <p:nvSpPr>
                <p:cNvPr id="19" name="textruta 30"/>
                <p:cNvSpPr txBox="1">
                  <a:spLocks noChangeArrowheads="1"/>
                </p:cNvSpPr>
                <p:nvPr/>
              </p:nvSpPr>
              <p:spPr bwMode="auto">
                <a:xfrm>
                  <a:off x="3980917" y="2148829"/>
                  <a:ext cx="607725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352</a:t>
                  </a:r>
                </a:p>
              </p:txBody>
            </p:sp>
            <p:cxnSp>
              <p:nvCxnSpPr>
                <p:cNvPr id="20" name="Rak 19"/>
                <p:cNvCxnSpPr/>
                <p:nvPr/>
              </p:nvCxnSpPr>
              <p:spPr>
                <a:xfrm>
                  <a:off x="3980917" y="2203748"/>
                  <a:ext cx="651899" cy="0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textruta 16"/>
              <p:cNvSpPr txBox="1"/>
              <p:nvPr/>
            </p:nvSpPr>
            <p:spPr>
              <a:xfrm>
                <a:off x="3457670" y="3536701"/>
                <a:ext cx="2554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</p:grpSp>
        <p:sp>
          <p:nvSpPr>
            <p:cNvPr id="15" name="textruta 14"/>
            <p:cNvSpPr txBox="1"/>
            <p:nvPr/>
          </p:nvSpPr>
          <p:spPr>
            <a:xfrm>
              <a:off x="2409523" y="5247587"/>
              <a:ext cx="39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m</a:t>
              </a:r>
            </a:p>
          </p:txBody>
        </p:sp>
      </p:grpSp>
      <p:sp>
        <p:nvSpPr>
          <p:cNvPr id="21" name="textruta 20"/>
          <p:cNvSpPr txBox="1"/>
          <p:nvPr/>
        </p:nvSpPr>
        <p:spPr>
          <a:xfrm>
            <a:off x="3761842" y="2995832"/>
            <a:ext cx="154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1,136... m </a:t>
            </a:r>
            <a:r>
              <a:rPr lang="is-IS" dirty="0">
                <a:cs typeface="Bradley Hand Bold"/>
              </a:rPr>
              <a:t>=</a:t>
            </a:r>
            <a:endParaRPr lang="sv-SE" dirty="0"/>
          </a:p>
        </p:txBody>
      </p:sp>
      <p:sp>
        <p:nvSpPr>
          <p:cNvPr id="22" name="Rektangel 21"/>
          <p:cNvSpPr/>
          <p:nvPr/>
        </p:nvSpPr>
        <p:spPr>
          <a:xfrm>
            <a:off x="6539705" y="2992666"/>
            <a:ext cx="919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110 cm</a:t>
            </a:r>
          </a:p>
        </p:txBody>
      </p:sp>
      <p:sp>
        <p:nvSpPr>
          <p:cNvPr id="23" name="textruta 22"/>
          <p:cNvSpPr txBox="1"/>
          <p:nvPr/>
        </p:nvSpPr>
        <p:spPr>
          <a:xfrm>
            <a:off x="895956" y="5598294"/>
            <a:ext cx="6877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Niklas steg är 110 cm och han kommer 284 m på 250 steg.</a:t>
            </a:r>
          </a:p>
        </p:txBody>
      </p:sp>
      <p:sp>
        <p:nvSpPr>
          <p:cNvPr id="24" name="textruta 23"/>
          <p:cNvSpPr txBox="1"/>
          <p:nvPr/>
        </p:nvSpPr>
        <p:spPr>
          <a:xfrm>
            <a:off x="5111636" y="2992666"/>
            <a:ext cx="1639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113,6... cm </a:t>
            </a:r>
            <a:r>
              <a:rPr lang="is-IS" dirty="0">
                <a:latin typeface="+mn-lt"/>
                <a:cs typeface="Bradley Hand Bold"/>
              </a:rPr>
              <a:t>≈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25" name="textruta 24"/>
          <p:cNvSpPr txBox="1"/>
          <p:nvPr/>
        </p:nvSpPr>
        <p:spPr>
          <a:xfrm>
            <a:off x="1484098" y="4671022"/>
            <a:ext cx="1902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250 steg:</a:t>
            </a:r>
          </a:p>
        </p:txBody>
      </p:sp>
      <p:sp>
        <p:nvSpPr>
          <p:cNvPr id="26" name="textruta 25"/>
          <p:cNvSpPr txBox="1"/>
          <p:nvPr/>
        </p:nvSpPr>
        <p:spPr>
          <a:xfrm>
            <a:off x="3164123" y="4677014"/>
            <a:ext cx="2098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 250 ∙ 1,136... m </a:t>
            </a:r>
            <a:r>
              <a:rPr lang="is-IS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27" name="textruta 26"/>
          <p:cNvSpPr txBox="1"/>
          <p:nvPr/>
        </p:nvSpPr>
        <p:spPr>
          <a:xfrm>
            <a:off x="5175333" y="4657570"/>
            <a:ext cx="1639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284,09... m </a:t>
            </a:r>
            <a:r>
              <a:rPr lang="is-IS" dirty="0">
                <a:latin typeface="+mn-lt"/>
                <a:cs typeface="Bradley Hand Bold"/>
              </a:rPr>
              <a:t>≈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28" name="Rektangel 27"/>
          <p:cNvSpPr/>
          <p:nvPr/>
        </p:nvSpPr>
        <p:spPr>
          <a:xfrm>
            <a:off x="6633081" y="4653246"/>
            <a:ext cx="870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284 m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3AABDD82-88BF-EC44-B426-5D8E59784956}"/>
              </a:ext>
            </a:extLst>
          </p:cNvPr>
          <p:cNvSpPr/>
          <p:nvPr/>
        </p:nvSpPr>
        <p:spPr>
          <a:xfrm>
            <a:off x="97872" y="112144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921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ktangel 1"/>
          <p:cNvSpPr>
            <a:spLocks noChangeArrowheads="1"/>
          </p:cNvSpPr>
          <p:nvPr/>
        </p:nvSpPr>
        <p:spPr bwMode="auto">
          <a:xfrm>
            <a:off x="1087438" y="510457"/>
            <a:ext cx="5483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dirty="0"/>
              <a:t>Hur mycket sparar man om man köper 1,5 kg köttfärs till</a:t>
            </a:r>
          </a:p>
          <a:p>
            <a:r>
              <a:rPr lang="sv-SE" dirty="0"/>
              <a:t>extrapris jämfört med ordinarie pris?</a:t>
            </a:r>
          </a:p>
        </p:txBody>
      </p:sp>
      <p:pic>
        <p:nvPicPr>
          <p:cNvPr id="28674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843421"/>
            <a:ext cx="35052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098753"/>
            <a:ext cx="2489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38" y="518643"/>
            <a:ext cx="419100" cy="520700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329697" y="2069923"/>
            <a:ext cx="333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Ord. pris (1 kg):  69 kr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405569" y="2587752"/>
            <a:ext cx="333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Reapris (1 kg):  46,50 kr</a:t>
            </a:r>
          </a:p>
        </p:txBody>
      </p:sp>
      <p:sp>
        <p:nvSpPr>
          <p:cNvPr id="9" name="Rektangel 8"/>
          <p:cNvSpPr/>
          <p:nvPr/>
        </p:nvSpPr>
        <p:spPr>
          <a:xfrm>
            <a:off x="2072956" y="3270806"/>
            <a:ext cx="2045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(69 – 46,50) kr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r>
              <a:rPr lang="is-IS" dirty="0">
                <a:latin typeface="+mn-lt"/>
                <a:cs typeface="Bradley Hand Bold"/>
              </a:rPr>
              <a:t>=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522355" y="3270806"/>
            <a:ext cx="1667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Sparar (1kg):</a:t>
            </a:r>
          </a:p>
        </p:txBody>
      </p:sp>
      <p:sp>
        <p:nvSpPr>
          <p:cNvPr id="11" name="Rektangel 10"/>
          <p:cNvSpPr/>
          <p:nvPr/>
        </p:nvSpPr>
        <p:spPr>
          <a:xfrm>
            <a:off x="3917211" y="327080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22,50 kr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274184" y="3765760"/>
            <a:ext cx="186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Sparar (1,5 kg):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2138647" y="3765760"/>
            <a:ext cx="1874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22,50 ∙ 1,5 kr </a:t>
            </a:r>
            <a:r>
              <a:rPr lang="is-IS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3824403" y="3765760"/>
            <a:ext cx="1379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33,75 kr </a:t>
            </a:r>
            <a:r>
              <a:rPr lang="is-IS" dirty="0">
                <a:latin typeface="+mn-lt"/>
                <a:cs typeface="Bradley Hand Bold"/>
              </a:rPr>
              <a:t>≈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15" name="Rektangel 14"/>
          <p:cNvSpPr/>
          <p:nvPr/>
        </p:nvSpPr>
        <p:spPr>
          <a:xfrm>
            <a:off x="5025207" y="3765760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34 kr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303218" y="4634421"/>
            <a:ext cx="6877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Man sparar 34 kr om man köper 1,5 kg köttfärs.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6942CDF5-2C77-5944-B3F6-3F6EF6C0B3AE}"/>
              </a:ext>
            </a:extLst>
          </p:cNvPr>
          <p:cNvSpPr/>
          <p:nvPr/>
        </p:nvSpPr>
        <p:spPr>
          <a:xfrm>
            <a:off x="27572" y="149311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457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498" y="524459"/>
            <a:ext cx="4510134" cy="151932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244" y="3429000"/>
            <a:ext cx="4034642" cy="23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0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94481019-BA41-E744-BE30-D1B16E1A6C31}"/>
              </a:ext>
            </a:extLst>
          </p:cNvPr>
          <p:cNvGrpSpPr/>
          <p:nvPr/>
        </p:nvGrpSpPr>
        <p:grpSpPr>
          <a:xfrm>
            <a:off x="1384300" y="2114074"/>
            <a:ext cx="6375400" cy="1314926"/>
            <a:chOff x="1384300" y="1571625"/>
            <a:chExt cx="6375400" cy="1314926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FCCC4ADE-3AAC-1845-98A4-122F95575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84300" y="1571625"/>
              <a:ext cx="6375400" cy="1314926"/>
            </a:xfrm>
            <a:prstGeom prst="rect">
              <a:avLst/>
            </a:prstGeom>
          </p:spPr>
        </p:pic>
        <p:grpSp>
          <p:nvGrpSpPr>
            <p:cNvPr id="4" name="Grupp 3">
              <a:extLst>
                <a:ext uri="{FF2B5EF4-FFF2-40B4-BE49-F238E27FC236}">
                  <a16:creationId xmlns:a16="http://schemas.microsoft.com/office/drawing/2014/main" id="{E2FC41EE-2F2D-D64C-9DA0-0CB4AF4CFB3D}"/>
                </a:ext>
              </a:extLst>
            </p:cNvPr>
            <p:cNvGrpSpPr/>
            <p:nvPr/>
          </p:nvGrpSpPr>
          <p:grpSpPr>
            <a:xfrm>
              <a:off x="2004294" y="1643590"/>
              <a:ext cx="520361" cy="645534"/>
              <a:chOff x="2004294" y="1643590"/>
              <a:chExt cx="520361" cy="645534"/>
            </a:xfrm>
          </p:grpSpPr>
          <p:pic>
            <p:nvPicPr>
              <p:cNvPr id="11" name="Bildobjekt 10">
                <a:extLst>
                  <a:ext uri="{FF2B5EF4-FFF2-40B4-BE49-F238E27FC236}">
                    <a16:creationId xmlns:a16="http://schemas.microsoft.com/office/drawing/2014/main" id="{AF73DA5F-7BC9-B946-9D88-DE162BF6F9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1907795" y="1865263"/>
                <a:ext cx="520361" cy="327362"/>
              </a:xfrm>
              <a:prstGeom prst="rect">
                <a:avLst/>
              </a:prstGeom>
            </p:spPr>
          </p:pic>
          <p:pic>
            <p:nvPicPr>
              <p:cNvPr id="12" name="Bildobjekt 11">
                <a:extLst>
                  <a:ext uri="{FF2B5EF4-FFF2-40B4-BE49-F238E27FC236}">
                    <a16:creationId xmlns:a16="http://schemas.microsoft.com/office/drawing/2014/main" id="{3AE0EFEE-8A04-4647-96F9-ED1B607252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4294" y="1643590"/>
                <a:ext cx="520361" cy="327362"/>
              </a:xfrm>
              <a:prstGeom prst="rect">
                <a:avLst/>
              </a:prstGeom>
            </p:spPr>
          </p:pic>
        </p:grpSp>
        <p:grpSp>
          <p:nvGrpSpPr>
            <p:cNvPr id="5" name="Grupp 4">
              <a:extLst>
                <a:ext uri="{FF2B5EF4-FFF2-40B4-BE49-F238E27FC236}">
                  <a16:creationId xmlns:a16="http://schemas.microsoft.com/office/drawing/2014/main" id="{328DBC3D-E3F3-A141-8AA2-5EEF3A10A8C9}"/>
                </a:ext>
              </a:extLst>
            </p:cNvPr>
            <p:cNvGrpSpPr/>
            <p:nvPr/>
          </p:nvGrpSpPr>
          <p:grpSpPr>
            <a:xfrm>
              <a:off x="2951651" y="1643590"/>
              <a:ext cx="520361" cy="645534"/>
              <a:chOff x="2004294" y="1643590"/>
              <a:chExt cx="520361" cy="645534"/>
            </a:xfrm>
          </p:grpSpPr>
          <p:pic>
            <p:nvPicPr>
              <p:cNvPr id="9" name="Bildobjekt 8">
                <a:extLst>
                  <a:ext uri="{FF2B5EF4-FFF2-40B4-BE49-F238E27FC236}">
                    <a16:creationId xmlns:a16="http://schemas.microsoft.com/office/drawing/2014/main" id="{6FE9B4AF-A337-5944-9966-AD54A20B68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1907795" y="1865263"/>
                <a:ext cx="520361" cy="327362"/>
              </a:xfrm>
              <a:prstGeom prst="rect">
                <a:avLst/>
              </a:prstGeom>
            </p:spPr>
          </p:pic>
          <p:pic>
            <p:nvPicPr>
              <p:cNvPr id="10" name="Bildobjekt 9">
                <a:extLst>
                  <a:ext uri="{FF2B5EF4-FFF2-40B4-BE49-F238E27FC236}">
                    <a16:creationId xmlns:a16="http://schemas.microsoft.com/office/drawing/2014/main" id="{A7B9EDB0-F84A-0F49-A07B-3217CB2A6C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4294" y="1643590"/>
                <a:ext cx="520361" cy="327362"/>
              </a:xfrm>
              <a:prstGeom prst="rect">
                <a:avLst/>
              </a:prstGeom>
            </p:spPr>
          </p:pic>
        </p:grpSp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91EE56D1-C40B-B74F-AF94-758E5020A747}"/>
                </a:ext>
              </a:extLst>
            </p:cNvPr>
            <p:cNvGrpSpPr/>
            <p:nvPr/>
          </p:nvGrpSpPr>
          <p:grpSpPr>
            <a:xfrm>
              <a:off x="4998995" y="1640534"/>
              <a:ext cx="520361" cy="645534"/>
              <a:chOff x="2004294" y="1643590"/>
              <a:chExt cx="520361" cy="645534"/>
            </a:xfrm>
          </p:grpSpPr>
          <p:pic>
            <p:nvPicPr>
              <p:cNvPr id="7" name="Bildobjekt 6">
                <a:extLst>
                  <a:ext uri="{FF2B5EF4-FFF2-40B4-BE49-F238E27FC236}">
                    <a16:creationId xmlns:a16="http://schemas.microsoft.com/office/drawing/2014/main" id="{CD810A98-EBB9-AA41-90F4-E5E2DF9F9D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1907795" y="1865263"/>
                <a:ext cx="520361" cy="327362"/>
              </a:xfrm>
              <a:prstGeom prst="rect">
                <a:avLst/>
              </a:prstGeom>
            </p:spPr>
          </p:pic>
          <p:pic>
            <p:nvPicPr>
              <p:cNvPr id="8" name="Bildobjekt 7">
                <a:extLst>
                  <a:ext uri="{FF2B5EF4-FFF2-40B4-BE49-F238E27FC236}">
                    <a16:creationId xmlns:a16="http://schemas.microsoft.com/office/drawing/2014/main" id="{DBBE2173-176B-154C-927D-02AAF2CB4F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4294" y="1643590"/>
                <a:ext cx="520361" cy="327362"/>
              </a:xfrm>
              <a:prstGeom prst="rect">
                <a:avLst/>
              </a:prstGeom>
            </p:spPr>
          </p:pic>
        </p:grpSp>
      </p:grpSp>
      <p:sp>
        <p:nvSpPr>
          <p:cNvPr id="13" name="Rektangel 12">
            <a:extLst>
              <a:ext uri="{FF2B5EF4-FFF2-40B4-BE49-F238E27FC236}">
                <a16:creationId xmlns:a16="http://schemas.microsoft.com/office/drawing/2014/main" id="{6C5813E3-D2B9-444F-B650-A34D9675BBB2}"/>
              </a:ext>
            </a:extLst>
          </p:cNvPr>
          <p:cNvSpPr/>
          <p:nvPr/>
        </p:nvSpPr>
        <p:spPr>
          <a:xfrm>
            <a:off x="3909133" y="492833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BEBFCC36-463F-2347-BBCC-CD32BE1E8687}"/>
              </a:ext>
            </a:extLst>
          </p:cNvPr>
          <p:cNvSpPr/>
          <p:nvPr/>
        </p:nvSpPr>
        <p:spPr>
          <a:xfrm>
            <a:off x="3279014" y="1375931"/>
            <a:ext cx="28932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Avrunda 6,7 till heltal.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DA3C8770-7528-CF41-BFBB-3CDC07E4F2F9}"/>
              </a:ext>
            </a:extLst>
          </p:cNvPr>
          <p:cNvGrpSpPr/>
          <p:nvPr/>
        </p:nvGrpSpPr>
        <p:grpSpPr>
          <a:xfrm>
            <a:off x="5162676" y="2095099"/>
            <a:ext cx="548858" cy="750941"/>
            <a:chOff x="1284600" y="5120717"/>
            <a:chExt cx="548858" cy="750941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9F1A5B6C-3D3F-8C4D-B1CC-586B61FFDDE8}"/>
                </a:ext>
              </a:extLst>
            </p:cNvPr>
            <p:cNvSpPr/>
            <p:nvPr/>
          </p:nvSpPr>
          <p:spPr>
            <a:xfrm>
              <a:off x="1284600" y="5120717"/>
              <a:ext cx="548858" cy="400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2000" dirty="0"/>
                <a:t>6,7</a:t>
              </a:r>
            </a:p>
          </p:txBody>
        </p:sp>
        <p:cxnSp>
          <p:nvCxnSpPr>
            <p:cNvPr id="20" name="Rak pil 19">
              <a:extLst>
                <a:ext uri="{FF2B5EF4-FFF2-40B4-BE49-F238E27FC236}">
                  <a16:creationId xmlns:a16="http://schemas.microsoft.com/office/drawing/2014/main" id="{7A222EBC-515A-544B-8E93-55784BC1BCBD}"/>
                </a:ext>
              </a:extLst>
            </p:cNvPr>
            <p:cNvCxnSpPr>
              <a:cxnSpLocks/>
            </p:cNvCxnSpPr>
            <p:nvPr/>
          </p:nvCxnSpPr>
          <p:spPr>
            <a:xfrm>
              <a:off x="1525820" y="5520827"/>
              <a:ext cx="0" cy="350831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ktangel 23">
            <a:extLst>
              <a:ext uri="{FF2B5EF4-FFF2-40B4-BE49-F238E27FC236}">
                <a16:creationId xmlns:a16="http://schemas.microsoft.com/office/drawing/2014/main" id="{FEB1C19C-95CC-504C-A85E-AC83542DE371}"/>
              </a:ext>
            </a:extLst>
          </p:cNvPr>
          <p:cNvSpPr/>
          <p:nvPr/>
        </p:nvSpPr>
        <p:spPr>
          <a:xfrm>
            <a:off x="4000990" y="3907358"/>
            <a:ext cx="144932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6,7</a:t>
            </a:r>
            <a:r>
              <a:rPr lang="sv-SE" sz="2000" dirty="0"/>
              <a:t> ≈ </a:t>
            </a:r>
            <a:r>
              <a:rPr lang="sv-SE" sz="2000" dirty="0">
                <a:latin typeface="Bradley Hand" pitchFamily="2" charset="77"/>
              </a:rPr>
              <a:t>7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35604C47-ECD6-524F-A811-E2ED50CF9E7F}"/>
              </a:ext>
            </a:extLst>
          </p:cNvPr>
          <p:cNvSpPr/>
          <p:nvPr/>
        </p:nvSpPr>
        <p:spPr>
          <a:xfrm>
            <a:off x="3840954" y="4939577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26" name="Grupp 25">
            <a:extLst>
              <a:ext uri="{FF2B5EF4-FFF2-40B4-BE49-F238E27FC236}">
                <a16:creationId xmlns:a16="http://schemas.microsoft.com/office/drawing/2014/main" id="{C9BD8FEA-3AA6-2248-AF87-4D6F1BB0550E}"/>
              </a:ext>
            </a:extLst>
          </p:cNvPr>
          <p:cNvGrpSpPr/>
          <p:nvPr/>
        </p:nvGrpSpPr>
        <p:grpSpPr>
          <a:xfrm>
            <a:off x="4619125" y="4907950"/>
            <a:ext cx="1414465" cy="450592"/>
            <a:chOff x="2384786" y="6010356"/>
            <a:chExt cx="1414465" cy="450592"/>
          </a:xfrm>
        </p:grpSpPr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1EDA4D57-B00B-7D4E-B50F-0AF04D9013FD}"/>
                </a:ext>
              </a:extLst>
            </p:cNvPr>
            <p:cNvSpPr/>
            <p:nvPr/>
          </p:nvSpPr>
          <p:spPr>
            <a:xfrm>
              <a:off x="2384786" y="6010356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7</a:t>
              </a:r>
              <a:endParaRPr lang="sv-SE" sz="2000" dirty="0"/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26BF3509-D779-A545-AFF2-70CBE8F32EF2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33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4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 28">
            <a:extLst>
              <a:ext uri="{FF2B5EF4-FFF2-40B4-BE49-F238E27FC236}">
                <a16:creationId xmlns:a16="http://schemas.microsoft.com/office/drawing/2014/main" id="{4C72117A-4096-A64C-AC66-20437B16FD52}"/>
              </a:ext>
            </a:extLst>
          </p:cNvPr>
          <p:cNvGrpSpPr/>
          <p:nvPr/>
        </p:nvGrpSpPr>
        <p:grpSpPr>
          <a:xfrm>
            <a:off x="1626450" y="1771205"/>
            <a:ext cx="6198407" cy="1504044"/>
            <a:chOff x="114300" y="2628900"/>
            <a:chExt cx="8915400" cy="1451790"/>
          </a:xfrm>
        </p:grpSpPr>
        <p:pic>
          <p:nvPicPr>
            <p:cNvPr id="30" name="Bildobjekt 29">
              <a:extLst>
                <a:ext uri="{FF2B5EF4-FFF2-40B4-BE49-F238E27FC236}">
                  <a16:creationId xmlns:a16="http://schemas.microsoft.com/office/drawing/2014/main" id="{924A46B4-41AF-F843-87BB-A1BD27509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0" y="2628900"/>
              <a:ext cx="8915400" cy="1451790"/>
            </a:xfrm>
            <a:prstGeom prst="rect">
              <a:avLst/>
            </a:prstGeom>
          </p:spPr>
        </p:pic>
        <p:pic>
          <p:nvPicPr>
            <p:cNvPr id="31" name="Bildobjekt 30">
              <a:extLst>
                <a:ext uri="{FF2B5EF4-FFF2-40B4-BE49-F238E27FC236}">
                  <a16:creationId xmlns:a16="http://schemas.microsoft.com/office/drawing/2014/main" id="{E2A4612A-947F-0544-BE09-554737226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2254" y="2732585"/>
              <a:ext cx="2927445" cy="355600"/>
            </a:xfrm>
            <a:prstGeom prst="rect">
              <a:avLst/>
            </a:prstGeom>
          </p:spPr>
        </p:pic>
        <p:pic>
          <p:nvPicPr>
            <p:cNvPr id="32" name="Bildobjekt 31">
              <a:extLst>
                <a:ext uri="{FF2B5EF4-FFF2-40B4-BE49-F238E27FC236}">
                  <a16:creationId xmlns:a16="http://schemas.microsoft.com/office/drawing/2014/main" id="{0D5F4803-76CD-8845-9438-1C6F22BB4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01503" y="2628900"/>
              <a:ext cx="1143000" cy="355600"/>
            </a:xfrm>
            <a:prstGeom prst="rect">
              <a:avLst/>
            </a:prstGeom>
          </p:spPr>
        </p:pic>
        <p:pic>
          <p:nvPicPr>
            <p:cNvPr id="33" name="Bildobjekt 32">
              <a:extLst>
                <a:ext uri="{FF2B5EF4-FFF2-40B4-BE49-F238E27FC236}">
                  <a16:creationId xmlns:a16="http://schemas.microsoft.com/office/drawing/2014/main" id="{F2EB81D3-AFA6-4D4E-BAEE-613E41897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5306420" y="2851150"/>
              <a:ext cx="800100" cy="355600"/>
            </a:xfrm>
            <a:prstGeom prst="rect">
              <a:avLst/>
            </a:prstGeom>
          </p:spPr>
        </p:pic>
      </p:grpSp>
      <p:sp>
        <p:nvSpPr>
          <p:cNvPr id="13" name="Rektangel 12">
            <a:extLst>
              <a:ext uri="{FF2B5EF4-FFF2-40B4-BE49-F238E27FC236}">
                <a16:creationId xmlns:a16="http://schemas.microsoft.com/office/drawing/2014/main" id="{6C5813E3-D2B9-444F-B650-A34D9675BBB2}"/>
              </a:ext>
            </a:extLst>
          </p:cNvPr>
          <p:cNvSpPr/>
          <p:nvPr/>
        </p:nvSpPr>
        <p:spPr>
          <a:xfrm>
            <a:off x="3909133" y="492833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BEBFCC36-463F-2347-BBCC-CD32BE1E8687}"/>
              </a:ext>
            </a:extLst>
          </p:cNvPr>
          <p:cNvSpPr/>
          <p:nvPr/>
        </p:nvSpPr>
        <p:spPr>
          <a:xfrm>
            <a:off x="3037408" y="1185447"/>
            <a:ext cx="35175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Avrunda 650 till hundratal.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DA3C8770-7528-CF41-BFBB-3CDC07E4F2F9}"/>
              </a:ext>
            </a:extLst>
          </p:cNvPr>
          <p:cNvGrpSpPr/>
          <p:nvPr/>
        </p:nvGrpSpPr>
        <p:grpSpPr>
          <a:xfrm>
            <a:off x="5192065" y="1829543"/>
            <a:ext cx="587900" cy="750941"/>
            <a:chOff x="1284600" y="5120717"/>
            <a:chExt cx="587900" cy="750941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9F1A5B6C-3D3F-8C4D-B1CC-586B61FFDDE8}"/>
                </a:ext>
              </a:extLst>
            </p:cNvPr>
            <p:cNvSpPr/>
            <p:nvPr/>
          </p:nvSpPr>
          <p:spPr>
            <a:xfrm>
              <a:off x="1284600" y="5120717"/>
              <a:ext cx="587900" cy="400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2000" dirty="0"/>
                <a:t>650</a:t>
              </a:r>
            </a:p>
          </p:txBody>
        </p:sp>
        <p:cxnSp>
          <p:nvCxnSpPr>
            <p:cNvPr id="20" name="Rak pil 19">
              <a:extLst>
                <a:ext uri="{FF2B5EF4-FFF2-40B4-BE49-F238E27FC236}">
                  <a16:creationId xmlns:a16="http://schemas.microsoft.com/office/drawing/2014/main" id="{7A222EBC-515A-544B-8E93-55784BC1BCBD}"/>
                </a:ext>
              </a:extLst>
            </p:cNvPr>
            <p:cNvCxnSpPr>
              <a:cxnSpLocks/>
            </p:cNvCxnSpPr>
            <p:nvPr/>
          </p:nvCxnSpPr>
          <p:spPr>
            <a:xfrm>
              <a:off x="1574311" y="5520827"/>
              <a:ext cx="0" cy="350831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ktangel 23">
            <a:extLst>
              <a:ext uri="{FF2B5EF4-FFF2-40B4-BE49-F238E27FC236}">
                <a16:creationId xmlns:a16="http://schemas.microsoft.com/office/drawing/2014/main" id="{FEB1C19C-95CC-504C-A85E-AC83542DE371}"/>
              </a:ext>
            </a:extLst>
          </p:cNvPr>
          <p:cNvSpPr/>
          <p:nvPr/>
        </p:nvSpPr>
        <p:spPr>
          <a:xfrm>
            <a:off x="3742737" y="3747727"/>
            <a:ext cx="144932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650</a:t>
            </a:r>
            <a:r>
              <a:rPr lang="sv-SE" sz="2000" dirty="0"/>
              <a:t> ≈ </a:t>
            </a:r>
            <a:r>
              <a:rPr lang="sv-SE" sz="2000" dirty="0">
                <a:latin typeface="Bradley Hand" pitchFamily="2" charset="77"/>
              </a:rPr>
              <a:t>700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35604C47-ECD6-524F-A811-E2ED50CF9E7F}"/>
              </a:ext>
            </a:extLst>
          </p:cNvPr>
          <p:cNvSpPr/>
          <p:nvPr/>
        </p:nvSpPr>
        <p:spPr>
          <a:xfrm>
            <a:off x="3677910" y="5686008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26" name="Grupp 25">
            <a:extLst>
              <a:ext uri="{FF2B5EF4-FFF2-40B4-BE49-F238E27FC236}">
                <a16:creationId xmlns:a16="http://schemas.microsoft.com/office/drawing/2014/main" id="{C9BD8FEA-3AA6-2248-AF87-4D6F1BB0550E}"/>
              </a:ext>
            </a:extLst>
          </p:cNvPr>
          <p:cNvGrpSpPr/>
          <p:nvPr/>
        </p:nvGrpSpPr>
        <p:grpSpPr>
          <a:xfrm>
            <a:off x="4408930" y="5686008"/>
            <a:ext cx="1414465" cy="418965"/>
            <a:chOff x="2337635" y="6041983"/>
            <a:chExt cx="1414465" cy="418965"/>
          </a:xfrm>
        </p:grpSpPr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1EDA4D57-B00B-7D4E-B50F-0AF04D9013FD}"/>
                </a:ext>
              </a:extLst>
            </p:cNvPr>
            <p:cNvSpPr/>
            <p:nvPr/>
          </p:nvSpPr>
          <p:spPr>
            <a:xfrm>
              <a:off x="2337635" y="6041983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700</a:t>
              </a:r>
              <a:endParaRPr lang="sv-SE" sz="2000" dirty="0"/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26BF3509-D779-A545-AFF2-70CBE8F32EF2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sp>
        <p:nvSpPr>
          <p:cNvPr id="39" name="Rektangel 38">
            <a:extLst>
              <a:ext uri="{FF2B5EF4-FFF2-40B4-BE49-F238E27FC236}">
                <a16:creationId xmlns:a16="http://schemas.microsoft.com/office/drawing/2014/main" id="{6B7C827B-CB7C-AA44-9987-14B6EBAD37C9}"/>
              </a:ext>
            </a:extLst>
          </p:cNvPr>
          <p:cNvSpPr/>
          <p:nvPr/>
        </p:nvSpPr>
        <p:spPr>
          <a:xfrm>
            <a:off x="5957982" y="3554954"/>
            <a:ext cx="1964885" cy="6155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Talet 650 ligger mitt emellan 600 och 700.</a:t>
            </a:r>
            <a:r>
              <a:rPr lang="sv-SE" sz="2000" dirty="0">
                <a:solidFill>
                  <a:schemeClr val="bg1"/>
                </a:solidFill>
              </a:rPr>
              <a:t>1</a:t>
            </a:r>
            <a:r>
              <a:rPr lang="sv-SE" sz="400" dirty="0">
                <a:solidFill>
                  <a:schemeClr val="bg1"/>
                </a:solidFill>
              </a:rPr>
              <a:t>r</a:t>
            </a:r>
            <a:endParaRPr lang="sv-SE" sz="500" dirty="0">
              <a:solidFill>
                <a:schemeClr val="bg1"/>
              </a:solidFill>
            </a:endParaRP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2BC09C0D-E83E-FB40-9F32-E558C910AFA3}"/>
              </a:ext>
            </a:extLst>
          </p:cNvPr>
          <p:cNvSpPr/>
          <p:nvPr/>
        </p:nvSpPr>
        <p:spPr>
          <a:xfrm>
            <a:off x="5957982" y="4457358"/>
            <a:ext cx="2697507" cy="8002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När det är mitt emellan ska du alltid </a:t>
            </a:r>
            <a:r>
              <a:rPr lang="sv-SE" sz="1400" i="1" dirty="0">
                <a:solidFill>
                  <a:srgbClr val="C00000"/>
                </a:solidFill>
              </a:rPr>
              <a:t>avrunda uppåt</a:t>
            </a:r>
            <a:r>
              <a:rPr lang="sv-SE" sz="1400" dirty="0"/>
              <a:t>. Det betyder att du här avrundar till 700. </a:t>
            </a:r>
          </a:p>
          <a:p>
            <a:r>
              <a:rPr lang="sv-SE" sz="400" dirty="0">
                <a:solidFill>
                  <a:schemeClr val="bg1"/>
                </a:solidFill>
              </a:rPr>
              <a:t>r</a:t>
            </a:r>
            <a:endParaRPr lang="sv-SE" sz="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14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4" grpId="0" animBg="1"/>
      <p:bldP spid="25" grpId="0"/>
      <p:bldP spid="39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6C5813E3-D2B9-444F-B650-A34D9675BBB2}"/>
              </a:ext>
            </a:extLst>
          </p:cNvPr>
          <p:cNvSpPr/>
          <p:nvPr/>
        </p:nvSpPr>
        <p:spPr>
          <a:xfrm>
            <a:off x="3909133" y="492833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BEBFCC36-463F-2347-BBCC-CD32BE1E8687}"/>
              </a:ext>
            </a:extLst>
          </p:cNvPr>
          <p:cNvSpPr/>
          <p:nvPr/>
        </p:nvSpPr>
        <p:spPr>
          <a:xfrm>
            <a:off x="3037408" y="1185447"/>
            <a:ext cx="35175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Avrunda talet 8,72 till tiondelar. 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FEB1C19C-95CC-504C-A85E-AC83542DE371}"/>
              </a:ext>
            </a:extLst>
          </p:cNvPr>
          <p:cNvSpPr/>
          <p:nvPr/>
        </p:nvSpPr>
        <p:spPr>
          <a:xfrm>
            <a:off x="3569972" y="3807459"/>
            <a:ext cx="2038544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8,72</a:t>
            </a:r>
            <a:r>
              <a:rPr lang="sv-SE" sz="2000" dirty="0"/>
              <a:t> ≈ </a:t>
            </a:r>
            <a:r>
              <a:rPr lang="sv-SE" sz="2000" dirty="0">
                <a:latin typeface="Bradley Hand" pitchFamily="2" charset="77"/>
              </a:rPr>
              <a:t>8,7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35604C47-ECD6-524F-A811-E2ED50CF9E7F}"/>
              </a:ext>
            </a:extLst>
          </p:cNvPr>
          <p:cNvSpPr/>
          <p:nvPr/>
        </p:nvSpPr>
        <p:spPr>
          <a:xfrm>
            <a:off x="3677910" y="5686008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26" name="Grupp 25">
            <a:extLst>
              <a:ext uri="{FF2B5EF4-FFF2-40B4-BE49-F238E27FC236}">
                <a16:creationId xmlns:a16="http://schemas.microsoft.com/office/drawing/2014/main" id="{C9BD8FEA-3AA6-2248-AF87-4D6F1BB0550E}"/>
              </a:ext>
            </a:extLst>
          </p:cNvPr>
          <p:cNvGrpSpPr/>
          <p:nvPr/>
        </p:nvGrpSpPr>
        <p:grpSpPr>
          <a:xfrm>
            <a:off x="4392312" y="5686008"/>
            <a:ext cx="1414465" cy="418965"/>
            <a:chOff x="2321017" y="6041983"/>
            <a:chExt cx="1414465" cy="418965"/>
          </a:xfrm>
        </p:grpSpPr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1EDA4D57-B00B-7D4E-B50F-0AF04D9013FD}"/>
                </a:ext>
              </a:extLst>
            </p:cNvPr>
            <p:cNvSpPr/>
            <p:nvPr/>
          </p:nvSpPr>
          <p:spPr>
            <a:xfrm>
              <a:off x="2321017" y="6041983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8,7</a:t>
              </a:r>
              <a:endParaRPr lang="sv-SE" sz="2000" dirty="0"/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26BF3509-D779-A545-AFF2-70CBE8F32EF2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sp>
        <p:nvSpPr>
          <p:cNvPr id="39" name="Rektangel 38">
            <a:extLst>
              <a:ext uri="{FF2B5EF4-FFF2-40B4-BE49-F238E27FC236}">
                <a16:creationId xmlns:a16="http://schemas.microsoft.com/office/drawing/2014/main" id="{6B7C827B-CB7C-AA44-9987-14B6EBAD37C9}"/>
              </a:ext>
            </a:extLst>
          </p:cNvPr>
          <p:cNvSpPr/>
          <p:nvPr/>
        </p:nvSpPr>
        <p:spPr>
          <a:xfrm>
            <a:off x="6522954" y="3353175"/>
            <a:ext cx="2141794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Att avrunda till tiondelar innebär att man avrundar så att det blir </a:t>
            </a:r>
            <a:r>
              <a:rPr lang="sv-SE" sz="1400" dirty="0">
                <a:solidFill>
                  <a:srgbClr val="C00000"/>
                </a:solidFill>
              </a:rPr>
              <a:t>en decimal</a:t>
            </a:r>
            <a:r>
              <a:rPr lang="sv-SE" sz="1400" dirty="0"/>
              <a:t>. 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2BC09C0D-E83E-FB40-9F32-E558C910AFA3}"/>
              </a:ext>
            </a:extLst>
          </p:cNvPr>
          <p:cNvSpPr/>
          <p:nvPr/>
        </p:nvSpPr>
        <p:spPr>
          <a:xfrm>
            <a:off x="6459365" y="4252521"/>
            <a:ext cx="2268971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Talet 8,72 ligger mellan 8,7 och 8,8, men närmare 8,7. Du ska </a:t>
            </a:r>
            <a:r>
              <a:rPr lang="sv-SE" sz="1400" i="1" dirty="0">
                <a:solidFill>
                  <a:srgbClr val="C00000"/>
                </a:solidFill>
              </a:rPr>
              <a:t>avrunda nedåt</a:t>
            </a:r>
            <a:r>
              <a:rPr lang="sv-SE" sz="1400" dirty="0"/>
              <a:t>. </a:t>
            </a:r>
          </a:p>
        </p:txBody>
      </p:sp>
      <p:grpSp>
        <p:nvGrpSpPr>
          <p:cNvPr id="21" name="Grupp 20">
            <a:extLst>
              <a:ext uri="{FF2B5EF4-FFF2-40B4-BE49-F238E27FC236}">
                <a16:creationId xmlns:a16="http://schemas.microsoft.com/office/drawing/2014/main" id="{88246C5F-BC99-B743-9D05-F6B111B5551D}"/>
              </a:ext>
            </a:extLst>
          </p:cNvPr>
          <p:cNvGrpSpPr/>
          <p:nvPr/>
        </p:nvGrpSpPr>
        <p:grpSpPr>
          <a:xfrm>
            <a:off x="1289961" y="2000564"/>
            <a:ext cx="6433457" cy="1191929"/>
            <a:chOff x="1551215" y="3055801"/>
            <a:chExt cx="6433457" cy="1191929"/>
          </a:xfrm>
        </p:grpSpPr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6A63BD50-EA1B-B84A-BBCB-7F339E10A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51215" y="3055801"/>
              <a:ext cx="6433457" cy="1191929"/>
            </a:xfrm>
            <a:prstGeom prst="rect">
              <a:avLst/>
            </a:prstGeom>
          </p:spPr>
        </p:pic>
        <p:grpSp>
          <p:nvGrpSpPr>
            <p:cNvPr id="23" name="Grupp 22">
              <a:extLst>
                <a:ext uri="{FF2B5EF4-FFF2-40B4-BE49-F238E27FC236}">
                  <a16:creationId xmlns:a16="http://schemas.microsoft.com/office/drawing/2014/main" id="{19B37C04-EE77-8545-A7E7-2C002D989874}"/>
                </a:ext>
              </a:extLst>
            </p:cNvPr>
            <p:cNvGrpSpPr/>
            <p:nvPr/>
          </p:nvGrpSpPr>
          <p:grpSpPr>
            <a:xfrm>
              <a:off x="5693019" y="3071946"/>
              <a:ext cx="2291653" cy="644793"/>
              <a:chOff x="5157054" y="2628900"/>
              <a:chExt cx="4110323" cy="1042568"/>
            </a:xfrm>
          </p:grpSpPr>
          <p:pic>
            <p:nvPicPr>
              <p:cNvPr id="34" name="Bildobjekt 33">
                <a:extLst>
                  <a:ext uri="{FF2B5EF4-FFF2-40B4-BE49-F238E27FC236}">
                    <a16:creationId xmlns:a16="http://schemas.microsoft.com/office/drawing/2014/main" id="{6FE37501-9B44-114F-99E6-E207494BF7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02252" y="2729974"/>
                <a:ext cx="3165125" cy="541444"/>
              </a:xfrm>
              <a:prstGeom prst="rect">
                <a:avLst/>
              </a:prstGeom>
            </p:spPr>
          </p:pic>
          <p:pic>
            <p:nvPicPr>
              <p:cNvPr id="35" name="Bildobjekt 34">
                <a:extLst>
                  <a:ext uri="{FF2B5EF4-FFF2-40B4-BE49-F238E27FC236}">
                    <a16:creationId xmlns:a16="http://schemas.microsoft.com/office/drawing/2014/main" id="{549E87FB-E1DE-894D-9096-42023C1F56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57054" y="2628900"/>
                <a:ext cx="1187450" cy="459466"/>
              </a:xfrm>
              <a:prstGeom prst="rect">
                <a:avLst/>
              </a:prstGeom>
            </p:spPr>
          </p:pic>
          <p:pic>
            <p:nvPicPr>
              <p:cNvPr id="36" name="Bildobjekt 35">
                <a:extLst>
                  <a:ext uri="{FF2B5EF4-FFF2-40B4-BE49-F238E27FC236}">
                    <a16:creationId xmlns:a16="http://schemas.microsoft.com/office/drawing/2014/main" id="{3CF54E56-1550-9947-B5D7-632FCBDB23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5251827" y="3093618"/>
                <a:ext cx="800100" cy="355600"/>
              </a:xfrm>
              <a:prstGeom prst="rect">
                <a:avLst/>
              </a:prstGeom>
            </p:spPr>
          </p:pic>
        </p:grpSp>
      </p:grpSp>
      <p:grpSp>
        <p:nvGrpSpPr>
          <p:cNvPr id="18" name="Grupp 17">
            <a:extLst>
              <a:ext uri="{FF2B5EF4-FFF2-40B4-BE49-F238E27FC236}">
                <a16:creationId xmlns:a16="http://schemas.microsoft.com/office/drawing/2014/main" id="{DA3C8770-7528-CF41-BFBB-3CDC07E4F2F9}"/>
              </a:ext>
            </a:extLst>
          </p:cNvPr>
          <p:cNvGrpSpPr/>
          <p:nvPr/>
        </p:nvGrpSpPr>
        <p:grpSpPr>
          <a:xfrm>
            <a:off x="5359407" y="1910562"/>
            <a:ext cx="660970" cy="750941"/>
            <a:chOff x="1284600" y="5120717"/>
            <a:chExt cx="660970" cy="750941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9F1A5B6C-3D3F-8C4D-B1CC-586B61FFDDE8}"/>
                </a:ext>
              </a:extLst>
            </p:cNvPr>
            <p:cNvSpPr/>
            <p:nvPr/>
          </p:nvSpPr>
          <p:spPr>
            <a:xfrm>
              <a:off x="1284600" y="5120717"/>
              <a:ext cx="660970" cy="400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2000" dirty="0"/>
                <a:t>8,72</a:t>
              </a:r>
            </a:p>
          </p:txBody>
        </p:sp>
        <p:cxnSp>
          <p:nvCxnSpPr>
            <p:cNvPr id="20" name="Rak pil 19">
              <a:extLst>
                <a:ext uri="{FF2B5EF4-FFF2-40B4-BE49-F238E27FC236}">
                  <a16:creationId xmlns:a16="http://schemas.microsoft.com/office/drawing/2014/main" id="{7A222EBC-515A-544B-8E93-55784BC1BCBD}"/>
                </a:ext>
              </a:extLst>
            </p:cNvPr>
            <p:cNvCxnSpPr>
              <a:cxnSpLocks/>
            </p:cNvCxnSpPr>
            <p:nvPr/>
          </p:nvCxnSpPr>
          <p:spPr>
            <a:xfrm>
              <a:off x="1603432" y="5520827"/>
              <a:ext cx="0" cy="350831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647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4" grpId="0" animBg="1"/>
      <p:bldP spid="25" grpId="0"/>
      <p:bldP spid="39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13AB528-5C18-9441-A511-3D748343F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2706" y="239096"/>
            <a:ext cx="6283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C00000"/>
                </a:solidFill>
              </a:rPr>
              <a:t>Överslagsräkning vid addition och subtraktion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3E5BAF8-978B-7142-A484-2B2643DBFC96}"/>
              </a:ext>
            </a:extLst>
          </p:cNvPr>
          <p:cNvSpPr/>
          <p:nvPr/>
        </p:nvSpPr>
        <p:spPr>
          <a:xfrm>
            <a:off x="3794062" y="1160667"/>
            <a:ext cx="2615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Andrea köper dessa varor:</a:t>
            </a:r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3B15DC3C-46CE-5C4C-9E6E-BD5AC36DA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42" y="804749"/>
            <a:ext cx="3558988" cy="3288995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265C8E51-40A6-BC46-8DDB-291D2BF70DA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9113" y="854796"/>
            <a:ext cx="3276948" cy="3193988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EE90C595-E242-714F-BC78-DFADDCA24B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4620" r="2981" b="2682"/>
          <a:stretch/>
        </p:blipFill>
        <p:spPr>
          <a:xfrm>
            <a:off x="4014838" y="820032"/>
            <a:ext cx="3367943" cy="3200799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30C884D8-30BB-6646-B62A-FEF340465A5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8583" y="834008"/>
            <a:ext cx="3367943" cy="3200799"/>
          </a:xfrm>
          <a:prstGeom prst="rect">
            <a:avLst/>
          </a:prstGeom>
        </p:spPr>
      </p:pic>
      <p:sp>
        <p:nvSpPr>
          <p:cNvPr id="24" name="Rektangel 23">
            <a:extLst>
              <a:ext uri="{FF2B5EF4-FFF2-40B4-BE49-F238E27FC236}">
                <a16:creationId xmlns:a16="http://schemas.microsoft.com/office/drawing/2014/main" id="{C0180183-EA91-114A-819B-51742E74FC58}"/>
              </a:ext>
            </a:extLst>
          </p:cNvPr>
          <p:cNvSpPr/>
          <p:nvPr/>
        </p:nvSpPr>
        <p:spPr>
          <a:xfrm>
            <a:off x="1281351" y="3332359"/>
            <a:ext cx="7641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När den som sitter i kassan har räknat ihop alla priserna, är </a:t>
            </a:r>
            <a:r>
              <a:rPr lang="sv-SE" dirty="0">
                <a:solidFill>
                  <a:srgbClr val="C00000"/>
                </a:solidFill>
              </a:rPr>
              <a:t>summan 92,50 kr</a:t>
            </a:r>
            <a:r>
              <a:rPr lang="sv-SE" dirty="0"/>
              <a:t>. 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6509EF0-76DF-894C-AACB-7CE7BBBA7C3A}"/>
              </a:ext>
            </a:extLst>
          </p:cNvPr>
          <p:cNvSpPr/>
          <p:nvPr/>
        </p:nvSpPr>
        <p:spPr>
          <a:xfrm>
            <a:off x="420245" y="4009152"/>
            <a:ext cx="8900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Innan Andrea kommer fram till kassan har hon räknat ut </a:t>
            </a:r>
            <a:r>
              <a:rPr lang="sv-SE" dirty="0">
                <a:solidFill>
                  <a:srgbClr val="C00000"/>
                </a:solidFill>
              </a:rPr>
              <a:t>ungefär hur mycket </a:t>
            </a:r>
            <a:r>
              <a:rPr lang="sv-SE" dirty="0"/>
              <a:t>hon ska betala.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10A83242-4E3E-7046-B126-65998994C848}"/>
              </a:ext>
            </a:extLst>
          </p:cNvPr>
          <p:cNvSpPr/>
          <p:nvPr/>
        </p:nvSpPr>
        <p:spPr>
          <a:xfrm>
            <a:off x="1074500" y="4368650"/>
            <a:ext cx="7592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Då </a:t>
            </a:r>
            <a:r>
              <a:rPr lang="sv-SE" i="1" dirty="0">
                <a:solidFill>
                  <a:srgbClr val="C00000"/>
                </a:solidFill>
              </a:rPr>
              <a:t>avrundar</a:t>
            </a:r>
            <a:r>
              <a:rPr lang="sv-SE" i="1" dirty="0"/>
              <a:t> </a:t>
            </a:r>
            <a:r>
              <a:rPr lang="sv-SE" dirty="0"/>
              <a:t>hon varje pris för sig till tiotal kronor och räknar sedan i huvudet: 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B4EBA968-ECA9-084C-863E-E2D32B48D570}"/>
              </a:ext>
            </a:extLst>
          </p:cNvPr>
          <p:cNvSpPr/>
          <p:nvPr/>
        </p:nvSpPr>
        <p:spPr>
          <a:xfrm>
            <a:off x="1356713" y="4925376"/>
            <a:ext cx="1151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37,70 ≈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F21DDD60-5A13-D04E-80B9-C6509433815D}"/>
              </a:ext>
            </a:extLst>
          </p:cNvPr>
          <p:cNvSpPr/>
          <p:nvPr/>
        </p:nvSpPr>
        <p:spPr>
          <a:xfrm>
            <a:off x="2279600" y="4916261"/>
            <a:ext cx="885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 40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CB2920DC-0E94-444B-9027-5DDEA0668CD1}"/>
              </a:ext>
            </a:extLst>
          </p:cNvPr>
          <p:cNvSpPr/>
          <p:nvPr/>
        </p:nvSpPr>
        <p:spPr>
          <a:xfrm>
            <a:off x="5784960" y="5436607"/>
            <a:ext cx="660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C00000"/>
                </a:solidFill>
              </a:rPr>
              <a:t>90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8B61D0AE-690E-A745-B0CB-D949F83C5D90}"/>
              </a:ext>
            </a:extLst>
          </p:cNvPr>
          <p:cNvSpPr/>
          <p:nvPr/>
        </p:nvSpPr>
        <p:spPr>
          <a:xfrm>
            <a:off x="1356713" y="5276217"/>
            <a:ext cx="1151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23,80 ≈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4BD85E3A-733C-9148-BC4F-A5E025DA741F}"/>
              </a:ext>
            </a:extLst>
          </p:cNvPr>
          <p:cNvSpPr/>
          <p:nvPr/>
        </p:nvSpPr>
        <p:spPr>
          <a:xfrm>
            <a:off x="1356713" y="5659553"/>
            <a:ext cx="12695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21,50 ≈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35BF3EFB-E824-E64F-B1C2-BA170F56015F}"/>
              </a:ext>
            </a:extLst>
          </p:cNvPr>
          <p:cNvSpPr/>
          <p:nvPr/>
        </p:nvSpPr>
        <p:spPr>
          <a:xfrm>
            <a:off x="1509847" y="6010394"/>
            <a:ext cx="995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9,50 ≈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79FC8B41-F4EE-B241-BD14-522053A7B62A}"/>
              </a:ext>
            </a:extLst>
          </p:cNvPr>
          <p:cNvSpPr/>
          <p:nvPr/>
        </p:nvSpPr>
        <p:spPr>
          <a:xfrm>
            <a:off x="3400828" y="5436607"/>
            <a:ext cx="2697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40 + 20 + 20 + 10 = 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D60BB682-BF93-8240-B9F7-7B1BDCBDC8F4}"/>
              </a:ext>
            </a:extLst>
          </p:cNvPr>
          <p:cNvSpPr/>
          <p:nvPr/>
        </p:nvSpPr>
        <p:spPr>
          <a:xfrm>
            <a:off x="2279600" y="5284009"/>
            <a:ext cx="885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 20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581C61FE-FEA5-8541-BDF2-B7FBCE3D1A80}"/>
              </a:ext>
            </a:extLst>
          </p:cNvPr>
          <p:cNvSpPr/>
          <p:nvPr/>
        </p:nvSpPr>
        <p:spPr>
          <a:xfrm>
            <a:off x="2280391" y="5642646"/>
            <a:ext cx="885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 20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A64E6122-46DF-C748-ABAA-266DBBFA5632}"/>
              </a:ext>
            </a:extLst>
          </p:cNvPr>
          <p:cNvSpPr/>
          <p:nvPr/>
        </p:nvSpPr>
        <p:spPr>
          <a:xfrm>
            <a:off x="2280391" y="6009734"/>
            <a:ext cx="885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 10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DAD79D89-94F9-714F-9378-55EE23D62103}"/>
              </a:ext>
            </a:extLst>
          </p:cNvPr>
          <p:cNvSpPr/>
          <p:nvPr/>
        </p:nvSpPr>
        <p:spPr>
          <a:xfrm>
            <a:off x="3153494" y="6232115"/>
            <a:ext cx="477336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400" dirty="0"/>
              <a:t>Beräkningen kallas </a:t>
            </a:r>
            <a:r>
              <a:rPr lang="sv-SE" sz="2400" i="1" dirty="0">
                <a:solidFill>
                  <a:srgbClr val="C00000"/>
                </a:solidFill>
              </a:rPr>
              <a:t>överslagsräkning</a:t>
            </a:r>
            <a:r>
              <a:rPr lang="sv-SE" sz="2400" i="1" dirty="0">
                <a:solidFill>
                  <a:schemeClr val="tx1"/>
                </a:solidFill>
              </a:rPr>
              <a:t>.</a:t>
            </a:r>
            <a:endParaRPr lang="sv-S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3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7" grpId="0"/>
      <p:bldP spid="38" grpId="0"/>
      <p:bldP spid="39" grpId="0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E3E5BAF8-978B-7142-A484-2B2643DBFC96}"/>
              </a:ext>
            </a:extLst>
          </p:cNvPr>
          <p:cNvSpPr/>
          <p:nvPr/>
        </p:nvSpPr>
        <p:spPr>
          <a:xfrm>
            <a:off x="3712580" y="597259"/>
            <a:ext cx="1972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</a:rPr>
              <a:t>Överslagsräkning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B5788EC-9FD8-ED4E-84C5-9D99B06A12EB}"/>
              </a:ext>
            </a:extLst>
          </p:cNvPr>
          <p:cNvSpPr/>
          <p:nvPr/>
        </p:nvSpPr>
        <p:spPr>
          <a:xfrm>
            <a:off x="2720462" y="1466136"/>
            <a:ext cx="4168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Vid överslagsräkning </a:t>
            </a:r>
            <a:r>
              <a:rPr lang="sv-SE" dirty="0">
                <a:solidFill>
                  <a:srgbClr val="C00000"/>
                </a:solidFill>
              </a:rPr>
              <a:t>avrundar</a:t>
            </a:r>
            <a:r>
              <a:rPr lang="sv-SE" dirty="0"/>
              <a:t> man talen så att det blir </a:t>
            </a:r>
            <a:r>
              <a:rPr lang="sv-SE" dirty="0">
                <a:solidFill>
                  <a:srgbClr val="C00000"/>
                </a:solidFill>
              </a:rPr>
              <a:t>enkelt att räkna i huvudet</a:t>
            </a:r>
            <a:r>
              <a:rPr lang="sv-SE" dirty="0"/>
              <a:t>.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91684E1A-4349-B94B-9121-2E4B9201AF0B}"/>
              </a:ext>
            </a:extLst>
          </p:cNvPr>
          <p:cNvSpPr/>
          <p:nvPr/>
        </p:nvSpPr>
        <p:spPr>
          <a:xfrm>
            <a:off x="2103796" y="2246929"/>
            <a:ext cx="6334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Man avrundar oftast till heltal, tiotal, hundratal eller tusental. 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8768C2ED-020A-C745-8D16-BA5E6AF69E0E}"/>
              </a:ext>
            </a:extLst>
          </p:cNvPr>
          <p:cNvSpPr/>
          <p:nvPr/>
        </p:nvSpPr>
        <p:spPr>
          <a:xfrm>
            <a:off x="2212043" y="3320855"/>
            <a:ext cx="5258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Köper man två varor som kostar </a:t>
            </a:r>
            <a:r>
              <a:rPr lang="sv-SE" dirty="0">
                <a:solidFill>
                  <a:srgbClr val="C00000"/>
                </a:solidFill>
              </a:rPr>
              <a:t>54,85 kr </a:t>
            </a:r>
            <a:r>
              <a:rPr lang="sv-SE" dirty="0"/>
              <a:t>och </a:t>
            </a:r>
            <a:r>
              <a:rPr lang="sv-SE" dirty="0">
                <a:solidFill>
                  <a:srgbClr val="C00000"/>
                </a:solidFill>
              </a:rPr>
              <a:t>107,65 kr </a:t>
            </a:r>
            <a:r>
              <a:rPr lang="sv-SE" dirty="0"/>
              <a:t>kan man avrunda priserna på olika sätt: 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F149A7E1-0B34-4B46-B28C-E884F7BBB60F}"/>
              </a:ext>
            </a:extLst>
          </p:cNvPr>
          <p:cNvSpPr/>
          <p:nvPr/>
        </p:nvSpPr>
        <p:spPr>
          <a:xfrm>
            <a:off x="2766584" y="4439562"/>
            <a:ext cx="2074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</a:rPr>
              <a:t>54,85 + 107,65 ≈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B2EEBB0C-F0AE-9A4F-B78E-0BB89A1D6902}"/>
              </a:ext>
            </a:extLst>
          </p:cNvPr>
          <p:cNvSpPr/>
          <p:nvPr/>
        </p:nvSpPr>
        <p:spPr>
          <a:xfrm>
            <a:off x="4549346" y="4450660"/>
            <a:ext cx="14325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</a:rPr>
              <a:t>50 + 100 = 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71A97262-244E-B647-B50A-98BE933BF7A5}"/>
              </a:ext>
            </a:extLst>
          </p:cNvPr>
          <p:cNvSpPr/>
          <p:nvPr/>
        </p:nvSpPr>
        <p:spPr>
          <a:xfrm>
            <a:off x="5651420" y="4450660"/>
            <a:ext cx="660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C00000"/>
                </a:solidFill>
              </a:rPr>
              <a:t>150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1403F7ED-57F1-E74E-8AC6-19FBD25E375E}"/>
              </a:ext>
            </a:extLst>
          </p:cNvPr>
          <p:cNvSpPr/>
          <p:nvPr/>
        </p:nvSpPr>
        <p:spPr>
          <a:xfrm>
            <a:off x="2766584" y="4990963"/>
            <a:ext cx="2074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</a:rPr>
              <a:t>54,85 + 107,65 ≈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57310209-83FE-1445-ACE9-AE3256E3B97D}"/>
              </a:ext>
            </a:extLst>
          </p:cNvPr>
          <p:cNvSpPr/>
          <p:nvPr/>
        </p:nvSpPr>
        <p:spPr>
          <a:xfrm>
            <a:off x="4549346" y="5002061"/>
            <a:ext cx="14325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</a:rPr>
              <a:t>55 + 110 = 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221D2A3A-8C97-4946-86D6-4AE0F24FEAC2}"/>
              </a:ext>
            </a:extLst>
          </p:cNvPr>
          <p:cNvSpPr/>
          <p:nvPr/>
        </p:nvSpPr>
        <p:spPr>
          <a:xfrm>
            <a:off x="5651420" y="5002061"/>
            <a:ext cx="660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C00000"/>
                </a:solidFill>
              </a:rPr>
              <a:t>165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F8330C4B-0EAC-9A45-BB0D-7DD2DE8601B4}"/>
              </a:ext>
            </a:extLst>
          </p:cNvPr>
          <p:cNvGrpSpPr/>
          <p:nvPr/>
        </p:nvGrpSpPr>
        <p:grpSpPr>
          <a:xfrm>
            <a:off x="6195988" y="4071467"/>
            <a:ext cx="2399372" cy="646331"/>
            <a:chOff x="6504304" y="4845742"/>
            <a:chExt cx="2399372" cy="646331"/>
          </a:xfrm>
        </p:grpSpPr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C27F3EA1-854D-0341-B682-6733F61B30AE}"/>
                </a:ext>
              </a:extLst>
            </p:cNvPr>
            <p:cNvSpPr/>
            <p:nvPr/>
          </p:nvSpPr>
          <p:spPr>
            <a:xfrm>
              <a:off x="7197524" y="4845742"/>
              <a:ext cx="1706152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dirty="0"/>
                <a:t>Lättare att räkna i huvudet.</a:t>
              </a:r>
            </a:p>
          </p:txBody>
        </p:sp>
        <p:cxnSp>
          <p:nvCxnSpPr>
            <p:cNvPr id="7" name="Rak pil 6">
              <a:extLst>
                <a:ext uri="{FF2B5EF4-FFF2-40B4-BE49-F238E27FC236}">
                  <a16:creationId xmlns:a16="http://schemas.microsoft.com/office/drawing/2014/main" id="{FB946FF8-9D5A-5A4B-BCE9-5B4DE176BA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04304" y="5171100"/>
              <a:ext cx="693220" cy="25389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p 36">
            <a:extLst>
              <a:ext uri="{FF2B5EF4-FFF2-40B4-BE49-F238E27FC236}">
                <a16:creationId xmlns:a16="http://schemas.microsoft.com/office/drawing/2014/main" id="{F61B10E7-70BF-5643-A362-D55EF21D244F}"/>
              </a:ext>
            </a:extLst>
          </p:cNvPr>
          <p:cNvGrpSpPr/>
          <p:nvPr/>
        </p:nvGrpSpPr>
        <p:grpSpPr>
          <a:xfrm>
            <a:off x="6238660" y="4986721"/>
            <a:ext cx="2260906" cy="646331"/>
            <a:chOff x="6504304" y="4845015"/>
            <a:chExt cx="2260906" cy="646331"/>
          </a:xfrm>
        </p:grpSpPr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AC50B687-4241-E54B-8768-25405A356BE4}"/>
                </a:ext>
              </a:extLst>
            </p:cNvPr>
            <p:cNvSpPr/>
            <p:nvPr/>
          </p:nvSpPr>
          <p:spPr>
            <a:xfrm>
              <a:off x="7197524" y="4845015"/>
              <a:ext cx="1567686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dirty="0"/>
                <a:t>Närmare exakta värdet.</a:t>
              </a:r>
            </a:p>
          </p:txBody>
        </p:sp>
        <p:cxnSp>
          <p:nvCxnSpPr>
            <p:cNvPr id="39" name="Rak pil 38">
              <a:extLst>
                <a:ext uri="{FF2B5EF4-FFF2-40B4-BE49-F238E27FC236}">
                  <a16:creationId xmlns:a16="http://schemas.microsoft.com/office/drawing/2014/main" id="{EDD4DD1A-67B8-D949-B9F3-09FF25EE9AD0}"/>
                </a:ext>
              </a:extLst>
            </p:cNvPr>
            <p:cNvCxnSpPr>
              <a:cxnSpLocks/>
              <a:stCxn id="38" idx="1"/>
            </p:cNvCxnSpPr>
            <p:nvPr/>
          </p:nvCxnSpPr>
          <p:spPr>
            <a:xfrm flipH="1" flipV="1">
              <a:off x="6504304" y="5029685"/>
              <a:ext cx="693220" cy="13849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356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E2B945F-FB91-E64C-844E-D5CB45233685}"/>
              </a:ext>
            </a:extLst>
          </p:cNvPr>
          <p:cNvSpPr/>
          <p:nvPr/>
        </p:nvSpPr>
        <p:spPr>
          <a:xfrm>
            <a:off x="4062294" y="230001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2A1E9D9-16D6-F541-9C87-6D5071D938B7}"/>
              </a:ext>
            </a:extLst>
          </p:cNvPr>
          <p:cNvSpPr/>
          <p:nvPr/>
        </p:nvSpPr>
        <p:spPr>
          <a:xfrm>
            <a:off x="2022247" y="2328823"/>
            <a:ext cx="2536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a)  14,9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4,2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5,7 </a:t>
            </a:r>
            <a:r>
              <a:rPr lang="sv-SE" sz="2000" dirty="0"/>
              <a:t>≈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13C236E-36D2-B04A-855E-C162946AEE69}"/>
              </a:ext>
            </a:extLst>
          </p:cNvPr>
          <p:cNvSpPr/>
          <p:nvPr/>
        </p:nvSpPr>
        <p:spPr>
          <a:xfrm>
            <a:off x="5826894" y="2328823"/>
            <a:ext cx="5004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25</a:t>
            </a:r>
            <a:endParaRPr lang="sv-SE" sz="2000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EAB53E1-F8AE-5040-B1E8-EF6B374235F5}"/>
              </a:ext>
            </a:extLst>
          </p:cNvPr>
          <p:cNvSpPr/>
          <p:nvPr/>
        </p:nvSpPr>
        <p:spPr>
          <a:xfrm>
            <a:off x="6896213" y="2227755"/>
            <a:ext cx="184070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 Här är det lämpligt att avrunda till </a:t>
            </a:r>
            <a:r>
              <a:rPr lang="sv-SE" sz="1400" dirty="0">
                <a:solidFill>
                  <a:srgbClr val="9E2903"/>
                </a:solidFill>
              </a:rPr>
              <a:t>heltal</a:t>
            </a:r>
            <a:r>
              <a:rPr lang="sv-SE" sz="1400" dirty="0"/>
              <a:t>. 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8B27FD22-B260-3D4B-BCC2-6E652DEC4D7F}"/>
              </a:ext>
            </a:extLst>
          </p:cNvPr>
          <p:cNvSpPr/>
          <p:nvPr/>
        </p:nvSpPr>
        <p:spPr>
          <a:xfrm>
            <a:off x="1101445" y="1001501"/>
            <a:ext cx="22747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a) 14,9 + 4,2 + 5,7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7912CD8-49A8-2247-8DF5-E8B97740DB58}"/>
              </a:ext>
            </a:extLst>
          </p:cNvPr>
          <p:cNvSpPr/>
          <p:nvPr/>
        </p:nvSpPr>
        <p:spPr>
          <a:xfrm>
            <a:off x="3539845" y="1019624"/>
            <a:ext cx="15990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b) 707 – 298 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2DF09539-D95E-714E-90D7-F13DE1B47469}"/>
              </a:ext>
            </a:extLst>
          </p:cNvPr>
          <p:cNvSpPr/>
          <p:nvPr/>
        </p:nvSpPr>
        <p:spPr>
          <a:xfrm>
            <a:off x="5511105" y="1019624"/>
            <a:ext cx="32676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c) 2 875 + 4 125 + 995 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EF8B643B-13F9-FE45-8FEC-BB83B1E9D5DD}"/>
              </a:ext>
            </a:extLst>
          </p:cNvPr>
          <p:cNvSpPr/>
          <p:nvPr/>
        </p:nvSpPr>
        <p:spPr>
          <a:xfrm>
            <a:off x="4426656" y="2328823"/>
            <a:ext cx="18407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15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4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6 </a:t>
            </a:r>
            <a:r>
              <a:rPr lang="sv-SE" sz="2000" dirty="0"/>
              <a:t>=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906027B9-92A8-3A48-A288-43E0773B12F5}"/>
              </a:ext>
            </a:extLst>
          </p:cNvPr>
          <p:cNvSpPr/>
          <p:nvPr/>
        </p:nvSpPr>
        <p:spPr>
          <a:xfrm>
            <a:off x="2022247" y="3268458"/>
            <a:ext cx="2536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b)  707 </a:t>
            </a:r>
            <a:r>
              <a:rPr lang="sv-SE" sz="2000" dirty="0"/>
              <a:t>– </a:t>
            </a:r>
            <a:r>
              <a:rPr lang="sv-SE" sz="2000" dirty="0">
                <a:latin typeface="Bradley Hand" pitchFamily="2" charset="77"/>
              </a:rPr>
              <a:t>298 </a:t>
            </a:r>
            <a:r>
              <a:rPr lang="sv-SE" sz="2000" dirty="0"/>
              <a:t>≈ 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07B6DDCD-56C2-C34A-AEDB-02146DE4C909}"/>
              </a:ext>
            </a:extLst>
          </p:cNvPr>
          <p:cNvSpPr/>
          <p:nvPr/>
        </p:nvSpPr>
        <p:spPr>
          <a:xfrm>
            <a:off x="5257108" y="3256035"/>
            <a:ext cx="9150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400</a:t>
            </a:r>
            <a:endParaRPr lang="sv-SE" sz="2000" dirty="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645BCF9-8215-2B4D-83E8-28F6B14A45EF}"/>
              </a:ext>
            </a:extLst>
          </p:cNvPr>
          <p:cNvSpPr/>
          <p:nvPr/>
        </p:nvSpPr>
        <p:spPr>
          <a:xfrm>
            <a:off x="6896213" y="3167390"/>
            <a:ext cx="184070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 Här är det lämpligt att avrunda till </a:t>
            </a:r>
            <a:r>
              <a:rPr lang="sv-SE" sz="1400" dirty="0">
                <a:solidFill>
                  <a:srgbClr val="9E2903"/>
                </a:solidFill>
              </a:rPr>
              <a:t>hundratal</a:t>
            </a:r>
            <a:r>
              <a:rPr lang="sv-SE" sz="1400" dirty="0"/>
              <a:t>. 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798658B5-45C3-6C4B-BF70-59424036986D}"/>
              </a:ext>
            </a:extLst>
          </p:cNvPr>
          <p:cNvSpPr/>
          <p:nvPr/>
        </p:nvSpPr>
        <p:spPr>
          <a:xfrm>
            <a:off x="3856869" y="3256035"/>
            <a:ext cx="18407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700 </a:t>
            </a:r>
            <a:r>
              <a:rPr lang="sv-SE" sz="2000" dirty="0"/>
              <a:t>– </a:t>
            </a:r>
            <a:r>
              <a:rPr lang="sv-SE" sz="2000" dirty="0">
                <a:latin typeface="Bradley Hand" pitchFamily="2" charset="77"/>
              </a:rPr>
              <a:t>300 </a:t>
            </a:r>
            <a:r>
              <a:rPr lang="sv-SE" sz="2000" dirty="0"/>
              <a:t>=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E17A744A-0023-494F-9A01-D1FB31BFECDB}"/>
              </a:ext>
            </a:extLst>
          </p:cNvPr>
          <p:cNvSpPr/>
          <p:nvPr/>
        </p:nvSpPr>
        <p:spPr>
          <a:xfrm>
            <a:off x="2022247" y="4261102"/>
            <a:ext cx="39611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c)  2 875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4 125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995 </a:t>
            </a:r>
            <a:r>
              <a:rPr lang="sv-SE" sz="2000" dirty="0"/>
              <a:t>≈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7E4691DA-C38E-4648-ADCC-F99A19736DA2}"/>
              </a:ext>
            </a:extLst>
          </p:cNvPr>
          <p:cNvSpPr/>
          <p:nvPr/>
        </p:nvSpPr>
        <p:spPr>
          <a:xfrm>
            <a:off x="5057707" y="4661212"/>
            <a:ext cx="12696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8 000</a:t>
            </a:r>
            <a:endParaRPr lang="sv-SE" sz="2000" dirty="0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42FED0B5-8831-B54C-97F8-6B9F0DC8D371}"/>
              </a:ext>
            </a:extLst>
          </p:cNvPr>
          <p:cNvSpPr/>
          <p:nvPr/>
        </p:nvSpPr>
        <p:spPr>
          <a:xfrm>
            <a:off x="6896213" y="4261102"/>
            <a:ext cx="184070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 Här är det lämpligt att avrunda till </a:t>
            </a:r>
            <a:r>
              <a:rPr lang="sv-SE" sz="1400" dirty="0">
                <a:solidFill>
                  <a:srgbClr val="9E2903"/>
                </a:solidFill>
              </a:rPr>
              <a:t>tusental</a:t>
            </a:r>
            <a:r>
              <a:rPr lang="sv-SE" sz="1400" dirty="0"/>
              <a:t>. 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F4D201D-5287-2C44-97AA-0BEF56B6D5C8}"/>
              </a:ext>
            </a:extLst>
          </p:cNvPr>
          <p:cNvSpPr/>
          <p:nvPr/>
        </p:nvSpPr>
        <p:spPr>
          <a:xfrm>
            <a:off x="2213275" y="4661212"/>
            <a:ext cx="3280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≈ </a:t>
            </a:r>
            <a:r>
              <a:rPr lang="sv-SE" sz="2000" dirty="0">
                <a:latin typeface="Bradley Hand" pitchFamily="2" charset="77"/>
              </a:rPr>
              <a:t>3 000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4 000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1 000 </a:t>
            </a:r>
            <a:r>
              <a:rPr lang="sv-SE" sz="2000" dirty="0"/>
              <a:t>=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FABA03CE-6C27-C84F-B105-9437B0A75370}"/>
              </a:ext>
            </a:extLst>
          </p:cNvPr>
          <p:cNvSpPr/>
          <p:nvPr/>
        </p:nvSpPr>
        <p:spPr>
          <a:xfrm>
            <a:off x="2095096" y="5866334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29" name="Grupp 28">
            <a:extLst>
              <a:ext uri="{FF2B5EF4-FFF2-40B4-BE49-F238E27FC236}">
                <a16:creationId xmlns:a16="http://schemas.microsoft.com/office/drawing/2014/main" id="{2CB7A7BB-CCAE-BF4E-9AED-35F2CD9EF2CF}"/>
              </a:ext>
            </a:extLst>
          </p:cNvPr>
          <p:cNvGrpSpPr/>
          <p:nvPr/>
        </p:nvGrpSpPr>
        <p:grpSpPr>
          <a:xfrm>
            <a:off x="2940450" y="5885189"/>
            <a:ext cx="1414465" cy="400110"/>
            <a:chOff x="2451969" y="6060838"/>
            <a:chExt cx="1414465" cy="400110"/>
          </a:xfrm>
        </p:grpSpPr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8E97014A-3613-224F-A210-B826EFA5163B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a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25</a:t>
              </a:r>
              <a:endParaRPr lang="sv-SE" sz="2000" dirty="0"/>
            </a:p>
          </p:txBody>
        </p:sp>
        <p:sp>
          <p:nvSpPr>
            <p:cNvPr id="31" name="Rektangel 30">
              <a:extLst>
                <a:ext uri="{FF2B5EF4-FFF2-40B4-BE49-F238E27FC236}">
                  <a16:creationId xmlns:a16="http://schemas.microsoft.com/office/drawing/2014/main" id="{72A9C9C5-D050-4249-9911-B439703D8189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32" name="Grupp 31">
            <a:extLst>
              <a:ext uri="{FF2B5EF4-FFF2-40B4-BE49-F238E27FC236}">
                <a16:creationId xmlns:a16="http://schemas.microsoft.com/office/drawing/2014/main" id="{DA3E20C5-4A7E-E646-B59C-91F170B47D09}"/>
              </a:ext>
            </a:extLst>
          </p:cNvPr>
          <p:cNvGrpSpPr/>
          <p:nvPr/>
        </p:nvGrpSpPr>
        <p:grpSpPr>
          <a:xfrm>
            <a:off x="4084954" y="5876208"/>
            <a:ext cx="1414465" cy="400110"/>
            <a:chOff x="2451969" y="6060838"/>
            <a:chExt cx="1414465" cy="400110"/>
          </a:xfrm>
        </p:grpSpPr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9FF5991E-7D78-E445-A4C9-6C9EC07F241C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b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400</a:t>
              </a:r>
              <a:endParaRPr lang="sv-SE" sz="2000" dirty="0"/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E9EB05CD-2484-0D4D-BEF3-403591FC3036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35" name="Grupp 34">
            <a:extLst>
              <a:ext uri="{FF2B5EF4-FFF2-40B4-BE49-F238E27FC236}">
                <a16:creationId xmlns:a16="http://schemas.microsoft.com/office/drawing/2014/main" id="{377BC446-172C-D849-822F-385BB95C88FB}"/>
              </a:ext>
            </a:extLst>
          </p:cNvPr>
          <p:cNvGrpSpPr/>
          <p:nvPr/>
        </p:nvGrpSpPr>
        <p:grpSpPr>
          <a:xfrm>
            <a:off x="5257108" y="5866334"/>
            <a:ext cx="1414465" cy="400110"/>
            <a:chOff x="2451969" y="6060838"/>
            <a:chExt cx="1414465" cy="400110"/>
          </a:xfrm>
        </p:grpSpPr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88ECD712-08E8-1B41-BADA-508784756C65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c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8 000</a:t>
              </a:r>
              <a:endParaRPr lang="sv-SE" sz="2000" dirty="0"/>
            </a:p>
          </p:txBody>
        </p:sp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8FB07BF4-E486-584E-B0D7-B58E2B1613D1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185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  <p:bldP spid="14" grpId="0"/>
      <p:bldP spid="16" grpId="0"/>
      <p:bldP spid="18" grpId="0"/>
      <p:bldP spid="19" grpId="0"/>
      <p:bldP spid="20" grpId="0"/>
      <p:bldP spid="21" grpId="0"/>
      <p:bldP spid="22" grpId="0" animBg="1"/>
      <p:bldP spid="23" grpId="0"/>
      <p:bldP spid="24" grpId="0"/>
      <p:bldP spid="25" grpId="0"/>
      <p:bldP spid="26" grpId="0" animBg="1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AE75498-F1A3-444B-B899-746C3CF1F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8083" y="262098"/>
            <a:ext cx="64325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C00000"/>
                </a:solidFill>
              </a:rPr>
              <a:t>Överslagsräkning vid multiplikation och division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88F0674-DEEC-B745-AF90-DF35181EA67B}"/>
              </a:ext>
            </a:extLst>
          </p:cNvPr>
          <p:cNvSpPr/>
          <p:nvPr/>
        </p:nvSpPr>
        <p:spPr>
          <a:xfrm>
            <a:off x="3918063" y="956854"/>
            <a:ext cx="1972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</a:rPr>
              <a:t>Multiplikation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821BC51-0698-A44F-B51D-E09194E6E368}"/>
              </a:ext>
            </a:extLst>
          </p:cNvPr>
          <p:cNvSpPr/>
          <p:nvPr/>
        </p:nvSpPr>
        <p:spPr>
          <a:xfrm>
            <a:off x="1770215" y="1486685"/>
            <a:ext cx="5940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Även vid överslagsräkning i multiplikation </a:t>
            </a:r>
            <a:r>
              <a:rPr lang="sv-SE" dirty="0">
                <a:solidFill>
                  <a:srgbClr val="C00000"/>
                </a:solidFill>
              </a:rPr>
              <a:t>avrundar</a:t>
            </a:r>
            <a:r>
              <a:rPr lang="sv-SE" dirty="0"/>
              <a:t> man talen så att det blir så </a:t>
            </a:r>
            <a:r>
              <a:rPr lang="sv-SE" dirty="0">
                <a:solidFill>
                  <a:srgbClr val="C00000"/>
                </a:solidFill>
              </a:rPr>
              <a:t>enkelt som möjligt att räkna i huvudet</a:t>
            </a:r>
            <a:r>
              <a:rPr lang="sv-SE" dirty="0"/>
              <a:t>. 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D97F45C-5867-D644-843D-AFB8C4DD32B2}"/>
              </a:ext>
            </a:extLst>
          </p:cNvPr>
          <p:cNvSpPr/>
          <p:nvPr/>
        </p:nvSpPr>
        <p:spPr>
          <a:xfrm>
            <a:off x="2537897" y="2512389"/>
            <a:ext cx="4733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Det kan innebära att den ena faktorn avrundas till heltal och den andra till hundratal. 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1F05879-B093-7D48-BE1F-EB1260C1C679}"/>
              </a:ext>
            </a:extLst>
          </p:cNvPr>
          <p:cNvSpPr/>
          <p:nvPr/>
        </p:nvSpPr>
        <p:spPr>
          <a:xfrm>
            <a:off x="2622908" y="5317767"/>
            <a:ext cx="19647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9E2903"/>
                </a:solidFill>
              </a:rPr>
              <a:t>3,8 · 720 ≈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EFF7BE4-22A9-9F42-98B1-9022AB9A1C42}"/>
              </a:ext>
            </a:extLst>
          </p:cNvPr>
          <p:cNvSpPr/>
          <p:nvPr/>
        </p:nvSpPr>
        <p:spPr>
          <a:xfrm>
            <a:off x="3707783" y="3344451"/>
            <a:ext cx="1582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Till exempel: </a:t>
            </a:r>
            <a:endParaRPr lang="sv-SE" sz="2800" dirty="0"/>
          </a:p>
          <a:p>
            <a:r>
              <a:rPr lang="sv-SE" sz="2800" b="1" dirty="0">
                <a:solidFill>
                  <a:srgbClr val="9E2903"/>
                </a:solidFill>
              </a:rPr>
              <a:t>3,8 · 720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9D15348-ACF2-4749-80E3-651A9C2B95ED}"/>
              </a:ext>
            </a:extLst>
          </p:cNvPr>
          <p:cNvSpPr/>
          <p:nvPr/>
        </p:nvSpPr>
        <p:spPr>
          <a:xfrm>
            <a:off x="3813801" y="4175448"/>
            <a:ext cx="1151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3,8 ≈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2228EE16-9C05-0048-9B26-11C5286D610D}"/>
              </a:ext>
            </a:extLst>
          </p:cNvPr>
          <p:cNvSpPr/>
          <p:nvPr/>
        </p:nvSpPr>
        <p:spPr>
          <a:xfrm>
            <a:off x="4458321" y="4175448"/>
            <a:ext cx="885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 4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422A5C0-0D77-C14A-B9CF-72890DD4D377}"/>
              </a:ext>
            </a:extLst>
          </p:cNvPr>
          <p:cNvSpPr/>
          <p:nvPr/>
        </p:nvSpPr>
        <p:spPr>
          <a:xfrm>
            <a:off x="3755131" y="4518242"/>
            <a:ext cx="1151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720 ≈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C1FC7D4-0244-C444-8354-1A473C2ABEF7}"/>
              </a:ext>
            </a:extLst>
          </p:cNvPr>
          <p:cNvSpPr/>
          <p:nvPr/>
        </p:nvSpPr>
        <p:spPr>
          <a:xfrm>
            <a:off x="4463691" y="4538653"/>
            <a:ext cx="885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 700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A358E8D9-5858-9341-8EE8-584FC98A5FDD}"/>
              </a:ext>
            </a:extLst>
          </p:cNvPr>
          <p:cNvSpPr/>
          <p:nvPr/>
        </p:nvSpPr>
        <p:spPr>
          <a:xfrm>
            <a:off x="4245991" y="5317767"/>
            <a:ext cx="16668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9E2903"/>
                </a:solidFill>
              </a:rPr>
              <a:t>4 · 700 =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734BEE7-7A25-054D-901E-42091450510B}"/>
              </a:ext>
            </a:extLst>
          </p:cNvPr>
          <p:cNvSpPr/>
          <p:nvPr/>
        </p:nvSpPr>
        <p:spPr>
          <a:xfrm>
            <a:off x="5604339" y="5317767"/>
            <a:ext cx="16668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9E2903"/>
                </a:solidFill>
              </a:rPr>
              <a:t>2 800</a:t>
            </a:r>
          </a:p>
        </p:txBody>
      </p:sp>
    </p:spTree>
    <p:extLst>
      <p:ext uri="{BB962C8B-B14F-4D97-AF65-F5344CB8AC3E}">
        <p14:creationId xmlns:p14="http://schemas.microsoft.com/office/powerpoint/2010/main" val="75755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15645</TotalTime>
  <Words>1280</Words>
  <Application>Microsoft Macintosh PowerPoint</Application>
  <PresentationFormat>Bildspel på skärmen (4:3)</PresentationFormat>
  <Paragraphs>264</Paragraphs>
  <Slides>17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2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151</cp:revision>
  <dcterms:created xsi:type="dcterms:W3CDTF">2017-04-10T07:17:33Z</dcterms:created>
  <dcterms:modified xsi:type="dcterms:W3CDTF">2022-06-12T07:35:31Z</dcterms:modified>
</cp:coreProperties>
</file>