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21" r:id="rId2"/>
    <p:sldId id="322" r:id="rId3"/>
    <p:sldId id="257" r:id="rId4"/>
    <p:sldId id="320" r:id="rId5"/>
    <p:sldId id="325" r:id="rId6"/>
    <p:sldId id="326" r:id="rId7"/>
    <p:sldId id="327" r:id="rId8"/>
    <p:sldId id="330" r:id="rId9"/>
    <p:sldId id="328" r:id="rId10"/>
    <p:sldId id="331" r:id="rId11"/>
    <p:sldId id="332" r:id="rId12"/>
    <p:sldId id="336" r:id="rId13"/>
  </p:sldIdLst>
  <p:sldSz cx="9144000" cy="6858000" type="screen4x3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Fördiagnos 2.3_Uppgift 80 - 82" id="{547EB969-D905-024A-B7C7-3BEE6DFDF499}">
          <p14:sldIdLst>
            <p14:sldId id="321"/>
            <p14:sldId id="322"/>
            <p14:sldId id="257"/>
          </p14:sldIdLst>
        </p14:section>
        <p14:section name="Fördiagnos 2.3_Uppgift 83" id="{D70FE086-9652-4840-A6DC-904372E4FE64}">
          <p14:sldIdLst>
            <p14:sldId id="320"/>
            <p14:sldId id="325"/>
          </p14:sldIdLst>
        </p14:section>
        <p14:section name="Fördiagnos 2.3_Uppgift 84" id="{E75B5FE8-B371-F846-94EB-BB39755E73F5}">
          <p14:sldIdLst>
            <p14:sldId id="326"/>
            <p14:sldId id="327"/>
            <p14:sldId id="330"/>
            <p14:sldId id="328"/>
            <p14:sldId id="331"/>
          </p14:sldIdLst>
        </p14:section>
        <p14:section name="Fördiagnos 2.3_Uppgift 85" id="{6C089354-DF19-8344-9796-468E6D024417}">
          <p14:sldIdLst>
            <p14:sldId id="332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42" autoAdjust="0"/>
    <p:restoredTop sz="99828" autoAdjust="0"/>
  </p:normalViewPr>
  <p:slideViewPr>
    <p:cSldViewPr snapToGrid="0" snapToObjects="1">
      <p:cViewPr>
        <p:scale>
          <a:sx n="124" d="100"/>
          <a:sy n="124" d="100"/>
        </p:scale>
        <p:origin x="200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A6A5893-4956-8F41-93DE-3EB49683F04A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B2F7B31-AE81-C847-B55C-DAA887F93BB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7302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2F7B31-AE81-C847-B55C-DAA887F93BB7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72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5B33-EECA-E345-9FC2-5E3742DA8662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EEA7A-7F54-C54C-9238-1EB7BEBF071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951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38DA4-4B74-C74A-B8A1-DD880CE558F0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B875A-7E3D-0443-9013-E101C48B941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60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24A09-12D6-8B4E-98F3-4BA6832EECD1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808A-FE97-F642-AE32-0956871E6A9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94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DF713-572D-A642-BD96-714C491B39B9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49861-0C9A-054D-8316-620ACEEFE4A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56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74A14-4AC4-0549-A2A1-49962690A6FC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889EA-5345-DD4E-959E-6FC96FAD32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290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1EE72-BBC9-2D4F-A7CD-2EC8A9D83FA0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7E18-F6BC-7B4E-AE79-3DBEA6BE442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855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FB39-7D05-0B46-83B1-C0B075E3D694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54E4-1D05-2A40-8403-5ABBD367CEB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77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FE0B0-A13C-864E-A67E-7AADEA49CF3F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4A15A-C074-D74E-9645-F192FF98BBB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130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367F1-8986-7245-BE40-7A57AE6D5A19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FD5CC-B87A-8E47-B35A-7343D208697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04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B13CD-EC39-DD46-B609-1E197898BCFA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5C7F7-9DAB-C748-A4CA-3B304A3A903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94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69752-66C0-9E4A-BC55-E9F6C092E643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925A1-3E2C-B244-A610-751995A75D5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31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614604-6435-414E-8A45-CE1C215ECEE3}" type="datetimeFigureOut">
              <a:rPr lang="sv-SE"/>
              <a:pPr>
                <a:defRPr/>
              </a:pPr>
              <a:t>2022-06-12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F53BB1D-EC68-6A47-B5DF-51469737589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NUL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../media/image17.png"/><Relationship Id="rId5" Type="http://schemas.openxmlformats.org/officeDocument/2006/relationships/image" Target="NULL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NULL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11"/>
          <p:cNvSpPr txBox="1">
            <a:spLocks noChangeArrowheads="1"/>
          </p:cNvSpPr>
          <p:nvPr/>
        </p:nvSpPr>
        <p:spPr bwMode="auto">
          <a:xfrm>
            <a:off x="177800" y="171450"/>
            <a:ext cx="8848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fr-FR" b="1" dirty="0"/>
              <a:t>					                      </a:t>
            </a:r>
            <a:r>
              <a:rPr lang="fr-FR" b="1" dirty="0" err="1"/>
              <a:t>Hela</a:t>
            </a:r>
            <a:r>
              <a:rPr lang="fr-FR" b="1" dirty="0"/>
              <a:t> </a:t>
            </a:r>
            <a:r>
              <a:rPr lang="fr-FR" b="1" dirty="0" err="1"/>
              <a:t>tal</a:t>
            </a:r>
            <a:endParaRPr lang="fr-FR" b="1" dirty="0"/>
          </a:p>
        </p:txBody>
      </p:sp>
      <p:grpSp>
        <p:nvGrpSpPr>
          <p:cNvPr id="11" name="Grupp 10"/>
          <p:cNvGrpSpPr/>
          <p:nvPr/>
        </p:nvGrpSpPr>
        <p:grpSpPr>
          <a:xfrm>
            <a:off x="1857826" y="943275"/>
            <a:ext cx="5069049" cy="1198085"/>
            <a:chOff x="1857826" y="943275"/>
            <a:chExt cx="5069049" cy="1198085"/>
          </a:xfrm>
        </p:grpSpPr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09204" y="943275"/>
              <a:ext cx="3125403" cy="280569"/>
            </a:xfrm>
            <a:prstGeom prst="rect">
              <a:avLst/>
            </a:prstGeom>
          </p:spPr>
        </p:pic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57826" y="1223844"/>
              <a:ext cx="5069049" cy="917516"/>
            </a:xfrm>
            <a:prstGeom prst="rect">
              <a:avLst/>
            </a:prstGeom>
          </p:spPr>
        </p:pic>
      </p:grpSp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0595" y="2141360"/>
            <a:ext cx="1981000" cy="217602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9204" y="4848135"/>
            <a:ext cx="2814443" cy="49103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07866" y="5368835"/>
            <a:ext cx="3426741" cy="90362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0015" y="4993515"/>
            <a:ext cx="1895026" cy="138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8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D0AAEC0-8492-1B41-948B-95A6DEB28B24}"/>
              </a:ext>
            </a:extLst>
          </p:cNvPr>
          <p:cNvSpPr txBox="1"/>
          <p:nvPr/>
        </p:nvSpPr>
        <p:spPr>
          <a:xfrm>
            <a:off x="644602" y="428913"/>
            <a:ext cx="1184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C00000"/>
                </a:solidFill>
              </a:rPr>
              <a:t>Exempel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EE4174F6-F084-4346-9624-0CBF43012D79}"/>
              </a:ext>
            </a:extLst>
          </p:cNvPr>
          <p:cNvGraphicFramePr>
            <a:graphicFrameLocks noGrp="1"/>
          </p:cNvGraphicFramePr>
          <p:nvPr/>
        </p:nvGraphicFramePr>
        <p:xfrm>
          <a:off x="2373087" y="1048657"/>
          <a:ext cx="3102428" cy="22250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778783150"/>
                    </a:ext>
                  </a:extLst>
                </a:gridCol>
                <a:gridCol w="1578428">
                  <a:extLst>
                    <a:ext uri="{9D8B030D-6E8A-4147-A177-3AD203B41FA5}">
                      <a16:colId xmlns:a16="http://schemas.microsoft.com/office/drawing/2014/main" val="287174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Grundpotensform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9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704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552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657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817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906970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9D52A559-7F32-8F44-9910-F38D9515C3BE}"/>
              </a:ext>
            </a:extLst>
          </p:cNvPr>
          <p:cNvSpPr txBox="1"/>
          <p:nvPr/>
        </p:nvSpPr>
        <p:spPr>
          <a:xfrm>
            <a:off x="2732315" y="1436914"/>
            <a:ext cx="957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0,003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124B698-D747-1940-8BA4-6873AD05A1E1}"/>
              </a:ext>
            </a:extLst>
          </p:cNvPr>
          <p:cNvSpPr/>
          <p:nvPr/>
        </p:nvSpPr>
        <p:spPr>
          <a:xfrm>
            <a:off x="4344689" y="1422513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3 ∙ 10</a:t>
            </a:r>
            <a:r>
              <a:rPr lang="de-DE" baseline="30000" dirty="0"/>
              <a:t>-3</a:t>
            </a:r>
            <a:r>
              <a:rPr lang="de-DE" dirty="0"/>
              <a:t> </a:t>
            </a:r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28AF607A-C2B8-3541-BA92-F6A7678435A7}"/>
              </a:ext>
            </a:extLst>
          </p:cNvPr>
          <p:cNvSpPr/>
          <p:nvPr/>
        </p:nvSpPr>
        <p:spPr>
          <a:xfrm>
            <a:off x="4169961" y="1799742"/>
            <a:ext cx="1051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1,2 ∙ 10</a:t>
            </a:r>
            <a:r>
              <a:rPr lang="de-DE" baseline="30000" dirty="0"/>
              <a:t>-5</a:t>
            </a:r>
            <a:r>
              <a:rPr lang="de-DE" dirty="0"/>
              <a:t> </a:t>
            </a:r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9A067BA-E81D-DF49-9A65-C1773E91FC6A}"/>
              </a:ext>
            </a:extLst>
          </p:cNvPr>
          <p:cNvSpPr txBox="1"/>
          <p:nvPr/>
        </p:nvSpPr>
        <p:spPr>
          <a:xfrm>
            <a:off x="2570635" y="1791845"/>
            <a:ext cx="1132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0,000 012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6E7281A-EAFF-3049-A6E0-220D620A1166}"/>
              </a:ext>
            </a:extLst>
          </p:cNvPr>
          <p:cNvSpPr/>
          <p:nvPr/>
        </p:nvSpPr>
        <p:spPr>
          <a:xfrm>
            <a:off x="4344688" y="216907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7 ∙ 10</a:t>
            </a:r>
            <a:r>
              <a:rPr lang="de-DE" baseline="30000" dirty="0"/>
              <a:t>-1</a:t>
            </a:r>
            <a:r>
              <a:rPr lang="de-DE" dirty="0"/>
              <a:t> </a:t>
            </a:r>
            <a:endParaRPr lang="sv-SE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484DB5F4-A352-6943-90D0-AD23E6BF9738}"/>
              </a:ext>
            </a:extLst>
          </p:cNvPr>
          <p:cNvSpPr txBox="1"/>
          <p:nvPr/>
        </p:nvSpPr>
        <p:spPr>
          <a:xfrm>
            <a:off x="2812559" y="2177840"/>
            <a:ext cx="957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0,7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A0579BE-6689-DC4B-AAC8-8CFD516646B4}"/>
              </a:ext>
            </a:extLst>
          </p:cNvPr>
          <p:cNvSpPr/>
          <p:nvPr/>
        </p:nvSpPr>
        <p:spPr>
          <a:xfrm>
            <a:off x="4169960" y="2536719"/>
            <a:ext cx="1051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9,8 ∙ 10</a:t>
            </a:r>
            <a:r>
              <a:rPr lang="de-DE" baseline="30000" dirty="0"/>
              <a:t>-4</a:t>
            </a:r>
            <a:r>
              <a:rPr lang="de-DE" dirty="0"/>
              <a:t> </a:t>
            </a:r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41BB000C-CEA0-824E-AB71-DF475CB4AE8B}"/>
              </a:ext>
            </a:extLst>
          </p:cNvPr>
          <p:cNvSpPr txBox="1"/>
          <p:nvPr/>
        </p:nvSpPr>
        <p:spPr>
          <a:xfrm>
            <a:off x="2637833" y="2522027"/>
            <a:ext cx="1132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0,000 98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638F6B19-4EE8-9748-BF67-DEBE3717B978}"/>
              </a:ext>
            </a:extLst>
          </p:cNvPr>
          <p:cNvSpPr txBox="1"/>
          <p:nvPr/>
        </p:nvSpPr>
        <p:spPr>
          <a:xfrm>
            <a:off x="2426092" y="2903724"/>
            <a:ext cx="1563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0,000 001 15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8AE1797E-4912-8E4E-9349-E3B684ABC898}"/>
              </a:ext>
            </a:extLst>
          </p:cNvPr>
          <p:cNvSpPr/>
          <p:nvPr/>
        </p:nvSpPr>
        <p:spPr>
          <a:xfrm>
            <a:off x="4075498" y="2891359"/>
            <a:ext cx="13055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1,15 ∙ 10</a:t>
            </a:r>
            <a:r>
              <a:rPr lang="de-DE" baseline="30000" dirty="0"/>
              <a:t>-6</a:t>
            </a:r>
            <a:r>
              <a:rPr lang="de-DE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728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1"/>
          <p:cNvSpPr>
            <a:spLocks noChangeArrowheads="1"/>
          </p:cNvSpPr>
          <p:nvPr/>
        </p:nvSpPr>
        <p:spPr bwMode="auto">
          <a:xfrm>
            <a:off x="241300" y="174625"/>
            <a:ext cx="8785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v-SE" sz="2400" b="1" dirty="0"/>
              <a:t>						Kvadrater och kvadratrötter 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AE10B168-11DA-684D-872E-5BBC458DC21A}"/>
              </a:ext>
            </a:extLst>
          </p:cNvPr>
          <p:cNvSpPr/>
          <p:nvPr/>
        </p:nvSpPr>
        <p:spPr>
          <a:xfrm>
            <a:off x="2541431" y="1159515"/>
            <a:ext cx="35860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Om man multiplicerar talet 5 med sig själv, det vill säga 5 · 5, så säger man att man </a:t>
            </a:r>
            <a:r>
              <a:rPr lang="sv-SE" i="1" dirty="0">
                <a:solidFill>
                  <a:srgbClr val="A70001"/>
                </a:solidFill>
              </a:rPr>
              <a:t>kvadrerar</a:t>
            </a:r>
            <a:r>
              <a:rPr lang="sv-SE" i="1" dirty="0"/>
              <a:t> </a:t>
            </a:r>
            <a:r>
              <a:rPr lang="sv-SE" dirty="0"/>
              <a:t>talet 5. 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AD7AF0AB-9295-EE42-9E2A-6EEFF353CFCC}"/>
              </a:ext>
            </a:extLst>
          </p:cNvPr>
          <p:cNvSpPr/>
          <p:nvPr/>
        </p:nvSpPr>
        <p:spPr>
          <a:xfrm>
            <a:off x="3360379" y="2286936"/>
            <a:ext cx="2065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Man brukar säga att </a:t>
            </a:r>
            <a:r>
              <a:rPr lang="sv-SE" dirty="0">
                <a:solidFill>
                  <a:srgbClr val="A70001"/>
                </a:solidFill>
              </a:rPr>
              <a:t>”5 i kvadrat är 25”</a:t>
            </a:r>
            <a:r>
              <a:rPr lang="sv-SE" dirty="0"/>
              <a:t>. 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14190C59-FB78-9848-89D0-0C82A810A0DE}"/>
              </a:ext>
            </a:extLst>
          </p:cNvPr>
          <p:cNvSpPr/>
          <p:nvPr/>
        </p:nvSpPr>
        <p:spPr>
          <a:xfrm>
            <a:off x="3714667" y="732372"/>
            <a:ext cx="2460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i="1" dirty="0">
                <a:solidFill>
                  <a:srgbClr val="A70001"/>
                </a:solidFill>
              </a:rPr>
              <a:t>Kvadrat och kvadratrot </a:t>
            </a:r>
            <a:endParaRPr lang="sv-SE" b="1" dirty="0">
              <a:solidFill>
                <a:srgbClr val="A70001"/>
              </a:solidFill>
            </a:endParaRPr>
          </a:p>
        </p:txBody>
      </p:sp>
      <p:grpSp>
        <p:nvGrpSpPr>
          <p:cNvPr id="10" name="Grupp 9">
            <a:extLst>
              <a:ext uri="{FF2B5EF4-FFF2-40B4-BE49-F238E27FC236}">
                <a16:creationId xmlns:a16="http://schemas.microsoft.com/office/drawing/2014/main" id="{136FAEA9-3BB0-3746-AE3D-788DD1659217}"/>
              </a:ext>
            </a:extLst>
          </p:cNvPr>
          <p:cNvGrpSpPr/>
          <p:nvPr/>
        </p:nvGrpSpPr>
        <p:grpSpPr>
          <a:xfrm>
            <a:off x="6342720" y="949066"/>
            <a:ext cx="1235579" cy="1278186"/>
            <a:chOff x="6238921" y="1256875"/>
            <a:chExt cx="1235579" cy="1278186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0EDAFE6C-8280-6046-B800-841DC6903856}"/>
                </a:ext>
              </a:extLst>
            </p:cNvPr>
            <p:cNvSpPr/>
            <p:nvPr/>
          </p:nvSpPr>
          <p:spPr>
            <a:xfrm>
              <a:off x="6238921" y="1529791"/>
              <a:ext cx="723900" cy="68484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25</a:t>
              </a:r>
            </a:p>
          </p:txBody>
        </p: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D350E6AD-F69F-4749-8C53-7C87F6404994}"/>
                </a:ext>
              </a:extLst>
            </p:cNvPr>
            <p:cNvSpPr/>
            <p:nvPr/>
          </p:nvSpPr>
          <p:spPr>
            <a:xfrm>
              <a:off x="6450028" y="2165729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A69809BD-A8E2-654D-B1E7-36C3228B3F7E}"/>
                </a:ext>
              </a:extLst>
            </p:cNvPr>
            <p:cNvSpPr/>
            <p:nvPr/>
          </p:nvSpPr>
          <p:spPr>
            <a:xfrm>
              <a:off x="6956243" y="1687545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18695984-8FB3-2E4F-94BD-AE9C69A03125}"/>
                </a:ext>
              </a:extLst>
            </p:cNvPr>
            <p:cNvSpPr/>
            <p:nvPr/>
          </p:nvSpPr>
          <p:spPr>
            <a:xfrm>
              <a:off x="6962821" y="1256875"/>
              <a:ext cx="51167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dirty="0"/>
                <a:t>(cm)</a:t>
              </a:r>
            </a:p>
          </p:txBody>
        </p:sp>
      </p:grpSp>
      <p:sp>
        <p:nvSpPr>
          <p:cNvPr id="53" name="Rektangel 52">
            <a:extLst>
              <a:ext uri="{FF2B5EF4-FFF2-40B4-BE49-F238E27FC236}">
                <a16:creationId xmlns:a16="http://schemas.microsoft.com/office/drawing/2014/main" id="{3A437397-3C44-A946-B7F9-06454F8B6363}"/>
              </a:ext>
            </a:extLst>
          </p:cNvPr>
          <p:cNvSpPr/>
          <p:nvPr/>
        </p:nvSpPr>
        <p:spPr>
          <a:xfrm>
            <a:off x="6127522" y="2398279"/>
            <a:ext cx="1214438" cy="4824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/>
              <a:t>5</a:t>
            </a:r>
            <a:r>
              <a:rPr lang="sv-SE" baseline="30000" dirty="0"/>
              <a:t>2</a:t>
            </a:r>
            <a:r>
              <a:rPr lang="sv-SE" dirty="0"/>
              <a:t> = 25</a:t>
            </a:r>
            <a:endParaRPr lang="sv-SE" baseline="30000" dirty="0"/>
          </a:p>
        </p:txBody>
      </p:sp>
      <p:sp>
        <p:nvSpPr>
          <p:cNvPr id="72" name="Rektangel 71">
            <a:extLst>
              <a:ext uri="{FF2B5EF4-FFF2-40B4-BE49-F238E27FC236}">
                <a16:creationId xmlns:a16="http://schemas.microsoft.com/office/drawing/2014/main" id="{E7676444-6AE2-CF4C-9803-2F33874C71FE}"/>
              </a:ext>
            </a:extLst>
          </p:cNvPr>
          <p:cNvSpPr/>
          <p:nvPr/>
        </p:nvSpPr>
        <p:spPr>
          <a:xfrm>
            <a:off x="1905000" y="3229441"/>
            <a:ext cx="40671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Om man vet att en kvadrat har arean </a:t>
            </a:r>
          </a:p>
          <a:p>
            <a:r>
              <a:rPr lang="sv-SE" dirty="0"/>
              <a:t>25 cm</a:t>
            </a:r>
            <a:r>
              <a:rPr lang="sv-SE" baseline="30000" dirty="0"/>
              <a:t>2</a:t>
            </a:r>
            <a:r>
              <a:rPr lang="sv-SE" dirty="0"/>
              <a:t> kan man räkna ut att kvadratens sida är 5 cm.</a:t>
            </a:r>
          </a:p>
          <a:p>
            <a:r>
              <a:rPr lang="sv-SE" dirty="0"/>
              <a:t>Man säger att </a:t>
            </a:r>
            <a:r>
              <a:rPr lang="sv-SE" i="1" dirty="0">
                <a:solidFill>
                  <a:srgbClr val="A70001"/>
                </a:solidFill>
              </a:rPr>
              <a:t>kvadratroten</a:t>
            </a:r>
            <a:r>
              <a:rPr lang="sv-SE" dirty="0"/>
              <a:t> </a:t>
            </a:r>
            <a:r>
              <a:rPr lang="sv-SE" i="1" dirty="0">
                <a:solidFill>
                  <a:srgbClr val="A70001"/>
                </a:solidFill>
              </a:rPr>
              <a:t>ur</a:t>
            </a:r>
            <a:r>
              <a:rPr lang="sv-SE" dirty="0"/>
              <a:t> 25 är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ktangel 72">
                <a:extLst>
                  <a:ext uri="{FF2B5EF4-FFF2-40B4-BE49-F238E27FC236}">
                    <a16:creationId xmlns:a16="http://schemas.microsoft.com/office/drawing/2014/main" id="{E81F62FA-2355-E749-90CC-5AAB80202EE2}"/>
                  </a:ext>
                </a:extLst>
              </p:cNvPr>
              <p:cNvSpPr/>
              <p:nvPr/>
            </p:nvSpPr>
            <p:spPr>
              <a:xfrm>
                <a:off x="6147290" y="3524327"/>
                <a:ext cx="1214438" cy="48246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sv-SE" dirty="0"/>
                  <a:t> = 5</a:t>
                </a:r>
                <a:endParaRPr lang="sv-SE" baseline="30000" dirty="0"/>
              </a:p>
            </p:txBody>
          </p:sp>
        </mc:Choice>
        <mc:Fallback xmlns="">
          <p:sp>
            <p:nvSpPr>
              <p:cNvPr id="73" name="Rektangel 72">
                <a:extLst>
                  <a:ext uri="{FF2B5EF4-FFF2-40B4-BE49-F238E27FC236}">
                    <a16:creationId xmlns:a16="http://schemas.microsoft.com/office/drawing/2014/main" id="{E81F62FA-2355-E749-90CC-5AAB80202E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290" y="3524327"/>
                <a:ext cx="1214438" cy="4824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ktangel 73">
                <a:extLst>
                  <a:ext uri="{FF2B5EF4-FFF2-40B4-BE49-F238E27FC236}">
                    <a16:creationId xmlns:a16="http://schemas.microsoft.com/office/drawing/2014/main" id="{8539A9D9-E123-EA49-85C7-EEEB5E293E32}"/>
                  </a:ext>
                </a:extLst>
              </p:cNvPr>
              <p:cNvSpPr/>
              <p:nvPr/>
            </p:nvSpPr>
            <p:spPr>
              <a:xfrm>
                <a:off x="2956961" y="5058306"/>
                <a:ext cx="3015214" cy="128035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sv-SE" b="1" dirty="0" smtClean="0"/>
                      <m:t>Motsatsen</m:t>
                    </m:r>
                    <m:r>
                      <m:rPr>
                        <m:nor/>
                      </m:rPr>
                      <a:rPr lang="sv-SE" b="1" dirty="0" smtClean="0"/>
                      <m:t> </m:t>
                    </m:r>
                    <m:r>
                      <m:rPr>
                        <m:nor/>
                      </m:rPr>
                      <a:rPr lang="sv-SE" b="1" dirty="0" smtClean="0"/>
                      <m:t>till</m:t>
                    </m:r>
                  </m:oMath>
                </a14:m>
                <a:r>
                  <a:rPr lang="sv-SE" b="1" dirty="0"/>
                  <a:t> </a:t>
                </a:r>
              </a:p>
              <a:p>
                <a:pPr marL="285750" indent="-285750">
                  <a:buFontTx/>
                  <a:buChar char="-"/>
                </a:pPr>
                <a:r>
                  <a:rPr lang="sv-SE" i="1" dirty="0"/>
                  <a:t>addition</a:t>
                </a:r>
                <a:r>
                  <a:rPr lang="sv-SE" dirty="0"/>
                  <a:t> är </a:t>
                </a:r>
                <a:r>
                  <a:rPr lang="sv-SE" i="1" dirty="0"/>
                  <a:t>subtraktion</a:t>
                </a:r>
                <a:r>
                  <a:rPr lang="sv-SE" dirty="0"/>
                  <a:t>. </a:t>
                </a:r>
              </a:p>
              <a:p>
                <a:pPr marL="285750" indent="-285750">
                  <a:buFontTx/>
                  <a:buChar char="-"/>
                </a:pPr>
                <a:r>
                  <a:rPr lang="sv-SE" i="1" dirty="0"/>
                  <a:t>multiplikation</a:t>
                </a:r>
                <a:r>
                  <a:rPr lang="sv-SE" dirty="0"/>
                  <a:t> är </a:t>
                </a:r>
                <a:r>
                  <a:rPr lang="sv-SE" i="1" dirty="0"/>
                  <a:t>division</a:t>
                </a:r>
                <a:r>
                  <a:rPr lang="sv-SE" dirty="0"/>
                  <a:t>. </a:t>
                </a:r>
              </a:p>
              <a:p>
                <a:pPr marL="285750" indent="-285750">
                  <a:buFontTx/>
                  <a:buChar char="-"/>
                </a:pPr>
                <a:r>
                  <a:rPr lang="sv-SE" i="1" dirty="0"/>
                  <a:t>kvadraten</a:t>
                </a:r>
                <a:r>
                  <a:rPr lang="sv-SE" dirty="0"/>
                  <a:t> är </a:t>
                </a:r>
                <a:r>
                  <a:rPr lang="sv-SE" i="1" dirty="0"/>
                  <a:t>roten ur</a:t>
                </a:r>
                <a:r>
                  <a:rPr lang="sv-SE" dirty="0"/>
                  <a:t>.</a:t>
                </a:r>
              </a:p>
            </p:txBody>
          </p:sp>
        </mc:Choice>
        <mc:Fallback xmlns="">
          <p:sp>
            <p:nvSpPr>
              <p:cNvPr id="74" name="Rektangel 73">
                <a:extLst>
                  <a:ext uri="{FF2B5EF4-FFF2-40B4-BE49-F238E27FC236}">
                    <a16:creationId xmlns:a16="http://schemas.microsoft.com/office/drawing/2014/main" id="{8539A9D9-E123-EA49-85C7-EEEB5E293E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961" y="5058306"/>
                <a:ext cx="3015214" cy="12803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ktangel 86">
            <a:extLst>
              <a:ext uri="{FF2B5EF4-FFF2-40B4-BE49-F238E27FC236}">
                <a16:creationId xmlns:a16="http://schemas.microsoft.com/office/drawing/2014/main" id="{14985150-8452-1A42-9F2A-E2A26BAD9BAE}"/>
              </a:ext>
            </a:extLst>
          </p:cNvPr>
          <p:cNvSpPr/>
          <p:nvPr/>
        </p:nvSpPr>
        <p:spPr>
          <a:xfrm>
            <a:off x="1905000" y="4417293"/>
            <a:ext cx="4192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Man kan kortare säga att </a:t>
            </a:r>
            <a:r>
              <a:rPr lang="sv-SE" i="1" dirty="0">
                <a:solidFill>
                  <a:srgbClr val="A70001"/>
                </a:solidFill>
              </a:rPr>
              <a:t>roten ur </a:t>
            </a:r>
            <a:r>
              <a:rPr lang="sv-SE" dirty="0"/>
              <a:t>25 är 5. </a:t>
            </a:r>
          </a:p>
        </p:txBody>
      </p:sp>
    </p:spTree>
    <p:extLst>
      <p:ext uri="{BB962C8B-B14F-4D97-AF65-F5344CB8AC3E}">
        <p14:creationId xmlns:p14="http://schemas.microsoft.com/office/powerpoint/2010/main" val="3310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9" grpId="0"/>
      <p:bldP spid="53" grpId="0" animBg="1"/>
      <p:bldP spid="72" grpId="0"/>
      <p:bldP spid="73" grpId="0" animBg="1"/>
      <p:bldP spid="74" grpId="0" animBg="1"/>
      <p:bldP spid="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C330BEC-1773-F441-8C3F-61099CFFB7F0}"/>
              </a:ext>
            </a:extLst>
          </p:cNvPr>
          <p:cNvSpPr txBox="1"/>
          <p:nvPr/>
        </p:nvSpPr>
        <p:spPr>
          <a:xfrm>
            <a:off x="589777" y="328567"/>
            <a:ext cx="1015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C00000"/>
                </a:solidFill>
              </a:rPr>
              <a:t>Exempel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29029BD-E266-6D43-8EFA-B284D1EC9AC7}"/>
              </a:ext>
            </a:extLst>
          </p:cNvPr>
          <p:cNvSpPr txBox="1"/>
          <p:nvPr/>
        </p:nvSpPr>
        <p:spPr>
          <a:xfrm>
            <a:off x="1806205" y="328567"/>
            <a:ext cx="423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Beräkna med huvudräkning.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ruta 3">
                <a:extLst>
                  <a:ext uri="{FF2B5EF4-FFF2-40B4-BE49-F238E27FC236}">
                    <a16:creationId xmlns:a16="http://schemas.microsoft.com/office/drawing/2014/main" id="{18B4C540-486E-2C4F-9D51-7CAC5F415F55}"/>
                  </a:ext>
                </a:extLst>
              </p:cNvPr>
              <p:cNvSpPr txBox="1"/>
              <p:nvPr/>
            </p:nvSpPr>
            <p:spPr>
              <a:xfrm>
                <a:off x="589777" y="954793"/>
                <a:ext cx="1380339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sv-SE" dirty="0"/>
                  <a:t>  </a:t>
                </a:r>
              </a:p>
            </p:txBody>
          </p:sp>
        </mc:Choice>
        <mc:Fallback xmlns="">
          <p:sp>
            <p:nvSpPr>
              <p:cNvPr id="4" name="textruta 3">
                <a:extLst>
                  <a:ext uri="{FF2B5EF4-FFF2-40B4-BE49-F238E27FC236}">
                    <a16:creationId xmlns:a16="http://schemas.microsoft.com/office/drawing/2014/main" id="{18B4C540-486E-2C4F-9D51-7CAC5F415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77" y="954793"/>
                <a:ext cx="1380339" cy="408253"/>
              </a:xfrm>
              <a:prstGeom prst="rect">
                <a:avLst/>
              </a:prstGeom>
              <a:blipFill>
                <a:blip r:embed="rId2"/>
                <a:stretch>
                  <a:fillRect l="-2727" b="-2121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ruta 4">
                <a:extLst>
                  <a:ext uri="{FF2B5EF4-FFF2-40B4-BE49-F238E27FC236}">
                    <a16:creationId xmlns:a16="http://schemas.microsoft.com/office/drawing/2014/main" id="{DBF79694-EDB5-9F40-A509-FA30223BDB67}"/>
                  </a:ext>
                </a:extLst>
              </p:cNvPr>
              <p:cNvSpPr txBox="1"/>
              <p:nvPr/>
            </p:nvSpPr>
            <p:spPr>
              <a:xfrm>
                <a:off x="4255326" y="948625"/>
                <a:ext cx="1535510" cy="398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sv-SE" dirty="0">
                    <a:latin typeface="Bradley Hand" pitchFamily="2" charset="77"/>
                  </a:rPr>
                  <a:t> </a:t>
                </a:r>
                <a:r>
                  <a:rPr lang="sv-SE" dirty="0">
                    <a:latin typeface="+mn-lt"/>
                  </a:rPr>
                  <a:t>=</a:t>
                </a:r>
                <a:r>
                  <a:rPr lang="sv-SE" dirty="0">
                    <a:latin typeface="Bradley Hand" pitchFamily="2" charset="77"/>
                  </a:rPr>
                  <a:t>  </a:t>
                </a:r>
              </a:p>
            </p:txBody>
          </p:sp>
        </mc:Choice>
        <mc:Fallback xmlns="">
          <p:sp>
            <p:nvSpPr>
              <p:cNvPr id="5" name="textruta 4">
                <a:extLst>
                  <a:ext uri="{FF2B5EF4-FFF2-40B4-BE49-F238E27FC236}">
                    <a16:creationId xmlns:a16="http://schemas.microsoft.com/office/drawing/2014/main" id="{DBF79694-EDB5-9F40-A509-FA30223BD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326" y="948625"/>
                <a:ext cx="1535510" cy="398186"/>
              </a:xfrm>
              <a:prstGeom prst="rect">
                <a:avLst/>
              </a:prstGeom>
              <a:blipFill>
                <a:blip r:embed="rId3"/>
                <a:stretch>
                  <a:fillRect l="-2459" t="-3125" b="-25000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ruta 8">
            <a:extLst>
              <a:ext uri="{FF2B5EF4-FFF2-40B4-BE49-F238E27FC236}">
                <a16:creationId xmlns:a16="http://schemas.microsoft.com/office/drawing/2014/main" id="{D4B83A90-430C-4742-854D-A3DE8DAB4505}"/>
              </a:ext>
            </a:extLst>
          </p:cNvPr>
          <p:cNvSpPr txBox="1"/>
          <p:nvPr/>
        </p:nvSpPr>
        <p:spPr>
          <a:xfrm>
            <a:off x="5230763" y="969646"/>
            <a:ext cx="434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ruta 9">
                <a:extLst>
                  <a:ext uri="{FF2B5EF4-FFF2-40B4-BE49-F238E27FC236}">
                    <a16:creationId xmlns:a16="http://schemas.microsoft.com/office/drawing/2014/main" id="{B4C037B3-7FE7-2F4C-99D7-0825E83305F7}"/>
                  </a:ext>
                </a:extLst>
              </p:cNvPr>
              <p:cNvSpPr txBox="1"/>
              <p:nvPr/>
            </p:nvSpPr>
            <p:spPr>
              <a:xfrm>
                <a:off x="589777" y="1581515"/>
                <a:ext cx="1380339" cy="381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0,64</m:t>
                        </m:r>
                      </m:e>
                    </m:rad>
                  </m:oMath>
                </a14:m>
                <a:endParaRPr lang="sv-SE" dirty="0"/>
              </a:p>
            </p:txBody>
          </p:sp>
        </mc:Choice>
        <mc:Fallback xmlns="">
          <p:sp>
            <p:nvSpPr>
              <p:cNvPr id="10" name="textruta 9">
                <a:extLst>
                  <a:ext uri="{FF2B5EF4-FFF2-40B4-BE49-F238E27FC236}">
                    <a16:creationId xmlns:a16="http://schemas.microsoft.com/office/drawing/2014/main" id="{B4C037B3-7FE7-2F4C-99D7-0825E8330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77" y="1581515"/>
                <a:ext cx="1380339" cy="381836"/>
              </a:xfrm>
              <a:prstGeom prst="rect">
                <a:avLst/>
              </a:prstGeom>
              <a:blipFill>
                <a:blip r:embed="rId4"/>
                <a:stretch>
                  <a:fillRect l="-2727" t="-3226" b="-225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ruta 10">
                <a:extLst>
                  <a:ext uri="{FF2B5EF4-FFF2-40B4-BE49-F238E27FC236}">
                    <a16:creationId xmlns:a16="http://schemas.microsoft.com/office/drawing/2014/main" id="{EC77E4AD-F164-8B4F-A6DC-40FC4AFC49A4}"/>
                  </a:ext>
                </a:extLst>
              </p:cNvPr>
              <p:cNvSpPr txBox="1"/>
              <p:nvPr/>
            </p:nvSpPr>
            <p:spPr>
              <a:xfrm>
                <a:off x="4255326" y="1575347"/>
                <a:ext cx="1535510" cy="381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0,64</m:t>
                        </m:r>
                      </m:e>
                    </m:rad>
                  </m:oMath>
                </a14:m>
                <a:r>
                  <a:rPr lang="sv-SE" dirty="0">
                    <a:latin typeface="Bradley Hand" pitchFamily="2" charset="77"/>
                  </a:rPr>
                  <a:t> </a:t>
                </a:r>
                <a:r>
                  <a:rPr lang="sv-SE" dirty="0">
                    <a:latin typeface="+mn-lt"/>
                  </a:rPr>
                  <a:t>=</a:t>
                </a:r>
                <a:r>
                  <a:rPr lang="sv-SE" dirty="0">
                    <a:latin typeface="Bradley Hand" pitchFamily="2" charset="77"/>
                  </a:rPr>
                  <a:t>  </a:t>
                </a:r>
              </a:p>
            </p:txBody>
          </p:sp>
        </mc:Choice>
        <mc:Fallback xmlns="">
          <p:sp>
            <p:nvSpPr>
              <p:cNvPr id="11" name="textruta 10">
                <a:extLst>
                  <a:ext uri="{FF2B5EF4-FFF2-40B4-BE49-F238E27FC236}">
                    <a16:creationId xmlns:a16="http://schemas.microsoft.com/office/drawing/2014/main" id="{EC77E4AD-F164-8B4F-A6DC-40FC4AFC4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326" y="1575347"/>
                <a:ext cx="1535510" cy="381836"/>
              </a:xfrm>
              <a:prstGeom prst="rect">
                <a:avLst/>
              </a:prstGeom>
              <a:blipFill>
                <a:blip r:embed="rId5"/>
                <a:stretch>
                  <a:fillRect l="-2459" t="-9677" b="-225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ruta 11">
            <a:extLst>
              <a:ext uri="{FF2B5EF4-FFF2-40B4-BE49-F238E27FC236}">
                <a16:creationId xmlns:a16="http://schemas.microsoft.com/office/drawing/2014/main" id="{7B6E598F-2B3B-4E47-ADFE-823AAD686C98}"/>
              </a:ext>
            </a:extLst>
          </p:cNvPr>
          <p:cNvSpPr txBox="1"/>
          <p:nvPr/>
        </p:nvSpPr>
        <p:spPr>
          <a:xfrm>
            <a:off x="5407072" y="1581515"/>
            <a:ext cx="67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0,8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ruta 12">
                <a:extLst>
                  <a:ext uri="{FF2B5EF4-FFF2-40B4-BE49-F238E27FC236}">
                    <a16:creationId xmlns:a16="http://schemas.microsoft.com/office/drawing/2014/main" id="{87F9A464-20D7-914B-9668-CD18A8FE3CC8}"/>
                  </a:ext>
                </a:extLst>
              </p:cNvPr>
              <p:cNvSpPr txBox="1"/>
              <p:nvPr/>
            </p:nvSpPr>
            <p:spPr>
              <a:xfrm>
                <a:off x="589777" y="2160452"/>
                <a:ext cx="1535510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sv-SE" dirty="0"/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rad>
                  </m:oMath>
                </a14:m>
                <a:r>
                  <a:rPr lang="sv-SE" dirty="0"/>
                  <a:t> </a:t>
                </a:r>
                <a:endParaRPr lang="sv-SE" baseline="30000" dirty="0"/>
              </a:p>
            </p:txBody>
          </p:sp>
        </mc:Choice>
        <mc:Fallback xmlns="">
          <p:sp>
            <p:nvSpPr>
              <p:cNvPr id="13" name="textruta 12">
                <a:extLst>
                  <a:ext uri="{FF2B5EF4-FFF2-40B4-BE49-F238E27FC236}">
                    <a16:creationId xmlns:a16="http://schemas.microsoft.com/office/drawing/2014/main" id="{87F9A464-20D7-914B-9668-CD18A8FE3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77" y="2160452"/>
                <a:ext cx="1535510" cy="408253"/>
              </a:xfrm>
              <a:prstGeom prst="rect">
                <a:avLst/>
              </a:prstGeom>
              <a:blipFill>
                <a:blip r:embed="rId6"/>
                <a:stretch>
                  <a:fillRect l="-2459" b="-1818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ruta 13">
                <a:extLst>
                  <a:ext uri="{FF2B5EF4-FFF2-40B4-BE49-F238E27FC236}">
                    <a16:creationId xmlns:a16="http://schemas.microsoft.com/office/drawing/2014/main" id="{09AEBBE4-181B-D242-BF8A-87CF64AD64FC}"/>
                  </a:ext>
                </a:extLst>
              </p:cNvPr>
              <p:cNvSpPr txBox="1"/>
              <p:nvPr/>
            </p:nvSpPr>
            <p:spPr>
              <a:xfrm>
                <a:off x="4255325" y="2132615"/>
                <a:ext cx="1667493" cy="395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sv-SE" dirty="0"/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i="1">
                            <a:latin typeface="Cambria Math" panose="02040503050406030204" pitchFamily="18" charset="0"/>
                          </a:rPr>
                          <m:t>81</m:t>
                        </m:r>
                      </m:e>
                    </m:rad>
                  </m:oMath>
                </a14:m>
                <a:r>
                  <a:rPr lang="sv-SE" dirty="0"/>
                  <a:t> </a:t>
                </a:r>
                <a:r>
                  <a:rPr lang="sv-SE" dirty="0">
                    <a:latin typeface="+mn-lt"/>
                  </a:rPr>
                  <a:t>=</a:t>
                </a:r>
                <a:endParaRPr lang="sv-SE" dirty="0">
                  <a:latin typeface="Bradley Hand" pitchFamily="2" charset="77"/>
                </a:endParaRPr>
              </a:p>
            </p:txBody>
          </p:sp>
        </mc:Choice>
        <mc:Fallback xmlns="">
          <p:sp>
            <p:nvSpPr>
              <p:cNvPr id="14" name="textruta 13">
                <a:extLst>
                  <a:ext uri="{FF2B5EF4-FFF2-40B4-BE49-F238E27FC236}">
                    <a16:creationId xmlns:a16="http://schemas.microsoft.com/office/drawing/2014/main" id="{09AEBBE4-181B-D242-BF8A-87CF64AD6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325" y="2132615"/>
                <a:ext cx="1667493" cy="395429"/>
              </a:xfrm>
              <a:prstGeom prst="rect">
                <a:avLst/>
              </a:prstGeom>
              <a:blipFill>
                <a:blip r:embed="rId7"/>
                <a:stretch>
                  <a:fillRect l="-2273" t="-9677" r="-758" b="-2258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ruta 14">
            <a:extLst>
              <a:ext uri="{FF2B5EF4-FFF2-40B4-BE49-F238E27FC236}">
                <a16:creationId xmlns:a16="http://schemas.microsoft.com/office/drawing/2014/main" id="{CF51E261-F064-7C48-A591-DA6779437A4A}"/>
              </a:ext>
            </a:extLst>
          </p:cNvPr>
          <p:cNvSpPr txBox="1"/>
          <p:nvPr/>
        </p:nvSpPr>
        <p:spPr>
          <a:xfrm>
            <a:off x="5785123" y="2115382"/>
            <a:ext cx="1140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4 </a:t>
            </a:r>
            <a:r>
              <a:rPr lang="sv-SE" dirty="0">
                <a:latin typeface="+mn-lt"/>
                <a:ea typeface="Cambria Math" panose="02040503050406030204" pitchFamily="18" charset="0"/>
              </a:rPr>
              <a:t>+</a:t>
            </a:r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 9</a:t>
            </a:r>
            <a:r>
              <a:rPr lang="sv-SE" dirty="0">
                <a:latin typeface="+mn-lt"/>
                <a:ea typeface="Cambria Math" panose="02040503050406030204" pitchFamily="18" charset="0"/>
              </a:rPr>
              <a:t> = </a:t>
            </a:r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 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E2CDF12E-58D4-9445-AF1E-53D269485E6A}"/>
              </a:ext>
            </a:extLst>
          </p:cNvPr>
          <p:cNvSpPr txBox="1"/>
          <p:nvPr/>
        </p:nvSpPr>
        <p:spPr>
          <a:xfrm>
            <a:off x="6574438" y="2110127"/>
            <a:ext cx="55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ruta 16">
                <a:extLst>
                  <a:ext uri="{FF2B5EF4-FFF2-40B4-BE49-F238E27FC236}">
                    <a16:creationId xmlns:a16="http://schemas.microsoft.com/office/drawing/2014/main" id="{7BC4E94B-353A-9842-ACBF-CBB91FB657D4}"/>
                  </a:ext>
                </a:extLst>
              </p:cNvPr>
              <p:cNvSpPr txBox="1"/>
              <p:nvPr/>
            </p:nvSpPr>
            <p:spPr>
              <a:xfrm>
                <a:off x="589777" y="2843450"/>
                <a:ext cx="2073910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d)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</m:oMath>
                </a14:m>
                <a:r>
                  <a:rPr lang="sv-SE" dirty="0"/>
                  <a:t> ⋅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e>
                    </m:rad>
                  </m:oMath>
                </a14:m>
                <a:r>
                  <a:rPr lang="sv-SE" dirty="0"/>
                  <a:t> </a:t>
                </a:r>
                <a:endParaRPr lang="sv-SE" baseline="30000" dirty="0"/>
              </a:p>
            </p:txBody>
          </p:sp>
        </mc:Choice>
        <mc:Fallback>
          <p:sp>
            <p:nvSpPr>
              <p:cNvPr id="17" name="textruta 16">
                <a:extLst>
                  <a:ext uri="{FF2B5EF4-FFF2-40B4-BE49-F238E27FC236}">
                    <a16:creationId xmlns:a16="http://schemas.microsoft.com/office/drawing/2014/main" id="{7BC4E94B-353A-9842-ACBF-CBB91FB65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77" y="2843450"/>
                <a:ext cx="2073910" cy="408253"/>
              </a:xfrm>
              <a:prstGeom prst="rect">
                <a:avLst/>
              </a:prstGeom>
              <a:blipFill>
                <a:blip r:embed="rId8"/>
                <a:stretch>
                  <a:fillRect l="-2439" b="-2121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ruta 17">
                <a:extLst>
                  <a:ext uri="{FF2B5EF4-FFF2-40B4-BE49-F238E27FC236}">
                    <a16:creationId xmlns:a16="http://schemas.microsoft.com/office/drawing/2014/main" id="{0D78E5A3-8A49-2341-AF4B-28BDE885C249}"/>
                  </a:ext>
                </a:extLst>
              </p:cNvPr>
              <p:cNvSpPr txBox="1"/>
              <p:nvPr/>
            </p:nvSpPr>
            <p:spPr>
              <a:xfrm>
                <a:off x="4251639" y="2778896"/>
                <a:ext cx="2576543" cy="39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d)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</m:oMath>
                </a14:m>
                <a:r>
                  <a:rPr lang="sv-SE" dirty="0"/>
                  <a:t> ⋅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sv-SE" i="1">
                            <a:latin typeface="Cambria Math" panose="02040503050406030204" pitchFamily="18" charset="0"/>
                          </a:rPr>
                          <m:t>00</m:t>
                        </m:r>
                      </m:e>
                    </m:rad>
                    <m:r>
                      <a:rPr lang="sv-SE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dirty="0">
                    <a:latin typeface="+mn-lt"/>
                  </a:rPr>
                  <a:t> =</a:t>
                </a:r>
                <a:r>
                  <a:rPr lang="sv-SE" dirty="0">
                    <a:latin typeface="Bradley Hand" pitchFamily="2" charset="77"/>
                  </a:rPr>
                  <a:t> 2 · 10 </a:t>
                </a:r>
                <a:r>
                  <a:rPr lang="sv-SE" dirty="0"/>
                  <a:t>= </a:t>
                </a:r>
                <a:r>
                  <a:rPr lang="sv-SE" dirty="0">
                    <a:latin typeface="Bradley Hand" pitchFamily="2" charset="77"/>
                  </a:rPr>
                  <a:t> </a:t>
                </a:r>
              </a:p>
            </p:txBody>
          </p:sp>
        </mc:Choice>
        <mc:Fallback>
          <p:sp>
            <p:nvSpPr>
              <p:cNvPr id="18" name="textruta 17">
                <a:extLst>
                  <a:ext uri="{FF2B5EF4-FFF2-40B4-BE49-F238E27FC236}">
                    <a16:creationId xmlns:a16="http://schemas.microsoft.com/office/drawing/2014/main" id="{0D78E5A3-8A49-2341-AF4B-28BDE885C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639" y="2778896"/>
                <a:ext cx="2576543" cy="395814"/>
              </a:xfrm>
              <a:prstGeom prst="rect">
                <a:avLst/>
              </a:prstGeom>
              <a:blipFill>
                <a:blip r:embed="rId9"/>
                <a:stretch>
                  <a:fillRect l="-1961" t="-3030" b="-2424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ruta 22">
            <a:extLst>
              <a:ext uri="{FF2B5EF4-FFF2-40B4-BE49-F238E27FC236}">
                <a16:creationId xmlns:a16="http://schemas.microsoft.com/office/drawing/2014/main" id="{C981D375-1C63-9040-9FD6-CD0875A0BBE9}"/>
              </a:ext>
            </a:extLst>
          </p:cNvPr>
          <p:cNvSpPr txBox="1"/>
          <p:nvPr/>
        </p:nvSpPr>
        <p:spPr>
          <a:xfrm>
            <a:off x="6647387" y="2805378"/>
            <a:ext cx="55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  <a:ea typeface="Cambria Math" panose="02040503050406030204" pitchFamily="18" charset="0"/>
              </a:rPr>
              <a:t>20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ruta 29">
                <a:extLst>
                  <a:ext uri="{FF2B5EF4-FFF2-40B4-BE49-F238E27FC236}">
                    <a16:creationId xmlns:a16="http://schemas.microsoft.com/office/drawing/2014/main" id="{39846473-E905-0546-8BB1-85A7DDD6DCD3}"/>
                  </a:ext>
                </a:extLst>
              </p:cNvPr>
              <p:cNvSpPr txBox="1"/>
              <p:nvPr/>
            </p:nvSpPr>
            <p:spPr>
              <a:xfrm>
                <a:off x="567109" y="3509193"/>
                <a:ext cx="1380339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e)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sv-SE" dirty="0"/>
                  <a:t> ⋅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rad>
                  </m:oMath>
                </a14:m>
                <a:r>
                  <a:rPr lang="sv-SE" dirty="0"/>
                  <a:t>  </a:t>
                </a:r>
              </a:p>
            </p:txBody>
          </p:sp>
        </mc:Choice>
        <mc:Fallback>
          <p:sp>
            <p:nvSpPr>
              <p:cNvPr id="30" name="textruta 29">
                <a:extLst>
                  <a:ext uri="{FF2B5EF4-FFF2-40B4-BE49-F238E27FC236}">
                    <a16:creationId xmlns:a16="http://schemas.microsoft.com/office/drawing/2014/main" id="{39846473-E905-0546-8BB1-85A7DDD6D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09" y="3509193"/>
                <a:ext cx="1380339" cy="408253"/>
              </a:xfrm>
              <a:prstGeom prst="rect">
                <a:avLst/>
              </a:prstGeom>
              <a:blipFill>
                <a:blip r:embed="rId10"/>
                <a:stretch>
                  <a:fillRect l="-3636" b="-21212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ruta 30">
                <a:extLst>
                  <a:ext uri="{FF2B5EF4-FFF2-40B4-BE49-F238E27FC236}">
                    <a16:creationId xmlns:a16="http://schemas.microsoft.com/office/drawing/2014/main" id="{00F11E64-0EE5-BE44-9206-9AB4C32D6083}"/>
                  </a:ext>
                </a:extLst>
              </p:cNvPr>
              <p:cNvSpPr txBox="1"/>
              <p:nvPr/>
            </p:nvSpPr>
            <p:spPr>
              <a:xfrm>
                <a:off x="4285868" y="3517729"/>
                <a:ext cx="1712224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e)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sv-SE" dirty="0">
                    <a:latin typeface="Bradley Hand" pitchFamily="2" charset="77"/>
                  </a:rPr>
                  <a:t> ⋅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rad>
                  </m:oMath>
                </a14:m>
                <a:r>
                  <a:rPr lang="sv-SE" dirty="0">
                    <a:latin typeface="Bradley Hand" pitchFamily="2" charset="77"/>
                  </a:rPr>
                  <a:t> </a:t>
                </a:r>
                <a:r>
                  <a:rPr lang="sv-SE" dirty="0">
                    <a:latin typeface="+mn-lt"/>
                  </a:rPr>
                  <a:t>=</a:t>
                </a:r>
                <a:r>
                  <a:rPr lang="sv-SE" dirty="0">
                    <a:latin typeface="Bradley Hand" pitchFamily="2" charset="77"/>
                  </a:rPr>
                  <a:t>  </a:t>
                </a:r>
              </a:p>
            </p:txBody>
          </p:sp>
        </mc:Choice>
        <mc:Fallback>
          <p:sp>
            <p:nvSpPr>
              <p:cNvPr id="31" name="textruta 30">
                <a:extLst>
                  <a:ext uri="{FF2B5EF4-FFF2-40B4-BE49-F238E27FC236}">
                    <a16:creationId xmlns:a16="http://schemas.microsoft.com/office/drawing/2014/main" id="{00F11E64-0EE5-BE44-9206-9AB4C32D6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868" y="3517729"/>
                <a:ext cx="1712224" cy="408253"/>
              </a:xfrm>
              <a:prstGeom prst="rect">
                <a:avLst/>
              </a:prstGeom>
              <a:blipFill>
                <a:blip r:embed="rId11"/>
                <a:stretch>
                  <a:fillRect l="-2941" t="-2941" b="-1764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ruta 32">
            <a:extLst>
              <a:ext uri="{FF2B5EF4-FFF2-40B4-BE49-F238E27FC236}">
                <a16:creationId xmlns:a16="http://schemas.microsoft.com/office/drawing/2014/main" id="{75A7AC54-A8D0-F442-B7DA-44CE64E21C0E}"/>
              </a:ext>
            </a:extLst>
          </p:cNvPr>
          <p:cNvSpPr txBox="1"/>
          <p:nvPr/>
        </p:nvSpPr>
        <p:spPr>
          <a:xfrm>
            <a:off x="5665370" y="3531634"/>
            <a:ext cx="83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</a:rPr>
              <a:t>3 · 7</a:t>
            </a:r>
            <a:r>
              <a:rPr lang="sv-SE" dirty="0">
                <a:latin typeface="+mn-lt"/>
              </a:rPr>
              <a:t> =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048731FC-4422-3742-93CA-EDAF22FAEB69}"/>
              </a:ext>
            </a:extLst>
          </p:cNvPr>
          <p:cNvSpPr txBox="1"/>
          <p:nvPr/>
        </p:nvSpPr>
        <p:spPr>
          <a:xfrm>
            <a:off x="6409268" y="3526776"/>
            <a:ext cx="55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  <a:ea typeface="Cambria Math" panose="02040503050406030204" pitchFamily="18" charset="0"/>
              </a:rPr>
              <a:t>21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4298BE79-CB63-6047-B195-35E8134E9A79}"/>
              </a:ext>
            </a:extLst>
          </p:cNvPr>
          <p:cNvSpPr/>
          <p:nvPr/>
        </p:nvSpPr>
        <p:spPr>
          <a:xfrm>
            <a:off x="5742786" y="4342753"/>
            <a:ext cx="554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>
                <a:latin typeface="Bradley Hand" pitchFamily="2" charset="77"/>
              </a:rPr>
              <a:t>2,5</a:t>
            </a:r>
          </a:p>
        </p:txBody>
      </p:sp>
      <p:grpSp>
        <p:nvGrpSpPr>
          <p:cNvPr id="51" name="Grupp 50">
            <a:extLst>
              <a:ext uri="{FF2B5EF4-FFF2-40B4-BE49-F238E27FC236}">
                <a16:creationId xmlns:a16="http://schemas.microsoft.com/office/drawing/2014/main" id="{24D2BBBB-2000-F042-A7FF-44B64FC1F552}"/>
              </a:ext>
            </a:extLst>
          </p:cNvPr>
          <p:cNvGrpSpPr/>
          <p:nvPr/>
        </p:nvGrpSpPr>
        <p:grpSpPr>
          <a:xfrm>
            <a:off x="589777" y="4182926"/>
            <a:ext cx="939419" cy="718631"/>
            <a:chOff x="589777" y="4182926"/>
            <a:chExt cx="939419" cy="718631"/>
          </a:xfrm>
        </p:grpSpPr>
        <p:sp>
          <p:nvSpPr>
            <p:cNvPr id="44" name="textruta 43">
              <a:extLst>
                <a:ext uri="{FF2B5EF4-FFF2-40B4-BE49-F238E27FC236}">
                  <a16:creationId xmlns:a16="http://schemas.microsoft.com/office/drawing/2014/main" id="{C6031256-20E1-5449-8BAD-9240B4C9536D}"/>
                </a:ext>
              </a:extLst>
            </p:cNvPr>
            <p:cNvSpPr txBox="1"/>
            <p:nvPr/>
          </p:nvSpPr>
          <p:spPr>
            <a:xfrm>
              <a:off x="589777" y="4335550"/>
              <a:ext cx="5596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f) </a:t>
              </a:r>
            </a:p>
          </p:txBody>
        </p:sp>
        <p:grpSp>
          <p:nvGrpSpPr>
            <p:cNvPr id="47" name="Grupp 46">
              <a:extLst>
                <a:ext uri="{FF2B5EF4-FFF2-40B4-BE49-F238E27FC236}">
                  <a16:creationId xmlns:a16="http://schemas.microsoft.com/office/drawing/2014/main" id="{738542AF-1DDE-3E42-BB98-1B6287887470}"/>
                </a:ext>
              </a:extLst>
            </p:cNvPr>
            <p:cNvGrpSpPr/>
            <p:nvPr/>
          </p:nvGrpSpPr>
          <p:grpSpPr>
            <a:xfrm>
              <a:off x="869614" y="4182926"/>
              <a:ext cx="659582" cy="718631"/>
              <a:chOff x="3665740" y="1832786"/>
              <a:chExt cx="659582" cy="718631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8" name="textruta 47">
                    <a:extLst>
                      <a:ext uri="{FF2B5EF4-FFF2-40B4-BE49-F238E27FC236}">
                        <a16:creationId xmlns:a16="http://schemas.microsoft.com/office/drawing/2014/main" id="{15869C4D-0D08-1643-9C57-8B00DB4C4A9D}"/>
                      </a:ext>
                    </a:extLst>
                  </p:cNvPr>
                  <p:cNvSpPr txBox="1"/>
                  <p:nvPr/>
                </p:nvSpPr>
                <p:spPr>
                  <a:xfrm>
                    <a:off x="3665740" y="1832786"/>
                    <a:ext cx="645626" cy="4075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sv-SE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</m:rad>
                        </m:oMath>
                      </m:oMathPara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8" name="textruta 47">
                    <a:extLst>
                      <a:ext uri="{FF2B5EF4-FFF2-40B4-BE49-F238E27FC236}">
                        <a16:creationId xmlns:a16="http://schemas.microsoft.com/office/drawing/2014/main" id="{15869C4D-0D08-1643-9C57-8B00DB4C4A9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65740" y="1832786"/>
                    <a:ext cx="645626" cy="407547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9" name="textruta 48">
                    <a:extLst>
                      <a:ext uri="{FF2B5EF4-FFF2-40B4-BE49-F238E27FC236}">
                        <a16:creationId xmlns:a16="http://schemas.microsoft.com/office/drawing/2014/main" id="{0EE053C6-8419-EB49-B599-CF3F808F04AA}"/>
                      </a:ext>
                    </a:extLst>
                  </p:cNvPr>
                  <p:cNvSpPr txBox="1"/>
                  <p:nvPr/>
                </p:nvSpPr>
                <p:spPr>
                  <a:xfrm>
                    <a:off x="3729860" y="2155988"/>
                    <a:ext cx="517386" cy="39542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sv-S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v-S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rad>
                      </m:oMath>
                    </a14:m>
                    <a:endParaRPr lang="sv-SE" dirty="0">
                      <a:solidFill>
                        <a:schemeClr val="tx1"/>
                      </a:solidFill>
                      <a:latin typeface="+mn-lt"/>
                    </a:endParaRPr>
                  </a:p>
                </p:txBody>
              </p:sp>
            </mc:Choice>
            <mc:Fallback>
              <p:sp>
                <p:nvSpPr>
                  <p:cNvPr id="49" name="textruta 48">
                    <a:extLst>
                      <a:ext uri="{FF2B5EF4-FFF2-40B4-BE49-F238E27FC236}">
                        <a16:creationId xmlns:a16="http://schemas.microsoft.com/office/drawing/2014/main" id="{0EE053C6-8419-EB49-B599-CF3F808F04A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29860" y="2155988"/>
                    <a:ext cx="517386" cy="395429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0" name="Rak 49">
                <a:extLst>
                  <a:ext uri="{FF2B5EF4-FFF2-40B4-BE49-F238E27FC236}">
                    <a16:creationId xmlns:a16="http://schemas.microsoft.com/office/drawing/2014/main" id="{B148FC09-44C3-EF45-858E-504AA8F1F2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0212" y="2183662"/>
                <a:ext cx="535110" cy="0"/>
              </a:xfrm>
              <a:prstGeom prst="line">
                <a:avLst/>
              </a:prstGeom>
              <a:ln w="158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Grupp 52">
            <a:extLst>
              <a:ext uri="{FF2B5EF4-FFF2-40B4-BE49-F238E27FC236}">
                <a16:creationId xmlns:a16="http://schemas.microsoft.com/office/drawing/2014/main" id="{516F997D-FBD7-A64C-BF98-262B7C07978C}"/>
              </a:ext>
            </a:extLst>
          </p:cNvPr>
          <p:cNvGrpSpPr/>
          <p:nvPr/>
        </p:nvGrpSpPr>
        <p:grpSpPr>
          <a:xfrm>
            <a:off x="4258012" y="4182926"/>
            <a:ext cx="1106849" cy="683977"/>
            <a:chOff x="4054018" y="4797962"/>
            <a:chExt cx="1106849" cy="683977"/>
          </a:xfrm>
        </p:grpSpPr>
        <p:grpSp>
          <p:nvGrpSpPr>
            <p:cNvPr id="35" name="Grupp 34">
              <a:extLst>
                <a:ext uri="{FF2B5EF4-FFF2-40B4-BE49-F238E27FC236}">
                  <a16:creationId xmlns:a16="http://schemas.microsoft.com/office/drawing/2014/main" id="{E3E232AA-DFF8-BE41-B2EA-DC8F89E1CDA9}"/>
                </a:ext>
              </a:extLst>
            </p:cNvPr>
            <p:cNvGrpSpPr/>
            <p:nvPr/>
          </p:nvGrpSpPr>
          <p:grpSpPr>
            <a:xfrm>
              <a:off x="4348109" y="4797962"/>
              <a:ext cx="812758" cy="683977"/>
              <a:chOff x="3475979" y="354931"/>
              <a:chExt cx="812758" cy="683977"/>
            </a:xfrm>
          </p:grpSpPr>
          <p:sp>
            <p:nvSpPr>
              <p:cNvPr id="36" name="Rektangel 35">
                <a:extLst>
                  <a:ext uri="{FF2B5EF4-FFF2-40B4-BE49-F238E27FC236}">
                    <a16:creationId xmlns:a16="http://schemas.microsoft.com/office/drawing/2014/main" id="{62F68422-89DB-2749-8239-4D843435A16F}"/>
                  </a:ext>
                </a:extLst>
              </p:cNvPr>
              <p:cNvSpPr/>
              <p:nvPr/>
            </p:nvSpPr>
            <p:spPr>
              <a:xfrm>
                <a:off x="4025477" y="504086"/>
                <a:ext cx="26326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dirty="0"/>
                  <a:t>=</a:t>
                </a:r>
              </a:p>
            </p:txBody>
          </p:sp>
          <p:grpSp>
            <p:nvGrpSpPr>
              <p:cNvPr id="37" name="Grupp 36">
                <a:extLst>
                  <a:ext uri="{FF2B5EF4-FFF2-40B4-BE49-F238E27FC236}">
                    <a16:creationId xmlns:a16="http://schemas.microsoft.com/office/drawing/2014/main" id="{6FB2F5CA-82E2-9A41-8FB3-DA6EAD3AB891}"/>
                  </a:ext>
                </a:extLst>
              </p:cNvPr>
              <p:cNvGrpSpPr/>
              <p:nvPr/>
            </p:nvGrpSpPr>
            <p:grpSpPr>
              <a:xfrm>
                <a:off x="3475979" y="354931"/>
                <a:ext cx="645626" cy="683977"/>
                <a:chOff x="3726418" y="1836594"/>
                <a:chExt cx="645626" cy="683977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8" name="textruta 37">
                      <a:extLst>
                        <a:ext uri="{FF2B5EF4-FFF2-40B4-BE49-F238E27FC236}">
                          <a16:creationId xmlns:a16="http://schemas.microsoft.com/office/drawing/2014/main" id="{507427CA-4DB6-0E45-A529-4992E7C9C7C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26418" y="1836594"/>
                      <a:ext cx="645626" cy="40754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ad>
                              <m:radPr>
                                <m:degHide m:val="on"/>
                                <m:ctrlPr>
                                  <a:rPr lang="sv-SE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v-SE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</m:e>
                            </m:rad>
                          </m:oMath>
                        </m:oMathPara>
                      </a14:m>
                      <a:endParaRPr lang="sv-SE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>
                <p:sp>
                  <p:nvSpPr>
                    <p:cNvPr id="38" name="textruta 37">
                      <a:extLst>
                        <a:ext uri="{FF2B5EF4-FFF2-40B4-BE49-F238E27FC236}">
                          <a16:creationId xmlns:a16="http://schemas.microsoft.com/office/drawing/2014/main" id="{507427CA-4DB6-0E45-A529-4992E7C9C7C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26418" y="1836594"/>
                      <a:ext cx="645626" cy="407547"/>
                    </a:xfrm>
                    <a:prstGeom prst="rect">
                      <a:avLst/>
                    </a:prstGeom>
                    <a:blipFill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sv-S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39" name="textruta 38">
                      <a:extLst>
                        <a:ext uri="{FF2B5EF4-FFF2-40B4-BE49-F238E27FC236}">
                          <a16:creationId xmlns:a16="http://schemas.microsoft.com/office/drawing/2014/main" id="{5FC721F4-FF8C-6445-BAF0-FAE548C7322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31064" y="2124244"/>
                      <a:ext cx="517386" cy="396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sv-SE" dirty="0">
                          <a:solidFill>
                            <a:schemeClr val="tx1"/>
                          </a:solidFill>
                        </a:rPr>
                        <a:t> </a:t>
                      </a:r>
                      <a14:m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lang="sv-SE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sv-S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</m:oMath>
                      </a14:m>
                      <a:endParaRPr lang="sv-S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</mc:Choice>
              <mc:Fallback>
                <p:sp>
                  <p:nvSpPr>
                    <p:cNvPr id="39" name="textruta 38">
                      <a:extLst>
                        <a:ext uri="{FF2B5EF4-FFF2-40B4-BE49-F238E27FC236}">
                          <a16:creationId xmlns:a16="http://schemas.microsoft.com/office/drawing/2014/main" id="{5FC721F4-FF8C-6445-BAF0-FAE548C7322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731064" y="2124244"/>
                      <a:ext cx="517386" cy="396327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sv-S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0" name="Rak 39">
                  <a:extLst>
                    <a:ext uri="{FF2B5EF4-FFF2-40B4-BE49-F238E27FC236}">
                      <a16:creationId xmlns:a16="http://schemas.microsoft.com/office/drawing/2014/main" id="{A7EF171E-3B1A-2F47-A54F-A92BFA6536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90212" y="2183662"/>
                  <a:ext cx="535110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2" name="textruta 51">
              <a:extLst>
                <a:ext uri="{FF2B5EF4-FFF2-40B4-BE49-F238E27FC236}">
                  <a16:creationId xmlns:a16="http://schemas.microsoft.com/office/drawing/2014/main" id="{CC7F4915-2CFF-9D45-A1FD-E774E15A5D85}"/>
                </a:ext>
              </a:extLst>
            </p:cNvPr>
            <p:cNvSpPr txBox="1"/>
            <p:nvPr/>
          </p:nvSpPr>
          <p:spPr>
            <a:xfrm>
              <a:off x="4054018" y="4931309"/>
              <a:ext cx="3724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latin typeface="Bradley Hand" pitchFamily="2" charset="77"/>
                </a:rPr>
                <a:t>f) 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ruta 57">
                <a:extLst>
                  <a:ext uri="{FF2B5EF4-FFF2-40B4-BE49-F238E27FC236}">
                    <a16:creationId xmlns:a16="http://schemas.microsoft.com/office/drawing/2014/main" id="{A218D7ED-5F8C-C349-B74D-8CA06F73FDD5}"/>
                  </a:ext>
                </a:extLst>
              </p:cNvPr>
              <p:cNvSpPr txBox="1"/>
              <p:nvPr/>
            </p:nvSpPr>
            <p:spPr>
              <a:xfrm>
                <a:off x="531848" y="5166529"/>
                <a:ext cx="2131839" cy="396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g)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e>
                    </m:rad>
                  </m:oMath>
                </a14:m>
                <a:r>
                  <a:rPr lang="sv-SE" dirty="0"/>
                  <a:t>  –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e>
                    </m:rad>
                  </m:oMath>
                </a14:m>
                <a:r>
                  <a:rPr lang="sv-SE" dirty="0"/>
                  <a:t>  </a:t>
                </a:r>
              </a:p>
            </p:txBody>
          </p:sp>
        </mc:Choice>
        <mc:Fallback>
          <p:sp>
            <p:nvSpPr>
              <p:cNvPr id="58" name="textruta 57">
                <a:extLst>
                  <a:ext uri="{FF2B5EF4-FFF2-40B4-BE49-F238E27FC236}">
                    <a16:creationId xmlns:a16="http://schemas.microsoft.com/office/drawing/2014/main" id="{A218D7ED-5F8C-C349-B74D-8CA06F73FD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48" y="5166529"/>
                <a:ext cx="2131839" cy="396327"/>
              </a:xfrm>
              <a:prstGeom prst="rect">
                <a:avLst/>
              </a:prstGeom>
              <a:blipFill>
                <a:blip r:embed="rId16"/>
                <a:stretch>
                  <a:fillRect l="-2367" t="-3125" b="-2187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upp 62">
            <a:extLst>
              <a:ext uri="{FF2B5EF4-FFF2-40B4-BE49-F238E27FC236}">
                <a16:creationId xmlns:a16="http://schemas.microsoft.com/office/drawing/2014/main" id="{2EE54AA5-C889-CB47-9836-27AE3EE1BB7B}"/>
              </a:ext>
            </a:extLst>
          </p:cNvPr>
          <p:cNvGrpSpPr/>
          <p:nvPr/>
        </p:nvGrpSpPr>
        <p:grpSpPr>
          <a:xfrm>
            <a:off x="4291009" y="5107897"/>
            <a:ext cx="2118259" cy="396327"/>
            <a:chOff x="4009120" y="4916882"/>
            <a:chExt cx="1144409" cy="396327"/>
          </a:xfrm>
        </p:grpSpPr>
        <p:sp>
          <p:nvSpPr>
            <p:cNvPr id="66" name="Rektangel 65">
              <a:extLst>
                <a:ext uri="{FF2B5EF4-FFF2-40B4-BE49-F238E27FC236}">
                  <a16:creationId xmlns:a16="http://schemas.microsoft.com/office/drawing/2014/main" id="{3262575E-E9B8-2649-932D-995275AEA09D}"/>
                </a:ext>
              </a:extLst>
            </p:cNvPr>
            <p:cNvSpPr/>
            <p:nvPr/>
          </p:nvSpPr>
          <p:spPr>
            <a:xfrm>
              <a:off x="5002473" y="4936421"/>
              <a:ext cx="15105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=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textruta 64">
                  <a:extLst>
                    <a:ext uri="{FF2B5EF4-FFF2-40B4-BE49-F238E27FC236}">
                      <a16:creationId xmlns:a16="http://schemas.microsoft.com/office/drawing/2014/main" id="{EC096EAC-4BBF-344D-AA08-8E8AE29CADB6}"/>
                    </a:ext>
                  </a:extLst>
                </p:cNvPr>
                <p:cNvSpPr txBox="1"/>
                <p:nvPr/>
              </p:nvSpPr>
              <p:spPr>
                <a:xfrm>
                  <a:off x="4009120" y="4916882"/>
                  <a:ext cx="1128015" cy="3963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dirty="0">
                      <a:latin typeface="Bradley Hand" pitchFamily="2" charset="77"/>
                    </a:rPr>
                    <a:t>g)</a:t>
                  </a:r>
                  <a:r>
                    <a:rPr lang="sv-SE" dirty="0"/>
                    <a:t>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sv-SE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v-S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sv-SE" i="1">
                              <a:latin typeface="Cambria Math" panose="02040503050406030204" pitchFamily="18" charset="0"/>
                            </a:rPr>
                            <m:t>00</m:t>
                          </m:r>
                        </m:e>
                      </m:rad>
                    </m:oMath>
                  </a14:m>
                  <a:r>
                    <a:rPr lang="sv-SE" dirty="0"/>
                    <a:t>  – 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sv-SE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v-SE" i="1">
                              <a:latin typeface="Cambria Math" panose="02040503050406030204" pitchFamily="18" charset="0"/>
                            </a:rPr>
                            <m:t>144</m:t>
                          </m:r>
                        </m:e>
                      </m:rad>
                    </m:oMath>
                  </a14:m>
                  <a:r>
                    <a:rPr lang="sv-SE" dirty="0">
                      <a:latin typeface="Bradley Hand" pitchFamily="2" charset="77"/>
                    </a:rPr>
                    <a:t> </a:t>
                  </a:r>
                </a:p>
              </p:txBody>
            </p:sp>
          </mc:Choice>
          <mc:Fallback>
            <p:sp>
              <p:nvSpPr>
                <p:cNvPr id="65" name="textruta 64">
                  <a:extLst>
                    <a:ext uri="{FF2B5EF4-FFF2-40B4-BE49-F238E27FC236}">
                      <a16:creationId xmlns:a16="http://schemas.microsoft.com/office/drawing/2014/main" id="{EC096EAC-4BBF-344D-AA08-8E8AE29CAD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9120" y="4916882"/>
                  <a:ext cx="1128015" cy="396327"/>
                </a:xfrm>
                <a:prstGeom prst="rect">
                  <a:avLst/>
                </a:prstGeom>
                <a:blipFill>
                  <a:blip r:embed="rId17"/>
                  <a:stretch>
                    <a:fillRect l="-2410" t="-3125" b="-28125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7" name="textruta 86">
            <a:extLst>
              <a:ext uri="{FF2B5EF4-FFF2-40B4-BE49-F238E27FC236}">
                <a16:creationId xmlns:a16="http://schemas.microsoft.com/office/drawing/2014/main" id="{6891CD3C-6C96-E242-AF1D-AB0482212366}"/>
              </a:ext>
            </a:extLst>
          </p:cNvPr>
          <p:cNvSpPr txBox="1"/>
          <p:nvPr/>
        </p:nvSpPr>
        <p:spPr>
          <a:xfrm>
            <a:off x="6306860" y="5134892"/>
            <a:ext cx="141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  <a:ea typeface="Cambria Math" panose="02040503050406030204" pitchFamily="18" charset="0"/>
              </a:rPr>
              <a:t>20</a:t>
            </a:r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sv-SE" dirty="0">
                <a:latin typeface="Bradley Hand" pitchFamily="2" charset="77"/>
                <a:ea typeface="Cambria Math" panose="02040503050406030204" pitchFamily="18" charset="0"/>
              </a:rPr>
              <a:t>12</a:t>
            </a:r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sv-SE" dirty="0">
                <a:latin typeface="+mn-lt"/>
                <a:ea typeface="Cambria Math" panose="02040503050406030204" pitchFamily="18" charset="0"/>
              </a:rPr>
              <a:t>= </a:t>
            </a:r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 </a:t>
            </a:r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088E3322-BD6D-C042-9C33-04F31C2F215A}"/>
              </a:ext>
            </a:extLst>
          </p:cNvPr>
          <p:cNvSpPr txBox="1"/>
          <p:nvPr/>
        </p:nvSpPr>
        <p:spPr>
          <a:xfrm>
            <a:off x="7274243" y="5137640"/>
            <a:ext cx="55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  <a:ea typeface="Cambria Math" panose="02040503050406030204" pitchFamily="18" charset="0"/>
              </a:rPr>
              <a:t>8</a:t>
            </a:r>
            <a:r>
              <a:rPr lang="sv-S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grpSp>
        <p:nvGrpSpPr>
          <p:cNvPr id="54" name="Grupp 53">
            <a:extLst>
              <a:ext uri="{FF2B5EF4-FFF2-40B4-BE49-F238E27FC236}">
                <a16:creationId xmlns:a16="http://schemas.microsoft.com/office/drawing/2014/main" id="{B66CE9F1-D5EC-79D8-CA70-8BA4EBD09E2C}"/>
              </a:ext>
            </a:extLst>
          </p:cNvPr>
          <p:cNvGrpSpPr/>
          <p:nvPr/>
        </p:nvGrpSpPr>
        <p:grpSpPr>
          <a:xfrm>
            <a:off x="5262284" y="4241171"/>
            <a:ext cx="573683" cy="585123"/>
            <a:chOff x="2499164" y="3624807"/>
            <a:chExt cx="573683" cy="585123"/>
          </a:xfrm>
        </p:grpSpPr>
        <p:grpSp>
          <p:nvGrpSpPr>
            <p:cNvPr id="55" name="Grupp 54">
              <a:extLst>
                <a:ext uri="{FF2B5EF4-FFF2-40B4-BE49-F238E27FC236}">
                  <a16:creationId xmlns:a16="http://schemas.microsoft.com/office/drawing/2014/main" id="{0D7F149A-D44F-C1B5-4E2E-DCE9D9CF7F62}"/>
                </a:ext>
              </a:extLst>
            </p:cNvPr>
            <p:cNvGrpSpPr/>
            <p:nvPr/>
          </p:nvGrpSpPr>
          <p:grpSpPr>
            <a:xfrm>
              <a:off x="2499164" y="3624807"/>
              <a:ext cx="388248" cy="585123"/>
              <a:chOff x="3983448" y="1920081"/>
              <a:chExt cx="388248" cy="585123"/>
            </a:xfrm>
          </p:grpSpPr>
          <p:sp>
            <p:nvSpPr>
              <p:cNvPr id="57" name="textruta 56">
                <a:extLst>
                  <a:ext uri="{FF2B5EF4-FFF2-40B4-BE49-F238E27FC236}">
                    <a16:creationId xmlns:a16="http://schemas.microsoft.com/office/drawing/2014/main" id="{21257555-3928-D04D-4FA8-1B6C07A8033E}"/>
                  </a:ext>
                </a:extLst>
              </p:cNvPr>
              <p:cNvSpPr txBox="1"/>
              <p:nvPr/>
            </p:nvSpPr>
            <p:spPr>
              <a:xfrm>
                <a:off x="4045966" y="1920081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5</a:t>
                </a:r>
              </a:p>
            </p:txBody>
          </p:sp>
          <p:sp>
            <p:nvSpPr>
              <p:cNvPr id="59" name="textruta 58">
                <a:extLst>
                  <a:ext uri="{FF2B5EF4-FFF2-40B4-BE49-F238E27FC236}">
                    <a16:creationId xmlns:a16="http://schemas.microsoft.com/office/drawing/2014/main" id="{F66C0543-E822-8688-8898-82EF53153D4B}"/>
                  </a:ext>
                </a:extLst>
              </p:cNvPr>
              <p:cNvSpPr txBox="1"/>
              <p:nvPr/>
            </p:nvSpPr>
            <p:spPr>
              <a:xfrm>
                <a:off x="3983448" y="2135872"/>
                <a:ext cx="388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 2</a:t>
                </a:r>
              </a:p>
            </p:txBody>
          </p:sp>
          <p:cxnSp>
            <p:nvCxnSpPr>
              <p:cNvPr id="60" name="Rak 59">
                <a:extLst>
                  <a:ext uri="{FF2B5EF4-FFF2-40B4-BE49-F238E27FC236}">
                    <a16:creationId xmlns:a16="http://schemas.microsoft.com/office/drawing/2014/main" id="{5E147B50-1802-2965-CBFC-F05FF3351C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87581" y="2207860"/>
                <a:ext cx="213328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Rektangel 55">
              <a:extLst>
                <a:ext uri="{FF2B5EF4-FFF2-40B4-BE49-F238E27FC236}">
                  <a16:creationId xmlns:a16="http://schemas.microsoft.com/office/drawing/2014/main" id="{5B05670C-0534-87C7-3806-20366981D05D}"/>
                </a:ext>
              </a:extLst>
            </p:cNvPr>
            <p:cNvSpPr/>
            <p:nvPr/>
          </p:nvSpPr>
          <p:spPr>
            <a:xfrm>
              <a:off x="2772765" y="373551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/>
                <a:t>=</a:t>
              </a:r>
              <a:endParaRPr lang="sv-SE" dirty="0">
                <a:latin typeface="Bradley Hand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969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30" grpId="0"/>
      <p:bldP spid="31" grpId="0"/>
      <p:bldP spid="33" grpId="0"/>
      <p:bldP spid="34" grpId="0"/>
      <p:bldP spid="43" grpId="0"/>
      <p:bldP spid="58" grpId="0"/>
      <p:bldP spid="87" grpId="0"/>
      <p:bldP spid="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29B605C4-07CB-F84C-9223-67B39D7CA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833" y="803407"/>
            <a:ext cx="556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sv-SE" sz="2000" dirty="0"/>
              <a:t>Vilket tal ligger mitt emellan –4 och 2?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402A22F-F242-DF46-A17C-6D663F02D99D}"/>
              </a:ext>
            </a:extLst>
          </p:cNvPr>
          <p:cNvSpPr/>
          <p:nvPr/>
        </p:nvSpPr>
        <p:spPr>
          <a:xfrm>
            <a:off x="6780489" y="1454965"/>
            <a:ext cx="1977887" cy="52322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Vi ritar en tallinje och markerar talen -4 och 2.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6BDAFFB-E2A4-2447-B1AE-AF1EE181A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348" y="2376018"/>
            <a:ext cx="6451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Rak pil 5">
            <a:extLst>
              <a:ext uri="{FF2B5EF4-FFF2-40B4-BE49-F238E27FC236}">
                <a16:creationId xmlns:a16="http://schemas.microsoft.com/office/drawing/2014/main" id="{8E43A5A5-853B-8546-872A-CE09F817EE64}"/>
              </a:ext>
            </a:extLst>
          </p:cNvPr>
          <p:cNvCxnSpPr>
            <a:cxnSpLocks/>
          </p:cNvCxnSpPr>
          <p:nvPr/>
        </p:nvCxnSpPr>
        <p:spPr>
          <a:xfrm>
            <a:off x="3210339" y="1978185"/>
            <a:ext cx="0" cy="3978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Rak pil 9">
            <a:extLst>
              <a:ext uri="{FF2B5EF4-FFF2-40B4-BE49-F238E27FC236}">
                <a16:creationId xmlns:a16="http://schemas.microsoft.com/office/drawing/2014/main" id="{53FCF9BD-49E4-AD4F-96F7-448D317EDBD4}"/>
              </a:ext>
            </a:extLst>
          </p:cNvPr>
          <p:cNvCxnSpPr>
            <a:cxnSpLocks/>
          </p:cNvCxnSpPr>
          <p:nvPr/>
        </p:nvCxnSpPr>
        <p:spPr>
          <a:xfrm>
            <a:off x="5758069" y="2021686"/>
            <a:ext cx="0" cy="3978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ktangel 10">
            <a:extLst>
              <a:ext uri="{FF2B5EF4-FFF2-40B4-BE49-F238E27FC236}">
                <a16:creationId xmlns:a16="http://schemas.microsoft.com/office/drawing/2014/main" id="{4C16DBAC-1524-F249-B66C-120402D4DB4B}"/>
              </a:ext>
            </a:extLst>
          </p:cNvPr>
          <p:cNvSpPr/>
          <p:nvPr/>
        </p:nvSpPr>
        <p:spPr>
          <a:xfrm>
            <a:off x="3431484" y="3485051"/>
            <a:ext cx="2281031" cy="30777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Mellan -4 och 2 är det </a:t>
            </a:r>
            <a:r>
              <a:rPr lang="sv-SE" sz="1400" dirty="0">
                <a:solidFill>
                  <a:srgbClr val="FF0000"/>
                </a:solidFill>
              </a:rPr>
              <a:t>6 steg</a:t>
            </a:r>
          </a:p>
        </p:txBody>
      </p:sp>
      <p:sp>
        <p:nvSpPr>
          <p:cNvPr id="12" name="Båge 11">
            <a:extLst>
              <a:ext uri="{FF2B5EF4-FFF2-40B4-BE49-F238E27FC236}">
                <a16:creationId xmlns:a16="http://schemas.microsoft.com/office/drawing/2014/main" id="{8739F26D-B435-1D41-8C66-2C726090DB8B}"/>
              </a:ext>
            </a:extLst>
          </p:cNvPr>
          <p:cNvSpPr/>
          <p:nvPr/>
        </p:nvSpPr>
        <p:spPr>
          <a:xfrm rot="8231783">
            <a:off x="3159997" y="2540719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Båge 12">
            <a:extLst>
              <a:ext uri="{FF2B5EF4-FFF2-40B4-BE49-F238E27FC236}">
                <a16:creationId xmlns:a16="http://schemas.microsoft.com/office/drawing/2014/main" id="{795D7656-9EDD-C54A-BA71-532A01F1DF1E}"/>
              </a:ext>
            </a:extLst>
          </p:cNvPr>
          <p:cNvSpPr/>
          <p:nvPr/>
        </p:nvSpPr>
        <p:spPr>
          <a:xfrm rot="8231783">
            <a:off x="3590693" y="2534345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Båge 13">
            <a:extLst>
              <a:ext uri="{FF2B5EF4-FFF2-40B4-BE49-F238E27FC236}">
                <a16:creationId xmlns:a16="http://schemas.microsoft.com/office/drawing/2014/main" id="{49110755-570D-4148-9D66-A4ADFA6C12BA}"/>
              </a:ext>
            </a:extLst>
          </p:cNvPr>
          <p:cNvSpPr/>
          <p:nvPr/>
        </p:nvSpPr>
        <p:spPr>
          <a:xfrm rot="8231783">
            <a:off x="4015397" y="2527970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Båge 14">
            <a:extLst>
              <a:ext uri="{FF2B5EF4-FFF2-40B4-BE49-F238E27FC236}">
                <a16:creationId xmlns:a16="http://schemas.microsoft.com/office/drawing/2014/main" id="{A2550407-568C-474B-BD78-058D70361BD8}"/>
              </a:ext>
            </a:extLst>
          </p:cNvPr>
          <p:cNvSpPr/>
          <p:nvPr/>
        </p:nvSpPr>
        <p:spPr>
          <a:xfrm rot="8231783">
            <a:off x="4426960" y="2525813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Båge 15">
            <a:extLst>
              <a:ext uri="{FF2B5EF4-FFF2-40B4-BE49-F238E27FC236}">
                <a16:creationId xmlns:a16="http://schemas.microsoft.com/office/drawing/2014/main" id="{4680ED0C-3D2B-284A-A01E-7FA92B6F9B5E}"/>
              </a:ext>
            </a:extLst>
          </p:cNvPr>
          <p:cNvSpPr/>
          <p:nvPr/>
        </p:nvSpPr>
        <p:spPr>
          <a:xfrm rot="8231783">
            <a:off x="4869610" y="2525813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Båge 16">
            <a:extLst>
              <a:ext uri="{FF2B5EF4-FFF2-40B4-BE49-F238E27FC236}">
                <a16:creationId xmlns:a16="http://schemas.microsoft.com/office/drawing/2014/main" id="{B42DD700-477E-4042-AE26-FE4A152C0A73}"/>
              </a:ext>
            </a:extLst>
          </p:cNvPr>
          <p:cNvSpPr/>
          <p:nvPr/>
        </p:nvSpPr>
        <p:spPr>
          <a:xfrm rot="8231783">
            <a:off x="5312261" y="2518113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287ADCF1-933C-284F-A615-796B2A257120}"/>
              </a:ext>
            </a:extLst>
          </p:cNvPr>
          <p:cNvSpPr/>
          <p:nvPr/>
        </p:nvSpPr>
        <p:spPr>
          <a:xfrm>
            <a:off x="3431483" y="3998109"/>
            <a:ext cx="2488523" cy="52322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För att finna talet mitt emellan går vi alltså </a:t>
            </a:r>
            <a:r>
              <a:rPr lang="sv-SE" sz="1400" dirty="0">
                <a:solidFill>
                  <a:srgbClr val="FF0000"/>
                </a:solidFill>
              </a:rPr>
              <a:t>3 steg </a:t>
            </a:r>
            <a:r>
              <a:rPr lang="sv-SE" sz="1400" dirty="0"/>
              <a:t>från -4.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19" name="Båge 18">
            <a:extLst>
              <a:ext uri="{FF2B5EF4-FFF2-40B4-BE49-F238E27FC236}">
                <a16:creationId xmlns:a16="http://schemas.microsoft.com/office/drawing/2014/main" id="{E44A3609-CF87-1C4F-8F3A-4FC94B0571FA}"/>
              </a:ext>
            </a:extLst>
          </p:cNvPr>
          <p:cNvSpPr/>
          <p:nvPr/>
        </p:nvSpPr>
        <p:spPr>
          <a:xfrm rot="19303649">
            <a:off x="3124413" y="2364785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Båge 19">
            <a:extLst>
              <a:ext uri="{FF2B5EF4-FFF2-40B4-BE49-F238E27FC236}">
                <a16:creationId xmlns:a16="http://schemas.microsoft.com/office/drawing/2014/main" id="{C649CF34-6780-1A42-97D4-9105859F74F3}"/>
              </a:ext>
            </a:extLst>
          </p:cNvPr>
          <p:cNvSpPr/>
          <p:nvPr/>
        </p:nvSpPr>
        <p:spPr>
          <a:xfrm rot="18873696">
            <a:off x="3577864" y="2359799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Båge 20">
            <a:extLst>
              <a:ext uri="{FF2B5EF4-FFF2-40B4-BE49-F238E27FC236}">
                <a16:creationId xmlns:a16="http://schemas.microsoft.com/office/drawing/2014/main" id="{F166EB76-67F5-874D-B6A6-A99A772CCD48}"/>
              </a:ext>
            </a:extLst>
          </p:cNvPr>
          <p:cNvSpPr/>
          <p:nvPr/>
        </p:nvSpPr>
        <p:spPr>
          <a:xfrm rot="19164187">
            <a:off x="3974154" y="2331794"/>
            <a:ext cx="542973" cy="475174"/>
          </a:xfrm>
          <a:prstGeom prst="arc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2" name="Rak pil 21">
            <a:extLst>
              <a:ext uri="{FF2B5EF4-FFF2-40B4-BE49-F238E27FC236}">
                <a16:creationId xmlns:a16="http://schemas.microsoft.com/office/drawing/2014/main" id="{00CB6C90-B93A-2C41-982C-AF1E01B480D5}"/>
              </a:ext>
            </a:extLst>
          </p:cNvPr>
          <p:cNvCxnSpPr>
            <a:cxnSpLocks/>
          </p:cNvCxnSpPr>
          <p:nvPr/>
        </p:nvCxnSpPr>
        <p:spPr>
          <a:xfrm>
            <a:off x="4469295" y="1995613"/>
            <a:ext cx="0" cy="3978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ruta 22">
            <a:extLst>
              <a:ext uri="{FF2B5EF4-FFF2-40B4-BE49-F238E27FC236}">
                <a16:creationId xmlns:a16="http://schemas.microsoft.com/office/drawing/2014/main" id="{4D594B6D-13C3-6B43-B64B-306074A98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421" y="5202980"/>
            <a:ext cx="556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sv-SE" sz="2000" dirty="0"/>
              <a:t>Mitt emellan –4 och 2 ligger talet </a:t>
            </a:r>
            <a:r>
              <a:rPr lang="sv-SE" sz="2000" b="1" dirty="0">
                <a:solidFill>
                  <a:srgbClr val="FF0000"/>
                </a:solidFill>
              </a:rPr>
              <a:t>–1</a:t>
            </a:r>
            <a:r>
              <a:rPr lang="sv-SE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925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1" grpId="2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>
            <a:spLocks noChangeArrowheads="1"/>
          </p:cNvSpPr>
          <p:nvPr/>
        </p:nvSpPr>
        <p:spPr bwMode="auto">
          <a:xfrm>
            <a:off x="1855788" y="5343525"/>
            <a:ext cx="836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sv-SE" sz="1800"/>
              <a:t>5 – 8</a:t>
            </a:r>
          </a:p>
        </p:txBody>
      </p:sp>
      <p:sp>
        <p:nvSpPr>
          <p:cNvPr id="5" name="textruta 4"/>
          <p:cNvSpPr txBox="1">
            <a:spLocks noChangeArrowheads="1"/>
          </p:cNvSpPr>
          <p:nvPr/>
        </p:nvSpPr>
        <p:spPr bwMode="auto">
          <a:xfrm>
            <a:off x="5905485" y="5343525"/>
            <a:ext cx="949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is-IS" sz="1800" dirty="0"/>
              <a:t>–6 – 2</a:t>
            </a:r>
            <a:endParaRPr lang="sv-SE" sz="1800" dirty="0"/>
          </a:p>
        </p:txBody>
      </p:sp>
      <p:sp>
        <p:nvSpPr>
          <p:cNvPr id="6" name="textruta 5"/>
          <p:cNvSpPr txBox="1">
            <a:spLocks noChangeArrowheads="1"/>
          </p:cNvSpPr>
          <p:nvPr/>
        </p:nvSpPr>
        <p:spPr bwMode="auto">
          <a:xfrm>
            <a:off x="1716088" y="5926814"/>
            <a:ext cx="1200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800" dirty="0"/>
              <a:t>–2 + 7</a:t>
            </a:r>
            <a:endParaRPr lang="sv-SE" sz="1800" dirty="0"/>
          </a:p>
        </p:txBody>
      </p:sp>
      <p:sp>
        <p:nvSpPr>
          <p:cNvPr id="8" name="textruta 7"/>
          <p:cNvSpPr txBox="1">
            <a:spLocks noChangeArrowheads="1"/>
          </p:cNvSpPr>
          <p:nvPr/>
        </p:nvSpPr>
        <p:spPr bwMode="auto">
          <a:xfrm>
            <a:off x="5563393" y="5926814"/>
            <a:ext cx="151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800" dirty="0"/>
              <a:t>–1 + 5 – 4</a:t>
            </a:r>
            <a:endParaRPr lang="sv-SE" sz="1800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163" y="571284"/>
            <a:ext cx="4683992" cy="114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163" y="2018562"/>
            <a:ext cx="4622917" cy="104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163" y="4523592"/>
            <a:ext cx="6451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ruta 13"/>
          <p:cNvSpPr txBox="1">
            <a:spLocks noChangeArrowheads="1"/>
          </p:cNvSpPr>
          <p:nvPr/>
        </p:nvSpPr>
        <p:spPr bwMode="auto">
          <a:xfrm>
            <a:off x="2316163" y="3919538"/>
            <a:ext cx="4995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sv-SE" sz="1800" b="1" dirty="0"/>
              <a:t>Beräkna med huvudräkning eller med tallinjen.</a:t>
            </a:r>
          </a:p>
        </p:txBody>
      </p:sp>
      <p:sp>
        <p:nvSpPr>
          <p:cNvPr id="15" name="textruta 14"/>
          <p:cNvSpPr txBox="1">
            <a:spLocks noChangeArrowheads="1"/>
          </p:cNvSpPr>
          <p:nvPr/>
        </p:nvSpPr>
        <p:spPr bwMode="auto">
          <a:xfrm>
            <a:off x="2316163" y="296512"/>
            <a:ext cx="556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sv-SE" sz="1800" b="1" dirty="0"/>
              <a:t>Vilka uträkningar visas på tallinjerna nedan?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2813696" y="1636652"/>
            <a:ext cx="230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>
                <a:latin typeface="Bradley Hand Bold"/>
                <a:cs typeface="Bradley Hand Bold"/>
              </a:rPr>
              <a:t>Svar </a:t>
            </a:r>
            <a:r>
              <a:rPr lang="sv-SE" dirty="0">
                <a:latin typeface="Bradley Hand Bold"/>
                <a:cs typeface="Bradley Hand Bold"/>
              </a:rPr>
              <a:t>:  3 – 5 = –2 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2844893" y="3063033"/>
            <a:ext cx="230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>
                <a:latin typeface="Bradley Hand Bold"/>
                <a:cs typeface="Bradley Hand Bold"/>
              </a:rPr>
              <a:t>Svar </a:t>
            </a:r>
            <a:r>
              <a:rPr lang="sv-SE" dirty="0">
                <a:latin typeface="Bradley Hand Bold"/>
                <a:cs typeface="Bradley Hand Bold"/>
              </a:rPr>
              <a:t>: –2 + 5 = 3 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2605786" y="5343525"/>
            <a:ext cx="1261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>
                <a:latin typeface="Bradley Hand Bold"/>
                <a:cs typeface="Bradley Hand Bold"/>
              </a:rPr>
              <a:t>Svar</a:t>
            </a:r>
            <a:r>
              <a:rPr lang="sv-SE" dirty="0">
                <a:latin typeface="Bradley Hand Bold"/>
                <a:cs typeface="Bradley Hand Bold"/>
              </a:rPr>
              <a:t>: –3 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2605786" y="5926814"/>
            <a:ext cx="139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>
                <a:latin typeface="Bradley Hand Bold"/>
                <a:cs typeface="Bradley Hand Bold"/>
              </a:rPr>
              <a:t>Svar</a:t>
            </a:r>
            <a:r>
              <a:rPr lang="sv-SE" dirty="0">
                <a:latin typeface="Bradley Hand Bold"/>
                <a:cs typeface="Bradley Hand Bold"/>
              </a:rPr>
              <a:t>: 5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6854810" y="5328353"/>
            <a:ext cx="128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>
                <a:latin typeface="Bradley Hand Bold"/>
                <a:cs typeface="Bradley Hand Bold"/>
              </a:rPr>
              <a:t>Svar</a:t>
            </a:r>
            <a:r>
              <a:rPr lang="sv-SE" dirty="0">
                <a:latin typeface="Bradley Hand Bold"/>
                <a:cs typeface="Bradley Hand Bold"/>
              </a:rPr>
              <a:t>: –8 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6892014" y="5929206"/>
            <a:ext cx="1304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>
                <a:latin typeface="Bradley Hand Bold"/>
                <a:cs typeface="Bradley Hand Bold"/>
              </a:rPr>
              <a:t>Svar</a:t>
            </a:r>
            <a:r>
              <a:rPr lang="sv-SE" dirty="0">
                <a:latin typeface="Bradley Hand Bold"/>
                <a:cs typeface="Bradley Hand Bold"/>
              </a:rPr>
              <a:t>: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4" grpId="0"/>
      <p:bldP spid="15" grpId="0"/>
      <p:bldP spid="11" grpId="0"/>
      <p:bldP spid="12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1"/>
          <p:cNvSpPr>
            <a:spLocks noChangeArrowheads="1"/>
          </p:cNvSpPr>
          <p:nvPr/>
        </p:nvSpPr>
        <p:spPr bwMode="auto">
          <a:xfrm>
            <a:off x="241300" y="174625"/>
            <a:ext cx="8785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v-SE" sz="2400" b="1" dirty="0"/>
              <a:t>								Potenser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470" y="4428618"/>
            <a:ext cx="1808137" cy="2000062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613AAC83-9982-8F4B-81D7-23FAA40B4DF8}"/>
              </a:ext>
            </a:extLst>
          </p:cNvPr>
          <p:cNvSpPr txBox="1"/>
          <p:nvPr/>
        </p:nvSpPr>
        <p:spPr>
          <a:xfrm>
            <a:off x="3686857" y="772405"/>
            <a:ext cx="1894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800000"/>
                </a:solidFill>
              </a:rPr>
              <a:t>Vad är en potens?</a:t>
            </a:r>
          </a:p>
        </p:txBody>
      </p:sp>
      <p:sp>
        <p:nvSpPr>
          <p:cNvPr id="12" name="Rektangel 2">
            <a:extLst>
              <a:ext uri="{FF2B5EF4-FFF2-40B4-BE49-F238E27FC236}">
                <a16:creationId xmlns:a16="http://schemas.microsoft.com/office/drawing/2014/main" id="{B6954600-4A19-2442-938F-7EE9A5C1B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856" y="1141737"/>
            <a:ext cx="662641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dirty="0"/>
              <a:t>En potens visar hur många gånger ett tal multipliceras med sig själv.</a:t>
            </a:r>
          </a:p>
        </p:txBody>
      </p:sp>
      <p:grpSp>
        <p:nvGrpSpPr>
          <p:cNvPr id="37" name="Grupp 36">
            <a:extLst>
              <a:ext uri="{FF2B5EF4-FFF2-40B4-BE49-F238E27FC236}">
                <a16:creationId xmlns:a16="http://schemas.microsoft.com/office/drawing/2014/main" id="{A63E4CA0-1994-0E40-B728-C133022B9B4E}"/>
              </a:ext>
            </a:extLst>
          </p:cNvPr>
          <p:cNvGrpSpPr/>
          <p:nvPr/>
        </p:nvGrpSpPr>
        <p:grpSpPr>
          <a:xfrm>
            <a:off x="1808505" y="1714636"/>
            <a:ext cx="6626410" cy="461665"/>
            <a:chOff x="1808505" y="1714636"/>
            <a:chExt cx="6626410" cy="461665"/>
          </a:xfrm>
        </p:grpSpPr>
        <p:sp>
          <p:nvSpPr>
            <p:cNvPr id="13" name="Rektangel 2">
              <a:extLst>
                <a:ext uri="{FF2B5EF4-FFF2-40B4-BE49-F238E27FC236}">
                  <a16:creationId xmlns:a16="http://schemas.microsoft.com/office/drawing/2014/main" id="{B02A713A-FF40-0048-B745-80E58FC79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505" y="1778884"/>
              <a:ext cx="662641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sv-SE" dirty="0"/>
                <a:t>Till exempel:   </a:t>
              </a:r>
            </a:p>
          </p:txBody>
        </p:sp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AE10B168-11DA-684D-872E-5BBC458DC21A}"/>
                </a:ext>
              </a:extLst>
            </p:cNvPr>
            <p:cNvSpPr/>
            <p:nvPr/>
          </p:nvSpPr>
          <p:spPr>
            <a:xfrm>
              <a:off x="3142859" y="1714636"/>
              <a:ext cx="213231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b="1" dirty="0">
                  <a:solidFill>
                    <a:srgbClr val="A70001"/>
                  </a:solidFill>
                </a:rPr>
                <a:t>3 ∙ 3 ∙ 3 ∙ 3 ∙ 3  </a:t>
              </a:r>
              <a:r>
                <a:rPr lang="de-DE" sz="2400" b="1" dirty="0"/>
                <a:t>=</a:t>
              </a:r>
              <a:endParaRPr lang="sv-SE" sz="2400" b="1" dirty="0">
                <a:solidFill>
                  <a:srgbClr val="A70001"/>
                </a:solidFill>
              </a:endParaRPr>
            </a:p>
          </p:txBody>
        </p:sp>
      </p:grp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81D11AC1-8307-2E47-AA9E-F2870DDF3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0950" y="2451933"/>
            <a:ext cx="1205923" cy="1140577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F109E33B-E3DB-CF43-AE54-30BD40F2622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6200000">
            <a:off x="3293805" y="2970103"/>
            <a:ext cx="1474292" cy="331215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B8242C8-80E9-DE49-A6F4-5EC90ADFACF0}"/>
              </a:ext>
            </a:extLst>
          </p:cNvPr>
          <p:cNvSpPr/>
          <p:nvPr/>
        </p:nvSpPr>
        <p:spPr>
          <a:xfrm>
            <a:off x="3034025" y="2971463"/>
            <a:ext cx="831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>
                <a:solidFill>
                  <a:srgbClr val="800000"/>
                </a:solidFill>
              </a:rPr>
              <a:t>Potens</a:t>
            </a:r>
            <a:endParaRPr lang="sv-SE" dirty="0"/>
          </a:p>
        </p:txBody>
      </p:sp>
      <p:cxnSp>
        <p:nvCxnSpPr>
          <p:cNvPr id="20" name="Rak pil 19">
            <a:extLst>
              <a:ext uri="{FF2B5EF4-FFF2-40B4-BE49-F238E27FC236}">
                <a16:creationId xmlns:a16="http://schemas.microsoft.com/office/drawing/2014/main" id="{33178DAE-C10F-824C-B5C2-F7CB471F7601}"/>
              </a:ext>
            </a:extLst>
          </p:cNvPr>
          <p:cNvCxnSpPr>
            <a:cxnSpLocks/>
          </p:cNvCxnSpPr>
          <p:nvPr/>
        </p:nvCxnSpPr>
        <p:spPr>
          <a:xfrm flipH="1" flipV="1">
            <a:off x="4755555" y="3551603"/>
            <a:ext cx="366155" cy="226954"/>
          </a:xfrm>
          <a:prstGeom prst="straightConnector1">
            <a:avLst/>
          </a:prstGeom>
          <a:ln w="28575">
            <a:solidFill>
              <a:srgbClr val="A7000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Rektangel 22">
            <a:extLst>
              <a:ext uri="{FF2B5EF4-FFF2-40B4-BE49-F238E27FC236}">
                <a16:creationId xmlns:a16="http://schemas.microsoft.com/office/drawing/2014/main" id="{A09853C1-0B5D-E542-9402-93C08613042F}"/>
              </a:ext>
            </a:extLst>
          </p:cNvPr>
          <p:cNvSpPr/>
          <p:nvPr/>
        </p:nvSpPr>
        <p:spPr>
          <a:xfrm>
            <a:off x="5121710" y="3651336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>
                <a:solidFill>
                  <a:srgbClr val="800000"/>
                </a:solidFill>
              </a:rPr>
              <a:t>Bas</a:t>
            </a:r>
            <a:endParaRPr lang="sv-SE" dirty="0"/>
          </a:p>
        </p:txBody>
      </p:sp>
      <p:cxnSp>
        <p:nvCxnSpPr>
          <p:cNvPr id="24" name="Rak pil 23">
            <a:extLst>
              <a:ext uri="{FF2B5EF4-FFF2-40B4-BE49-F238E27FC236}">
                <a16:creationId xmlns:a16="http://schemas.microsoft.com/office/drawing/2014/main" id="{2F47B13E-917A-2F4E-9E41-610B5BA46102}"/>
              </a:ext>
            </a:extLst>
          </p:cNvPr>
          <p:cNvCxnSpPr>
            <a:cxnSpLocks/>
          </p:cNvCxnSpPr>
          <p:nvPr/>
        </p:nvCxnSpPr>
        <p:spPr>
          <a:xfrm flipH="1">
            <a:off x="5283265" y="2765959"/>
            <a:ext cx="366154" cy="0"/>
          </a:xfrm>
          <a:prstGeom prst="straightConnector1">
            <a:avLst/>
          </a:prstGeom>
          <a:ln w="28575">
            <a:solidFill>
              <a:srgbClr val="A7000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Rektangel 25">
            <a:extLst>
              <a:ext uri="{FF2B5EF4-FFF2-40B4-BE49-F238E27FC236}">
                <a16:creationId xmlns:a16="http://schemas.microsoft.com/office/drawing/2014/main" id="{2D14B4F0-5425-3A47-A732-9AB60FD844A9}"/>
              </a:ext>
            </a:extLst>
          </p:cNvPr>
          <p:cNvSpPr/>
          <p:nvPr/>
        </p:nvSpPr>
        <p:spPr>
          <a:xfrm>
            <a:off x="5649419" y="2587033"/>
            <a:ext cx="1081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>
                <a:solidFill>
                  <a:srgbClr val="800000"/>
                </a:solidFill>
              </a:rPr>
              <a:t>Exponent</a:t>
            </a:r>
            <a:endParaRPr lang="sv-SE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DF2F5488-D464-0548-A8F3-E9014A558AEF}"/>
              </a:ext>
            </a:extLst>
          </p:cNvPr>
          <p:cNvSpPr txBox="1"/>
          <p:nvPr/>
        </p:nvSpPr>
        <p:spPr>
          <a:xfrm>
            <a:off x="3336969" y="4479267"/>
            <a:ext cx="22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>
                <a:solidFill>
                  <a:srgbClr val="800000"/>
                </a:solidFill>
              </a:rPr>
              <a:t>Prioriteringsregler: 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EC8B2ADF-0420-384D-972E-630A8717EA0C}"/>
              </a:ext>
            </a:extLst>
          </p:cNvPr>
          <p:cNvSpPr/>
          <p:nvPr/>
        </p:nvSpPr>
        <p:spPr>
          <a:xfrm>
            <a:off x="3336969" y="4866331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800000"/>
                </a:solidFill>
              </a:rPr>
              <a:t>1.</a:t>
            </a:r>
            <a:endParaRPr lang="sv-SE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2C61AF76-4D55-1149-B7C2-2C326AD58DE5}"/>
              </a:ext>
            </a:extLst>
          </p:cNvPr>
          <p:cNvSpPr/>
          <p:nvPr/>
        </p:nvSpPr>
        <p:spPr>
          <a:xfrm>
            <a:off x="3608437" y="4848599"/>
            <a:ext cx="1025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Parentes</a:t>
            </a: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4BEEB140-7D80-0C41-8351-DE7819E6389C}"/>
              </a:ext>
            </a:extLst>
          </p:cNvPr>
          <p:cNvSpPr/>
          <p:nvPr/>
        </p:nvSpPr>
        <p:spPr>
          <a:xfrm>
            <a:off x="3324257" y="5179977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800000"/>
                </a:solidFill>
              </a:rPr>
              <a:t>2.</a:t>
            </a:r>
            <a:endParaRPr lang="sv-SE" dirty="0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75A713C8-6086-4E4C-B0D0-5074423DDF40}"/>
              </a:ext>
            </a:extLst>
          </p:cNvPr>
          <p:cNvSpPr/>
          <p:nvPr/>
        </p:nvSpPr>
        <p:spPr>
          <a:xfrm>
            <a:off x="3324257" y="5486010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800000"/>
                </a:solidFill>
              </a:rPr>
              <a:t>3.</a:t>
            </a:r>
            <a:endParaRPr lang="sv-SE" dirty="0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17F65D67-D1C7-E742-9A53-236C998DF920}"/>
              </a:ext>
            </a:extLst>
          </p:cNvPr>
          <p:cNvSpPr/>
          <p:nvPr/>
        </p:nvSpPr>
        <p:spPr>
          <a:xfrm>
            <a:off x="3316029" y="5797735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800000"/>
                </a:solidFill>
              </a:rPr>
              <a:t>4.</a:t>
            </a:r>
            <a:endParaRPr lang="sv-SE" dirty="0"/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A873871D-D2CE-F240-8F6F-691F8D66DA61}"/>
              </a:ext>
            </a:extLst>
          </p:cNvPr>
          <p:cNvSpPr/>
          <p:nvPr/>
        </p:nvSpPr>
        <p:spPr>
          <a:xfrm>
            <a:off x="3614858" y="5169664"/>
            <a:ext cx="1032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Potenser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1A818DAB-1AB0-5449-BE6F-3585D5CFA7D8}"/>
              </a:ext>
            </a:extLst>
          </p:cNvPr>
          <p:cNvSpPr/>
          <p:nvPr/>
        </p:nvSpPr>
        <p:spPr>
          <a:xfrm>
            <a:off x="3614858" y="5481340"/>
            <a:ext cx="2728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Multiplikation och division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45544032-16BA-114D-BDE1-576200E290FB}"/>
              </a:ext>
            </a:extLst>
          </p:cNvPr>
          <p:cNvSpPr/>
          <p:nvPr/>
        </p:nvSpPr>
        <p:spPr>
          <a:xfrm>
            <a:off x="3614858" y="5802405"/>
            <a:ext cx="2559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Addition och subtraktion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B6C2D6E8-7BE5-244F-BCB2-2FF72C281525}"/>
              </a:ext>
            </a:extLst>
          </p:cNvPr>
          <p:cNvSpPr/>
          <p:nvPr/>
        </p:nvSpPr>
        <p:spPr>
          <a:xfrm>
            <a:off x="5275174" y="1732201"/>
            <a:ext cx="513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3</a:t>
            </a:r>
            <a:r>
              <a:rPr lang="de-DE" sz="2400" b="1" baseline="30000" dirty="0">
                <a:solidFill>
                  <a:srgbClr val="A70001"/>
                </a:solidFill>
              </a:rPr>
              <a:t>5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24933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AB175740-9641-EA4B-BB2E-5335A0AEF999}"/>
              </a:ext>
            </a:extLst>
          </p:cNvPr>
          <p:cNvSpPr txBox="1"/>
          <p:nvPr/>
        </p:nvSpPr>
        <p:spPr>
          <a:xfrm>
            <a:off x="644602" y="428913"/>
            <a:ext cx="1222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C00000"/>
                </a:solidFill>
              </a:rPr>
              <a:t>Exempel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B79C1E8-545A-4F4B-90A1-6653706AC1E2}"/>
              </a:ext>
            </a:extLst>
          </p:cNvPr>
          <p:cNvSpPr txBox="1"/>
          <p:nvPr/>
        </p:nvSpPr>
        <p:spPr>
          <a:xfrm>
            <a:off x="644602" y="902168"/>
            <a:ext cx="2254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+mn-lt"/>
              </a:rPr>
              <a:t>a)   </a:t>
            </a:r>
            <a:r>
              <a:rPr lang="sv-SE" dirty="0"/>
              <a:t>10</a:t>
            </a:r>
            <a:r>
              <a:rPr lang="sv-SE" baseline="30000" dirty="0"/>
              <a:t>2</a:t>
            </a:r>
            <a:r>
              <a:rPr lang="sv-SE" dirty="0"/>
              <a:t> + 10</a:t>
            </a:r>
            <a:r>
              <a:rPr lang="sv-SE" baseline="30000" dirty="0"/>
              <a:t>3</a:t>
            </a:r>
            <a:r>
              <a:rPr lang="sv-SE" dirty="0"/>
              <a:t> 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62FBF89-CC81-FD48-8B77-4DCBB134E8B2}"/>
              </a:ext>
            </a:extLst>
          </p:cNvPr>
          <p:cNvSpPr txBox="1"/>
          <p:nvPr/>
        </p:nvSpPr>
        <p:spPr>
          <a:xfrm>
            <a:off x="1027956" y="1375423"/>
            <a:ext cx="179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</a:rPr>
              <a:t>10</a:t>
            </a:r>
            <a:r>
              <a:rPr lang="sv-SE" baseline="30000" dirty="0">
                <a:latin typeface="Bradley Hand" pitchFamily="2" charset="77"/>
              </a:rPr>
              <a:t>2</a:t>
            </a:r>
            <a:r>
              <a:rPr lang="sv-SE" dirty="0">
                <a:latin typeface="Bradley Hand" pitchFamily="2" charset="77"/>
              </a:rPr>
              <a:t> </a:t>
            </a:r>
            <a:r>
              <a:rPr lang="sv-SE" dirty="0"/>
              <a:t>+</a:t>
            </a:r>
            <a:r>
              <a:rPr lang="sv-SE" dirty="0">
                <a:latin typeface="Bradley Hand" pitchFamily="2" charset="77"/>
              </a:rPr>
              <a:t> 10</a:t>
            </a:r>
            <a:r>
              <a:rPr lang="sv-SE" baseline="30000" dirty="0">
                <a:latin typeface="Bradley Hand" pitchFamily="2" charset="77"/>
              </a:rPr>
              <a:t>3 </a:t>
            </a:r>
            <a:r>
              <a:rPr lang="sv-SE" dirty="0">
                <a:latin typeface="Bradley Hand" pitchFamily="2" charset="77"/>
              </a:rPr>
              <a:t> </a:t>
            </a:r>
            <a:r>
              <a:rPr lang="sv-SE" dirty="0">
                <a:latin typeface="+mn-lt"/>
              </a:rPr>
              <a:t>=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DD7BD47-927E-E744-B121-B4348627F78C}"/>
              </a:ext>
            </a:extLst>
          </p:cNvPr>
          <p:cNvSpPr txBox="1"/>
          <p:nvPr/>
        </p:nvSpPr>
        <p:spPr>
          <a:xfrm>
            <a:off x="3754233" y="1375423"/>
            <a:ext cx="122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</a:rPr>
              <a:t>1 100</a:t>
            </a:r>
            <a:r>
              <a:rPr lang="sv-SE" baseline="30000" dirty="0">
                <a:latin typeface="Bradley Hand" pitchFamily="2" charset="77"/>
              </a:rPr>
              <a:t> </a:t>
            </a:r>
            <a:r>
              <a:rPr lang="sv-SE" dirty="0">
                <a:latin typeface="Bradley Hand" pitchFamily="2" charset="77"/>
              </a:rPr>
              <a:t>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BA78496-1BA6-B341-8F6A-8225D22E110F}"/>
              </a:ext>
            </a:extLst>
          </p:cNvPr>
          <p:cNvSpPr txBox="1"/>
          <p:nvPr/>
        </p:nvSpPr>
        <p:spPr>
          <a:xfrm>
            <a:off x="2280638" y="1375423"/>
            <a:ext cx="1621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</a:rPr>
              <a:t>100 </a:t>
            </a:r>
            <a:r>
              <a:rPr lang="sv-SE" dirty="0"/>
              <a:t>+ </a:t>
            </a:r>
            <a:r>
              <a:rPr lang="sv-SE" dirty="0">
                <a:latin typeface="Bradley Hand" pitchFamily="2" charset="77"/>
              </a:rPr>
              <a:t>1 000</a:t>
            </a:r>
            <a:r>
              <a:rPr lang="sv-SE" baseline="30000" dirty="0">
                <a:latin typeface="Bradley Hand" pitchFamily="2" charset="77"/>
              </a:rPr>
              <a:t> </a:t>
            </a:r>
            <a:r>
              <a:rPr lang="sv-SE" dirty="0">
                <a:latin typeface="Bradley Hand" pitchFamily="2" charset="77"/>
              </a:rPr>
              <a:t> </a:t>
            </a:r>
            <a:r>
              <a:rPr lang="sv-SE" dirty="0"/>
              <a:t> =</a:t>
            </a:r>
            <a:endParaRPr lang="sv-SE" dirty="0">
              <a:latin typeface="Bradley Hand" pitchFamily="2" charset="77"/>
            </a:endParaRPr>
          </a:p>
        </p:txBody>
      </p:sp>
      <p:grpSp>
        <p:nvGrpSpPr>
          <p:cNvPr id="20" name="Grupp 19">
            <a:extLst>
              <a:ext uri="{FF2B5EF4-FFF2-40B4-BE49-F238E27FC236}">
                <a16:creationId xmlns:a16="http://schemas.microsoft.com/office/drawing/2014/main" id="{9A74296E-0579-C242-B497-5D10B5C55D11}"/>
              </a:ext>
            </a:extLst>
          </p:cNvPr>
          <p:cNvGrpSpPr/>
          <p:nvPr/>
        </p:nvGrpSpPr>
        <p:grpSpPr>
          <a:xfrm>
            <a:off x="644602" y="2246883"/>
            <a:ext cx="741921" cy="675753"/>
            <a:chOff x="1413092" y="3660452"/>
            <a:chExt cx="741921" cy="675753"/>
          </a:xfrm>
        </p:grpSpPr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80A4FC3D-A0FB-C641-A861-51D3B10C0DB7}"/>
                </a:ext>
              </a:extLst>
            </p:cNvPr>
            <p:cNvSpPr txBox="1"/>
            <p:nvPr/>
          </p:nvSpPr>
          <p:spPr>
            <a:xfrm>
              <a:off x="1413092" y="3791789"/>
              <a:ext cx="375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latin typeface="+mn-lt"/>
                </a:rPr>
                <a:t>b)</a:t>
              </a:r>
              <a:endParaRPr lang="sv-SE" dirty="0"/>
            </a:p>
          </p:txBody>
        </p:sp>
        <p:grpSp>
          <p:nvGrpSpPr>
            <p:cNvPr id="15" name="Grupp 14">
              <a:extLst>
                <a:ext uri="{FF2B5EF4-FFF2-40B4-BE49-F238E27FC236}">
                  <a16:creationId xmlns:a16="http://schemas.microsoft.com/office/drawing/2014/main" id="{33EAC050-1FB6-6E43-A24F-C72B249CC9FE}"/>
                </a:ext>
              </a:extLst>
            </p:cNvPr>
            <p:cNvGrpSpPr/>
            <p:nvPr/>
          </p:nvGrpSpPr>
          <p:grpSpPr>
            <a:xfrm>
              <a:off x="1721881" y="3660452"/>
              <a:ext cx="433132" cy="675753"/>
              <a:chOff x="3912228" y="1867659"/>
              <a:chExt cx="433132" cy="675753"/>
            </a:xfrm>
          </p:grpSpPr>
          <p:sp>
            <p:nvSpPr>
              <p:cNvPr id="17" name="textruta 16">
                <a:extLst>
                  <a:ext uri="{FF2B5EF4-FFF2-40B4-BE49-F238E27FC236}">
                    <a16:creationId xmlns:a16="http://schemas.microsoft.com/office/drawing/2014/main" id="{6C0DB915-E8FD-E344-9BB7-F22BFFEEF325}"/>
                  </a:ext>
                </a:extLst>
              </p:cNvPr>
              <p:cNvSpPr txBox="1"/>
              <p:nvPr/>
            </p:nvSpPr>
            <p:spPr>
              <a:xfrm>
                <a:off x="3938678" y="2174080"/>
                <a:ext cx="3802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2</a:t>
                </a:r>
                <a:r>
                  <a:rPr lang="sv-SE" baseline="30000" dirty="0"/>
                  <a:t>3</a:t>
                </a:r>
                <a:endParaRPr lang="sv-SE" dirty="0"/>
              </a:p>
            </p:txBody>
          </p:sp>
          <p:sp>
            <p:nvSpPr>
              <p:cNvPr id="18" name="textruta 17">
                <a:extLst>
                  <a:ext uri="{FF2B5EF4-FFF2-40B4-BE49-F238E27FC236}">
                    <a16:creationId xmlns:a16="http://schemas.microsoft.com/office/drawing/2014/main" id="{DACFAAC2-B307-AF45-B1BC-D756DE8B95F1}"/>
                  </a:ext>
                </a:extLst>
              </p:cNvPr>
              <p:cNvSpPr txBox="1"/>
              <p:nvPr/>
            </p:nvSpPr>
            <p:spPr>
              <a:xfrm>
                <a:off x="3912228" y="1867659"/>
                <a:ext cx="4331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 8</a:t>
                </a:r>
                <a:r>
                  <a:rPr lang="sv-SE" baseline="30000" dirty="0"/>
                  <a:t>2</a:t>
                </a:r>
                <a:endParaRPr lang="sv-SE" dirty="0"/>
              </a:p>
            </p:txBody>
          </p:sp>
          <p:cxnSp>
            <p:nvCxnSpPr>
              <p:cNvPr id="19" name="Rak 18">
                <a:extLst>
                  <a:ext uri="{FF2B5EF4-FFF2-40B4-BE49-F238E27FC236}">
                    <a16:creationId xmlns:a16="http://schemas.microsoft.com/office/drawing/2014/main" id="{54782C97-8CA4-924B-AADE-B773214F71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38678" y="2183662"/>
                <a:ext cx="386644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upp 20">
            <a:extLst>
              <a:ext uri="{FF2B5EF4-FFF2-40B4-BE49-F238E27FC236}">
                <a16:creationId xmlns:a16="http://schemas.microsoft.com/office/drawing/2014/main" id="{3CCCF6E5-E793-D943-B514-25BEEEB8B337}"/>
              </a:ext>
            </a:extLst>
          </p:cNvPr>
          <p:cNvGrpSpPr/>
          <p:nvPr/>
        </p:nvGrpSpPr>
        <p:grpSpPr>
          <a:xfrm>
            <a:off x="934956" y="3151323"/>
            <a:ext cx="760097" cy="666446"/>
            <a:chOff x="2356610" y="3565495"/>
            <a:chExt cx="760097" cy="666446"/>
          </a:xfrm>
        </p:grpSpPr>
        <p:grpSp>
          <p:nvGrpSpPr>
            <p:cNvPr id="22" name="Grupp 21">
              <a:extLst>
                <a:ext uri="{FF2B5EF4-FFF2-40B4-BE49-F238E27FC236}">
                  <a16:creationId xmlns:a16="http://schemas.microsoft.com/office/drawing/2014/main" id="{A8EB7F95-41AB-A149-B31D-23EABE7A0539}"/>
                </a:ext>
              </a:extLst>
            </p:cNvPr>
            <p:cNvGrpSpPr/>
            <p:nvPr/>
          </p:nvGrpSpPr>
          <p:grpSpPr>
            <a:xfrm>
              <a:off x="2356610" y="3565495"/>
              <a:ext cx="511015" cy="666446"/>
              <a:chOff x="3840894" y="1860769"/>
              <a:chExt cx="511015" cy="666446"/>
            </a:xfrm>
          </p:grpSpPr>
          <p:sp>
            <p:nvSpPr>
              <p:cNvPr id="24" name="textruta 23">
                <a:extLst>
                  <a:ext uri="{FF2B5EF4-FFF2-40B4-BE49-F238E27FC236}">
                    <a16:creationId xmlns:a16="http://schemas.microsoft.com/office/drawing/2014/main" id="{DCF0BCA5-9778-D04C-8012-A93603290F7D}"/>
                  </a:ext>
                </a:extLst>
              </p:cNvPr>
              <p:cNvSpPr txBox="1"/>
              <p:nvPr/>
            </p:nvSpPr>
            <p:spPr>
              <a:xfrm>
                <a:off x="3944425" y="1860769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8</a:t>
                </a:r>
                <a:r>
                  <a:rPr lang="sv-SE" sz="1600" baseline="30000" dirty="0">
                    <a:latin typeface="Bradley Hand" pitchFamily="2" charset="77"/>
                  </a:rPr>
                  <a:t>2</a:t>
                </a:r>
                <a:endParaRPr lang="sv-SE" dirty="0">
                  <a:latin typeface="Bradley Hand" pitchFamily="2" charset="77"/>
                </a:endParaRPr>
              </a:p>
            </p:txBody>
          </p:sp>
          <p:sp>
            <p:nvSpPr>
              <p:cNvPr id="25" name="textruta 24">
                <a:extLst>
                  <a:ext uri="{FF2B5EF4-FFF2-40B4-BE49-F238E27FC236}">
                    <a16:creationId xmlns:a16="http://schemas.microsoft.com/office/drawing/2014/main" id="{23B8650D-8560-6C43-B5D5-78805672DB63}"/>
                  </a:ext>
                </a:extLst>
              </p:cNvPr>
              <p:cNvSpPr txBox="1"/>
              <p:nvPr/>
            </p:nvSpPr>
            <p:spPr>
              <a:xfrm>
                <a:off x="3840894" y="2157883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 2</a:t>
                </a:r>
                <a:r>
                  <a:rPr lang="sv-SE" baseline="30000" dirty="0">
                    <a:latin typeface="Bradley Hand" pitchFamily="2" charset="77"/>
                  </a:rPr>
                  <a:t>3</a:t>
                </a:r>
                <a:endParaRPr lang="sv-SE" dirty="0">
                  <a:latin typeface="Bradley Hand" pitchFamily="2" charset="77"/>
                </a:endParaRPr>
              </a:p>
            </p:txBody>
          </p:sp>
          <p:cxnSp>
            <p:nvCxnSpPr>
              <p:cNvPr id="26" name="Rak 25">
                <a:extLst>
                  <a:ext uri="{FF2B5EF4-FFF2-40B4-BE49-F238E27FC236}">
                    <a16:creationId xmlns:a16="http://schemas.microsoft.com/office/drawing/2014/main" id="{72D41B3B-EA37-FC43-9582-AAD1F16E7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38678" y="2183662"/>
                <a:ext cx="386644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EFC08043-DB32-9F46-8218-700833BE7210}"/>
                </a:ext>
              </a:extLst>
            </p:cNvPr>
            <p:cNvSpPr/>
            <p:nvPr/>
          </p:nvSpPr>
          <p:spPr>
            <a:xfrm>
              <a:off x="2816625" y="372792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/>
                <a:t>=</a:t>
              </a:r>
              <a:endParaRPr lang="sv-SE" dirty="0">
                <a:latin typeface="Bradley Hand" pitchFamily="2" charset="77"/>
              </a:endParaRPr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3B4959D2-4AB8-8E41-BDFA-8C2A21742999}"/>
              </a:ext>
            </a:extLst>
          </p:cNvPr>
          <p:cNvSpPr/>
          <p:nvPr/>
        </p:nvSpPr>
        <p:spPr>
          <a:xfrm>
            <a:off x="2260941" y="3323432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Bradley Hand" pitchFamily="2" charset="77"/>
              </a:rPr>
              <a:t>8</a:t>
            </a:r>
            <a:endParaRPr lang="sv-SE" dirty="0">
              <a:latin typeface="Bradley Hand" pitchFamily="2" charset="77"/>
            </a:endParaRP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97E91C3C-2BC8-974D-BD0F-5E7E22F16D20}"/>
              </a:ext>
            </a:extLst>
          </p:cNvPr>
          <p:cNvSpPr txBox="1"/>
          <p:nvPr/>
        </p:nvSpPr>
        <p:spPr>
          <a:xfrm>
            <a:off x="697847" y="4349510"/>
            <a:ext cx="116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+mn-lt"/>
              </a:rPr>
              <a:t>c)  </a:t>
            </a:r>
            <a:r>
              <a:rPr lang="sv-SE" dirty="0"/>
              <a:t>4</a:t>
            </a:r>
            <a:r>
              <a:rPr lang="sv-SE" baseline="30000" dirty="0"/>
              <a:t>2 </a:t>
            </a:r>
            <a:r>
              <a:rPr lang="sv-SE" dirty="0"/>
              <a:t>· 10</a:t>
            </a:r>
            <a:r>
              <a:rPr lang="sv-SE" baseline="30000" dirty="0"/>
              <a:t>3</a:t>
            </a:r>
            <a:endParaRPr lang="sv-SE" dirty="0"/>
          </a:p>
        </p:txBody>
      </p:sp>
      <p:grpSp>
        <p:nvGrpSpPr>
          <p:cNvPr id="65" name="Grupp 64">
            <a:extLst>
              <a:ext uri="{FF2B5EF4-FFF2-40B4-BE49-F238E27FC236}">
                <a16:creationId xmlns:a16="http://schemas.microsoft.com/office/drawing/2014/main" id="{761FE06A-BE1C-4D41-A285-A5CA4EB1A8BF}"/>
              </a:ext>
            </a:extLst>
          </p:cNvPr>
          <p:cNvGrpSpPr/>
          <p:nvPr/>
        </p:nvGrpSpPr>
        <p:grpSpPr>
          <a:xfrm>
            <a:off x="1666546" y="3161411"/>
            <a:ext cx="672189" cy="661185"/>
            <a:chOff x="2444518" y="3565495"/>
            <a:chExt cx="672189" cy="661185"/>
          </a:xfrm>
        </p:grpSpPr>
        <p:grpSp>
          <p:nvGrpSpPr>
            <p:cNvPr id="66" name="Grupp 65">
              <a:extLst>
                <a:ext uri="{FF2B5EF4-FFF2-40B4-BE49-F238E27FC236}">
                  <a16:creationId xmlns:a16="http://schemas.microsoft.com/office/drawing/2014/main" id="{94FF4260-2296-C148-AADA-0EBEDFD29E9A}"/>
                </a:ext>
              </a:extLst>
            </p:cNvPr>
            <p:cNvGrpSpPr/>
            <p:nvPr/>
          </p:nvGrpSpPr>
          <p:grpSpPr>
            <a:xfrm>
              <a:off x="2444518" y="3565495"/>
              <a:ext cx="492035" cy="661185"/>
              <a:chOff x="3928802" y="1860769"/>
              <a:chExt cx="492035" cy="661185"/>
            </a:xfrm>
          </p:grpSpPr>
          <p:sp>
            <p:nvSpPr>
              <p:cNvPr id="69" name="textruta 68">
                <a:extLst>
                  <a:ext uri="{FF2B5EF4-FFF2-40B4-BE49-F238E27FC236}">
                    <a16:creationId xmlns:a16="http://schemas.microsoft.com/office/drawing/2014/main" id="{CF4B211D-99F1-1447-B7A5-471AF05A20FF}"/>
                  </a:ext>
                </a:extLst>
              </p:cNvPr>
              <p:cNvSpPr txBox="1"/>
              <p:nvPr/>
            </p:nvSpPr>
            <p:spPr>
              <a:xfrm>
                <a:off x="3944425" y="1860769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64</a:t>
                </a:r>
              </a:p>
            </p:txBody>
          </p:sp>
          <p:sp>
            <p:nvSpPr>
              <p:cNvPr id="72" name="textruta 71">
                <a:extLst>
                  <a:ext uri="{FF2B5EF4-FFF2-40B4-BE49-F238E27FC236}">
                    <a16:creationId xmlns:a16="http://schemas.microsoft.com/office/drawing/2014/main" id="{CCB987F2-315B-054D-A4E1-C5557ED09FCC}"/>
                  </a:ext>
                </a:extLst>
              </p:cNvPr>
              <p:cNvSpPr txBox="1"/>
              <p:nvPr/>
            </p:nvSpPr>
            <p:spPr>
              <a:xfrm>
                <a:off x="3928802" y="2152622"/>
                <a:ext cx="373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Bradley Hand" pitchFamily="2" charset="77"/>
                  </a:rPr>
                  <a:t> 8</a:t>
                </a:r>
              </a:p>
            </p:txBody>
          </p:sp>
          <p:cxnSp>
            <p:nvCxnSpPr>
              <p:cNvPr id="73" name="Rak 72">
                <a:extLst>
                  <a:ext uri="{FF2B5EF4-FFF2-40B4-BE49-F238E27FC236}">
                    <a16:creationId xmlns:a16="http://schemas.microsoft.com/office/drawing/2014/main" id="{498AEEF6-476A-814E-8653-504E0AB174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38678" y="2183662"/>
                <a:ext cx="386644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ktangel 66">
              <a:extLst>
                <a:ext uri="{FF2B5EF4-FFF2-40B4-BE49-F238E27FC236}">
                  <a16:creationId xmlns:a16="http://schemas.microsoft.com/office/drawing/2014/main" id="{3596661E-5E7D-2A44-BCAB-34BBD3B103F5}"/>
                </a:ext>
              </a:extLst>
            </p:cNvPr>
            <p:cNvSpPr/>
            <p:nvPr/>
          </p:nvSpPr>
          <p:spPr>
            <a:xfrm>
              <a:off x="2816625" y="372792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/>
                <a:t>=</a:t>
              </a:r>
              <a:endParaRPr lang="sv-SE" dirty="0">
                <a:latin typeface="Bradley Hand" pitchFamily="2" charset="77"/>
              </a:endParaRPr>
            </a:p>
          </p:txBody>
        </p:sp>
      </p:grpSp>
      <p:sp>
        <p:nvSpPr>
          <p:cNvPr id="74" name="Rektangel 73">
            <a:extLst>
              <a:ext uri="{FF2B5EF4-FFF2-40B4-BE49-F238E27FC236}">
                <a16:creationId xmlns:a16="http://schemas.microsoft.com/office/drawing/2014/main" id="{C70549D2-F6EE-7842-8484-80DC3977F0BA}"/>
              </a:ext>
            </a:extLst>
          </p:cNvPr>
          <p:cNvSpPr/>
          <p:nvPr/>
        </p:nvSpPr>
        <p:spPr>
          <a:xfrm>
            <a:off x="5651310" y="1082008"/>
            <a:ext cx="2424104" cy="52322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Innan vi adderar måste vi räkna ut värdet av potenserna.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75" name="Rektangel 74">
            <a:extLst>
              <a:ext uri="{FF2B5EF4-FFF2-40B4-BE49-F238E27FC236}">
                <a16:creationId xmlns:a16="http://schemas.microsoft.com/office/drawing/2014/main" id="{7E5523B5-3111-5044-BB94-2539C2F0CFAE}"/>
              </a:ext>
            </a:extLst>
          </p:cNvPr>
          <p:cNvSpPr/>
          <p:nvPr/>
        </p:nvSpPr>
        <p:spPr>
          <a:xfrm>
            <a:off x="5671006" y="1677345"/>
            <a:ext cx="2065124" cy="52322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10</a:t>
            </a:r>
            <a:r>
              <a:rPr lang="sv-SE" sz="1400" baseline="30000" dirty="0"/>
              <a:t>2</a:t>
            </a:r>
            <a:r>
              <a:rPr lang="sv-SE" sz="1400" dirty="0"/>
              <a:t> = 10 · 10 = 100 och 10</a:t>
            </a:r>
            <a:r>
              <a:rPr lang="sv-SE" sz="1400" baseline="30000" dirty="0"/>
              <a:t>3</a:t>
            </a:r>
            <a:r>
              <a:rPr lang="sv-SE" sz="1400" dirty="0"/>
              <a:t> = 10 · 10 · 10 = 1 000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76" name="Rektangel 75">
            <a:extLst>
              <a:ext uri="{FF2B5EF4-FFF2-40B4-BE49-F238E27FC236}">
                <a16:creationId xmlns:a16="http://schemas.microsoft.com/office/drawing/2014/main" id="{CCE942B9-2B6A-0843-BDDD-4372BC44BDF4}"/>
              </a:ext>
            </a:extLst>
          </p:cNvPr>
          <p:cNvSpPr/>
          <p:nvPr/>
        </p:nvSpPr>
        <p:spPr>
          <a:xfrm>
            <a:off x="5671007" y="3479214"/>
            <a:ext cx="2670824" cy="30777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8</a:t>
            </a:r>
            <a:r>
              <a:rPr lang="sv-SE" sz="1400" baseline="30000" dirty="0"/>
              <a:t>2</a:t>
            </a:r>
            <a:r>
              <a:rPr lang="sv-SE" sz="1400" dirty="0"/>
              <a:t> = 8 · 8 = 64 och 2</a:t>
            </a:r>
            <a:r>
              <a:rPr lang="sv-SE" sz="1400" baseline="30000" dirty="0"/>
              <a:t>3</a:t>
            </a:r>
            <a:r>
              <a:rPr lang="sv-SE" sz="1400" dirty="0"/>
              <a:t> = 2 · 2 · 2 = 8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17B88A1F-8B5D-FE4C-AD7E-4BF139C317B4}"/>
              </a:ext>
            </a:extLst>
          </p:cNvPr>
          <p:cNvSpPr/>
          <p:nvPr/>
        </p:nvSpPr>
        <p:spPr>
          <a:xfrm>
            <a:off x="5671007" y="2868020"/>
            <a:ext cx="2424104" cy="52322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Innan vi dividerar måste vi räkna ut värdet av potenserna.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D0221F6F-D25E-CA49-88F9-C259EE46F4B2}"/>
              </a:ext>
            </a:extLst>
          </p:cNvPr>
          <p:cNvSpPr txBox="1"/>
          <p:nvPr/>
        </p:nvSpPr>
        <p:spPr>
          <a:xfrm>
            <a:off x="934956" y="4880222"/>
            <a:ext cx="116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</a:rPr>
              <a:t>4</a:t>
            </a:r>
            <a:r>
              <a:rPr lang="sv-SE" baseline="30000" dirty="0">
                <a:latin typeface="Bradley Hand" pitchFamily="2" charset="77"/>
              </a:rPr>
              <a:t>2 </a:t>
            </a:r>
            <a:r>
              <a:rPr lang="sv-SE" dirty="0">
                <a:latin typeface="Bradley Hand" pitchFamily="2" charset="77"/>
              </a:rPr>
              <a:t>· 10</a:t>
            </a:r>
            <a:r>
              <a:rPr lang="sv-SE" baseline="30000" dirty="0">
                <a:latin typeface="Bradley Hand" pitchFamily="2" charset="77"/>
              </a:rPr>
              <a:t>3</a:t>
            </a:r>
            <a:r>
              <a:rPr lang="sv-SE" dirty="0">
                <a:latin typeface="Bradley Hand" pitchFamily="2" charset="77"/>
              </a:rPr>
              <a:t> </a:t>
            </a:r>
            <a:r>
              <a:rPr lang="sv-SE" dirty="0"/>
              <a:t>=</a:t>
            </a: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1D618554-D1DF-5043-81DE-17AAF898DB01}"/>
              </a:ext>
            </a:extLst>
          </p:cNvPr>
          <p:cNvSpPr txBox="1"/>
          <p:nvPr/>
        </p:nvSpPr>
        <p:spPr>
          <a:xfrm>
            <a:off x="3132493" y="4880222"/>
            <a:ext cx="90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</a:rPr>
              <a:t>16 000</a:t>
            </a:r>
          </a:p>
        </p:txBody>
      </p:sp>
      <p:sp>
        <p:nvSpPr>
          <p:cNvPr id="80" name="textruta 79">
            <a:extLst>
              <a:ext uri="{FF2B5EF4-FFF2-40B4-BE49-F238E27FC236}">
                <a16:creationId xmlns:a16="http://schemas.microsoft.com/office/drawing/2014/main" id="{568DE351-127E-0746-9B73-B04D347C48B4}"/>
              </a:ext>
            </a:extLst>
          </p:cNvPr>
          <p:cNvSpPr txBox="1"/>
          <p:nvPr/>
        </p:nvSpPr>
        <p:spPr>
          <a:xfrm>
            <a:off x="1911088" y="4880222"/>
            <a:ext cx="1402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Bradley Hand" pitchFamily="2" charset="77"/>
              </a:rPr>
              <a:t>16 · 1 000 </a:t>
            </a:r>
            <a:r>
              <a:rPr lang="sv-SE" dirty="0"/>
              <a:t>=</a:t>
            </a:r>
          </a:p>
        </p:txBody>
      </p:sp>
      <p:sp>
        <p:nvSpPr>
          <p:cNvPr id="81" name="Rektangel 80">
            <a:extLst>
              <a:ext uri="{FF2B5EF4-FFF2-40B4-BE49-F238E27FC236}">
                <a16:creationId xmlns:a16="http://schemas.microsoft.com/office/drawing/2014/main" id="{CDCA578D-EDD5-514C-A11A-0AB28373C798}"/>
              </a:ext>
            </a:extLst>
          </p:cNvPr>
          <p:cNvSpPr/>
          <p:nvPr/>
        </p:nvSpPr>
        <p:spPr>
          <a:xfrm>
            <a:off x="5671007" y="4729282"/>
            <a:ext cx="2065123" cy="52322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4</a:t>
            </a:r>
            <a:r>
              <a:rPr lang="sv-SE" sz="1400" baseline="30000" dirty="0"/>
              <a:t>2</a:t>
            </a:r>
            <a:r>
              <a:rPr lang="sv-SE" sz="1400" dirty="0"/>
              <a:t> = 4 · 4 = 16 och </a:t>
            </a:r>
          </a:p>
          <a:p>
            <a:r>
              <a:rPr lang="sv-SE" sz="1400" dirty="0"/>
              <a:t>10</a:t>
            </a:r>
            <a:r>
              <a:rPr lang="sv-SE" sz="1400" baseline="30000" dirty="0"/>
              <a:t>3</a:t>
            </a:r>
            <a:r>
              <a:rPr lang="sv-SE" sz="1400" dirty="0"/>
              <a:t> = 10 · 10 · 10 = 1 000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0E86A171-961D-254B-B18B-C8AB9AED8364}"/>
              </a:ext>
            </a:extLst>
          </p:cNvPr>
          <p:cNvSpPr/>
          <p:nvPr/>
        </p:nvSpPr>
        <p:spPr>
          <a:xfrm>
            <a:off x="5671007" y="4349510"/>
            <a:ext cx="3164986" cy="30777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Först räknar vi ut värdet av potenserna.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83" name="Rektangel 82">
            <a:extLst>
              <a:ext uri="{FF2B5EF4-FFF2-40B4-BE49-F238E27FC236}">
                <a16:creationId xmlns:a16="http://schemas.microsoft.com/office/drawing/2014/main" id="{3FBE2C3A-2E73-5D43-B465-AE370EB70B25}"/>
              </a:ext>
            </a:extLst>
          </p:cNvPr>
          <p:cNvSpPr/>
          <p:nvPr/>
        </p:nvSpPr>
        <p:spPr>
          <a:xfrm>
            <a:off x="5671006" y="5325903"/>
            <a:ext cx="2579382" cy="52322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Till sist multiplicerar vi värdet av potenserna med varandra.</a:t>
            </a:r>
            <a:endParaRPr lang="sv-SE" sz="1400" dirty="0">
              <a:solidFill>
                <a:srgbClr val="FF0000"/>
              </a:solidFill>
            </a:endParaRPr>
          </a:p>
        </p:txBody>
      </p:sp>
      <p:sp>
        <p:nvSpPr>
          <p:cNvPr id="84" name="textruta 83">
            <a:extLst>
              <a:ext uri="{FF2B5EF4-FFF2-40B4-BE49-F238E27FC236}">
                <a16:creationId xmlns:a16="http://schemas.microsoft.com/office/drawing/2014/main" id="{11BDCB25-4044-2741-8670-6F9468B4C77D}"/>
              </a:ext>
            </a:extLst>
          </p:cNvPr>
          <p:cNvSpPr txBox="1"/>
          <p:nvPr/>
        </p:nvSpPr>
        <p:spPr>
          <a:xfrm>
            <a:off x="817604" y="5784483"/>
            <a:ext cx="416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>
                <a:latin typeface="Bradley Hand" pitchFamily="2" charset="77"/>
              </a:rPr>
              <a:t>Svar:</a:t>
            </a:r>
            <a:r>
              <a:rPr lang="sv-SE" dirty="0">
                <a:latin typeface="Bradley Hand" pitchFamily="2" charset="77"/>
              </a:rPr>
              <a:t> a) 1 100	b)  8		c)  16 000</a:t>
            </a:r>
          </a:p>
        </p:txBody>
      </p:sp>
    </p:spTree>
    <p:extLst>
      <p:ext uri="{BB962C8B-B14F-4D97-AF65-F5344CB8AC3E}">
        <p14:creationId xmlns:p14="http://schemas.microsoft.com/office/powerpoint/2010/main" val="427492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28" grpId="0"/>
      <p:bldP spid="35" grpId="0"/>
      <p:bldP spid="74" grpId="0" animBg="1"/>
      <p:bldP spid="75" grpId="0" animBg="1"/>
      <p:bldP spid="76" grpId="0" animBg="1"/>
      <p:bldP spid="77" grpId="0" animBg="1"/>
      <p:bldP spid="78" grpId="0"/>
      <p:bldP spid="79" grpId="0"/>
      <p:bldP spid="80" grpId="0"/>
      <p:bldP spid="81" grpId="0" animBg="1"/>
      <p:bldP spid="82" grpId="0" animBg="1"/>
      <p:bldP spid="83" grpId="0" animBg="1"/>
      <p:bldP spid="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1"/>
          <p:cNvSpPr>
            <a:spLocks noChangeArrowheads="1"/>
          </p:cNvSpPr>
          <p:nvPr/>
        </p:nvSpPr>
        <p:spPr bwMode="auto">
          <a:xfrm>
            <a:off x="358775" y="277265"/>
            <a:ext cx="8785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v-SE" sz="2400" b="1" dirty="0"/>
              <a:t>				  Tiopotenser och grundpotensform</a:t>
            </a:r>
          </a:p>
        </p:txBody>
      </p:sp>
      <p:sp>
        <p:nvSpPr>
          <p:cNvPr id="12" name="Rektangel 2">
            <a:extLst>
              <a:ext uri="{FF2B5EF4-FFF2-40B4-BE49-F238E27FC236}">
                <a16:creationId xmlns:a16="http://schemas.microsoft.com/office/drawing/2014/main" id="{B6954600-4A19-2442-938F-7EE9A5C1B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52" y="2140795"/>
            <a:ext cx="66264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dirty="0"/>
              <a:t>När man skriver stora tal är det ofta mycket praktiskt att använda potenser med basen 10. </a:t>
            </a:r>
          </a:p>
        </p:txBody>
      </p:sp>
      <p:grpSp>
        <p:nvGrpSpPr>
          <p:cNvPr id="37" name="Grupp 36">
            <a:extLst>
              <a:ext uri="{FF2B5EF4-FFF2-40B4-BE49-F238E27FC236}">
                <a16:creationId xmlns:a16="http://schemas.microsoft.com/office/drawing/2014/main" id="{A63E4CA0-1994-0E40-B728-C133022B9B4E}"/>
              </a:ext>
            </a:extLst>
          </p:cNvPr>
          <p:cNvGrpSpPr/>
          <p:nvPr/>
        </p:nvGrpSpPr>
        <p:grpSpPr>
          <a:xfrm>
            <a:off x="1818130" y="2967335"/>
            <a:ext cx="6626410" cy="461665"/>
            <a:chOff x="1808505" y="1714636"/>
            <a:chExt cx="6626410" cy="461665"/>
          </a:xfrm>
        </p:grpSpPr>
        <p:sp>
          <p:nvSpPr>
            <p:cNvPr id="13" name="Rektangel 2">
              <a:extLst>
                <a:ext uri="{FF2B5EF4-FFF2-40B4-BE49-F238E27FC236}">
                  <a16:creationId xmlns:a16="http://schemas.microsoft.com/office/drawing/2014/main" id="{B02A713A-FF40-0048-B745-80E58FC79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505" y="1778884"/>
              <a:ext cx="662641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sv-SE" dirty="0"/>
                <a:t>Till exempel:   </a:t>
              </a:r>
            </a:p>
          </p:txBody>
        </p:sp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AE10B168-11DA-684D-872E-5BBC458DC21A}"/>
                </a:ext>
              </a:extLst>
            </p:cNvPr>
            <p:cNvSpPr/>
            <p:nvPr/>
          </p:nvSpPr>
          <p:spPr>
            <a:xfrm>
              <a:off x="3142859" y="1714636"/>
              <a:ext cx="18485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2400" b="1" dirty="0">
                  <a:solidFill>
                    <a:srgbClr val="A70001"/>
                  </a:solidFill>
                </a:rPr>
                <a:t>10 ∙ 10 ∙ 10  </a:t>
              </a:r>
              <a:r>
                <a:rPr lang="de-DE" sz="2400" b="1" dirty="0"/>
                <a:t>=</a:t>
              </a:r>
              <a:endParaRPr lang="sv-SE" sz="2400" b="1" dirty="0">
                <a:solidFill>
                  <a:srgbClr val="A70001"/>
                </a:solidFill>
              </a:endParaRPr>
            </a:p>
          </p:txBody>
        </p:sp>
      </p:grpSp>
      <p:sp>
        <p:nvSpPr>
          <p:cNvPr id="36" name="Rektangel 35">
            <a:extLst>
              <a:ext uri="{FF2B5EF4-FFF2-40B4-BE49-F238E27FC236}">
                <a16:creationId xmlns:a16="http://schemas.microsoft.com/office/drawing/2014/main" id="{B6C2D6E8-7BE5-244F-BCB2-2FF72C281525}"/>
              </a:ext>
            </a:extLst>
          </p:cNvPr>
          <p:cNvSpPr/>
          <p:nvPr/>
        </p:nvSpPr>
        <p:spPr>
          <a:xfrm>
            <a:off x="4904288" y="2984900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10</a:t>
            </a:r>
            <a:r>
              <a:rPr lang="de-DE" sz="2400" b="1" baseline="30000" dirty="0">
                <a:solidFill>
                  <a:srgbClr val="A70001"/>
                </a:solidFill>
              </a:rPr>
              <a:t>3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320C9CD7-AFD7-684D-BFE0-1E0FB1A2A9F4}"/>
              </a:ext>
            </a:extLst>
          </p:cNvPr>
          <p:cNvSpPr/>
          <p:nvPr/>
        </p:nvSpPr>
        <p:spPr>
          <a:xfrm>
            <a:off x="3152484" y="3407691"/>
            <a:ext cx="1848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10 ∙ 10 ∙ 10  </a:t>
            </a:r>
            <a:r>
              <a:rPr lang="de-DE" sz="2400" b="1" dirty="0"/>
              <a:t>=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AD7AF0AB-9295-EE42-9E2A-6EEFF353CFCC}"/>
              </a:ext>
            </a:extLst>
          </p:cNvPr>
          <p:cNvSpPr/>
          <p:nvPr/>
        </p:nvSpPr>
        <p:spPr>
          <a:xfrm>
            <a:off x="4921819" y="3415499"/>
            <a:ext cx="87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1 000</a:t>
            </a:r>
            <a:endParaRPr lang="sv-SE" sz="2400" dirty="0"/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B634F6A6-CAAA-BA43-9BD5-AD19757698D0}"/>
              </a:ext>
            </a:extLst>
          </p:cNvPr>
          <p:cNvSpPr/>
          <p:nvPr/>
        </p:nvSpPr>
        <p:spPr>
          <a:xfrm>
            <a:off x="4146247" y="3883115"/>
            <a:ext cx="891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10</a:t>
            </a:r>
            <a:r>
              <a:rPr lang="de-DE" sz="2400" b="1" baseline="30000" dirty="0">
                <a:solidFill>
                  <a:srgbClr val="A70001"/>
                </a:solidFill>
              </a:rPr>
              <a:t>3</a:t>
            </a:r>
            <a:r>
              <a:rPr lang="de-DE" sz="2400" b="1" dirty="0"/>
              <a:t> =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70BD7B61-567F-C341-AC19-A95A4E90A3CA}"/>
              </a:ext>
            </a:extLst>
          </p:cNvPr>
          <p:cNvSpPr/>
          <p:nvPr/>
        </p:nvSpPr>
        <p:spPr>
          <a:xfrm>
            <a:off x="4921819" y="3891618"/>
            <a:ext cx="87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1 000</a:t>
            </a:r>
            <a:endParaRPr lang="sv-SE" sz="2400" dirty="0"/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57D74D7D-BB24-FA4A-94C4-AAB00B34E561}"/>
              </a:ext>
            </a:extLst>
          </p:cNvPr>
          <p:cNvSpPr/>
          <p:nvPr/>
        </p:nvSpPr>
        <p:spPr>
          <a:xfrm>
            <a:off x="1560702" y="4590449"/>
            <a:ext cx="3440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10 ∙ 10 ∙ 10 ∙ 10 ∙ 10 ∙ 10  </a:t>
            </a:r>
            <a:r>
              <a:rPr lang="de-DE" sz="2400" b="1" dirty="0"/>
              <a:t>=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32A28EDA-A05E-C84F-8B0D-311C6472604E}"/>
              </a:ext>
            </a:extLst>
          </p:cNvPr>
          <p:cNvSpPr/>
          <p:nvPr/>
        </p:nvSpPr>
        <p:spPr>
          <a:xfrm>
            <a:off x="4904288" y="4592134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10</a:t>
            </a:r>
            <a:r>
              <a:rPr lang="de-DE" sz="2400" b="1" baseline="30000" dirty="0">
                <a:solidFill>
                  <a:srgbClr val="A70001"/>
                </a:solidFill>
              </a:rPr>
              <a:t>6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FB0CA2B8-1660-724C-9FDB-AF30EC08475B}"/>
              </a:ext>
            </a:extLst>
          </p:cNvPr>
          <p:cNvSpPr/>
          <p:nvPr/>
        </p:nvSpPr>
        <p:spPr>
          <a:xfrm>
            <a:off x="1597473" y="5082184"/>
            <a:ext cx="3440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10 ∙ 10 ∙ 10 ∙ 10 ∙ 10 ∙ 10  </a:t>
            </a:r>
            <a:r>
              <a:rPr lang="de-DE" sz="2400" b="1" dirty="0"/>
              <a:t>=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D871CCD4-C8B7-0540-8433-CA422D3B619F}"/>
              </a:ext>
            </a:extLst>
          </p:cNvPr>
          <p:cNvSpPr/>
          <p:nvPr/>
        </p:nvSpPr>
        <p:spPr>
          <a:xfrm>
            <a:off x="4948257" y="5088149"/>
            <a:ext cx="1410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1 000 000</a:t>
            </a:r>
            <a:endParaRPr lang="sv-SE" sz="2400" dirty="0"/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0D7BB0E8-BFC4-7F4F-A489-1E6494C38F59}"/>
              </a:ext>
            </a:extLst>
          </p:cNvPr>
          <p:cNvSpPr/>
          <p:nvPr/>
        </p:nvSpPr>
        <p:spPr>
          <a:xfrm>
            <a:off x="4182064" y="5542374"/>
            <a:ext cx="891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10</a:t>
            </a:r>
            <a:r>
              <a:rPr lang="de-DE" sz="2400" b="1" baseline="30000" dirty="0">
                <a:solidFill>
                  <a:srgbClr val="A70001"/>
                </a:solidFill>
              </a:rPr>
              <a:t>6</a:t>
            </a:r>
            <a:r>
              <a:rPr lang="de-DE" sz="2400" b="1" dirty="0"/>
              <a:t> =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E552C19D-E351-C143-A7AE-C33DDC63703C}"/>
              </a:ext>
            </a:extLst>
          </p:cNvPr>
          <p:cNvSpPr/>
          <p:nvPr/>
        </p:nvSpPr>
        <p:spPr>
          <a:xfrm>
            <a:off x="4921819" y="5547869"/>
            <a:ext cx="1410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1 000 000</a:t>
            </a:r>
            <a:endParaRPr lang="sv-SE" sz="2400" dirty="0"/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14190C59-FB78-9848-89D0-0C82A810A0DE}"/>
              </a:ext>
            </a:extLst>
          </p:cNvPr>
          <p:cNvSpPr/>
          <p:nvPr/>
        </p:nvSpPr>
        <p:spPr>
          <a:xfrm>
            <a:off x="3951281" y="2414723"/>
            <a:ext cx="3902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Sådana potenser kallas för </a:t>
            </a:r>
            <a:r>
              <a:rPr lang="sv-SE" b="1" i="1" dirty="0">
                <a:solidFill>
                  <a:srgbClr val="A70001"/>
                </a:solidFill>
              </a:rPr>
              <a:t>tiopotenser.</a:t>
            </a:r>
            <a:r>
              <a:rPr lang="sv-SE" i="1" dirty="0"/>
              <a:t> </a:t>
            </a:r>
            <a:endParaRPr lang="sv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7C16E853-AB9D-F147-85E6-9EED32A8A08B}"/>
              </a:ext>
            </a:extLst>
          </p:cNvPr>
          <p:cNvSpPr txBox="1"/>
          <p:nvPr/>
        </p:nvSpPr>
        <p:spPr>
          <a:xfrm>
            <a:off x="3951281" y="1520001"/>
            <a:ext cx="1542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800000"/>
                </a:solidFill>
              </a:rPr>
              <a:t>Tiopotenser</a:t>
            </a:r>
          </a:p>
        </p:txBody>
      </p:sp>
    </p:spTree>
    <p:extLst>
      <p:ext uri="{BB962C8B-B14F-4D97-AF65-F5344CB8AC3E}">
        <p14:creationId xmlns:p14="http://schemas.microsoft.com/office/powerpoint/2010/main" val="406511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2">
            <a:extLst>
              <a:ext uri="{FF2B5EF4-FFF2-40B4-BE49-F238E27FC236}">
                <a16:creationId xmlns:a16="http://schemas.microsoft.com/office/drawing/2014/main" id="{B6954600-4A19-2442-938F-7EE9A5C1B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731" y="785757"/>
            <a:ext cx="66264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dirty="0"/>
              <a:t>Tiopotenser kan användas för att skriva alla stora tal.   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57D74D7D-BB24-FA4A-94C4-AAB00B34E561}"/>
              </a:ext>
            </a:extLst>
          </p:cNvPr>
          <p:cNvSpPr/>
          <p:nvPr/>
        </p:nvSpPr>
        <p:spPr>
          <a:xfrm>
            <a:off x="3013898" y="2809695"/>
            <a:ext cx="1167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4 000  </a:t>
            </a:r>
            <a:r>
              <a:rPr lang="de-DE" sz="2400" b="1" dirty="0"/>
              <a:t>=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32A28EDA-A05E-C84F-8B0D-311C6472604E}"/>
              </a:ext>
            </a:extLst>
          </p:cNvPr>
          <p:cNvSpPr/>
          <p:nvPr/>
        </p:nvSpPr>
        <p:spPr>
          <a:xfrm>
            <a:off x="5819687" y="2789862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4 ∙ 10</a:t>
            </a:r>
            <a:r>
              <a:rPr lang="de-DE" sz="2400" b="1" baseline="30000" dirty="0">
                <a:solidFill>
                  <a:srgbClr val="A70001"/>
                </a:solidFill>
              </a:rPr>
              <a:t>3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14190C59-FB78-9848-89D0-0C82A810A0DE}"/>
              </a:ext>
            </a:extLst>
          </p:cNvPr>
          <p:cNvSpPr/>
          <p:nvPr/>
        </p:nvSpPr>
        <p:spPr>
          <a:xfrm>
            <a:off x="2071196" y="1198853"/>
            <a:ext cx="6977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Man skriver då talet som en </a:t>
            </a:r>
            <a:r>
              <a:rPr lang="sv-SE" b="1" i="1" dirty="0">
                <a:solidFill>
                  <a:srgbClr val="A70001"/>
                </a:solidFill>
              </a:rPr>
              <a:t>multiplikation</a:t>
            </a:r>
            <a:r>
              <a:rPr lang="sv-SE" dirty="0"/>
              <a:t> av ett tal mellan </a:t>
            </a:r>
          </a:p>
          <a:p>
            <a:r>
              <a:rPr lang="sv-SE" b="1" dirty="0">
                <a:solidFill>
                  <a:srgbClr val="A70001"/>
                </a:solidFill>
              </a:rPr>
              <a:t>1 </a:t>
            </a:r>
            <a:r>
              <a:rPr lang="sv-SE" dirty="0">
                <a:solidFill>
                  <a:srgbClr val="A70001"/>
                </a:solidFill>
              </a:rPr>
              <a:t>och</a:t>
            </a:r>
            <a:r>
              <a:rPr lang="sv-SE" b="1" dirty="0">
                <a:solidFill>
                  <a:srgbClr val="A70001"/>
                </a:solidFill>
              </a:rPr>
              <a:t> 10 </a:t>
            </a:r>
            <a:r>
              <a:rPr lang="sv-SE" dirty="0"/>
              <a:t>och en </a:t>
            </a:r>
            <a:r>
              <a:rPr lang="sv-SE" b="1" i="1" dirty="0">
                <a:solidFill>
                  <a:srgbClr val="A70001"/>
                </a:solidFill>
              </a:rPr>
              <a:t>tiopotens.</a:t>
            </a:r>
            <a:r>
              <a:rPr lang="sv-SE" i="1" dirty="0"/>
              <a:t> </a:t>
            </a:r>
            <a:endParaRPr lang="sv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08F63B0F-12DB-D747-9F23-49A0EED82ACD}"/>
              </a:ext>
            </a:extLst>
          </p:cNvPr>
          <p:cNvSpPr txBox="1"/>
          <p:nvPr/>
        </p:nvSpPr>
        <p:spPr>
          <a:xfrm>
            <a:off x="3342531" y="187926"/>
            <a:ext cx="360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800000"/>
                </a:solidFill>
              </a:rPr>
              <a:t>Stora tal i grundpotensform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61A3095B-CE9C-914D-8436-AE13C40B3840}"/>
              </a:ext>
            </a:extLst>
          </p:cNvPr>
          <p:cNvSpPr/>
          <p:nvPr/>
        </p:nvSpPr>
        <p:spPr>
          <a:xfrm>
            <a:off x="2246731" y="1968023"/>
            <a:ext cx="5071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Det kallas för att skriva talet i </a:t>
            </a:r>
            <a:r>
              <a:rPr lang="sv-SE" b="1" i="1" dirty="0">
                <a:solidFill>
                  <a:srgbClr val="A70001"/>
                </a:solidFill>
              </a:rPr>
              <a:t>grundpotensform</a:t>
            </a:r>
            <a:r>
              <a:rPr lang="sv-SE" b="1" dirty="0">
                <a:solidFill>
                  <a:srgbClr val="A70001"/>
                </a:solidFill>
              </a:rPr>
              <a:t>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88FDC4D-FCCB-104B-8B46-5B38EBF447D0}"/>
              </a:ext>
            </a:extLst>
          </p:cNvPr>
          <p:cNvSpPr/>
          <p:nvPr/>
        </p:nvSpPr>
        <p:spPr>
          <a:xfrm>
            <a:off x="2421205" y="2472482"/>
            <a:ext cx="104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Exempel: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2957163-D34C-5B47-BDA8-F0FE2C55CAB2}"/>
              </a:ext>
            </a:extLst>
          </p:cNvPr>
          <p:cNvSpPr/>
          <p:nvPr/>
        </p:nvSpPr>
        <p:spPr>
          <a:xfrm>
            <a:off x="4374353" y="2825056"/>
            <a:ext cx="1542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4 ∙ 1 000 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0111A130-B024-934D-BF00-9D349F440240}"/>
              </a:ext>
            </a:extLst>
          </p:cNvPr>
          <p:cNvSpPr/>
          <p:nvPr/>
        </p:nvSpPr>
        <p:spPr>
          <a:xfrm>
            <a:off x="3003128" y="3236713"/>
            <a:ext cx="1167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2 300  </a:t>
            </a:r>
            <a:r>
              <a:rPr lang="de-DE" sz="2400" b="1" dirty="0"/>
              <a:t>=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BBC167CF-5E2A-2F47-9ADD-87E02572D647}"/>
              </a:ext>
            </a:extLst>
          </p:cNvPr>
          <p:cNvSpPr/>
          <p:nvPr/>
        </p:nvSpPr>
        <p:spPr>
          <a:xfrm>
            <a:off x="4157772" y="3231694"/>
            <a:ext cx="1778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2,3 ∙ 1 000 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6373E17A-1C54-D740-9289-9384ED33CD03}"/>
              </a:ext>
            </a:extLst>
          </p:cNvPr>
          <p:cNvSpPr/>
          <p:nvPr/>
        </p:nvSpPr>
        <p:spPr>
          <a:xfrm>
            <a:off x="5838039" y="3242369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2,3 ∙ 10</a:t>
            </a:r>
            <a:r>
              <a:rPr lang="de-DE" sz="2400" b="1" baseline="30000" dirty="0">
                <a:solidFill>
                  <a:srgbClr val="A70001"/>
                </a:solidFill>
              </a:rPr>
              <a:t>3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50E56676-677A-DB41-ACD6-FF39EB1C2DD2}"/>
              </a:ext>
            </a:extLst>
          </p:cNvPr>
          <p:cNvSpPr/>
          <p:nvPr/>
        </p:nvSpPr>
        <p:spPr>
          <a:xfrm>
            <a:off x="2914512" y="4580170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 5 ∙ 10</a:t>
            </a:r>
            <a:r>
              <a:rPr lang="de-DE" sz="2400" b="1" baseline="30000" dirty="0">
                <a:solidFill>
                  <a:srgbClr val="A70001"/>
                </a:solidFill>
              </a:rPr>
              <a:t>6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473AD22E-BFAA-BB4B-AE19-8A9AF5475E4D}"/>
              </a:ext>
            </a:extLst>
          </p:cNvPr>
          <p:cNvSpPr/>
          <p:nvPr/>
        </p:nvSpPr>
        <p:spPr>
          <a:xfrm>
            <a:off x="4157772" y="4565362"/>
            <a:ext cx="20778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5 ∙ 1 000 000 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C521A9D8-1166-8947-A904-BF63F7870431}"/>
              </a:ext>
            </a:extLst>
          </p:cNvPr>
          <p:cNvSpPr/>
          <p:nvPr/>
        </p:nvSpPr>
        <p:spPr>
          <a:xfrm>
            <a:off x="6170306" y="4550554"/>
            <a:ext cx="1410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5 000 000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5ED9015A-3141-F342-B1D2-7C4158BF1763}"/>
              </a:ext>
            </a:extLst>
          </p:cNvPr>
          <p:cNvSpPr/>
          <p:nvPr/>
        </p:nvSpPr>
        <p:spPr>
          <a:xfrm>
            <a:off x="2967981" y="5563520"/>
            <a:ext cx="1502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 3,2 ∙ 10</a:t>
            </a:r>
            <a:r>
              <a:rPr lang="de-DE" sz="2400" b="1" baseline="30000" dirty="0">
                <a:solidFill>
                  <a:srgbClr val="A70001"/>
                </a:solidFill>
              </a:rPr>
              <a:t>4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5197BC19-01C7-844E-A299-CFD8D480C671}"/>
              </a:ext>
            </a:extLst>
          </p:cNvPr>
          <p:cNvSpPr/>
          <p:nvPr/>
        </p:nvSpPr>
        <p:spPr>
          <a:xfrm>
            <a:off x="4470315" y="5548712"/>
            <a:ext cx="1933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3,2 ∙ 10 000 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7ECE1773-2D4A-8F4F-A68C-43766758D661}"/>
              </a:ext>
            </a:extLst>
          </p:cNvPr>
          <p:cNvSpPr/>
          <p:nvPr/>
        </p:nvSpPr>
        <p:spPr>
          <a:xfrm>
            <a:off x="6524695" y="5535632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32 000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33" name="Rektangel 2">
            <a:extLst>
              <a:ext uri="{FF2B5EF4-FFF2-40B4-BE49-F238E27FC236}">
                <a16:creationId xmlns:a16="http://schemas.microsoft.com/office/drawing/2014/main" id="{C8E637DA-1193-C147-A5F2-5FC9FA519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871" y="3684729"/>
            <a:ext cx="5447795" cy="523220"/>
          </a:xfrm>
          <a:prstGeom prst="rect">
            <a:avLst/>
          </a:prstGeom>
          <a:noFill/>
          <a:ln w="12700">
            <a:solidFill>
              <a:srgbClr val="A7000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sz="1400" dirty="0"/>
              <a:t>Lägg märke till att </a:t>
            </a:r>
            <a:r>
              <a:rPr lang="sv-SE" sz="1400" dirty="0">
                <a:solidFill>
                  <a:srgbClr val="A70001"/>
                </a:solidFill>
              </a:rPr>
              <a:t>exponenten</a:t>
            </a:r>
            <a:r>
              <a:rPr lang="sv-SE" sz="1400" dirty="0"/>
              <a:t> är lika stor som antalet positioner som </a:t>
            </a:r>
            <a:r>
              <a:rPr lang="sv-SE" sz="1400" dirty="0">
                <a:solidFill>
                  <a:srgbClr val="A70001"/>
                </a:solidFill>
              </a:rPr>
              <a:t>siffran</a:t>
            </a:r>
            <a:r>
              <a:rPr lang="sv-SE" sz="1400" dirty="0"/>
              <a:t> med högst värde </a:t>
            </a:r>
            <a:r>
              <a:rPr lang="sv-SE" sz="1400" dirty="0">
                <a:solidFill>
                  <a:srgbClr val="A70001"/>
                </a:solidFill>
              </a:rPr>
              <a:t>måste flytta </a:t>
            </a:r>
            <a:r>
              <a:rPr lang="sv-SE" sz="1400" dirty="0"/>
              <a:t>för att hamna på entalspositionen.   </a:t>
            </a:r>
          </a:p>
        </p:txBody>
      </p:sp>
      <p:sp>
        <p:nvSpPr>
          <p:cNvPr id="34" name="Rektangel 2">
            <a:extLst>
              <a:ext uri="{FF2B5EF4-FFF2-40B4-BE49-F238E27FC236}">
                <a16:creationId xmlns:a16="http://schemas.microsoft.com/office/drawing/2014/main" id="{92A1705A-05A1-AF4D-A092-B8532995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798" y="4995258"/>
            <a:ext cx="4091948" cy="307777"/>
          </a:xfrm>
          <a:prstGeom prst="rect">
            <a:avLst/>
          </a:prstGeom>
          <a:noFill/>
          <a:ln w="12700">
            <a:solidFill>
              <a:srgbClr val="A7000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sz="1400" dirty="0">
                <a:solidFill>
                  <a:srgbClr val="A70001"/>
                </a:solidFill>
              </a:rPr>
              <a:t>Exponenten</a:t>
            </a:r>
            <a:r>
              <a:rPr lang="sv-SE" sz="1400" dirty="0"/>
              <a:t> är </a:t>
            </a:r>
            <a:r>
              <a:rPr lang="sv-SE" sz="1400" dirty="0">
                <a:solidFill>
                  <a:srgbClr val="A70001"/>
                </a:solidFill>
              </a:rPr>
              <a:t>6</a:t>
            </a:r>
            <a:r>
              <a:rPr lang="sv-SE" sz="1400" dirty="0"/>
              <a:t> och då ska 5:an </a:t>
            </a:r>
            <a:r>
              <a:rPr lang="sv-SE" sz="1400" dirty="0">
                <a:solidFill>
                  <a:srgbClr val="A70001"/>
                </a:solidFill>
              </a:rPr>
              <a:t>flytta 6 steg</a:t>
            </a:r>
            <a:r>
              <a:rPr lang="sv-SE" sz="1400" dirty="0"/>
              <a:t>.   </a:t>
            </a:r>
          </a:p>
        </p:txBody>
      </p:sp>
      <p:sp>
        <p:nvSpPr>
          <p:cNvPr id="35" name="Rektangel 2">
            <a:extLst>
              <a:ext uri="{FF2B5EF4-FFF2-40B4-BE49-F238E27FC236}">
                <a16:creationId xmlns:a16="http://schemas.microsoft.com/office/drawing/2014/main" id="{7CC89ED6-AB41-2F42-A067-3C05D9088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2231" y="6039547"/>
            <a:ext cx="5054912" cy="307777"/>
          </a:xfrm>
          <a:prstGeom prst="rect">
            <a:avLst/>
          </a:prstGeom>
          <a:noFill/>
          <a:ln w="12700">
            <a:solidFill>
              <a:srgbClr val="A7000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sz="1400" dirty="0">
                <a:solidFill>
                  <a:srgbClr val="A70001"/>
                </a:solidFill>
              </a:rPr>
              <a:t>Exponenten</a:t>
            </a:r>
            <a:r>
              <a:rPr lang="sv-SE" sz="1400" dirty="0"/>
              <a:t> är </a:t>
            </a:r>
            <a:r>
              <a:rPr lang="sv-SE" sz="1400" dirty="0">
                <a:solidFill>
                  <a:srgbClr val="A70001"/>
                </a:solidFill>
              </a:rPr>
              <a:t>4</a:t>
            </a:r>
            <a:r>
              <a:rPr lang="sv-SE" sz="1400" dirty="0"/>
              <a:t> både 3:an och 2:an </a:t>
            </a:r>
            <a:r>
              <a:rPr lang="sv-SE" sz="1400" dirty="0">
                <a:solidFill>
                  <a:srgbClr val="A70001"/>
                </a:solidFill>
              </a:rPr>
              <a:t>flyttar 4 steg</a:t>
            </a:r>
            <a:r>
              <a:rPr lang="sv-SE" sz="1400" dirty="0"/>
              <a:t>.   </a:t>
            </a:r>
          </a:p>
        </p:txBody>
      </p:sp>
    </p:spTree>
    <p:extLst>
      <p:ext uri="{BB962C8B-B14F-4D97-AF65-F5344CB8AC3E}">
        <p14:creationId xmlns:p14="http://schemas.microsoft.com/office/powerpoint/2010/main" val="31438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2" grpId="0"/>
      <p:bldP spid="43" grpId="0"/>
      <p:bldP spid="49" grpId="0"/>
      <p:bldP spid="19" grpId="0"/>
      <p:bldP spid="3" grpId="0"/>
      <p:bldP spid="5" grpId="0"/>
      <p:bldP spid="6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2">
            <a:extLst>
              <a:ext uri="{FF2B5EF4-FFF2-40B4-BE49-F238E27FC236}">
                <a16:creationId xmlns:a16="http://schemas.microsoft.com/office/drawing/2014/main" id="{B6954600-4A19-2442-938F-7EE9A5C1B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2241" y="738278"/>
            <a:ext cx="4397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dirty="0"/>
              <a:t>Även små tal kan skrivas i grundpotensform.   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57D74D7D-BB24-FA4A-94C4-AAB00B34E561}"/>
              </a:ext>
            </a:extLst>
          </p:cNvPr>
          <p:cNvSpPr/>
          <p:nvPr/>
        </p:nvSpPr>
        <p:spPr>
          <a:xfrm>
            <a:off x="2636216" y="2104960"/>
            <a:ext cx="954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0,02 </a:t>
            </a:r>
            <a:r>
              <a:rPr lang="de-DE" sz="2400" b="1" dirty="0"/>
              <a:t>=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32A28EDA-A05E-C84F-8B0D-311C6472604E}"/>
              </a:ext>
            </a:extLst>
          </p:cNvPr>
          <p:cNvSpPr/>
          <p:nvPr/>
        </p:nvSpPr>
        <p:spPr>
          <a:xfrm>
            <a:off x="4979958" y="2101583"/>
            <a:ext cx="1106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2 ∙ 10</a:t>
            </a:r>
            <a:r>
              <a:rPr lang="de-DE" sz="2400" b="1" baseline="30000" dirty="0">
                <a:solidFill>
                  <a:srgbClr val="A70001"/>
                </a:solidFill>
              </a:rPr>
              <a:t>-2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14190C59-FB78-9848-89D0-0C82A810A0DE}"/>
              </a:ext>
            </a:extLst>
          </p:cNvPr>
          <p:cNvSpPr/>
          <p:nvPr/>
        </p:nvSpPr>
        <p:spPr>
          <a:xfrm>
            <a:off x="2734800" y="1094591"/>
            <a:ext cx="45649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Man skriver då talet som en </a:t>
            </a:r>
            <a:r>
              <a:rPr lang="sv-SE" b="1" i="1" dirty="0">
                <a:solidFill>
                  <a:srgbClr val="A70001"/>
                </a:solidFill>
              </a:rPr>
              <a:t>multiplikation</a:t>
            </a:r>
            <a:r>
              <a:rPr lang="sv-SE" dirty="0"/>
              <a:t> av ett tal mellan </a:t>
            </a:r>
            <a:r>
              <a:rPr lang="sv-SE" b="1" dirty="0">
                <a:solidFill>
                  <a:srgbClr val="A70001"/>
                </a:solidFill>
              </a:rPr>
              <a:t>1 </a:t>
            </a:r>
            <a:r>
              <a:rPr lang="sv-SE" dirty="0">
                <a:solidFill>
                  <a:srgbClr val="A70001"/>
                </a:solidFill>
              </a:rPr>
              <a:t>och</a:t>
            </a:r>
            <a:r>
              <a:rPr lang="sv-SE" b="1" dirty="0">
                <a:solidFill>
                  <a:srgbClr val="A70001"/>
                </a:solidFill>
              </a:rPr>
              <a:t> 10 </a:t>
            </a:r>
            <a:r>
              <a:rPr lang="sv-SE" dirty="0"/>
              <a:t>och en </a:t>
            </a:r>
            <a:r>
              <a:rPr lang="sv-SE" b="1" i="1" dirty="0">
                <a:solidFill>
                  <a:srgbClr val="A70001"/>
                </a:solidFill>
              </a:rPr>
              <a:t>tiopotens.</a:t>
            </a:r>
            <a:r>
              <a:rPr lang="sv-SE" i="1" dirty="0"/>
              <a:t> </a:t>
            </a:r>
            <a:endParaRPr lang="sv-SE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08F63B0F-12DB-D747-9F23-49A0EED82ACD}"/>
              </a:ext>
            </a:extLst>
          </p:cNvPr>
          <p:cNvSpPr txBox="1"/>
          <p:nvPr/>
        </p:nvSpPr>
        <p:spPr>
          <a:xfrm>
            <a:off x="3461297" y="175230"/>
            <a:ext cx="341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800000"/>
                </a:solidFill>
              </a:rPr>
              <a:t>Små tal i grundpotensform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88FDC4D-FCCB-104B-8B46-5B38EBF447D0}"/>
              </a:ext>
            </a:extLst>
          </p:cNvPr>
          <p:cNvSpPr/>
          <p:nvPr/>
        </p:nvSpPr>
        <p:spPr>
          <a:xfrm>
            <a:off x="1849296" y="1755461"/>
            <a:ext cx="104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Exempel: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2957163-D34C-5B47-BDA8-F0FE2C55CAB2}"/>
              </a:ext>
            </a:extLst>
          </p:cNvPr>
          <p:cNvSpPr/>
          <p:nvPr/>
        </p:nvSpPr>
        <p:spPr>
          <a:xfrm>
            <a:off x="3550202" y="211968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2 ∙ 0,01  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0111A130-B024-934D-BF00-9D349F440240}"/>
              </a:ext>
            </a:extLst>
          </p:cNvPr>
          <p:cNvSpPr/>
          <p:nvPr/>
        </p:nvSpPr>
        <p:spPr>
          <a:xfrm>
            <a:off x="2325233" y="2518838"/>
            <a:ext cx="1265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0,0034 </a:t>
            </a:r>
            <a:r>
              <a:rPr lang="de-DE" sz="2400" b="1" dirty="0"/>
              <a:t>=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BBC167CF-5E2A-2F47-9ADD-87E02572D647}"/>
              </a:ext>
            </a:extLst>
          </p:cNvPr>
          <p:cNvSpPr/>
          <p:nvPr/>
        </p:nvSpPr>
        <p:spPr>
          <a:xfrm>
            <a:off x="3550202" y="2501570"/>
            <a:ext cx="1956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3,4 ∙ 0,001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6373E17A-1C54-D740-9289-9384ED33CD03}"/>
              </a:ext>
            </a:extLst>
          </p:cNvPr>
          <p:cNvSpPr/>
          <p:nvPr/>
        </p:nvSpPr>
        <p:spPr>
          <a:xfrm>
            <a:off x="5260239" y="2502819"/>
            <a:ext cx="13420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3,4 ∙ 10</a:t>
            </a:r>
            <a:r>
              <a:rPr lang="de-DE" sz="2400" b="1" baseline="30000" dirty="0">
                <a:solidFill>
                  <a:srgbClr val="A70001"/>
                </a:solidFill>
              </a:rPr>
              <a:t>-3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endParaRPr lang="sv-SE" sz="2400" dirty="0"/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50E56676-677A-DB41-ACD6-FF39EB1C2DD2}"/>
              </a:ext>
            </a:extLst>
          </p:cNvPr>
          <p:cNvSpPr/>
          <p:nvPr/>
        </p:nvSpPr>
        <p:spPr>
          <a:xfrm>
            <a:off x="2503626" y="3976434"/>
            <a:ext cx="1329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 5 ∙ 10</a:t>
            </a:r>
            <a:r>
              <a:rPr lang="de-DE" sz="2400" b="1" baseline="30000" dirty="0">
                <a:solidFill>
                  <a:srgbClr val="A70001"/>
                </a:solidFill>
              </a:rPr>
              <a:t>-6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473AD22E-BFAA-BB4B-AE19-8A9AF5475E4D}"/>
              </a:ext>
            </a:extLst>
          </p:cNvPr>
          <p:cNvSpPr/>
          <p:nvPr/>
        </p:nvSpPr>
        <p:spPr>
          <a:xfrm>
            <a:off x="3746886" y="3961626"/>
            <a:ext cx="2020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5 ∙ 0,000 001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C521A9D8-1166-8947-A904-BF63F7870431}"/>
              </a:ext>
            </a:extLst>
          </p:cNvPr>
          <p:cNvSpPr/>
          <p:nvPr/>
        </p:nvSpPr>
        <p:spPr>
          <a:xfrm>
            <a:off x="5715930" y="3957913"/>
            <a:ext cx="1491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0, 000 005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5ED9015A-3141-F342-B1D2-7C4158BF1763}"/>
              </a:ext>
            </a:extLst>
          </p:cNvPr>
          <p:cNvSpPr/>
          <p:nvPr/>
        </p:nvSpPr>
        <p:spPr>
          <a:xfrm>
            <a:off x="2678871" y="5400747"/>
            <a:ext cx="1564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 9,2 ∙ 10</a:t>
            </a:r>
            <a:r>
              <a:rPr lang="de-DE" sz="2400" b="1" baseline="30000" dirty="0">
                <a:solidFill>
                  <a:srgbClr val="A70001"/>
                </a:solidFill>
              </a:rPr>
              <a:t>-4</a:t>
            </a:r>
            <a:r>
              <a:rPr lang="de-DE" sz="2400" b="1" dirty="0">
                <a:solidFill>
                  <a:srgbClr val="A70001"/>
                </a:solidFill>
              </a:rPr>
              <a:t>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5197BC19-01C7-844E-A299-CFD8D480C671}"/>
              </a:ext>
            </a:extLst>
          </p:cNvPr>
          <p:cNvSpPr/>
          <p:nvPr/>
        </p:nvSpPr>
        <p:spPr>
          <a:xfrm>
            <a:off x="4181205" y="5385939"/>
            <a:ext cx="1875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9,2 ∙ 0,0001 </a:t>
            </a:r>
            <a:r>
              <a:rPr lang="de-DE" sz="2400" b="1" dirty="0"/>
              <a:t>=</a:t>
            </a:r>
            <a:endParaRPr lang="sv-SE" sz="2400" dirty="0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7ECE1773-2D4A-8F4F-A68C-43766758D661}"/>
              </a:ext>
            </a:extLst>
          </p:cNvPr>
          <p:cNvSpPr/>
          <p:nvPr/>
        </p:nvSpPr>
        <p:spPr>
          <a:xfrm>
            <a:off x="6003391" y="5385938"/>
            <a:ext cx="1197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A70001"/>
                </a:solidFill>
              </a:rPr>
              <a:t>0,00092</a:t>
            </a:r>
            <a:endParaRPr lang="sv-SE" sz="2400" b="1" dirty="0">
              <a:solidFill>
                <a:srgbClr val="A70001"/>
              </a:solidFill>
            </a:endParaRPr>
          </a:p>
        </p:txBody>
      </p:sp>
      <p:sp>
        <p:nvSpPr>
          <p:cNvPr id="33" name="Rektangel 2">
            <a:extLst>
              <a:ext uri="{FF2B5EF4-FFF2-40B4-BE49-F238E27FC236}">
                <a16:creationId xmlns:a16="http://schemas.microsoft.com/office/drawing/2014/main" id="{C8E637DA-1193-C147-A5F2-5FC9FA519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658" y="2962628"/>
            <a:ext cx="5915628" cy="523220"/>
          </a:xfrm>
          <a:prstGeom prst="rect">
            <a:avLst/>
          </a:prstGeom>
          <a:noFill/>
          <a:ln w="12700">
            <a:solidFill>
              <a:srgbClr val="A7000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sz="1400" dirty="0"/>
              <a:t>Lägg märke till att </a:t>
            </a:r>
            <a:r>
              <a:rPr lang="sv-SE" sz="1400" dirty="0">
                <a:solidFill>
                  <a:srgbClr val="A70001"/>
                </a:solidFill>
              </a:rPr>
              <a:t>exponentens siffervärde</a:t>
            </a:r>
            <a:r>
              <a:rPr lang="sv-SE" sz="1400" dirty="0"/>
              <a:t> är lika stor som antalet positioner som </a:t>
            </a:r>
            <a:r>
              <a:rPr lang="sv-SE" sz="1400" dirty="0">
                <a:solidFill>
                  <a:srgbClr val="A70001"/>
                </a:solidFill>
              </a:rPr>
              <a:t>siffran</a:t>
            </a:r>
            <a:r>
              <a:rPr lang="sv-SE" sz="1400" dirty="0"/>
              <a:t> med högst värde </a:t>
            </a:r>
            <a:r>
              <a:rPr lang="sv-SE" sz="1400" dirty="0">
                <a:solidFill>
                  <a:srgbClr val="A70001"/>
                </a:solidFill>
              </a:rPr>
              <a:t>måste flytta </a:t>
            </a:r>
            <a:r>
              <a:rPr lang="sv-SE" sz="1400" dirty="0"/>
              <a:t>för att hamna på entalspositionen.   </a:t>
            </a:r>
          </a:p>
        </p:txBody>
      </p:sp>
      <p:sp>
        <p:nvSpPr>
          <p:cNvPr id="34" name="Rektangel 2">
            <a:extLst>
              <a:ext uri="{FF2B5EF4-FFF2-40B4-BE49-F238E27FC236}">
                <a16:creationId xmlns:a16="http://schemas.microsoft.com/office/drawing/2014/main" id="{92A1705A-05A1-AF4D-A092-B85329958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699" y="4450353"/>
            <a:ext cx="3662327" cy="307777"/>
          </a:xfrm>
          <a:prstGeom prst="rect">
            <a:avLst/>
          </a:prstGeom>
          <a:noFill/>
          <a:ln w="12700">
            <a:solidFill>
              <a:srgbClr val="A7000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sz="1400" dirty="0">
                <a:solidFill>
                  <a:srgbClr val="A70001"/>
                </a:solidFill>
              </a:rPr>
              <a:t>Exponenten</a:t>
            </a:r>
            <a:r>
              <a:rPr lang="sv-SE" sz="1400" dirty="0"/>
              <a:t> är </a:t>
            </a:r>
            <a:r>
              <a:rPr lang="sv-SE" sz="1400" dirty="0">
                <a:solidFill>
                  <a:srgbClr val="A70001"/>
                </a:solidFill>
              </a:rPr>
              <a:t>-6</a:t>
            </a:r>
            <a:r>
              <a:rPr lang="sv-SE" sz="1400" dirty="0"/>
              <a:t> och då ska 5:an </a:t>
            </a:r>
            <a:r>
              <a:rPr lang="sv-SE" sz="1400" dirty="0">
                <a:solidFill>
                  <a:srgbClr val="A70001"/>
                </a:solidFill>
              </a:rPr>
              <a:t>flytta 6 steg</a:t>
            </a:r>
            <a:r>
              <a:rPr lang="sv-SE" sz="1400" dirty="0"/>
              <a:t>.   </a:t>
            </a:r>
          </a:p>
        </p:txBody>
      </p:sp>
      <p:sp>
        <p:nvSpPr>
          <p:cNvPr id="35" name="Rektangel 2">
            <a:extLst>
              <a:ext uri="{FF2B5EF4-FFF2-40B4-BE49-F238E27FC236}">
                <a16:creationId xmlns:a16="http://schemas.microsoft.com/office/drawing/2014/main" id="{7CC89ED6-AB41-2F42-A067-3C05D9088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747" y="5882798"/>
            <a:ext cx="3994407" cy="307777"/>
          </a:xfrm>
          <a:prstGeom prst="rect">
            <a:avLst/>
          </a:prstGeom>
          <a:noFill/>
          <a:ln w="12700">
            <a:solidFill>
              <a:srgbClr val="A7000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sv-SE" sz="1400" dirty="0">
                <a:solidFill>
                  <a:srgbClr val="A70001"/>
                </a:solidFill>
              </a:rPr>
              <a:t>Exponenten</a:t>
            </a:r>
            <a:r>
              <a:rPr lang="sv-SE" sz="1400" dirty="0"/>
              <a:t> är </a:t>
            </a:r>
            <a:r>
              <a:rPr lang="sv-SE" sz="1400" dirty="0">
                <a:solidFill>
                  <a:srgbClr val="A70001"/>
                </a:solidFill>
              </a:rPr>
              <a:t>-4 </a:t>
            </a:r>
            <a:r>
              <a:rPr lang="sv-SE" sz="1400" dirty="0"/>
              <a:t>både 9:an och 2:an </a:t>
            </a:r>
            <a:r>
              <a:rPr lang="sv-SE" sz="1400" dirty="0">
                <a:solidFill>
                  <a:srgbClr val="A70001"/>
                </a:solidFill>
              </a:rPr>
              <a:t>flyttar 4 steg</a:t>
            </a:r>
            <a:r>
              <a:rPr lang="sv-SE" sz="1400" dirty="0"/>
              <a:t>.   </a:t>
            </a:r>
          </a:p>
        </p:txBody>
      </p:sp>
    </p:spTree>
    <p:extLst>
      <p:ext uri="{BB962C8B-B14F-4D97-AF65-F5344CB8AC3E}">
        <p14:creationId xmlns:p14="http://schemas.microsoft.com/office/powerpoint/2010/main" val="200978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2" grpId="0"/>
      <p:bldP spid="43" grpId="0"/>
      <p:bldP spid="49" grpId="0"/>
      <p:bldP spid="19" grpId="0"/>
      <p:bldP spid="5" grpId="0"/>
      <p:bldP spid="6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0A648CB-C3E7-854F-B946-80CD0700AF60}"/>
              </a:ext>
            </a:extLst>
          </p:cNvPr>
          <p:cNvSpPr/>
          <p:nvPr/>
        </p:nvSpPr>
        <p:spPr>
          <a:xfrm>
            <a:off x="854445" y="621904"/>
            <a:ext cx="3723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+mn-lt"/>
              </a:rPr>
              <a:t>Skriv talet 60 000 i grundpotensform. </a:t>
            </a:r>
            <a:endParaRPr lang="sv-SE" dirty="0">
              <a:effectLst/>
              <a:latin typeface="+mn-lt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4852EEC-D83A-A14C-BE65-DF5AF6944E15}"/>
              </a:ext>
            </a:extLst>
          </p:cNvPr>
          <p:cNvSpPr/>
          <p:nvPr/>
        </p:nvSpPr>
        <p:spPr>
          <a:xfrm>
            <a:off x="1332047" y="1182621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Bradley Hand" pitchFamily="2" charset="77"/>
              </a:rPr>
              <a:t>60 000 </a:t>
            </a:r>
            <a:r>
              <a:rPr lang="sv-SE" dirty="0">
                <a:latin typeface="+mn-lt"/>
              </a:rPr>
              <a:t>=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69789E5F-85ED-2341-A3C6-459ADAE05467}"/>
              </a:ext>
            </a:extLst>
          </p:cNvPr>
          <p:cNvSpPr/>
          <p:nvPr/>
        </p:nvSpPr>
        <p:spPr>
          <a:xfrm>
            <a:off x="2347147" y="118262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Bradley Hand" pitchFamily="2" charset="77"/>
              </a:rPr>
              <a:t>6 ∙ 10 000  </a:t>
            </a:r>
            <a:r>
              <a:rPr lang="de-DE" dirty="0">
                <a:latin typeface="+mn-lt"/>
              </a:rPr>
              <a:t>=</a:t>
            </a:r>
            <a:endParaRPr lang="sv-SE" dirty="0">
              <a:latin typeface="+mn-lt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1F05F920-F6AE-B744-9464-6BF0D5D7D1C7}"/>
              </a:ext>
            </a:extLst>
          </p:cNvPr>
          <p:cNvSpPr/>
          <p:nvPr/>
        </p:nvSpPr>
        <p:spPr>
          <a:xfrm>
            <a:off x="3724718" y="1182621"/>
            <a:ext cx="853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Bradley Hand" pitchFamily="2" charset="77"/>
              </a:rPr>
              <a:t>6 ∙ 10</a:t>
            </a:r>
            <a:r>
              <a:rPr lang="de-DE" baseline="30000" dirty="0">
                <a:latin typeface="Bradley Hand" pitchFamily="2" charset="77"/>
              </a:rPr>
              <a:t>4</a:t>
            </a:r>
            <a:endParaRPr lang="sv-SE" baseline="30000" dirty="0">
              <a:latin typeface="+mn-lt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66CD69-1BE0-2B49-8CBD-E4D74A7C7A9F}"/>
              </a:ext>
            </a:extLst>
          </p:cNvPr>
          <p:cNvSpPr/>
          <p:nvPr/>
        </p:nvSpPr>
        <p:spPr>
          <a:xfrm>
            <a:off x="854445" y="1888881"/>
            <a:ext cx="4010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+mn-lt"/>
              </a:rPr>
              <a:t>Skriv talet 7 500 000 i grundpotensform. </a:t>
            </a:r>
            <a:endParaRPr lang="sv-SE" dirty="0">
              <a:effectLst/>
              <a:latin typeface="+mn-lt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97E3D23-EC58-5742-B4BA-3A39387AE8CD}"/>
              </a:ext>
            </a:extLst>
          </p:cNvPr>
          <p:cNvSpPr/>
          <p:nvPr/>
        </p:nvSpPr>
        <p:spPr>
          <a:xfrm>
            <a:off x="1032285" y="2258213"/>
            <a:ext cx="1401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Bradley Hand" pitchFamily="2" charset="77"/>
              </a:rPr>
              <a:t>7 500 000 </a:t>
            </a:r>
            <a:r>
              <a:rPr lang="sv-SE" dirty="0">
                <a:latin typeface="+mn-lt"/>
              </a:rPr>
              <a:t>=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BA35AD9A-BD83-C54F-8B7E-DCCAF110A568}"/>
              </a:ext>
            </a:extLst>
          </p:cNvPr>
          <p:cNvSpPr/>
          <p:nvPr/>
        </p:nvSpPr>
        <p:spPr>
          <a:xfrm>
            <a:off x="2364325" y="2258213"/>
            <a:ext cx="1946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Bradley Hand" pitchFamily="2" charset="77"/>
              </a:rPr>
              <a:t>7,5 ∙ 1 000 000  </a:t>
            </a:r>
            <a:r>
              <a:rPr lang="de-DE" dirty="0">
                <a:latin typeface="+mn-lt"/>
              </a:rPr>
              <a:t>=</a:t>
            </a:r>
            <a:endParaRPr lang="sv-SE" dirty="0"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FD2CCDC-C033-154C-9912-6573B3711B77}"/>
              </a:ext>
            </a:extLst>
          </p:cNvPr>
          <p:cNvSpPr/>
          <p:nvPr/>
        </p:nvSpPr>
        <p:spPr>
          <a:xfrm>
            <a:off x="4243158" y="2229624"/>
            <a:ext cx="1064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Bradley Hand" pitchFamily="2" charset="77"/>
              </a:rPr>
              <a:t>7,5 ∙ 10</a:t>
            </a:r>
            <a:r>
              <a:rPr lang="de-DE" baseline="30000" dirty="0">
                <a:latin typeface="Bradley Hand" pitchFamily="2" charset="77"/>
              </a:rPr>
              <a:t>6</a:t>
            </a:r>
            <a:endParaRPr lang="sv-SE" baseline="30000" dirty="0">
              <a:latin typeface="+mn-lt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0997B18-B2B9-AE4F-9464-CC6DCD93B029}"/>
              </a:ext>
            </a:extLst>
          </p:cNvPr>
          <p:cNvSpPr/>
          <p:nvPr/>
        </p:nvSpPr>
        <p:spPr>
          <a:xfrm>
            <a:off x="850117" y="3283789"/>
            <a:ext cx="3301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+mn-lt"/>
              </a:rPr>
              <a:t>Skriv talet 4 · 10</a:t>
            </a:r>
            <a:r>
              <a:rPr lang="sv-SE" baseline="30000" dirty="0">
                <a:latin typeface="+mn-lt"/>
              </a:rPr>
              <a:t>5</a:t>
            </a:r>
            <a:r>
              <a:rPr lang="sv-SE" dirty="0">
                <a:latin typeface="+mn-lt"/>
              </a:rPr>
              <a:t> utan tiopotens. </a:t>
            </a:r>
            <a:endParaRPr lang="sv-SE" dirty="0">
              <a:effectLst/>
              <a:latin typeface="+mn-lt"/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CA46424-56DD-6E4F-B470-C23C8492A14C}"/>
              </a:ext>
            </a:extLst>
          </p:cNvPr>
          <p:cNvSpPr/>
          <p:nvPr/>
        </p:nvSpPr>
        <p:spPr>
          <a:xfrm>
            <a:off x="1233578" y="3759044"/>
            <a:ext cx="11135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Bradley Hand" pitchFamily="2" charset="77"/>
              </a:rPr>
              <a:t>4 ∙ 10</a:t>
            </a:r>
            <a:r>
              <a:rPr lang="de-DE" baseline="30000" dirty="0">
                <a:latin typeface="Bradley Hand" pitchFamily="2" charset="77"/>
              </a:rPr>
              <a:t>5</a:t>
            </a:r>
            <a:r>
              <a:rPr lang="de-DE" dirty="0">
                <a:latin typeface="Bradley Hand" pitchFamily="2" charset="77"/>
              </a:rPr>
              <a:t>  </a:t>
            </a:r>
            <a:r>
              <a:rPr lang="de-DE" dirty="0">
                <a:latin typeface="+mn-lt"/>
              </a:rPr>
              <a:t>=</a:t>
            </a:r>
            <a:r>
              <a:rPr lang="de-DE" baseline="30000" dirty="0">
                <a:latin typeface="Bradley Hand" pitchFamily="2" charset="77"/>
              </a:rPr>
              <a:t>  </a:t>
            </a:r>
            <a:endParaRPr lang="sv-SE" baseline="30000" dirty="0">
              <a:latin typeface="+mn-lt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0C074B5-348C-DF4B-AE35-AFD6BCF0C437}"/>
              </a:ext>
            </a:extLst>
          </p:cNvPr>
          <p:cNvSpPr/>
          <p:nvPr/>
        </p:nvSpPr>
        <p:spPr>
          <a:xfrm>
            <a:off x="2225319" y="3768141"/>
            <a:ext cx="1547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Bradley Hand" pitchFamily="2" charset="77"/>
              </a:rPr>
              <a:t>4 ∙ 100 000  </a:t>
            </a:r>
            <a:r>
              <a:rPr lang="de-DE" dirty="0">
                <a:latin typeface="+mn-lt"/>
              </a:rPr>
              <a:t>=</a:t>
            </a:r>
            <a:endParaRPr lang="sv-SE" dirty="0">
              <a:latin typeface="+mn-lt"/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6780EFB5-E937-8544-8C00-B59F80A87CEF}"/>
              </a:ext>
            </a:extLst>
          </p:cNvPr>
          <p:cNvSpPr/>
          <p:nvPr/>
        </p:nvSpPr>
        <p:spPr>
          <a:xfrm>
            <a:off x="3644567" y="3768141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Bradley Hand" pitchFamily="2" charset="77"/>
              </a:rPr>
              <a:t>400 000</a:t>
            </a:r>
            <a:endParaRPr lang="sv-SE" dirty="0">
              <a:latin typeface="+mn-lt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CD95358-12E9-4146-AE66-43C681D6F3B8}"/>
              </a:ext>
            </a:extLst>
          </p:cNvPr>
          <p:cNvSpPr/>
          <p:nvPr/>
        </p:nvSpPr>
        <p:spPr>
          <a:xfrm>
            <a:off x="850117" y="4603631"/>
            <a:ext cx="3475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+mn-lt"/>
              </a:rPr>
              <a:t>Skriv talet 2,9 · 10</a:t>
            </a:r>
            <a:r>
              <a:rPr lang="sv-SE" baseline="30000" dirty="0">
                <a:latin typeface="+mn-lt"/>
              </a:rPr>
              <a:t>3</a:t>
            </a:r>
            <a:r>
              <a:rPr lang="sv-SE" dirty="0">
                <a:latin typeface="+mn-lt"/>
              </a:rPr>
              <a:t> utan tiopotens. </a:t>
            </a:r>
            <a:endParaRPr lang="sv-SE" dirty="0">
              <a:effectLst/>
              <a:latin typeface="+mn-lt"/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9DF96137-A1BD-8145-95E7-F2815134DDAC}"/>
              </a:ext>
            </a:extLst>
          </p:cNvPr>
          <p:cNvSpPr/>
          <p:nvPr/>
        </p:nvSpPr>
        <p:spPr>
          <a:xfrm>
            <a:off x="1332047" y="4995000"/>
            <a:ext cx="1221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Bradley Hand" pitchFamily="2" charset="77"/>
              </a:rPr>
              <a:t>2,9 ∙ 10</a:t>
            </a:r>
            <a:r>
              <a:rPr lang="de-DE" baseline="30000" dirty="0">
                <a:latin typeface="Bradley Hand" pitchFamily="2" charset="77"/>
              </a:rPr>
              <a:t>3</a:t>
            </a:r>
            <a:r>
              <a:rPr lang="de-DE" dirty="0">
                <a:latin typeface="Bradley Hand" pitchFamily="2" charset="77"/>
              </a:rPr>
              <a:t> </a:t>
            </a:r>
            <a:r>
              <a:rPr lang="de-DE" dirty="0">
                <a:latin typeface="+mn-lt"/>
              </a:rPr>
              <a:t>=</a:t>
            </a:r>
            <a:r>
              <a:rPr lang="de-DE" baseline="30000" dirty="0">
                <a:latin typeface="Bradley Hand" pitchFamily="2" charset="77"/>
              </a:rPr>
              <a:t>  </a:t>
            </a:r>
            <a:endParaRPr lang="sv-SE" baseline="30000" dirty="0">
              <a:latin typeface="+mn-lt"/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AAC49FE-0374-7548-85C8-35D212AA49DB}"/>
              </a:ext>
            </a:extLst>
          </p:cNvPr>
          <p:cNvSpPr/>
          <p:nvPr/>
        </p:nvSpPr>
        <p:spPr>
          <a:xfrm>
            <a:off x="2442404" y="4995000"/>
            <a:ext cx="1483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atin typeface="Bradley Hand" pitchFamily="2" charset="77"/>
              </a:rPr>
              <a:t>2,9 ∙ 1 000  </a:t>
            </a:r>
            <a:r>
              <a:rPr lang="de-DE" dirty="0">
                <a:latin typeface="+mn-lt"/>
              </a:rPr>
              <a:t>=</a:t>
            </a:r>
            <a:endParaRPr lang="sv-SE" dirty="0">
              <a:latin typeface="+mn-lt"/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176FE87C-C0AD-164E-8ADE-7DB016322EFD}"/>
              </a:ext>
            </a:extLst>
          </p:cNvPr>
          <p:cNvSpPr/>
          <p:nvPr/>
        </p:nvSpPr>
        <p:spPr>
          <a:xfrm>
            <a:off x="3814486" y="4981233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Bradley Hand" pitchFamily="2" charset="77"/>
              </a:rPr>
              <a:t>2 900</a:t>
            </a:r>
            <a:endParaRPr lang="sv-SE" dirty="0">
              <a:latin typeface="+mn-lt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AD84B408-A448-9946-AE9F-F8BF8E14A134}"/>
              </a:ext>
            </a:extLst>
          </p:cNvPr>
          <p:cNvSpPr txBox="1"/>
          <p:nvPr/>
        </p:nvSpPr>
        <p:spPr>
          <a:xfrm>
            <a:off x="163914" y="199611"/>
            <a:ext cx="1336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C00000"/>
                </a:solidFill>
              </a:rPr>
              <a:t>Exempel</a:t>
            </a:r>
          </a:p>
        </p:txBody>
      </p:sp>
    </p:spTree>
    <p:extLst>
      <p:ext uri="{BB962C8B-B14F-4D97-AF65-F5344CB8AC3E}">
        <p14:creationId xmlns:p14="http://schemas.microsoft.com/office/powerpoint/2010/main" val="326225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15691</TotalTime>
  <Words>1026</Words>
  <Application>Microsoft Macintosh PowerPoint</Application>
  <PresentationFormat>Bildspel på skärmen (4:3)</PresentationFormat>
  <Paragraphs>205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Arial</vt:lpstr>
      <vt:lpstr>Bradley Hand</vt:lpstr>
      <vt:lpstr>Bradley Hand Bold</vt:lpstr>
      <vt:lpstr>Calibri</vt:lpstr>
      <vt:lpstr>Cambria Math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Kristina Johnson Förvaltning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Gemensamma Uppgifter (GU)</dc:title>
  <dc:creator>Kristina Johnson</dc:creator>
  <cp:lastModifiedBy>Kristina Johnson</cp:lastModifiedBy>
  <cp:revision>148</cp:revision>
  <dcterms:created xsi:type="dcterms:W3CDTF">2017-04-10T07:17:33Z</dcterms:created>
  <dcterms:modified xsi:type="dcterms:W3CDTF">2022-06-12T11:16:09Z</dcterms:modified>
</cp:coreProperties>
</file>