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B788"/>
    <a:srgbClr val="1497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00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11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89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660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950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78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434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19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69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40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979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C92EC-F075-D442-8C6A-A74458830A41}" type="datetimeFigureOut">
              <a:rPr lang="sv-SE" smtClean="0"/>
              <a:t>2022-06-20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91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CC0E67B2-1675-9B43-8515-61A713BC3078}"/>
              </a:ext>
            </a:extLst>
          </p:cNvPr>
          <p:cNvSpPr txBox="1"/>
          <p:nvPr/>
        </p:nvSpPr>
        <p:spPr>
          <a:xfrm>
            <a:off x="2971800" y="286263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rgbClr val="149771"/>
                </a:solidFill>
              </a:rPr>
              <a:t>Fundera och resonera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935DB875-94D5-A549-AE66-E45086F1DF8B}"/>
              </a:ext>
            </a:extLst>
          </p:cNvPr>
          <p:cNvSpPr txBox="1"/>
          <p:nvPr/>
        </p:nvSpPr>
        <p:spPr>
          <a:xfrm>
            <a:off x="1925764" y="3977136"/>
            <a:ext cx="584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Förklara vad som menas med det </a:t>
            </a:r>
            <a:r>
              <a:rPr lang="sv-SE" i="1" dirty="0" err="1"/>
              <a:t>n</a:t>
            </a:r>
            <a:r>
              <a:rPr lang="sv-SE" dirty="0" err="1"/>
              <a:t>:e</a:t>
            </a:r>
            <a:r>
              <a:rPr lang="sv-SE" dirty="0"/>
              <a:t> talet i en talföljd. 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1009484B-66BC-574E-8587-85C523FAE3F7}"/>
              </a:ext>
            </a:extLst>
          </p:cNvPr>
          <p:cNvSpPr txBox="1"/>
          <p:nvPr/>
        </p:nvSpPr>
        <p:spPr>
          <a:xfrm>
            <a:off x="1932187" y="1189564"/>
            <a:ext cx="5253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Vem eller vilka har rätt? Förklara hur du tänker. 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E8C6E20D-FC81-6440-9D46-760C982F20A9}"/>
              </a:ext>
            </a:extLst>
          </p:cNvPr>
          <p:cNvSpPr txBox="1"/>
          <p:nvPr/>
        </p:nvSpPr>
        <p:spPr>
          <a:xfrm>
            <a:off x="1368007" y="1174175"/>
            <a:ext cx="429875" cy="400110"/>
          </a:xfrm>
          <a:prstGeom prst="rect">
            <a:avLst/>
          </a:prstGeom>
          <a:solidFill>
            <a:srgbClr val="1AB788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75A6EEB6-9795-1042-91B7-234CE7781192}"/>
              </a:ext>
            </a:extLst>
          </p:cNvPr>
          <p:cNvSpPr txBox="1"/>
          <p:nvPr/>
        </p:nvSpPr>
        <p:spPr>
          <a:xfrm>
            <a:off x="1368007" y="3946358"/>
            <a:ext cx="429875" cy="400110"/>
          </a:xfrm>
          <a:prstGeom prst="rect">
            <a:avLst/>
          </a:prstGeom>
          <a:solidFill>
            <a:srgbClr val="1AB788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EDD2D7A4-8269-8E43-8C7A-C44C522666F4}"/>
              </a:ext>
            </a:extLst>
          </p:cNvPr>
          <p:cNvSpPr txBox="1"/>
          <p:nvPr/>
        </p:nvSpPr>
        <p:spPr>
          <a:xfrm>
            <a:off x="1367943" y="5521486"/>
            <a:ext cx="429875" cy="400110"/>
          </a:xfrm>
          <a:prstGeom prst="rect">
            <a:avLst/>
          </a:prstGeom>
          <a:solidFill>
            <a:srgbClr val="1AB788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9FDBFD9D-7B94-9848-00A5-3CE4489099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700" y="1591549"/>
            <a:ext cx="2894270" cy="1965559"/>
          </a:xfrm>
          <a:prstGeom prst="rect">
            <a:avLst/>
          </a:prstGeom>
        </p:spPr>
      </p:pic>
      <p:sp>
        <p:nvSpPr>
          <p:cNvPr id="21" name="textruta 20">
            <a:extLst>
              <a:ext uri="{FF2B5EF4-FFF2-40B4-BE49-F238E27FC236}">
                <a16:creationId xmlns:a16="http://schemas.microsoft.com/office/drawing/2014/main" id="{2CF7BC86-CF3F-457D-B20E-69D6D1CD22A6}"/>
              </a:ext>
            </a:extLst>
          </p:cNvPr>
          <p:cNvSpPr txBox="1"/>
          <p:nvPr/>
        </p:nvSpPr>
        <p:spPr>
          <a:xfrm>
            <a:off x="1932187" y="5521486"/>
            <a:ext cx="58492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Teckna ”en tiondel av </a:t>
            </a:r>
            <a:r>
              <a:rPr lang="sv-SE" i="1" dirty="0"/>
              <a:t>x</a:t>
            </a:r>
            <a:r>
              <a:rPr lang="sv-SE" dirty="0"/>
              <a:t>” på två olika sätt. </a:t>
            </a:r>
          </a:p>
        </p:txBody>
      </p:sp>
    </p:spTree>
    <p:extLst>
      <p:ext uri="{BB962C8B-B14F-4D97-AF65-F5344CB8AC3E}">
        <p14:creationId xmlns:p14="http://schemas.microsoft.com/office/powerpoint/2010/main" val="59498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  <p:bldP spid="28" grpId="0" animBg="1"/>
      <p:bldP spid="29" grpId="0" animBg="1"/>
      <p:bldP spid="31" grpId="0" animBg="1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086EFBCA-F810-F940-8C43-234681C5A730}"/>
              </a:ext>
            </a:extLst>
          </p:cNvPr>
          <p:cNvSpPr txBox="1"/>
          <p:nvPr/>
        </p:nvSpPr>
        <p:spPr>
          <a:xfrm>
            <a:off x="1770146" y="802773"/>
            <a:ext cx="590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Vad är det för skillnad mellan uttrycken 2</a:t>
            </a:r>
            <a:r>
              <a:rPr lang="sv-SE" i="1" dirty="0"/>
              <a:t>x </a:t>
            </a:r>
            <a:r>
              <a:rPr lang="sv-SE" dirty="0"/>
              <a:t>och </a:t>
            </a:r>
            <a:r>
              <a:rPr lang="sv-SE" i="1" dirty="0"/>
              <a:t>x</a:t>
            </a:r>
            <a:r>
              <a:rPr lang="sv-SE" baseline="30000" dirty="0"/>
              <a:t>2</a:t>
            </a:r>
            <a:r>
              <a:rPr lang="sv-SE" dirty="0"/>
              <a:t>? 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44E0191E-A327-D443-8A84-9EF6C31D0ABF}"/>
              </a:ext>
            </a:extLst>
          </p:cNvPr>
          <p:cNvSpPr txBox="1"/>
          <p:nvPr/>
        </p:nvSpPr>
        <p:spPr>
          <a:xfrm>
            <a:off x="1219087" y="751801"/>
            <a:ext cx="429875" cy="400110"/>
          </a:xfrm>
          <a:prstGeom prst="rect">
            <a:avLst/>
          </a:prstGeom>
          <a:solidFill>
            <a:srgbClr val="1AB78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0612BCBB-9388-4D4C-A1D4-E3E2DFA0F5B4}"/>
              </a:ext>
            </a:extLst>
          </p:cNvPr>
          <p:cNvSpPr txBox="1"/>
          <p:nvPr/>
        </p:nvSpPr>
        <p:spPr>
          <a:xfrm>
            <a:off x="1770146" y="2452730"/>
            <a:ext cx="6649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Albin väger </a:t>
            </a:r>
            <a:r>
              <a:rPr lang="sv-SE" i="1" dirty="0"/>
              <a:t>a </a:t>
            </a:r>
            <a:r>
              <a:rPr lang="sv-SE" dirty="0"/>
              <a:t>kg, Bianca väger </a:t>
            </a:r>
            <a:r>
              <a:rPr lang="sv-SE" i="1" dirty="0"/>
              <a:t>b </a:t>
            </a:r>
            <a:r>
              <a:rPr lang="sv-SE" dirty="0"/>
              <a:t>kg och Cajsa väger </a:t>
            </a:r>
            <a:r>
              <a:rPr lang="sv-SE" i="1" dirty="0"/>
              <a:t>c </a:t>
            </a:r>
            <a:r>
              <a:rPr lang="sv-SE" dirty="0"/>
              <a:t>kg. Förklara vad du kan räkna ut med uttrycken: 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E140095-6F39-8044-B3A0-B4F652A9BE11}"/>
              </a:ext>
            </a:extLst>
          </p:cNvPr>
          <p:cNvSpPr txBox="1"/>
          <p:nvPr/>
        </p:nvSpPr>
        <p:spPr>
          <a:xfrm>
            <a:off x="1219087" y="2523322"/>
            <a:ext cx="429875" cy="400110"/>
          </a:xfrm>
          <a:prstGeom prst="rect">
            <a:avLst/>
          </a:prstGeom>
          <a:solidFill>
            <a:srgbClr val="1AB78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5.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0E9678B3-FAAF-374C-92B4-36F16F3905BB}"/>
              </a:ext>
            </a:extLst>
          </p:cNvPr>
          <p:cNvSpPr txBox="1"/>
          <p:nvPr/>
        </p:nvSpPr>
        <p:spPr>
          <a:xfrm>
            <a:off x="1770146" y="5072505"/>
            <a:ext cx="6410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Värdet av uttrycket 5</a:t>
            </a:r>
            <a:r>
              <a:rPr lang="sv-SE" i="1" dirty="0"/>
              <a:t>a </a:t>
            </a:r>
            <a:r>
              <a:rPr lang="sv-SE" dirty="0"/>
              <a:t>+ 2</a:t>
            </a:r>
            <a:r>
              <a:rPr lang="sv-SE" i="1" dirty="0"/>
              <a:t>b </a:t>
            </a:r>
            <a:r>
              <a:rPr lang="sv-SE" dirty="0"/>
              <a:t>är lika med 21. Ge exempel på vilka tal som </a:t>
            </a:r>
            <a:r>
              <a:rPr lang="sv-SE" i="1" dirty="0"/>
              <a:t>a </a:t>
            </a:r>
            <a:r>
              <a:rPr lang="sv-SE" dirty="0"/>
              <a:t>och </a:t>
            </a:r>
            <a:r>
              <a:rPr lang="sv-SE" i="1" dirty="0"/>
              <a:t>b </a:t>
            </a:r>
            <a:r>
              <a:rPr lang="sv-SE" dirty="0"/>
              <a:t>kan vara. Motivera dina val. 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5454809-8CED-0E48-BA20-6D7AC8905F7C}"/>
              </a:ext>
            </a:extLst>
          </p:cNvPr>
          <p:cNvSpPr txBox="1"/>
          <p:nvPr/>
        </p:nvSpPr>
        <p:spPr>
          <a:xfrm>
            <a:off x="1219087" y="5096418"/>
            <a:ext cx="429875" cy="400110"/>
          </a:xfrm>
          <a:prstGeom prst="rect">
            <a:avLst/>
          </a:prstGeom>
          <a:solidFill>
            <a:srgbClr val="1AB78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6.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314A0729-3BE9-B05E-8BB1-C48A6460398D}"/>
              </a:ext>
            </a:extLst>
          </p:cNvPr>
          <p:cNvSpPr txBox="1"/>
          <p:nvPr/>
        </p:nvSpPr>
        <p:spPr>
          <a:xfrm>
            <a:off x="1885447" y="3263826"/>
            <a:ext cx="1044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a) </a:t>
            </a:r>
            <a:r>
              <a:rPr lang="sv-SE" i="1" dirty="0"/>
              <a:t>a </a:t>
            </a:r>
            <a:r>
              <a:rPr lang="sv-SE" dirty="0"/>
              <a:t>– </a:t>
            </a:r>
            <a:r>
              <a:rPr lang="sv-SE" i="1" dirty="0"/>
              <a:t>c </a:t>
            </a:r>
            <a:endParaRPr lang="sv-SE" dirty="0"/>
          </a:p>
        </p:txBody>
      </p:sp>
      <p:grpSp>
        <p:nvGrpSpPr>
          <p:cNvPr id="13" name="Grupp 12">
            <a:extLst>
              <a:ext uri="{FF2B5EF4-FFF2-40B4-BE49-F238E27FC236}">
                <a16:creationId xmlns:a16="http://schemas.microsoft.com/office/drawing/2014/main" id="{28E126F5-67BF-D787-92FB-AA427429C27E}"/>
              </a:ext>
            </a:extLst>
          </p:cNvPr>
          <p:cNvGrpSpPr/>
          <p:nvPr/>
        </p:nvGrpSpPr>
        <p:grpSpPr>
          <a:xfrm>
            <a:off x="4554230" y="3150491"/>
            <a:ext cx="1628797" cy="641389"/>
            <a:chOff x="4973955" y="2378549"/>
            <a:chExt cx="1628797" cy="641389"/>
          </a:xfrm>
        </p:grpSpPr>
        <p:grpSp>
          <p:nvGrpSpPr>
            <p:cNvPr id="2" name="Grupp 1">
              <a:extLst>
                <a:ext uri="{FF2B5EF4-FFF2-40B4-BE49-F238E27FC236}">
                  <a16:creationId xmlns:a16="http://schemas.microsoft.com/office/drawing/2014/main" id="{6F94F661-B898-7B71-B1C5-0BB046034BAF}"/>
                </a:ext>
              </a:extLst>
            </p:cNvPr>
            <p:cNvGrpSpPr/>
            <p:nvPr/>
          </p:nvGrpSpPr>
          <p:grpSpPr>
            <a:xfrm>
              <a:off x="5274125" y="2378549"/>
              <a:ext cx="1328627" cy="641389"/>
              <a:chOff x="5813955" y="2349286"/>
              <a:chExt cx="1328627" cy="641389"/>
            </a:xfrm>
          </p:grpSpPr>
          <p:sp>
            <p:nvSpPr>
              <p:cNvPr id="10" name="textruta 46">
                <a:extLst>
                  <a:ext uri="{FF2B5EF4-FFF2-40B4-BE49-F238E27FC236}">
                    <a16:creationId xmlns:a16="http://schemas.microsoft.com/office/drawing/2014/main" id="{E4E930A9-A752-D806-E712-0FA4D634EF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13955" y="2349286"/>
                <a:ext cx="1328627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r>
                  <a:rPr lang="sv-SE" sz="1800" i="1" dirty="0"/>
                  <a:t>a </a:t>
                </a:r>
                <a:r>
                  <a:rPr lang="sv-SE" sz="1800" dirty="0"/>
                  <a:t>+ </a:t>
                </a:r>
                <a:r>
                  <a:rPr lang="sv-SE" sz="1800" i="1" dirty="0"/>
                  <a:t>b </a:t>
                </a:r>
                <a:r>
                  <a:rPr lang="sv-SE" sz="1800" dirty="0"/>
                  <a:t>+ </a:t>
                </a:r>
                <a:r>
                  <a:rPr lang="sv-SE" sz="1800" i="1" dirty="0"/>
                  <a:t>c </a:t>
                </a:r>
                <a:endParaRPr lang="sv-SE" sz="1800" dirty="0"/>
              </a:p>
            </p:txBody>
          </p:sp>
          <p:sp>
            <p:nvSpPr>
              <p:cNvPr id="11" name="textruta 47">
                <a:extLst>
                  <a:ext uri="{FF2B5EF4-FFF2-40B4-BE49-F238E27FC236}">
                    <a16:creationId xmlns:a16="http://schemas.microsoft.com/office/drawing/2014/main" id="{09396D97-D54D-E9DC-92C3-794F4318EC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54036" y="2621343"/>
                <a:ext cx="305277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sv-SE" sz="1800" dirty="0"/>
                  <a:t>3</a:t>
                </a:r>
              </a:p>
            </p:txBody>
          </p:sp>
          <p:cxnSp>
            <p:nvCxnSpPr>
              <p:cNvPr id="12" name="Rak 11">
                <a:extLst>
                  <a:ext uri="{FF2B5EF4-FFF2-40B4-BE49-F238E27FC236}">
                    <a16:creationId xmlns:a16="http://schemas.microsoft.com/office/drawing/2014/main" id="{EE75B808-4717-1B55-858F-E06171B741B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30798" y="2672040"/>
                <a:ext cx="751755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ruta 14">
              <a:extLst>
                <a:ext uri="{FF2B5EF4-FFF2-40B4-BE49-F238E27FC236}">
                  <a16:creationId xmlns:a16="http://schemas.microsoft.com/office/drawing/2014/main" id="{EE06AE58-43B2-3096-CED2-F2899AD4A8E8}"/>
                </a:ext>
              </a:extLst>
            </p:cNvPr>
            <p:cNvSpPr txBox="1"/>
            <p:nvPr/>
          </p:nvSpPr>
          <p:spPr>
            <a:xfrm>
              <a:off x="4973955" y="2491884"/>
              <a:ext cx="3743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b)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921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  <p:bldP spid="8" grpId="0"/>
      <p:bldP spid="9" grpId="0" animBg="1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46F0D8C1-8889-3A4D-807B-3A734BEC27A0}"/>
              </a:ext>
            </a:extLst>
          </p:cNvPr>
          <p:cNvSpPr txBox="1"/>
          <p:nvPr/>
        </p:nvSpPr>
        <p:spPr>
          <a:xfrm>
            <a:off x="1545419" y="2124264"/>
            <a:ext cx="635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Nyfödda Alicia är </a:t>
            </a:r>
            <a:r>
              <a:rPr lang="sv-SE" i="1" dirty="0"/>
              <a:t>a </a:t>
            </a:r>
            <a:r>
              <a:rPr lang="sv-SE" dirty="0"/>
              <a:t>cm lång. Hennes storasyster Bea är </a:t>
            </a:r>
            <a:r>
              <a:rPr lang="sv-SE" i="1" dirty="0"/>
              <a:t>b </a:t>
            </a:r>
            <a:r>
              <a:rPr lang="sv-SE" dirty="0"/>
              <a:t>cm lång. 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75EAD4F2-C7F5-A14A-ADCB-ADB0DF09E1AE}"/>
              </a:ext>
            </a:extLst>
          </p:cNvPr>
          <p:cNvSpPr txBox="1"/>
          <p:nvPr/>
        </p:nvSpPr>
        <p:spPr>
          <a:xfrm>
            <a:off x="994360" y="2160877"/>
            <a:ext cx="429875" cy="400110"/>
          </a:xfrm>
          <a:prstGeom prst="rect">
            <a:avLst/>
          </a:prstGeom>
          <a:solidFill>
            <a:srgbClr val="1AB78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8.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1F5722E1-92A2-3E36-F865-4E11C1355818}"/>
              </a:ext>
            </a:extLst>
          </p:cNvPr>
          <p:cNvSpPr txBox="1"/>
          <p:nvPr/>
        </p:nvSpPr>
        <p:spPr>
          <a:xfrm>
            <a:off x="1532420" y="2715496"/>
            <a:ext cx="670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a) Förklara vad som menas med ekvationerna </a:t>
            </a:r>
            <a:r>
              <a:rPr lang="sv-SE" i="1" dirty="0"/>
              <a:t>b </a:t>
            </a:r>
            <a:r>
              <a:rPr lang="sv-SE" dirty="0"/>
              <a:t>= </a:t>
            </a:r>
            <a:r>
              <a:rPr lang="sv-SE" i="1" dirty="0"/>
              <a:t>a </a:t>
            </a:r>
            <a:r>
              <a:rPr lang="sv-SE" dirty="0"/>
              <a:t>+ 100 och </a:t>
            </a:r>
            <a:r>
              <a:rPr lang="sv-SE" i="1" dirty="0"/>
              <a:t>b </a:t>
            </a:r>
            <a:r>
              <a:rPr lang="sv-SE" dirty="0"/>
              <a:t>= 3</a:t>
            </a:r>
            <a:r>
              <a:rPr lang="sv-SE" i="1" dirty="0"/>
              <a:t>a</a:t>
            </a:r>
            <a:r>
              <a:rPr lang="sv-SE" dirty="0"/>
              <a:t>. 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2976AB18-0437-1087-0A1A-78C76D109AB9}"/>
              </a:ext>
            </a:extLst>
          </p:cNvPr>
          <p:cNvSpPr txBox="1"/>
          <p:nvPr/>
        </p:nvSpPr>
        <p:spPr>
          <a:xfrm>
            <a:off x="1532420" y="3376897"/>
            <a:ext cx="670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b) Det går att räkna ut hur långa de båda flickorna är. Förklara hur. 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5FDFFEC-D9D6-3F38-C6C5-11553A8D66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4648" y="4038298"/>
            <a:ext cx="2994704" cy="2257459"/>
          </a:xfrm>
          <a:prstGeom prst="rect">
            <a:avLst/>
          </a:prstGeom>
        </p:spPr>
      </p:pic>
      <p:sp>
        <p:nvSpPr>
          <p:cNvPr id="31" name="textruta 30">
            <a:extLst>
              <a:ext uri="{FF2B5EF4-FFF2-40B4-BE49-F238E27FC236}">
                <a16:creationId xmlns:a16="http://schemas.microsoft.com/office/drawing/2014/main" id="{D31DAC63-34C1-E19B-61FA-1D2B76F98262}"/>
              </a:ext>
            </a:extLst>
          </p:cNvPr>
          <p:cNvSpPr txBox="1"/>
          <p:nvPr/>
        </p:nvSpPr>
        <p:spPr>
          <a:xfrm>
            <a:off x="981361" y="779030"/>
            <a:ext cx="429875" cy="400110"/>
          </a:xfrm>
          <a:prstGeom prst="rect">
            <a:avLst/>
          </a:prstGeom>
          <a:solidFill>
            <a:srgbClr val="1AB78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7.</a:t>
            </a: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066B788C-DF14-E8D9-5A78-F27CDF33B273}"/>
              </a:ext>
            </a:extLst>
          </p:cNvPr>
          <p:cNvSpPr txBox="1"/>
          <p:nvPr/>
        </p:nvSpPr>
        <p:spPr>
          <a:xfrm>
            <a:off x="1532420" y="779030"/>
            <a:ext cx="6410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Förklara varför ekvationen 2</a:t>
            </a:r>
            <a:r>
              <a:rPr lang="sv-SE" i="1" dirty="0"/>
              <a:t>x </a:t>
            </a:r>
            <a:r>
              <a:rPr lang="sv-SE" dirty="0"/>
              <a:t>+ 5 = 2</a:t>
            </a:r>
            <a:r>
              <a:rPr lang="sv-SE" i="1" dirty="0"/>
              <a:t>x </a:t>
            </a:r>
            <a:r>
              <a:rPr lang="sv-SE" dirty="0"/>
              <a:t>– 1 saknar lösning. </a:t>
            </a:r>
          </a:p>
        </p:txBody>
      </p:sp>
    </p:spTree>
    <p:extLst>
      <p:ext uri="{BB962C8B-B14F-4D97-AF65-F5344CB8AC3E}">
        <p14:creationId xmlns:p14="http://schemas.microsoft.com/office/powerpoint/2010/main" val="252284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26" grpId="0"/>
      <p:bldP spid="27" grpId="0"/>
      <p:bldP spid="31" grpId="0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9C30427A-5C47-A3C4-4B39-C88DB954BD61}"/>
              </a:ext>
            </a:extLst>
          </p:cNvPr>
          <p:cNvSpPr txBox="1"/>
          <p:nvPr/>
        </p:nvSpPr>
        <p:spPr>
          <a:xfrm>
            <a:off x="1441276" y="5119928"/>
            <a:ext cx="538061" cy="400110"/>
          </a:xfrm>
          <a:prstGeom prst="rect">
            <a:avLst/>
          </a:prstGeom>
          <a:solidFill>
            <a:srgbClr val="1AB78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10.</a:t>
            </a: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B4869DD8-771A-4D08-6C7E-A24E3D07CF11}"/>
              </a:ext>
            </a:extLst>
          </p:cNvPr>
          <p:cNvSpPr txBox="1"/>
          <p:nvPr/>
        </p:nvSpPr>
        <p:spPr>
          <a:xfrm>
            <a:off x="2252291" y="5180522"/>
            <a:ext cx="670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Förklara hur kan du lösa denna ekvation: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60117C48-3F05-48C1-BFB7-FE9D3D51AE03}"/>
              </a:ext>
            </a:extLst>
          </p:cNvPr>
          <p:cNvGrpSpPr/>
          <p:nvPr/>
        </p:nvGrpSpPr>
        <p:grpSpPr>
          <a:xfrm>
            <a:off x="3200643" y="5669255"/>
            <a:ext cx="1236445" cy="656058"/>
            <a:chOff x="5455700" y="2373659"/>
            <a:chExt cx="1236445" cy="656058"/>
          </a:xfrm>
        </p:grpSpPr>
        <p:grpSp>
          <p:nvGrpSpPr>
            <p:cNvPr id="18" name="Grupp 17">
              <a:extLst>
                <a:ext uri="{FF2B5EF4-FFF2-40B4-BE49-F238E27FC236}">
                  <a16:creationId xmlns:a16="http://schemas.microsoft.com/office/drawing/2014/main" id="{68F08601-02AF-5963-91B3-6F51ED711897}"/>
                </a:ext>
              </a:extLst>
            </p:cNvPr>
            <p:cNvGrpSpPr/>
            <p:nvPr/>
          </p:nvGrpSpPr>
          <p:grpSpPr>
            <a:xfrm>
              <a:off x="5455700" y="2373659"/>
              <a:ext cx="631039" cy="656058"/>
              <a:chOff x="5995530" y="2344396"/>
              <a:chExt cx="631039" cy="656058"/>
            </a:xfrm>
          </p:grpSpPr>
          <p:sp>
            <p:nvSpPr>
              <p:cNvPr id="20" name="textruta 46">
                <a:extLst>
                  <a:ext uri="{FF2B5EF4-FFF2-40B4-BE49-F238E27FC236}">
                    <a16:creationId xmlns:a16="http://schemas.microsoft.com/office/drawing/2014/main" id="{D3608DB8-5B56-562E-040C-E6F08F8EDD3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98032" y="2344396"/>
                <a:ext cx="41728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r>
                  <a:rPr lang="sv-SE" sz="1800" dirty="0"/>
                  <a:t>10</a:t>
                </a:r>
              </a:p>
            </p:txBody>
          </p:sp>
          <p:sp>
            <p:nvSpPr>
              <p:cNvPr id="21" name="textruta 47">
                <a:extLst>
                  <a:ext uri="{FF2B5EF4-FFF2-40B4-BE49-F238E27FC236}">
                    <a16:creationId xmlns:a16="http://schemas.microsoft.com/office/drawing/2014/main" id="{BFC92C2F-0A8D-A532-69C3-760D7CE11FC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95530" y="2631122"/>
                <a:ext cx="62228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alibri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sv-SE" sz="1800" i="1" dirty="0"/>
                  <a:t>x </a:t>
                </a:r>
                <a:r>
                  <a:rPr lang="sv-SE" sz="1800" dirty="0"/>
                  <a:t>– 3</a:t>
                </a:r>
              </a:p>
            </p:txBody>
          </p:sp>
          <p:cxnSp>
            <p:nvCxnSpPr>
              <p:cNvPr id="22" name="Rak 21">
                <a:extLst>
                  <a:ext uri="{FF2B5EF4-FFF2-40B4-BE49-F238E27FC236}">
                    <a16:creationId xmlns:a16="http://schemas.microsoft.com/office/drawing/2014/main" id="{74851EC2-1982-4D28-250E-CF3B9ADA8F9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95530" y="2678062"/>
                <a:ext cx="631039" cy="0"/>
              </a:xfrm>
              <a:prstGeom prst="line">
                <a:avLst/>
              </a:prstGeom>
              <a:ln w="19050" cmpd="sng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textruta 18">
              <a:extLst>
                <a:ext uri="{FF2B5EF4-FFF2-40B4-BE49-F238E27FC236}">
                  <a16:creationId xmlns:a16="http://schemas.microsoft.com/office/drawing/2014/main" id="{19AA2308-6B0A-9235-B370-741E2AFE81CA}"/>
                </a:ext>
              </a:extLst>
            </p:cNvPr>
            <p:cNvSpPr txBox="1"/>
            <p:nvPr/>
          </p:nvSpPr>
          <p:spPr>
            <a:xfrm>
              <a:off x="6086739" y="2522659"/>
              <a:ext cx="6054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dirty="0"/>
                <a:t>= 2</a:t>
              </a:r>
            </a:p>
          </p:txBody>
        </p:sp>
      </p:grpSp>
      <p:sp>
        <p:nvSpPr>
          <p:cNvPr id="29" name="textruta 28">
            <a:extLst>
              <a:ext uri="{FF2B5EF4-FFF2-40B4-BE49-F238E27FC236}">
                <a16:creationId xmlns:a16="http://schemas.microsoft.com/office/drawing/2014/main" id="{1A9EC98B-CE6E-7230-06AA-CAFB108E6F69}"/>
              </a:ext>
            </a:extLst>
          </p:cNvPr>
          <p:cNvSpPr txBox="1"/>
          <p:nvPr/>
        </p:nvSpPr>
        <p:spPr>
          <a:xfrm>
            <a:off x="1441276" y="532165"/>
            <a:ext cx="429875" cy="400110"/>
          </a:xfrm>
          <a:prstGeom prst="rect">
            <a:avLst/>
          </a:prstGeom>
          <a:solidFill>
            <a:srgbClr val="1AB788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9.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82DDD491-3601-11FE-9956-606EFB0B90CB}"/>
              </a:ext>
            </a:extLst>
          </p:cNvPr>
          <p:cNvSpPr txBox="1"/>
          <p:nvPr/>
        </p:nvSpPr>
        <p:spPr>
          <a:xfrm>
            <a:off x="2117744" y="524118"/>
            <a:ext cx="635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Antalet kvadrater bildar ett mönster. 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11A09143-3D4D-D4B5-8E78-9441C5964FD8}"/>
              </a:ext>
            </a:extLst>
          </p:cNvPr>
          <p:cNvSpPr txBox="1"/>
          <p:nvPr/>
        </p:nvSpPr>
        <p:spPr>
          <a:xfrm>
            <a:off x="2049505" y="2963615"/>
            <a:ext cx="670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a) Beskriv hur mönstret är uppbyggt. </a:t>
            </a: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5A46A1D1-9C64-2AF1-DADF-F50749D31DA8}"/>
              </a:ext>
            </a:extLst>
          </p:cNvPr>
          <p:cNvSpPr txBox="1"/>
          <p:nvPr/>
        </p:nvSpPr>
        <p:spPr>
          <a:xfrm>
            <a:off x="2049505" y="3651513"/>
            <a:ext cx="6700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b) Teckna ett uttryck för antalet kvadrater i figur </a:t>
            </a:r>
            <a:r>
              <a:rPr lang="sv-SE" i="1" dirty="0"/>
              <a:t>n</a:t>
            </a:r>
            <a:r>
              <a:rPr lang="sv-SE" dirty="0"/>
              <a:t>.  </a:t>
            </a:r>
          </a:p>
        </p:txBody>
      </p:sp>
      <p:pic>
        <p:nvPicPr>
          <p:cNvPr id="33" name="Bildobjekt 32">
            <a:extLst>
              <a:ext uri="{FF2B5EF4-FFF2-40B4-BE49-F238E27FC236}">
                <a16:creationId xmlns:a16="http://schemas.microsoft.com/office/drawing/2014/main" id="{4651564C-3EDE-8DF2-5B92-F76C5B447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0689" y="800754"/>
            <a:ext cx="4271925" cy="1861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48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/>
      <p:bldP spid="29" grpId="0" animBg="1"/>
      <p:bldP spid="30" grpId="0"/>
      <p:bldP spid="31" grpId="0"/>
      <p:bldP spid="32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238</Words>
  <Application>Microsoft Macintosh PowerPoint</Application>
  <PresentationFormat>Bildspel på skärmen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Kristina Johnson</dc:creator>
  <cp:lastModifiedBy>Kristina Johnson</cp:lastModifiedBy>
  <cp:revision>4</cp:revision>
  <dcterms:created xsi:type="dcterms:W3CDTF">2022-04-10T09:43:42Z</dcterms:created>
  <dcterms:modified xsi:type="dcterms:W3CDTF">2022-06-20T07:36:44Z</dcterms:modified>
</cp:coreProperties>
</file>