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5" r:id="rId3"/>
    <p:sldId id="259" r:id="rId4"/>
    <p:sldId id="260" r:id="rId5"/>
    <p:sldId id="263" r:id="rId6"/>
    <p:sldId id="264" r:id="rId7"/>
    <p:sldId id="268" r:id="rId8"/>
    <p:sldId id="266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3.2_Uppgift 29 - 30" id="{59CF2EBE-E599-0149-8BF6-E56BC3BE12DF}">
          <p14:sldIdLst>
            <p14:sldId id="261"/>
            <p14:sldId id="265"/>
            <p14:sldId id="259"/>
            <p14:sldId id="260"/>
          </p14:sldIdLst>
        </p14:section>
        <p14:section name="Fördiagnos 3.2_Uppgift 31 - 33" id="{7A47E1FC-12E5-7B42-9DC3-C361DE3D49D9}">
          <p14:sldIdLst>
            <p14:sldId id="263"/>
            <p14:sldId id="264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2022-06-06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74" y="746476"/>
            <a:ext cx="5988186" cy="16665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6186" y="148966"/>
            <a:ext cx="87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								  Mönster</a:t>
            </a:r>
          </a:p>
        </p:txBody>
      </p:sp>
      <p:sp>
        <p:nvSpPr>
          <p:cNvPr id="4" name="Rektangel 3"/>
          <p:cNvSpPr/>
          <p:nvPr/>
        </p:nvSpPr>
        <p:spPr>
          <a:xfrm>
            <a:off x="931333" y="2662452"/>
            <a:ext cx="760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Antalet tändstickor bildar ett </a:t>
            </a:r>
            <a:r>
              <a:rPr lang="sv-SE" b="1" i="1" dirty="0">
                <a:solidFill>
                  <a:srgbClr val="800000"/>
                </a:solidFill>
              </a:rPr>
              <a:t>mönster</a:t>
            </a:r>
            <a:r>
              <a:rPr lang="sv-SE" dirty="0"/>
              <a:t>, som kan skrivas som en</a:t>
            </a:r>
          </a:p>
        </p:txBody>
      </p:sp>
      <p:sp>
        <p:nvSpPr>
          <p:cNvPr id="5" name="Rektangel 4"/>
          <p:cNvSpPr/>
          <p:nvPr/>
        </p:nvSpPr>
        <p:spPr>
          <a:xfrm>
            <a:off x="3570110" y="3198895"/>
            <a:ext cx="193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800000"/>
                </a:solidFill>
              </a:rPr>
              <a:t>3, 5, 7, </a:t>
            </a:r>
            <a:r>
              <a:rPr lang="hr-HR" sz="2800" b="1">
                <a:solidFill>
                  <a:srgbClr val="800000"/>
                </a:solidFill>
              </a:rPr>
              <a:t>9...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92839" y="4067664"/>
            <a:ext cx="3934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Antalet ökar med 2 för varje ny triangel.</a:t>
            </a:r>
          </a:p>
        </p:txBody>
      </p:sp>
      <p:sp>
        <p:nvSpPr>
          <p:cNvPr id="7" name="Rektangel 6"/>
          <p:cNvSpPr/>
          <p:nvPr/>
        </p:nvSpPr>
        <p:spPr>
          <a:xfrm>
            <a:off x="4727067" y="4067664"/>
            <a:ext cx="393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</a:t>
            </a:r>
            <a:r>
              <a:rPr lang="sv-SE" b="1" i="1" dirty="0">
                <a:solidFill>
                  <a:srgbClr val="800000"/>
                </a:solidFill>
              </a:rPr>
              <a:t>differensen</a:t>
            </a:r>
            <a:r>
              <a:rPr lang="sv-SE" dirty="0"/>
              <a:t> i talföljden är 2.</a:t>
            </a:r>
          </a:p>
        </p:txBody>
      </p:sp>
      <p:sp>
        <p:nvSpPr>
          <p:cNvPr id="8" name="Rektangel 7"/>
          <p:cNvSpPr/>
          <p:nvPr/>
        </p:nvSpPr>
        <p:spPr>
          <a:xfrm>
            <a:off x="6771850" y="2662452"/>
            <a:ext cx="95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talföljd</a:t>
            </a:r>
            <a:r>
              <a:rPr lang="sv-S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50448" y="365077"/>
            <a:ext cx="190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är nästa tal?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8914"/>
          <a:stretch/>
        </p:blipFill>
        <p:spPr>
          <a:xfrm>
            <a:off x="2829885" y="2814537"/>
            <a:ext cx="1892301" cy="300383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2046110" y="733846"/>
            <a:ext cx="5277557" cy="441109"/>
            <a:chOff x="2046110" y="851890"/>
            <a:chExt cx="5277557" cy="441109"/>
          </a:xfrm>
        </p:grpSpPr>
        <p:sp>
          <p:nvSpPr>
            <p:cNvPr id="2" name="Rektangel 1"/>
            <p:cNvSpPr/>
            <p:nvPr/>
          </p:nvSpPr>
          <p:spPr>
            <a:xfrm>
              <a:off x="2829885" y="851890"/>
              <a:ext cx="44937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/>
                <a:t>1	 3 	  9 	  27     ?</a:t>
              </a:r>
              <a:endParaRPr lang="sv-SE" sz="2000" dirty="0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46110" y="92366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2046110" y="1286169"/>
            <a:ext cx="4611325" cy="416890"/>
            <a:chOff x="2046110" y="4140829"/>
            <a:chExt cx="4611325" cy="416890"/>
          </a:xfrm>
        </p:grpSpPr>
        <p:sp>
          <p:nvSpPr>
            <p:cNvPr id="6" name="Rektangel 5"/>
            <p:cNvSpPr/>
            <p:nvPr/>
          </p:nvSpPr>
          <p:spPr>
            <a:xfrm>
              <a:off x="2695222" y="4140829"/>
              <a:ext cx="39622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20 	  19 	       17 	  14 		?</a:t>
              </a:r>
              <a:endParaRPr lang="sv-SE" sz="2000" dirty="0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46110" y="418838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6995"/>
          <a:stretch/>
        </p:blipFill>
        <p:spPr>
          <a:xfrm>
            <a:off x="2829886" y="4236181"/>
            <a:ext cx="1892300" cy="289931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2173111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08FCF1-3767-F944-A4B5-8716210A5726}"/>
              </a:ext>
            </a:extLst>
          </p:cNvPr>
          <p:cNvSpPr/>
          <p:nvPr/>
        </p:nvSpPr>
        <p:spPr>
          <a:xfrm>
            <a:off x="317228" y="25835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967D7D8-E8E9-8F4B-88A9-158D2BE0DFE4}"/>
              </a:ext>
            </a:extLst>
          </p:cNvPr>
          <p:cNvSpPr/>
          <p:nvPr/>
        </p:nvSpPr>
        <p:spPr>
          <a:xfrm>
            <a:off x="2659511" y="3182798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Nästa tal: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CFC226A-24E8-D44D-9089-362CC348C618}"/>
              </a:ext>
            </a:extLst>
          </p:cNvPr>
          <p:cNvSpPr/>
          <p:nvPr/>
        </p:nvSpPr>
        <p:spPr>
          <a:xfrm>
            <a:off x="3871655" y="3159675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27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5237AFB-1CC9-C640-BDC2-1A6B307656D9}"/>
              </a:ext>
            </a:extLst>
          </p:cNvPr>
          <p:cNvSpPr/>
          <p:nvPr/>
        </p:nvSpPr>
        <p:spPr>
          <a:xfrm>
            <a:off x="4797223" y="3159675"/>
            <a:ext cx="580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81</a:t>
            </a:r>
            <a:endParaRPr lang="sv-SE" sz="20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0C694C5-1EB2-1846-B98B-FAB0686112E5}"/>
              </a:ext>
            </a:extLst>
          </p:cNvPr>
          <p:cNvSpPr/>
          <p:nvPr/>
        </p:nvSpPr>
        <p:spPr>
          <a:xfrm>
            <a:off x="1958222" y="2721889"/>
            <a:ext cx="429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5200AA9-9B6D-184F-BFB9-D6DC9194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2370"/>
          <a:stretch/>
        </p:blipFill>
        <p:spPr>
          <a:xfrm>
            <a:off x="2777525" y="2364916"/>
            <a:ext cx="1997019" cy="44466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A14B821C-8CCE-B046-A30A-738D0FB7C3A5}"/>
              </a:ext>
            </a:extLst>
          </p:cNvPr>
          <p:cNvSpPr/>
          <p:nvPr/>
        </p:nvSpPr>
        <p:spPr>
          <a:xfrm>
            <a:off x="6293369" y="2598779"/>
            <a:ext cx="18400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Varje tal är tre gånger större än talet innan.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ECBC14A-90EE-8446-8C26-68E20D8FF808}"/>
              </a:ext>
            </a:extLst>
          </p:cNvPr>
          <p:cNvSpPr/>
          <p:nvPr/>
        </p:nvSpPr>
        <p:spPr>
          <a:xfrm>
            <a:off x="1958222" y="4126002"/>
            <a:ext cx="429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24C00657-F163-7944-8E80-FC612F6C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1352"/>
          <a:stretch/>
        </p:blipFill>
        <p:spPr>
          <a:xfrm>
            <a:off x="2829884" y="3863910"/>
            <a:ext cx="1892300" cy="395394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C1A9AA7-481E-B347-879E-8E220C802993}"/>
              </a:ext>
            </a:extLst>
          </p:cNvPr>
          <p:cNvSpPr/>
          <p:nvPr/>
        </p:nvSpPr>
        <p:spPr>
          <a:xfrm>
            <a:off x="6293369" y="3997378"/>
            <a:ext cx="20753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Differensen mellan talen ökar med ett för varje tal.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CB9714A-DCCD-0343-859C-0693EE9DA04A}"/>
              </a:ext>
            </a:extLst>
          </p:cNvPr>
          <p:cNvSpPr/>
          <p:nvPr/>
        </p:nvSpPr>
        <p:spPr>
          <a:xfrm>
            <a:off x="2695222" y="4679317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Nästa tal: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D764FA5-99AB-8A4A-840D-CA5150FC4BBE}"/>
              </a:ext>
            </a:extLst>
          </p:cNvPr>
          <p:cNvSpPr/>
          <p:nvPr/>
        </p:nvSpPr>
        <p:spPr>
          <a:xfrm>
            <a:off x="3907366" y="4656194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4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395872B-9430-764E-9F9B-5813763A37A8}"/>
              </a:ext>
            </a:extLst>
          </p:cNvPr>
          <p:cNvSpPr/>
          <p:nvPr/>
        </p:nvSpPr>
        <p:spPr>
          <a:xfrm>
            <a:off x="4857157" y="4654167"/>
            <a:ext cx="580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</a:t>
            </a:r>
            <a:endParaRPr lang="sv-SE" sz="2000" dirty="0">
              <a:latin typeface="+mn-lt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E4D8F25-8D4B-2B4F-9D41-F284F3DE8C9B}"/>
              </a:ext>
            </a:extLst>
          </p:cNvPr>
          <p:cNvSpPr txBox="1"/>
          <p:nvPr/>
        </p:nvSpPr>
        <p:spPr>
          <a:xfrm>
            <a:off x="2046110" y="5672936"/>
            <a:ext cx="486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81		b) 10</a:t>
            </a:r>
          </a:p>
        </p:txBody>
      </p:sp>
    </p:spTree>
    <p:extLst>
      <p:ext uri="{BB962C8B-B14F-4D97-AF65-F5344CB8AC3E}">
        <p14:creationId xmlns:p14="http://schemas.microsoft.com/office/powerpoint/2010/main" val="35517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  <p:bldP spid="20" grpId="0"/>
      <p:bldP spid="22" grpId="0" animBg="1"/>
      <p:bldP spid="23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587374" y="851753"/>
            <a:ext cx="7477125" cy="2042890"/>
            <a:chOff x="587374" y="851753"/>
            <a:chExt cx="7477125" cy="2042890"/>
          </a:xfrm>
        </p:grpSpPr>
        <p:sp>
          <p:nvSpPr>
            <p:cNvPr id="6" name="Rektangel 5"/>
            <p:cNvSpPr/>
            <p:nvPr/>
          </p:nvSpPr>
          <p:spPr>
            <a:xfrm>
              <a:off x="587374" y="851753"/>
              <a:ext cx="7477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4250" y="1397000"/>
              <a:ext cx="3912592" cy="1497643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909915" y="3059668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Hur många punkter är det i figur 4, 6 och 10?</a:t>
            </a:r>
          </a:p>
        </p:txBody>
      </p:sp>
      <p:sp>
        <p:nvSpPr>
          <p:cNvPr id="9" name="Rektangel 8"/>
          <p:cNvSpPr/>
          <p:nvPr/>
        </p:nvSpPr>
        <p:spPr>
          <a:xfrm>
            <a:off x="909915" y="5045265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412493" y="3513183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4: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455333" y="3513183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punkter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412493" y="3882709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6: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455333" y="3870557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 punkter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412493" y="4252041"/>
            <a:ext cx="117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10: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455333" y="4252041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31 punkter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511269" y="5575663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är: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139721" y="5575663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7374" y="1221085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följden av tal:</a:t>
            </a:r>
          </a:p>
        </p:txBody>
      </p:sp>
      <p:sp>
        <p:nvSpPr>
          <p:cNvPr id="8" name="Rektangel 7"/>
          <p:cNvSpPr/>
          <p:nvPr/>
        </p:nvSpPr>
        <p:spPr>
          <a:xfrm>
            <a:off x="735290" y="23495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40891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2" name="Rektangel 1"/>
          <p:cNvSpPr/>
          <p:nvPr/>
        </p:nvSpPr>
        <p:spPr>
          <a:xfrm>
            <a:off x="3385209" y="1074726"/>
            <a:ext cx="345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b="1" dirty="0">
                <a:solidFill>
                  <a:srgbClr val="800000"/>
                </a:solidFill>
              </a:rPr>
              <a:t>2 	     6 		10  	 14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35290" y="4650343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094117" y="5427444"/>
            <a:ext cx="5478133" cy="414179"/>
            <a:chOff x="1094117" y="5427444"/>
            <a:chExt cx="5478133" cy="414179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526827" y="5441513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- 4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94985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34950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 och 22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8" y="340891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4</a:t>
            </a:r>
          </a:p>
        </p:txBody>
      </p:sp>
      <p:sp>
        <p:nvSpPr>
          <p:cNvPr id="4" name="Ellips 3"/>
          <p:cNvSpPr/>
          <p:nvPr/>
        </p:nvSpPr>
        <p:spPr>
          <a:xfrm>
            <a:off x="5333999" y="5186918"/>
            <a:ext cx="1354667" cy="9394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C134B5D-5B70-454E-99C0-5AB5A4912C49}"/>
              </a:ext>
            </a:extLst>
          </p:cNvPr>
          <p:cNvSpPr/>
          <p:nvPr/>
        </p:nvSpPr>
        <p:spPr>
          <a:xfrm>
            <a:off x="1021279" y="1250397"/>
            <a:ext cx="7481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mönster kan ofta beskrivas med ett algebraiskt uttryck, till exempel </a:t>
            </a:r>
            <a:r>
              <a:rPr lang="sv-SE" sz="2000" b="1" dirty="0">
                <a:solidFill>
                  <a:srgbClr val="C00000"/>
                </a:solidFill>
              </a:rPr>
              <a:t>2</a:t>
            </a:r>
            <a:r>
              <a:rPr lang="sv-SE" sz="2000" b="1" i="1" dirty="0">
                <a:solidFill>
                  <a:srgbClr val="C00000"/>
                </a:solidFill>
              </a:rPr>
              <a:t>n </a:t>
            </a:r>
            <a:r>
              <a:rPr lang="sv-SE" sz="2000" b="1" dirty="0">
                <a:solidFill>
                  <a:srgbClr val="C00000"/>
                </a:solidFill>
              </a:rPr>
              <a:t>+ 3</a:t>
            </a:r>
            <a:r>
              <a:rPr lang="sv-SE" dirty="0"/>
              <a:t>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D2A6219-8408-3B41-8530-28A2F9F5314A}"/>
              </a:ext>
            </a:extLst>
          </p:cNvPr>
          <p:cNvSpPr/>
          <p:nvPr/>
        </p:nvSpPr>
        <p:spPr>
          <a:xfrm>
            <a:off x="3344322" y="733430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Mönster och uttryck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DB467EE-C5BA-3445-8A10-E2D529BF4730}"/>
              </a:ext>
            </a:extLst>
          </p:cNvPr>
          <p:cNvSpPr/>
          <p:nvPr/>
        </p:nvSpPr>
        <p:spPr>
          <a:xfrm>
            <a:off x="2271675" y="1652386"/>
            <a:ext cx="460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Bokstaven </a:t>
            </a:r>
            <a:r>
              <a:rPr lang="sv-SE" i="1" dirty="0">
                <a:solidFill>
                  <a:srgbClr val="C00000"/>
                </a:solidFill>
              </a:rPr>
              <a:t>n</a:t>
            </a:r>
            <a:r>
              <a:rPr lang="sv-SE" i="1" dirty="0"/>
              <a:t> </a:t>
            </a:r>
            <a:r>
              <a:rPr lang="sv-SE" dirty="0"/>
              <a:t>betyder talets nummer i talföljden.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9DF2D9-EB17-6549-9E81-4C3B24CE57BB}"/>
              </a:ext>
            </a:extLst>
          </p:cNvPr>
          <p:cNvSpPr/>
          <p:nvPr/>
        </p:nvSpPr>
        <p:spPr>
          <a:xfrm>
            <a:off x="1761037" y="2099596"/>
            <a:ext cx="6001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</a:t>
            </a:r>
            <a:r>
              <a:rPr lang="sv-SE" i="1" dirty="0">
                <a:solidFill>
                  <a:srgbClr val="C00000"/>
                </a:solidFill>
              </a:rPr>
              <a:t>n </a:t>
            </a:r>
            <a:r>
              <a:rPr lang="sv-SE" dirty="0">
                <a:solidFill>
                  <a:srgbClr val="C00000"/>
                </a:solidFill>
              </a:rPr>
              <a:t>= 1 </a:t>
            </a:r>
            <a:r>
              <a:rPr lang="sv-SE" dirty="0"/>
              <a:t>så betyder det att det är det </a:t>
            </a:r>
            <a:r>
              <a:rPr lang="sv-SE" dirty="0">
                <a:solidFill>
                  <a:srgbClr val="C00000"/>
                </a:solidFill>
              </a:rPr>
              <a:t>första talet </a:t>
            </a:r>
            <a:r>
              <a:rPr lang="sv-SE" dirty="0"/>
              <a:t>i talföljden. Om </a:t>
            </a:r>
            <a:r>
              <a:rPr lang="sv-SE" i="1" dirty="0">
                <a:solidFill>
                  <a:srgbClr val="0070C0"/>
                </a:solidFill>
              </a:rPr>
              <a:t>n </a:t>
            </a:r>
            <a:r>
              <a:rPr lang="sv-SE" dirty="0">
                <a:solidFill>
                  <a:srgbClr val="0070C0"/>
                </a:solidFill>
              </a:rPr>
              <a:t>= 2 </a:t>
            </a:r>
            <a:r>
              <a:rPr lang="sv-SE" dirty="0"/>
              <a:t>så betyder det att det är det </a:t>
            </a:r>
            <a:r>
              <a:rPr lang="sv-SE" dirty="0">
                <a:solidFill>
                  <a:srgbClr val="0070C0"/>
                </a:solidFill>
              </a:rPr>
              <a:t>andra talet</a:t>
            </a:r>
            <a:r>
              <a:rPr lang="sv-SE" dirty="0"/>
              <a:t> i talföljden och så vidare.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3961D1-3F91-D845-944A-544BBDC3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00" y="3247925"/>
            <a:ext cx="6756319" cy="173769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71D7722-8630-AD45-AE3F-4BAB061F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37" y="3759234"/>
            <a:ext cx="743387" cy="27323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F71175-F662-9945-88D6-2F1644565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37" y="4235809"/>
            <a:ext cx="743387" cy="27323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E898D3F-A6FE-1F4D-94E2-B283F9F2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32" y="4670538"/>
            <a:ext cx="743387" cy="27323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0072AF3-86BA-5541-A6DA-8105D778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72" y="3759234"/>
            <a:ext cx="930001" cy="27323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462A36-90E8-8A4B-8CB0-8D1A52BF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99" y="4214804"/>
            <a:ext cx="930001" cy="27323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6661CDC-2AC2-7A40-A96E-364E2E4F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71" y="4620344"/>
            <a:ext cx="930001" cy="27323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6B62D9D-458D-C442-B81C-4CBA6E2B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35" y="3759234"/>
            <a:ext cx="1206972" cy="27323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DCE48B4-C74F-D446-B889-A0134030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35" y="4223916"/>
            <a:ext cx="1206972" cy="27323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5ABF9B81-A223-DF46-B89A-79C20D221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90" y="4638548"/>
            <a:ext cx="1206972" cy="27323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2326E2E-09AE-5642-BE4A-C38F7A61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34" y="3777468"/>
            <a:ext cx="838629" cy="27323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6DF53E2-2A30-3446-BF15-960D93C7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70" y="4214913"/>
            <a:ext cx="838629" cy="273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1919595-9901-8143-BA4D-EDF83ADE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33" y="4638548"/>
            <a:ext cx="838629" cy="27323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0EF98B1-664F-1043-9D8C-1BB141E5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989" y="3777468"/>
            <a:ext cx="409842" cy="27323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E5A18F9-E9B0-E645-B677-2156EDE1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19" y="4207140"/>
            <a:ext cx="409842" cy="27323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081BFD7-5B99-AF4D-B791-822B7558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19" y="4638548"/>
            <a:ext cx="409842" cy="273238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59E152B1-4F62-D44D-9E28-6222C838C791}"/>
              </a:ext>
            </a:extLst>
          </p:cNvPr>
          <p:cNvSpPr/>
          <p:nvPr/>
        </p:nvSpPr>
        <p:spPr>
          <a:xfrm>
            <a:off x="1602877" y="5454921"/>
            <a:ext cx="6455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vill räkna ut det 100:e talet i talföljden så sätter vi </a:t>
            </a:r>
            <a:r>
              <a:rPr lang="sv-SE" sz="2000" i="1" dirty="0">
                <a:solidFill>
                  <a:srgbClr val="C00000"/>
                </a:solidFill>
              </a:rPr>
              <a:t>n </a:t>
            </a:r>
            <a:r>
              <a:rPr lang="sv-SE" sz="2000" dirty="0">
                <a:solidFill>
                  <a:srgbClr val="C00000"/>
                </a:solidFill>
              </a:rPr>
              <a:t>= 100</a:t>
            </a:r>
            <a:r>
              <a:rPr lang="sv-SE" dirty="0"/>
              <a:t>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9530960-8326-B04A-8B90-629E7B3B9D13}"/>
              </a:ext>
            </a:extLst>
          </p:cNvPr>
          <p:cNvSpPr/>
          <p:nvPr/>
        </p:nvSpPr>
        <p:spPr>
          <a:xfrm>
            <a:off x="3394229" y="5845057"/>
            <a:ext cx="28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är </a:t>
            </a:r>
            <a:r>
              <a:rPr lang="sv-SE" sz="2000" dirty="0"/>
              <a:t>2 ∙ </a:t>
            </a:r>
            <a:r>
              <a:rPr lang="sv-SE" sz="2000" dirty="0">
                <a:solidFill>
                  <a:srgbClr val="C00000"/>
                </a:solidFill>
              </a:rPr>
              <a:t>100 </a:t>
            </a:r>
            <a:r>
              <a:rPr lang="sv-SE" sz="2000" dirty="0"/>
              <a:t>+ 3 = 203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2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401B6D-9DA3-254A-BFCA-474D156F69D6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5CC064-ECF2-6F4C-B331-C4550962BD1A}"/>
              </a:ext>
            </a:extLst>
          </p:cNvPr>
          <p:cNvSpPr txBox="1"/>
          <p:nvPr/>
        </p:nvSpPr>
        <p:spPr>
          <a:xfrm>
            <a:off x="2036451" y="1245205"/>
            <a:ext cx="5835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a) Vilka är de tre första talen talföljden? </a:t>
            </a:r>
          </a:p>
          <a:p>
            <a:endParaRPr lang="sv-SE" sz="700" dirty="0"/>
          </a:p>
          <a:p>
            <a:r>
              <a:rPr lang="sv-SE" dirty="0"/>
              <a:t>b) Använd uttrycket och räkna ut det 50:e talet i talföljden.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006A8A-7D6D-474D-9C9C-9A56194A5846}"/>
              </a:ext>
            </a:extLst>
          </p:cNvPr>
          <p:cNvSpPr txBox="1"/>
          <p:nvPr/>
        </p:nvSpPr>
        <p:spPr>
          <a:xfrm>
            <a:off x="2036451" y="550747"/>
            <a:ext cx="456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Talen i en talföljd kan beräknas med uttrycket 3</a:t>
            </a:r>
            <a:r>
              <a:rPr lang="sv-SE" i="1" dirty="0"/>
              <a:t>n </a:t>
            </a:r>
            <a:r>
              <a:rPr lang="sv-SE" dirty="0"/>
              <a:t>– 1. I uttrycket är </a:t>
            </a:r>
            <a:r>
              <a:rPr lang="sv-SE" i="1" dirty="0"/>
              <a:t>n </a:t>
            </a:r>
            <a:r>
              <a:rPr lang="sv-SE" dirty="0"/>
              <a:t>= 1, </a:t>
            </a:r>
            <a:r>
              <a:rPr lang="sv-SE" i="1" dirty="0"/>
              <a:t>n = </a:t>
            </a:r>
            <a:r>
              <a:rPr lang="sv-SE" dirty="0"/>
              <a:t>2 och så vidare.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FFB211A-CB3E-8540-95B7-19BA444DCEB2}"/>
              </a:ext>
            </a:extLst>
          </p:cNvPr>
          <p:cNvSpPr/>
          <p:nvPr/>
        </p:nvSpPr>
        <p:spPr>
          <a:xfrm>
            <a:off x="1494337" y="2450922"/>
            <a:ext cx="2034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Uttrycket är: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A558D-CA19-5044-ABD8-F700D0DC5C0E}"/>
              </a:ext>
            </a:extLst>
          </p:cNvPr>
          <p:cNvSpPr/>
          <p:nvPr/>
        </p:nvSpPr>
        <p:spPr>
          <a:xfrm>
            <a:off x="3407339" y="245031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3n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042E11C-B1C8-9E4D-AA87-BB9B95650D3C}"/>
              </a:ext>
            </a:extLst>
          </p:cNvPr>
          <p:cNvSpPr/>
          <p:nvPr/>
        </p:nvSpPr>
        <p:spPr>
          <a:xfrm>
            <a:off x="4373208" y="2444636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n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397DBFC-4EDC-9344-A550-F3E12CFC7048}"/>
              </a:ext>
            </a:extLst>
          </p:cNvPr>
          <p:cNvSpPr/>
          <p:nvPr/>
        </p:nvSpPr>
        <p:spPr>
          <a:xfrm>
            <a:off x="6659879" y="2790089"/>
            <a:ext cx="21871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</a:t>
            </a:r>
            <a:r>
              <a:rPr lang="sv-SE" sz="1400" i="1" dirty="0"/>
              <a:t>n </a:t>
            </a:r>
            <a:r>
              <a:rPr lang="sv-SE" sz="1400" dirty="0"/>
              <a:t>= 1 betyder det talföljdens första nummer.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47BE881-35D8-3F47-81CF-3C27062E056E}"/>
              </a:ext>
            </a:extLst>
          </p:cNvPr>
          <p:cNvSpPr/>
          <p:nvPr/>
        </p:nvSpPr>
        <p:spPr>
          <a:xfrm>
            <a:off x="1494337" y="2851644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ger första talet: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B881F5-9DC9-AE41-897C-27CC5CD3846D}"/>
              </a:ext>
            </a:extLst>
          </p:cNvPr>
          <p:cNvSpPr/>
          <p:nvPr/>
        </p:nvSpPr>
        <p:spPr>
          <a:xfrm>
            <a:off x="3890449" y="2851644"/>
            <a:ext cx="1243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8740715-3B62-BD42-B3BF-0278F382112D}"/>
              </a:ext>
            </a:extLst>
          </p:cNvPr>
          <p:cNvSpPr/>
          <p:nvPr/>
        </p:nvSpPr>
        <p:spPr>
          <a:xfrm>
            <a:off x="5034146" y="2851644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6CA9D8-F316-D443-97E5-C0C8F5883D38}"/>
              </a:ext>
            </a:extLst>
          </p:cNvPr>
          <p:cNvSpPr/>
          <p:nvPr/>
        </p:nvSpPr>
        <p:spPr>
          <a:xfrm>
            <a:off x="5836109" y="2851644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3804732-BEF2-B64F-B018-5F393C8BBB7A}"/>
              </a:ext>
            </a:extLst>
          </p:cNvPr>
          <p:cNvSpPr/>
          <p:nvPr/>
        </p:nvSpPr>
        <p:spPr>
          <a:xfrm>
            <a:off x="1494337" y="3228945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ger andra talet: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C2BD04C-49CA-8D41-A0B9-1AC333012980}"/>
              </a:ext>
            </a:extLst>
          </p:cNvPr>
          <p:cNvSpPr/>
          <p:nvPr/>
        </p:nvSpPr>
        <p:spPr>
          <a:xfrm>
            <a:off x="3911330" y="3228945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B3EBD95-9CBA-5B45-8E36-EDCB757B7813}"/>
              </a:ext>
            </a:extLst>
          </p:cNvPr>
          <p:cNvSpPr/>
          <p:nvPr/>
        </p:nvSpPr>
        <p:spPr>
          <a:xfrm>
            <a:off x="5055027" y="3228945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8119024-A434-DC49-B8D6-9F9861AB4616}"/>
              </a:ext>
            </a:extLst>
          </p:cNvPr>
          <p:cNvSpPr/>
          <p:nvPr/>
        </p:nvSpPr>
        <p:spPr>
          <a:xfrm>
            <a:off x="5856990" y="3228945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A73F7FA-1CCC-2741-B62D-CB41F694E768}"/>
              </a:ext>
            </a:extLst>
          </p:cNvPr>
          <p:cNvSpPr/>
          <p:nvPr/>
        </p:nvSpPr>
        <p:spPr>
          <a:xfrm>
            <a:off x="1497479" y="3608598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ger tredje talet: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9C4F2E1-C9D8-6849-86FD-5AF1CD06FCD5}"/>
              </a:ext>
            </a:extLst>
          </p:cNvPr>
          <p:cNvSpPr/>
          <p:nvPr/>
        </p:nvSpPr>
        <p:spPr>
          <a:xfrm>
            <a:off x="3912610" y="3606246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7F49361-C29C-2645-8C9F-63E42354EA13}"/>
              </a:ext>
            </a:extLst>
          </p:cNvPr>
          <p:cNvSpPr/>
          <p:nvPr/>
        </p:nvSpPr>
        <p:spPr>
          <a:xfrm>
            <a:off x="5056307" y="3606246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9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EC09BDB-6E6F-0D4F-A02A-48097797001D}"/>
              </a:ext>
            </a:extLst>
          </p:cNvPr>
          <p:cNvSpPr/>
          <p:nvPr/>
        </p:nvSpPr>
        <p:spPr>
          <a:xfrm>
            <a:off x="5858270" y="3606246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</a:t>
            </a:r>
            <a:endParaRPr lang="sv-SE" sz="2000" dirty="0"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3DD93D0-DC48-F842-9C85-1ED94E7C11EE}"/>
              </a:ext>
            </a:extLst>
          </p:cNvPr>
          <p:cNvSpPr/>
          <p:nvPr/>
        </p:nvSpPr>
        <p:spPr>
          <a:xfrm>
            <a:off x="1494337" y="4386009"/>
            <a:ext cx="2737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n </a:t>
            </a:r>
            <a:r>
              <a:rPr lang="sv-SE" sz="2000" dirty="0"/>
              <a:t>= </a:t>
            </a:r>
            <a:r>
              <a:rPr lang="sv-SE" sz="2000" dirty="0">
                <a:solidFill>
                  <a:schemeClr val="accent4">
                    <a:lumMod val="75000"/>
                  </a:schemeClr>
                </a:solidFill>
                <a:latin typeface="Bradley Hand" pitchFamily="2" charset="77"/>
              </a:rPr>
              <a:t>50</a:t>
            </a:r>
            <a:r>
              <a:rPr lang="sv-SE" sz="2000" dirty="0">
                <a:latin typeface="Bradley Hand" pitchFamily="2" charset="77"/>
              </a:rPr>
              <a:t> ger: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DE2EA9-C56A-9945-9324-7D7C09B6B479}"/>
              </a:ext>
            </a:extLst>
          </p:cNvPr>
          <p:cNvSpPr/>
          <p:nvPr/>
        </p:nvSpPr>
        <p:spPr>
          <a:xfrm>
            <a:off x="3138224" y="4383657"/>
            <a:ext cx="14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chemeClr val="accent4">
                    <a:lumMod val="75000"/>
                  </a:schemeClr>
                </a:solidFill>
                <a:latin typeface="Bradley Hand" pitchFamily="2" charset="77"/>
              </a:rPr>
              <a:t>50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48047C0-8C2D-084B-923B-67DD9428F159}"/>
              </a:ext>
            </a:extLst>
          </p:cNvPr>
          <p:cNvSpPr/>
          <p:nvPr/>
        </p:nvSpPr>
        <p:spPr>
          <a:xfrm>
            <a:off x="4435146" y="4383657"/>
            <a:ext cx="119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916C601-19A3-EE41-98D0-6EBB0F3965C8}"/>
              </a:ext>
            </a:extLst>
          </p:cNvPr>
          <p:cNvSpPr/>
          <p:nvPr/>
        </p:nvSpPr>
        <p:spPr>
          <a:xfrm>
            <a:off x="5495427" y="4383657"/>
            <a:ext cx="715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149</a:t>
            </a:r>
            <a:endParaRPr lang="sv-SE" sz="2000" dirty="0">
              <a:latin typeface="+mn-lt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9F66F74-10B3-294D-8BB5-A34E25D10761}"/>
              </a:ext>
            </a:extLst>
          </p:cNvPr>
          <p:cNvSpPr txBox="1"/>
          <p:nvPr/>
        </p:nvSpPr>
        <p:spPr>
          <a:xfrm>
            <a:off x="1494337" y="5258852"/>
            <a:ext cx="486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De tre första talen är 2, 5 och 8.		b) Det 50:e talet är 149.</a:t>
            </a:r>
          </a:p>
        </p:txBody>
      </p:sp>
    </p:spTree>
    <p:extLst>
      <p:ext uri="{BB962C8B-B14F-4D97-AF65-F5344CB8AC3E}">
        <p14:creationId xmlns:p14="http://schemas.microsoft.com/office/powerpoint/2010/main" val="2960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9BCFCAE-C742-9C47-B81A-20A0629B90F6}"/>
              </a:ext>
            </a:extLst>
          </p:cNvPr>
          <p:cNvSpPr txBox="1"/>
          <p:nvPr/>
        </p:nvSpPr>
        <p:spPr>
          <a:xfrm>
            <a:off x="2036451" y="550747"/>
            <a:ext cx="456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Studera talföljden: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CADF4F-DAB0-5746-8B44-E2DD107E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159" y="964560"/>
            <a:ext cx="2956654" cy="77462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05EB7D1-DFD6-7E41-B674-AEA2F8D759BC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C1317E-A4D3-354C-8E2A-FBA3D0548A47}"/>
              </a:ext>
            </a:extLst>
          </p:cNvPr>
          <p:cNvSpPr txBox="1"/>
          <p:nvPr/>
        </p:nvSpPr>
        <p:spPr>
          <a:xfrm>
            <a:off x="2036451" y="2143758"/>
            <a:ext cx="456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Visa att talen i talföljden kan räknas ut med uttrycket 2</a:t>
            </a:r>
            <a:r>
              <a:rPr lang="sv-SE" i="1" dirty="0"/>
              <a:t>n </a:t>
            </a:r>
            <a:r>
              <a:rPr lang="sv-SE" dirty="0"/>
              <a:t>+ 1, där </a:t>
            </a:r>
            <a:r>
              <a:rPr lang="sv-SE" i="1" dirty="0"/>
              <a:t>n </a:t>
            </a:r>
            <a:r>
              <a:rPr lang="sv-SE" dirty="0"/>
              <a:t>= 1, </a:t>
            </a:r>
            <a:r>
              <a:rPr lang="sv-SE" i="1" dirty="0"/>
              <a:t>n </a:t>
            </a:r>
            <a:r>
              <a:rPr lang="sv-SE" dirty="0"/>
              <a:t>= 2 och så vidare.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E9BCAD-BD58-B548-9527-959FE9126BCE}"/>
              </a:ext>
            </a:extLst>
          </p:cNvPr>
          <p:cNvSpPr/>
          <p:nvPr/>
        </p:nvSpPr>
        <p:spPr>
          <a:xfrm>
            <a:off x="6226742" y="3271352"/>
            <a:ext cx="21871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</a:t>
            </a:r>
            <a:r>
              <a:rPr lang="sv-SE" sz="1400" i="1" dirty="0"/>
              <a:t>n </a:t>
            </a:r>
            <a:r>
              <a:rPr lang="sv-SE" sz="1400" dirty="0"/>
              <a:t>= 1 betyder det talföljdens första nummer.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F8E8DD4-9D0F-9648-BF6F-2880FD8D0791}"/>
              </a:ext>
            </a:extLst>
          </p:cNvPr>
          <p:cNvSpPr/>
          <p:nvPr/>
        </p:nvSpPr>
        <p:spPr>
          <a:xfrm>
            <a:off x="1061200" y="3332907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ger första talet: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F1EC5F9-5391-9246-8EB6-87A289D8E148}"/>
              </a:ext>
            </a:extLst>
          </p:cNvPr>
          <p:cNvSpPr/>
          <p:nvPr/>
        </p:nvSpPr>
        <p:spPr>
          <a:xfrm>
            <a:off x="3457312" y="3332907"/>
            <a:ext cx="1341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·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2C19AC4-98CE-4546-B3AD-2F016D3FF3BB}"/>
              </a:ext>
            </a:extLst>
          </p:cNvPr>
          <p:cNvSpPr/>
          <p:nvPr/>
        </p:nvSpPr>
        <p:spPr>
          <a:xfrm>
            <a:off x="4601009" y="3332907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6DEB717-42CD-ED47-90FE-1D7FAA5AF903}"/>
              </a:ext>
            </a:extLst>
          </p:cNvPr>
          <p:cNvSpPr/>
          <p:nvPr/>
        </p:nvSpPr>
        <p:spPr>
          <a:xfrm>
            <a:off x="5402972" y="3332907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</a:t>
            </a:r>
            <a:endParaRPr lang="sv-SE" sz="2000" dirty="0"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69592B6-FA43-FF47-8A30-B7406F3248E1}"/>
              </a:ext>
            </a:extLst>
          </p:cNvPr>
          <p:cNvSpPr/>
          <p:nvPr/>
        </p:nvSpPr>
        <p:spPr>
          <a:xfrm>
            <a:off x="1039039" y="3696127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ger andra talet: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D382AA2-257D-2E4C-8983-E84CB64A5044}"/>
              </a:ext>
            </a:extLst>
          </p:cNvPr>
          <p:cNvSpPr/>
          <p:nvPr/>
        </p:nvSpPr>
        <p:spPr>
          <a:xfrm>
            <a:off x="3456032" y="3696127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·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42ABA03-2D0D-0543-A2E1-8706D7414017}"/>
              </a:ext>
            </a:extLst>
          </p:cNvPr>
          <p:cNvSpPr/>
          <p:nvPr/>
        </p:nvSpPr>
        <p:spPr>
          <a:xfrm>
            <a:off x="4599729" y="3696127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7E066D-7A6B-3F4F-AC87-D6F1FF34D667}"/>
              </a:ext>
            </a:extLst>
          </p:cNvPr>
          <p:cNvSpPr/>
          <p:nvPr/>
        </p:nvSpPr>
        <p:spPr>
          <a:xfrm>
            <a:off x="5401692" y="3696127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4EC9EBF-5A7A-AD4C-8258-27D594995638}"/>
              </a:ext>
            </a:extLst>
          </p:cNvPr>
          <p:cNvSpPr/>
          <p:nvPr/>
        </p:nvSpPr>
        <p:spPr>
          <a:xfrm>
            <a:off x="1042181" y="4075780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ger tredje talet: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7EE84E-30F8-C248-BD68-F09BBA97C327}"/>
              </a:ext>
            </a:extLst>
          </p:cNvPr>
          <p:cNvSpPr/>
          <p:nvPr/>
        </p:nvSpPr>
        <p:spPr>
          <a:xfrm>
            <a:off x="3457312" y="4073428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·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FEBFBA1-4F4B-594E-8C9F-4C3D9FB609E3}"/>
              </a:ext>
            </a:extLst>
          </p:cNvPr>
          <p:cNvSpPr/>
          <p:nvPr/>
        </p:nvSpPr>
        <p:spPr>
          <a:xfrm>
            <a:off x="4601009" y="4073428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4824E5D-806C-074E-B4EB-0C39E956EF19}"/>
              </a:ext>
            </a:extLst>
          </p:cNvPr>
          <p:cNvSpPr/>
          <p:nvPr/>
        </p:nvSpPr>
        <p:spPr>
          <a:xfrm>
            <a:off x="5402972" y="4073428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0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458318" y="252435"/>
            <a:ext cx="7477125" cy="2042890"/>
            <a:chOff x="587374" y="851753"/>
            <a:chExt cx="7477125" cy="2042890"/>
          </a:xfrm>
        </p:grpSpPr>
        <p:sp>
          <p:nvSpPr>
            <p:cNvPr id="6" name="Rektangel 5"/>
            <p:cNvSpPr/>
            <p:nvPr/>
          </p:nvSpPr>
          <p:spPr>
            <a:xfrm>
              <a:off x="587374" y="851753"/>
              <a:ext cx="7477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4250" y="1397000"/>
              <a:ext cx="3912592" cy="1497643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416837" y="5104955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Hur många punkter är det i figur 20?</a:t>
            </a:r>
          </a:p>
        </p:txBody>
      </p:sp>
      <p:sp>
        <p:nvSpPr>
          <p:cNvPr id="9" name="Rektangel 8"/>
          <p:cNvSpPr/>
          <p:nvPr/>
        </p:nvSpPr>
        <p:spPr>
          <a:xfrm>
            <a:off x="380393" y="3676550"/>
            <a:ext cx="85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Med vilket av uttrycken kan du räkna ut antalet kulor i vilken figur som helst, figur </a:t>
            </a:r>
            <a:r>
              <a:rPr lang="sv-SE" i="1" dirty="0"/>
              <a:t>n</a:t>
            </a:r>
            <a:r>
              <a:rPr lang="sv-SE" dirty="0"/>
              <a:t>?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CAA64C3-A951-0041-AA97-C6E288C9005F}"/>
              </a:ext>
            </a:extLst>
          </p:cNvPr>
          <p:cNvSpPr/>
          <p:nvPr/>
        </p:nvSpPr>
        <p:spPr>
          <a:xfrm>
            <a:off x="0" y="2524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CB261AC-5061-694F-B8D5-7DA87E0E6E32}"/>
              </a:ext>
            </a:extLst>
          </p:cNvPr>
          <p:cNvSpPr/>
          <p:nvPr/>
        </p:nvSpPr>
        <p:spPr>
          <a:xfrm>
            <a:off x="376108" y="2574458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Beskriv mönstret med ord.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06EE981-74DE-AC4B-8B9F-9AFF862B68ED}"/>
              </a:ext>
            </a:extLst>
          </p:cNvPr>
          <p:cNvSpPr txBox="1"/>
          <p:nvPr/>
        </p:nvSpPr>
        <p:spPr>
          <a:xfrm>
            <a:off x="1394744" y="2962892"/>
            <a:ext cx="614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Varje ny figur har 3 prickar fler än figuren innan.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7A8A653B-6CF0-8445-ABD7-04A000ECD23D}"/>
              </a:ext>
            </a:extLst>
          </p:cNvPr>
          <p:cNvGrpSpPr/>
          <p:nvPr/>
        </p:nvGrpSpPr>
        <p:grpSpPr>
          <a:xfrm>
            <a:off x="1394744" y="4171147"/>
            <a:ext cx="4034423" cy="401761"/>
            <a:chOff x="1666471" y="5420676"/>
            <a:chExt cx="4034423" cy="401761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9B7F8AB-A8C5-654D-B8F4-BDE550A1C1A3}"/>
                </a:ext>
              </a:extLst>
            </p:cNvPr>
            <p:cNvSpPr/>
            <p:nvPr/>
          </p:nvSpPr>
          <p:spPr>
            <a:xfrm>
              <a:off x="1666471" y="5420676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79E11C6C-85EE-B248-BEA7-4F3DAEE286DE}"/>
                </a:ext>
              </a:extLst>
            </p:cNvPr>
            <p:cNvSpPr/>
            <p:nvPr/>
          </p:nvSpPr>
          <p:spPr>
            <a:xfrm>
              <a:off x="3045615" y="5422327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3</a:t>
              </a:r>
              <a:r>
                <a:rPr lang="is-IS" sz="2000" b="1" i="1" dirty="0">
                  <a:solidFill>
                    <a:srgbClr val="800000"/>
                  </a:solidFill>
                </a:rPr>
                <a:t>n</a:t>
              </a:r>
              <a:r>
                <a:rPr lang="is-IS" sz="2000" b="1" dirty="0">
                  <a:solidFill>
                    <a:srgbClr val="800000"/>
                  </a:solidFill>
                </a:rPr>
                <a:t> + 1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5019B86-4261-E44E-B855-C41318F66222}"/>
                </a:ext>
              </a:extLst>
            </p:cNvPr>
            <p:cNvSpPr/>
            <p:nvPr/>
          </p:nvSpPr>
          <p:spPr>
            <a:xfrm>
              <a:off x="4523629" y="5420676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–</a:t>
              </a:r>
              <a:r>
                <a:rPr lang="is-IS" sz="2000" b="1" i="1" dirty="0">
                  <a:solidFill>
                    <a:srgbClr val="800000"/>
                  </a:solidFill>
                </a:rPr>
                <a:t> </a:t>
              </a:r>
              <a:r>
                <a:rPr lang="is-IS" sz="2000" b="1" dirty="0">
                  <a:solidFill>
                    <a:srgbClr val="800000"/>
                  </a:solidFill>
                </a:rPr>
                <a:t>2</a:t>
              </a:r>
              <a:r>
                <a:rPr lang="is-IS" sz="2000" b="1" i="1" dirty="0">
                  <a:solidFill>
                    <a:srgbClr val="800000"/>
                  </a:solidFill>
                </a:rPr>
                <a:t> 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5" name="Ellips 24">
            <a:extLst>
              <a:ext uri="{FF2B5EF4-FFF2-40B4-BE49-F238E27FC236}">
                <a16:creationId xmlns:a16="http://schemas.microsoft.com/office/drawing/2014/main" id="{FDCED4D6-841A-3A4B-905C-B981A0485EA0}"/>
              </a:ext>
            </a:extLst>
          </p:cNvPr>
          <p:cNvSpPr/>
          <p:nvPr/>
        </p:nvSpPr>
        <p:spPr>
          <a:xfrm>
            <a:off x="2660060" y="4059510"/>
            <a:ext cx="1354667" cy="71350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503C7E1-57E0-C44D-BC1F-1AE1C4326322}"/>
              </a:ext>
            </a:extLst>
          </p:cNvPr>
          <p:cNvSpPr/>
          <p:nvPr/>
        </p:nvSpPr>
        <p:spPr>
          <a:xfrm>
            <a:off x="6375042" y="4187280"/>
            <a:ext cx="26212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in </a:t>
            </a:r>
            <a:r>
              <a:rPr lang="sv-SE" sz="1400" i="1" dirty="0"/>
              <a:t>n </a:t>
            </a:r>
            <a:r>
              <a:rPr lang="sv-SE" sz="1400" dirty="0"/>
              <a:t>= 1, </a:t>
            </a:r>
            <a:r>
              <a:rPr lang="sv-SE" sz="1400" i="1" dirty="0"/>
              <a:t>n</a:t>
            </a:r>
            <a:r>
              <a:rPr lang="sv-SE" sz="1400" dirty="0"/>
              <a:t> = 2… och testa vilket av uttrycken som stämmer.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336C325-1D68-FA45-ACD0-68F1074B8E68}"/>
              </a:ext>
            </a:extLst>
          </p:cNvPr>
          <p:cNvSpPr/>
          <p:nvPr/>
        </p:nvSpPr>
        <p:spPr>
          <a:xfrm>
            <a:off x="6375042" y="5583065"/>
            <a:ext cx="262127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in 20 istället för </a:t>
            </a:r>
            <a:r>
              <a:rPr lang="sv-SE" sz="1400" i="1" dirty="0"/>
              <a:t>n </a:t>
            </a:r>
            <a:r>
              <a:rPr lang="sv-SE" sz="1400" dirty="0"/>
              <a:t>i uttrycket.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4932099-5CFA-9E4C-9016-25146C5941AF}"/>
              </a:ext>
            </a:extLst>
          </p:cNvPr>
          <p:cNvSpPr/>
          <p:nvPr/>
        </p:nvSpPr>
        <p:spPr>
          <a:xfrm>
            <a:off x="1400101" y="5537851"/>
            <a:ext cx="2737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20</a:t>
            </a:r>
            <a:r>
              <a:rPr lang="sv-SE" sz="2000" dirty="0">
                <a:latin typeface="Bradley Hand" pitchFamily="2" charset="77"/>
              </a:rPr>
              <a:t> ger: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C9271A9-4A95-1A4A-B180-758ABE7225BE}"/>
              </a:ext>
            </a:extLst>
          </p:cNvPr>
          <p:cNvSpPr/>
          <p:nvPr/>
        </p:nvSpPr>
        <p:spPr>
          <a:xfrm>
            <a:off x="2660974" y="5543122"/>
            <a:ext cx="14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20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CB3C7DB-2A3C-714E-AB38-773A77B9A3E8}"/>
              </a:ext>
            </a:extLst>
          </p:cNvPr>
          <p:cNvSpPr/>
          <p:nvPr/>
        </p:nvSpPr>
        <p:spPr>
          <a:xfrm>
            <a:off x="3961430" y="5532580"/>
            <a:ext cx="119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B9ED7E7-2534-C944-8F01-0FD35D8A92D6}"/>
              </a:ext>
            </a:extLst>
          </p:cNvPr>
          <p:cNvSpPr/>
          <p:nvPr/>
        </p:nvSpPr>
        <p:spPr>
          <a:xfrm>
            <a:off x="4889385" y="5532580"/>
            <a:ext cx="715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61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4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5" grpId="0"/>
      <p:bldP spid="20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17932</TotalTime>
  <Words>734</Words>
  <Application>Microsoft Macintosh PowerPoint</Application>
  <PresentationFormat>Bildspel på skärmen (4:3)</PresentationFormat>
  <Paragraphs>107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14</cp:revision>
  <dcterms:created xsi:type="dcterms:W3CDTF">2017-04-14T14:34:08Z</dcterms:created>
  <dcterms:modified xsi:type="dcterms:W3CDTF">2022-06-06T05:21:07Z</dcterms:modified>
</cp:coreProperties>
</file>