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1" r:id="rId3"/>
    <p:sldId id="272" r:id="rId4"/>
    <p:sldId id="382" r:id="rId5"/>
    <p:sldId id="387" r:id="rId6"/>
    <p:sldId id="276" r:id="rId7"/>
    <p:sldId id="381" r:id="rId8"/>
    <p:sldId id="388" r:id="rId9"/>
    <p:sldId id="384" r:id="rId10"/>
    <p:sldId id="385" r:id="rId11"/>
    <p:sldId id="274" r:id="rId12"/>
    <p:sldId id="280" r:id="rId13"/>
    <p:sldId id="383" r:id="rId14"/>
    <p:sldId id="281" r:id="rId15"/>
    <p:sldId id="390" r:id="rId16"/>
    <p:sldId id="391" r:id="rId17"/>
    <p:sldId id="392" r:id="rId18"/>
    <p:sldId id="393" r:id="rId19"/>
    <p:sldId id="394" r:id="rId20"/>
    <p:sldId id="395" r:id="rId21"/>
    <p:sldId id="283" r:id="rId22"/>
    <p:sldId id="396" r:id="rId23"/>
    <p:sldId id="284" r:id="rId24"/>
    <p:sldId id="397" r:id="rId25"/>
    <p:sldId id="398" r:id="rId26"/>
    <p:sldId id="288" r:id="rId27"/>
    <p:sldId id="289" r:id="rId28"/>
    <p:sldId id="290" r:id="rId29"/>
    <p:sldId id="399" r:id="rId3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ördiagnos 4.1_Uppgift 1" id="{A594220D-8A85-9441-B72F-47624DCEF787}">
          <p14:sldIdLst>
            <p14:sldId id="270"/>
            <p14:sldId id="271"/>
            <p14:sldId id="272"/>
          </p14:sldIdLst>
        </p14:section>
        <p14:section name="Fördiagnos 4.1_Uppgift 2 - 3" id="{ECE14F70-C4F8-7F4D-A41E-FFC82EBB9714}">
          <p14:sldIdLst>
            <p14:sldId id="382"/>
            <p14:sldId id="387"/>
            <p14:sldId id="276"/>
            <p14:sldId id="381"/>
            <p14:sldId id="388"/>
            <p14:sldId id="384"/>
            <p14:sldId id="385"/>
            <p14:sldId id="274"/>
          </p14:sldIdLst>
        </p14:section>
        <p14:section name="Fördiagnos 4.1_Uppgift 2-3" id="{8DAF90EA-0A55-CF43-A939-233F004696C2}">
          <p14:sldIdLst>
            <p14:sldId id="280"/>
            <p14:sldId id="383"/>
            <p14:sldId id="281"/>
            <p14:sldId id="390"/>
            <p14:sldId id="391"/>
          </p14:sldIdLst>
        </p14:section>
        <p14:section name="Fördiagnos 4.1_Uppgift 5" id="{3D774D51-5D59-8244-BB16-D06353B5CEC1}">
          <p14:sldIdLst>
            <p14:sldId id="392"/>
            <p14:sldId id="393"/>
            <p14:sldId id="394"/>
            <p14:sldId id="395"/>
            <p14:sldId id="283"/>
            <p14:sldId id="396"/>
            <p14:sldId id="284"/>
          </p14:sldIdLst>
        </p14:section>
        <p14:section name="Fördiagnos 4.1_Uppgift 6" id="{F66A2369-6180-B046-9255-5BFDE338AE02}">
          <p14:sldIdLst>
            <p14:sldId id="397"/>
            <p14:sldId id="398"/>
            <p14:sldId id="288"/>
            <p14:sldId id="289"/>
            <p14:sldId id="290"/>
            <p14:sldId id="3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2" autoAdjust="0"/>
    <p:restoredTop sz="99417" autoAdjust="0"/>
  </p:normalViewPr>
  <p:slideViewPr>
    <p:cSldViewPr snapToGrid="0" snapToObjects="1">
      <p:cViewPr>
        <p:scale>
          <a:sx n="153" d="100"/>
          <a:sy n="153" d="100"/>
        </p:scale>
        <p:origin x="816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59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35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444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219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7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51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751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6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23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09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937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9CE5C-5EEE-0B4F-A290-7E6C8B589B13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342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microsoft.com/office/2007/relationships/hdphoto" Target="../media/hdphoto3.wdp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F76847D9-FB7A-4148-9D04-C3CAF9A7E753}"/>
              </a:ext>
            </a:extLst>
          </p:cNvPr>
          <p:cNvSpPr txBox="1"/>
          <p:nvPr/>
        </p:nvSpPr>
        <p:spPr>
          <a:xfrm>
            <a:off x="3144322" y="422806"/>
            <a:ext cx="400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Månghörningar med egna namn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F7F6168-D502-A341-8E30-6F3E0F96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09" y="999258"/>
            <a:ext cx="5787736" cy="137897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C624319-CFB6-7C4B-AF8C-E6C7649D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066" y="1132266"/>
            <a:ext cx="1207253" cy="7919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D03343E-4FBB-2A4D-9D1C-CABEFCEF5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430" y="1199255"/>
            <a:ext cx="1207253" cy="79199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59B8B82-6FBD-424E-A847-3B82E8030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51" y="1132266"/>
            <a:ext cx="974085" cy="79199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25F5F95-2764-774B-818F-45FFD5CBA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76" y="1132266"/>
            <a:ext cx="974085" cy="79199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29DA975-C091-A34C-8E18-BC5D0FDC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376" y="1199254"/>
            <a:ext cx="965986" cy="79199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6CAA2AD-7DCD-924F-953F-A59A43EA4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930" y="1924259"/>
            <a:ext cx="1058422" cy="30979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EC4B361-0194-6540-B8F0-30C201EB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61" y="1924259"/>
            <a:ext cx="1058422" cy="30979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DED9A9E-D452-AC46-AD86-E287D90BB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843" y="1924259"/>
            <a:ext cx="1058422" cy="30979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6B961BCA-A2BF-7445-87F9-1A456268C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95" y="1924258"/>
            <a:ext cx="720127" cy="30979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4314334-ED51-A14F-8F13-5DF4B1160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343" y="1902371"/>
            <a:ext cx="720127" cy="309791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E4305956-0E98-6340-AB4C-19A51CDDBFEE}"/>
              </a:ext>
            </a:extLst>
          </p:cNvPr>
          <p:cNvSpPr txBox="1"/>
          <p:nvPr/>
        </p:nvSpPr>
        <p:spPr>
          <a:xfrm>
            <a:off x="827539" y="2982267"/>
            <a:ext cx="826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parallellogram</a:t>
            </a:r>
            <a:r>
              <a:rPr lang="sv-SE" i="1" dirty="0"/>
              <a:t> </a:t>
            </a:r>
            <a:r>
              <a:rPr lang="sv-SE" dirty="0"/>
              <a:t>har fyra sidor. Sidorna mitt emot varandra är parallella och lika långa. Det innebär att de två vinklar som står mitt emot varandra är lika stora.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897BF39-3701-BA4B-BA42-B560521AC081}"/>
              </a:ext>
            </a:extLst>
          </p:cNvPr>
          <p:cNvSpPr txBox="1"/>
          <p:nvPr/>
        </p:nvSpPr>
        <p:spPr>
          <a:xfrm>
            <a:off x="828351" y="3813223"/>
            <a:ext cx="82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romb</a:t>
            </a:r>
            <a:r>
              <a:rPr lang="sv-SE" i="1" dirty="0"/>
              <a:t> </a:t>
            </a:r>
            <a:r>
              <a:rPr lang="sv-SE" dirty="0"/>
              <a:t>är en parallellogram där alla sidor är lika långa. 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A36201E3-E872-D54C-BCB3-416729043DBC}"/>
              </a:ext>
            </a:extLst>
          </p:cNvPr>
          <p:cNvSpPr txBox="1"/>
          <p:nvPr/>
        </p:nvSpPr>
        <p:spPr>
          <a:xfrm>
            <a:off x="827539" y="4420115"/>
            <a:ext cx="496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rektangel</a:t>
            </a:r>
            <a:r>
              <a:rPr lang="sv-SE" i="1" dirty="0"/>
              <a:t> </a:t>
            </a:r>
            <a:r>
              <a:rPr lang="sv-SE" dirty="0"/>
              <a:t>är en parallellogram med räta vinklar. En rät vinkel markeras med en </a:t>
            </a:r>
            <a:r>
              <a:rPr lang="sv-SE" i="1" dirty="0">
                <a:solidFill>
                  <a:srgbClr val="C00000"/>
                </a:solidFill>
              </a:rPr>
              <a:t>hake</a:t>
            </a:r>
            <a:r>
              <a:rPr lang="sv-SE" dirty="0"/>
              <a:t>. 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E4E55D4-D537-4548-B743-0E9B32BD8224}"/>
              </a:ext>
            </a:extLst>
          </p:cNvPr>
          <p:cNvSpPr txBox="1"/>
          <p:nvPr/>
        </p:nvSpPr>
        <p:spPr>
          <a:xfrm>
            <a:off x="827539" y="5290752"/>
            <a:ext cx="82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kvadrat</a:t>
            </a:r>
            <a:r>
              <a:rPr lang="sv-SE" i="1" dirty="0"/>
              <a:t> </a:t>
            </a:r>
            <a:r>
              <a:rPr lang="sv-SE" dirty="0"/>
              <a:t>är en parallellogram där alla sidor är lika långa. Alla vinklar är räta. 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E09FBC41-0381-784A-901E-7757DCD158F3}"/>
              </a:ext>
            </a:extLst>
          </p:cNvPr>
          <p:cNvSpPr txBox="1"/>
          <p:nvPr/>
        </p:nvSpPr>
        <p:spPr>
          <a:xfrm>
            <a:off x="827539" y="5989977"/>
            <a:ext cx="82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triangel </a:t>
            </a:r>
            <a:r>
              <a:rPr lang="sv-SE" dirty="0"/>
              <a:t>har tre sidor. </a:t>
            </a:r>
          </a:p>
        </p:txBody>
      </p:sp>
    </p:spTree>
    <p:extLst>
      <p:ext uri="{BB962C8B-B14F-4D97-AF65-F5344CB8AC3E}">
        <p14:creationId xmlns:p14="http://schemas.microsoft.com/office/powerpoint/2010/main" val="16653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2144439" y="996794"/>
            <a:ext cx="4206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skolgård är en kvadrat med sidan 80 m. Vad kostar det att sätta ett staket runt skolgården, om priset är 65 kr per meter?</a:t>
            </a:r>
          </a:p>
        </p:txBody>
      </p:sp>
      <p:grpSp>
        <p:nvGrpSpPr>
          <p:cNvPr id="34" name="Grupp 33"/>
          <p:cNvGrpSpPr/>
          <p:nvPr/>
        </p:nvGrpSpPr>
        <p:grpSpPr>
          <a:xfrm>
            <a:off x="1137149" y="2095563"/>
            <a:ext cx="1295236" cy="1333437"/>
            <a:chOff x="2905238" y="936735"/>
            <a:chExt cx="1295236" cy="1333437"/>
          </a:xfrm>
        </p:grpSpPr>
        <p:sp>
          <p:nvSpPr>
            <p:cNvPr id="35" name="Rektangel 34"/>
            <p:cNvSpPr/>
            <p:nvPr/>
          </p:nvSpPr>
          <p:spPr>
            <a:xfrm>
              <a:off x="2905238" y="1121401"/>
              <a:ext cx="772030" cy="810488"/>
            </a:xfrm>
            <a:prstGeom prst="rect">
              <a:avLst/>
            </a:prstGeom>
            <a:ln w="158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ktangel 35"/>
            <p:cNvSpPr/>
            <p:nvPr/>
          </p:nvSpPr>
          <p:spPr>
            <a:xfrm>
              <a:off x="3063538" y="1900840"/>
              <a:ext cx="455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80</a:t>
              </a:r>
            </a:p>
          </p:txBody>
        </p:sp>
        <p:sp>
          <p:nvSpPr>
            <p:cNvPr id="37" name="Rektangel 36"/>
            <p:cNvSpPr/>
            <p:nvPr/>
          </p:nvSpPr>
          <p:spPr>
            <a:xfrm>
              <a:off x="3721593" y="1377891"/>
              <a:ext cx="440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80</a:t>
              </a:r>
            </a:p>
          </p:txBody>
        </p:sp>
        <p:sp>
          <p:nvSpPr>
            <p:cNvPr id="38" name="Rektangel 37"/>
            <p:cNvSpPr/>
            <p:nvPr/>
          </p:nvSpPr>
          <p:spPr>
            <a:xfrm>
              <a:off x="3614856" y="936735"/>
              <a:ext cx="585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(m)</a:t>
              </a:r>
            </a:p>
          </p:txBody>
        </p:sp>
      </p:grpSp>
      <p:sp>
        <p:nvSpPr>
          <p:cNvPr id="39" name="textruta 38"/>
          <p:cNvSpPr txBox="1"/>
          <p:nvPr/>
        </p:nvSpPr>
        <p:spPr>
          <a:xfrm>
            <a:off x="3264882" y="2312557"/>
            <a:ext cx="1777676" cy="366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Omkretsen : </a:t>
            </a:r>
          </a:p>
        </p:txBody>
      </p:sp>
      <p:sp>
        <p:nvSpPr>
          <p:cNvPr id="40" name="Rektangel 39"/>
          <p:cNvSpPr/>
          <p:nvPr/>
        </p:nvSpPr>
        <p:spPr>
          <a:xfrm>
            <a:off x="4541914" y="2309678"/>
            <a:ext cx="1340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4 </a:t>
            </a:r>
            <a:r>
              <a:rPr lang="is-IS" dirty="0">
                <a:latin typeface="Bradley Hand Bold"/>
                <a:cs typeface="Bradley Hand Bold"/>
              </a:rPr>
              <a:t>∙ </a:t>
            </a:r>
            <a:r>
              <a:rPr lang="sv-SE" dirty="0">
                <a:latin typeface="Bradley Hand Bold"/>
                <a:cs typeface="Bradley Hand Bold"/>
              </a:rPr>
              <a:t>80  m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41" name="Rektangel 40"/>
          <p:cNvSpPr/>
          <p:nvPr/>
        </p:nvSpPr>
        <p:spPr>
          <a:xfrm>
            <a:off x="5672838" y="2311726"/>
            <a:ext cx="860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320 m</a:t>
            </a:r>
          </a:p>
        </p:txBody>
      </p:sp>
      <p:sp>
        <p:nvSpPr>
          <p:cNvPr id="42" name="textruta 41"/>
          <p:cNvSpPr txBox="1"/>
          <p:nvPr/>
        </p:nvSpPr>
        <p:spPr>
          <a:xfrm>
            <a:off x="3657431" y="2721385"/>
            <a:ext cx="231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Pris/m : 65 kr/m</a:t>
            </a:r>
          </a:p>
        </p:txBody>
      </p:sp>
      <p:sp>
        <p:nvSpPr>
          <p:cNvPr id="43" name="textruta 42"/>
          <p:cNvSpPr txBox="1"/>
          <p:nvPr/>
        </p:nvSpPr>
        <p:spPr>
          <a:xfrm>
            <a:off x="3310661" y="3452851"/>
            <a:ext cx="134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Pris totalt :</a:t>
            </a:r>
          </a:p>
        </p:txBody>
      </p:sp>
      <p:sp>
        <p:nvSpPr>
          <p:cNvPr id="44" name="textruta 43"/>
          <p:cNvSpPr txBox="1"/>
          <p:nvPr/>
        </p:nvSpPr>
        <p:spPr>
          <a:xfrm>
            <a:off x="4576486" y="3461158"/>
            <a:ext cx="163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65 ∙ 320 kr </a:t>
            </a:r>
            <a:r>
              <a:rPr lang="is-IS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45" name="Rektangel 44"/>
          <p:cNvSpPr/>
          <p:nvPr/>
        </p:nvSpPr>
        <p:spPr>
          <a:xfrm>
            <a:off x="5971259" y="3462779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20 800 kr</a:t>
            </a:r>
          </a:p>
        </p:txBody>
      </p:sp>
      <p:sp>
        <p:nvSpPr>
          <p:cNvPr id="46" name="textruta 45"/>
          <p:cNvSpPr txBox="1"/>
          <p:nvPr/>
        </p:nvSpPr>
        <p:spPr>
          <a:xfrm>
            <a:off x="2477663" y="4811082"/>
            <a:ext cx="435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Staketet skulle kosta 20 800 kr.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5E25804-D58D-C14A-8B33-DFB4CCCA05E1}"/>
              </a:ext>
            </a:extLst>
          </p:cNvPr>
          <p:cNvSpPr/>
          <p:nvPr/>
        </p:nvSpPr>
        <p:spPr>
          <a:xfrm>
            <a:off x="640678" y="971983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pic>
        <p:nvPicPr>
          <p:cNvPr id="2050" name="Picture 2" descr="Därför bör du inte korsa en skolgård – i onödan – Västerviks-Tidningen">
            <a:extLst>
              <a:ext uri="{FF2B5EF4-FFF2-40B4-BE49-F238E27FC236}">
                <a16:creationId xmlns:a16="http://schemas.microsoft.com/office/drawing/2014/main" id="{D1596738-7049-1842-AC9C-B02799EC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17" y="996794"/>
            <a:ext cx="1923081" cy="12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4834FE2E-7A2F-6140-868D-A8D4BBB2B25C}"/>
              </a:ext>
            </a:extLst>
          </p:cNvPr>
          <p:cNvSpPr/>
          <p:nvPr/>
        </p:nvSpPr>
        <p:spPr>
          <a:xfrm>
            <a:off x="716995" y="3690047"/>
            <a:ext cx="1896280" cy="280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Börja med att rita en figur.</a:t>
            </a:r>
            <a:endParaRPr lang="sv-SE" sz="600" dirty="0"/>
          </a:p>
        </p:txBody>
      </p:sp>
    </p:spTree>
    <p:extLst>
      <p:ext uri="{BB962C8B-B14F-4D97-AF65-F5344CB8AC3E}">
        <p14:creationId xmlns:p14="http://schemas.microsoft.com/office/powerpoint/2010/main" val="39763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/>
          <p:cNvGrpSpPr/>
          <p:nvPr/>
        </p:nvGrpSpPr>
        <p:grpSpPr>
          <a:xfrm>
            <a:off x="2275034" y="3236823"/>
            <a:ext cx="1666012" cy="599916"/>
            <a:chOff x="2906047" y="2521228"/>
            <a:chExt cx="1666012" cy="599916"/>
          </a:xfrm>
        </p:grpSpPr>
        <p:grpSp>
          <p:nvGrpSpPr>
            <p:cNvPr id="11" name="Grupp 10"/>
            <p:cNvGrpSpPr/>
            <p:nvPr/>
          </p:nvGrpSpPr>
          <p:grpSpPr>
            <a:xfrm>
              <a:off x="3172799" y="2521228"/>
              <a:ext cx="1399260" cy="599916"/>
              <a:chOff x="1939930" y="5129721"/>
              <a:chExt cx="1399260" cy="599916"/>
            </a:xfrm>
          </p:grpSpPr>
          <p:grpSp>
            <p:nvGrpSpPr>
              <p:cNvPr id="13" name="Grupp 12"/>
              <p:cNvGrpSpPr/>
              <p:nvPr/>
            </p:nvGrpSpPr>
            <p:grpSpPr>
              <a:xfrm>
                <a:off x="1939930" y="5129721"/>
                <a:ext cx="1399260" cy="599916"/>
                <a:chOff x="2723169" y="3443574"/>
                <a:chExt cx="1399260" cy="599916"/>
              </a:xfrm>
            </p:grpSpPr>
            <p:grpSp>
              <p:nvGrpSpPr>
                <p:cNvPr id="15" name="Grupp 14"/>
                <p:cNvGrpSpPr>
                  <a:grpSpLocks/>
                </p:cNvGrpSpPr>
                <p:nvPr/>
              </p:nvGrpSpPr>
              <p:grpSpPr bwMode="auto">
                <a:xfrm>
                  <a:off x="2723169" y="3443574"/>
                  <a:ext cx="851516" cy="599916"/>
                  <a:chOff x="4127768" y="1901127"/>
                  <a:chExt cx="851119" cy="600084"/>
                </a:xfrm>
              </p:grpSpPr>
              <p:sp>
                <p:nvSpPr>
                  <p:cNvPr id="17" name="textruta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851119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2,4 </a:t>
                    </a:r>
                    <a:r>
                      <a:rPr lang="is-IS" sz="1800" dirty="0">
                        <a:latin typeface="Bradley Hand Bold"/>
                        <a:cs typeface="Bradley Hand Bold"/>
                      </a:rPr>
                      <a:t>∙ </a:t>
                    </a:r>
                    <a:r>
                      <a:rPr lang="sv-SE" sz="1800" dirty="0">
                        <a:latin typeface="Bradley Hand Bold"/>
                        <a:cs typeface="Bradley Hand Bold"/>
                      </a:rPr>
                      <a:t>3</a:t>
                    </a:r>
                  </a:p>
                </p:txBody>
              </p:sp>
              <p:sp>
                <p:nvSpPr>
                  <p:cNvPr id="18" name="textruta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7646" y="2131775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19" name="Rak 18"/>
                  <p:cNvCxnSpPr>
                    <a:cxnSpLocks/>
                  </p:cNvCxnSpPr>
                  <p:nvPr/>
                </p:nvCxnSpPr>
                <p:spPr>
                  <a:xfrm>
                    <a:off x="4142104" y="2187505"/>
                    <a:ext cx="753603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ruta 15"/>
                <p:cNvSpPr txBox="1"/>
                <p:nvPr/>
              </p:nvSpPr>
              <p:spPr>
                <a:xfrm>
                  <a:off x="3866959" y="3542909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14" name="textruta 13"/>
              <p:cNvSpPr txBox="1"/>
              <p:nvPr/>
            </p:nvSpPr>
            <p:spPr>
              <a:xfrm>
                <a:off x="2657805" y="5228475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12" name="Rektangel 11"/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30" name="textruta 29"/>
          <p:cNvSpPr txBox="1"/>
          <p:nvPr/>
        </p:nvSpPr>
        <p:spPr>
          <a:xfrm>
            <a:off x="1498022" y="3330132"/>
            <a:ext cx="137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a)  Area: </a:t>
            </a:r>
          </a:p>
        </p:txBody>
      </p:sp>
      <p:sp>
        <p:nvSpPr>
          <p:cNvPr id="33" name="Rektangel 32"/>
          <p:cNvSpPr/>
          <p:nvPr/>
        </p:nvSpPr>
        <p:spPr>
          <a:xfrm>
            <a:off x="4960646" y="3333194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3,6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1423993" y="5426087"/>
            <a:ext cx="584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  </a:t>
            </a:r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	a) Arean är 3,6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  <a:p>
            <a:r>
              <a:rPr lang="sv-SE" dirty="0">
                <a:latin typeface="Bradley Hand Bold"/>
                <a:cs typeface="Bradley Hand Bold"/>
              </a:rPr>
              <a:t>		b) Arean är 7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grpSp>
        <p:nvGrpSpPr>
          <p:cNvPr id="47" name="Grupp 46"/>
          <p:cNvGrpSpPr/>
          <p:nvPr/>
        </p:nvGrpSpPr>
        <p:grpSpPr>
          <a:xfrm>
            <a:off x="1895744" y="2114554"/>
            <a:ext cx="1099327" cy="592504"/>
            <a:chOff x="1666970" y="3392503"/>
            <a:chExt cx="1099327" cy="592504"/>
          </a:xfrm>
        </p:grpSpPr>
        <p:sp>
          <p:nvSpPr>
            <p:cNvPr id="35" name="Rektangel 34"/>
            <p:cNvSpPr/>
            <p:nvPr/>
          </p:nvSpPr>
          <p:spPr>
            <a:xfrm>
              <a:off x="1666970" y="3497879"/>
              <a:ext cx="5277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A </a:t>
              </a:r>
              <a:r>
                <a:rPr lang="is-IS" dirty="0">
                  <a:cs typeface="Bradley Hand Bold"/>
                </a:rPr>
                <a:t>=</a:t>
              </a:r>
              <a:endParaRPr lang="sv-SE" dirty="0"/>
            </a:p>
          </p:txBody>
        </p:sp>
        <p:grpSp>
          <p:nvGrpSpPr>
            <p:cNvPr id="36" name="Grupp 35"/>
            <p:cNvGrpSpPr/>
            <p:nvPr/>
          </p:nvGrpSpPr>
          <p:grpSpPr>
            <a:xfrm>
              <a:off x="1991682" y="3392503"/>
              <a:ext cx="774615" cy="592504"/>
              <a:chOff x="2906047" y="2528635"/>
              <a:chExt cx="774615" cy="592504"/>
            </a:xfrm>
          </p:grpSpPr>
          <p:grpSp>
            <p:nvGrpSpPr>
              <p:cNvPr id="41" name="Grupp 40"/>
              <p:cNvGrpSpPr>
                <a:grpSpLocks/>
              </p:cNvGrpSpPr>
              <p:nvPr/>
            </p:nvGrpSpPr>
            <p:grpSpPr bwMode="auto">
              <a:xfrm>
                <a:off x="3083280" y="2528635"/>
                <a:ext cx="597382" cy="592504"/>
                <a:chOff x="4038294" y="1908540"/>
                <a:chExt cx="597104" cy="592671"/>
              </a:xfrm>
            </p:grpSpPr>
            <p:sp>
              <p:nvSpPr>
                <p:cNvPr id="43" name="textruta 29"/>
                <p:cNvSpPr txBox="1">
                  <a:spLocks noChangeArrowheads="1"/>
                </p:cNvSpPr>
                <p:nvPr/>
              </p:nvSpPr>
              <p:spPr bwMode="auto">
                <a:xfrm>
                  <a:off x="4038294" y="1908540"/>
                  <a:ext cx="597104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b </a:t>
                  </a:r>
                  <a:r>
                    <a:rPr lang="is-IS" sz="1800" dirty="0">
                      <a:latin typeface="Bradley Hand Bold"/>
                      <a:cs typeface="Bradley Hand Bold"/>
                    </a:rPr>
                    <a:t>∙ 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h </a:t>
                  </a:r>
                </a:p>
              </p:txBody>
            </p:sp>
            <p:sp>
              <p:nvSpPr>
                <p:cNvPr id="44" name="textruta 30"/>
                <p:cNvSpPr txBox="1">
                  <a:spLocks noChangeArrowheads="1"/>
                </p:cNvSpPr>
                <p:nvPr/>
              </p:nvSpPr>
              <p:spPr bwMode="auto">
                <a:xfrm>
                  <a:off x="4179976" y="2131775"/>
                  <a:ext cx="329473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2</a:t>
                  </a:r>
                </a:p>
              </p:txBody>
            </p:sp>
            <p:cxnSp>
              <p:nvCxnSpPr>
                <p:cNvPr id="45" name="Rak 44"/>
                <p:cNvCxnSpPr/>
                <p:nvPr/>
              </p:nvCxnSpPr>
              <p:spPr>
                <a:xfrm>
                  <a:off x="4082369" y="2203748"/>
                  <a:ext cx="511228" cy="0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ktangel 37"/>
              <p:cNvSpPr/>
              <p:nvPr/>
            </p:nvSpPr>
            <p:spPr>
              <a:xfrm>
                <a:off x="2906047" y="2604327"/>
                <a:ext cx="1846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sv-SE" dirty="0">
                  <a:latin typeface="Bradley Hand Bold"/>
                  <a:cs typeface="Bradley Hand Bold"/>
                </a:endParaRPr>
              </a:p>
            </p:txBody>
          </p:sp>
        </p:grp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6CCC225B-908F-2E43-943F-A34E854B8230}"/>
              </a:ext>
            </a:extLst>
          </p:cNvPr>
          <p:cNvSpPr/>
          <p:nvPr/>
        </p:nvSpPr>
        <p:spPr>
          <a:xfrm>
            <a:off x="356089" y="310387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B3B7C1B2-5E85-CF45-A88E-6B5C5151D6C4}"/>
              </a:ext>
            </a:extLst>
          </p:cNvPr>
          <p:cNvSpPr/>
          <p:nvPr/>
        </p:nvSpPr>
        <p:spPr>
          <a:xfrm>
            <a:off x="6696460" y="3216923"/>
            <a:ext cx="19979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Höjden mot sidan </a:t>
            </a:r>
            <a:r>
              <a:rPr lang="sv-SE" sz="1200" i="1" dirty="0"/>
              <a:t>AB </a:t>
            </a:r>
            <a:r>
              <a:rPr lang="sv-SE" sz="1200" dirty="0"/>
              <a:t>går utanför triangeln.  </a:t>
            </a:r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32086579-16CC-2F40-A46F-E1A0A61F7DD2}"/>
              </a:ext>
            </a:extLst>
          </p:cNvPr>
          <p:cNvGrpSpPr/>
          <p:nvPr/>
        </p:nvGrpSpPr>
        <p:grpSpPr>
          <a:xfrm>
            <a:off x="1378997" y="299786"/>
            <a:ext cx="7163298" cy="1640465"/>
            <a:chOff x="42919" y="227372"/>
            <a:chExt cx="7163298" cy="1640465"/>
          </a:xfrm>
        </p:grpSpPr>
        <p:sp>
          <p:nvSpPr>
            <p:cNvPr id="3" name="Rektangel 2"/>
            <p:cNvSpPr/>
            <p:nvPr/>
          </p:nvSpPr>
          <p:spPr>
            <a:xfrm>
              <a:off x="42919" y="862939"/>
              <a:ext cx="27111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Beräkna trianglarnas area.</a:t>
              </a:r>
            </a:p>
          </p:txBody>
        </p:sp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9EE67279-A1F0-AE4E-8CA8-F4215336FB55}"/>
                </a:ext>
              </a:extLst>
            </p:cNvPr>
            <p:cNvGrpSpPr/>
            <p:nvPr/>
          </p:nvGrpSpPr>
          <p:grpSpPr>
            <a:xfrm>
              <a:off x="2869063" y="227372"/>
              <a:ext cx="4337154" cy="1640465"/>
              <a:chOff x="3327327" y="454538"/>
              <a:chExt cx="4337154" cy="1640465"/>
            </a:xfrm>
          </p:grpSpPr>
          <p:grpSp>
            <p:nvGrpSpPr>
              <p:cNvPr id="21" name="Grupp 20">
                <a:extLst>
                  <a:ext uri="{FF2B5EF4-FFF2-40B4-BE49-F238E27FC236}">
                    <a16:creationId xmlns:a16="http://schemas.microsoft.com/office/drawing/2014/main" id="{4CFC65E0-3A81-7F46-A05A-D305D88818FB}"/>
                  </a:ext>
                </a:extLst>
              </p:cNvPr>
              <p:cNvGrpSpPr/>
              <p:nvPr/>
            </p:nvGrpSpPr>
            <p:grpSpPr>
              <a:xfrm>
                <a:off x="3327327" y="454538"/>
                <a:ext cx="4337154" cy="1640465"/>
                <a:chOff x="3318895" y="131449"/>
                <a:chExt cx="4337154" cy="1640465"/>
              </a:xfrm>
            </p:grpSpPr>
            <p:pic>
              <p:nvPicPr>
                <p:cNvPr id="4" name="Bildobjekt 3">
                  <a:extLst>
                    <a:ext uri="{FF2B5EF4-FFF2-40B4-BE49-F238E27FC236}">
                      <a16:creationId xmlns:a16="http://schemas.microsoft.com/office/drawing/2014/main" id="{B2004D2F-A9BA-CB49-85A0-55043555E0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7224"/>
                <a:stretch/>
              </p:blipFill>
              <p:spPr>
                <a:xfrm>
                  <a:off x="3318895" y="158239"/>
                  <a:ext cx="1642236" cy="1613675"/>
                </a:xfrm>
                <a:prstGeom prst="rect">
                  <a:avLst/>
                </a:prstGeom>
              </p:spPr>
            </p:pic>
            <p:pic>
              <p:nvPicPr>
                <p:cNvPr id="20" name="Bildobjekt 19">
                  <a:extLst>
                    <a:ext uri="{FF2B5EF4-FFF2-40B4-BE49-F238E27FC236}">
                      <a16:creationId xmlns:a16="http://schemas.microsoft.com/office/drawing/2014/main" id="{6B0554EA-11FA-AF4D-9479-1F1C9C45B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61130" y="157822"/>
                  <a:ext cx="2694919" cy="1613675"/>
                </a:xfrm>
                <a:prstGeom prst="rect">
                  <a:avLst/>
                </a:prstGeom>
              </p:spPr>
            </p:pic>
            <p:pic>
              <p:nvPicPr>
                <p:cNvPr id="6" name="Bildobjekt 5">
                  <a:extLst>
                    <a:ext uri="{FF2B5EF4-FFF2-40B4-BE49-F238E27FC236}">
                      <a16:creationId xmlns:a16="http://schemas.microsoft.com/office/drawing/2014/main" id="{87C111AD-4E6F-5B44-9844-9464D853F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1128" y="355059"/>
                  <a:ext cx="859397" cy="751314"/>
                </a:xfrm>
                <a:prstGeom prst="rect">
                  <a:avLst/>
                </a:prstGeom>
              </p:spPr>
            </p:pic>
            <p:sp>
              <p:nvSpPr>
                <p:cNvPr id="40" name="Rektangel 39">
                  <a:extLst>
                    <a:ext uri="{FF2B5EF4-FFF2-40B4-BE49-F238E27FC236}">
                      <a16:creationId xmlns:a16="http://schemas.microsoft.com/office/drawing/2014/main" id="{E15B1AB5-0126-8D49-AC1D-3A9F0220CA06}"/>
                    </a:ext>
                  </a:extLst>
                </p:cNvPr>
                <p:cNvSpPr/>
                <p:nvPr/>
              </p:nvSpPr>
              <p:spPr>
                <a:xfrm>
                  <a:off x="5389904" y="131449"/>
                  <a:ext cx="40697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dirty="0"/>
                    <a:t>b)</a:t>
                  </a:r>
                </a:p>
              </p:txBody>
            </p:sp>
          </p:grp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B420D37-2C5C-E542-A49F-42326207C90D}"/>
                  </a:ext>
                </a:extLst>
              </p:cNvPr>
              <p:cNvSpPr/>
              <p:nvPr/>
            </p:nvSpPr>
            <p:spPr>
              <a:xfrm>
                <a:off x="3347083" y="457013"/>
                <a:ext cx="4069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a)</a:t>
                </a:r>
              </a:p>
            </p:txBody>
          </p:sp>
        </p:grpSp>
      </p:grpSp>
      <p:grpSp>
        <p:nvGrpSpPr>
          <p:cNvPr id="42" name="Grupp 41">
            <a:extLst>
              <a:ext uri="{FF2B5EF4-FFF2-40B4-BE49-F238E27FC236}">
                <a16:creationId xmlns:a16="http://schemas.microsoft.com/office/drawing/2014/main" id="{EA8F9E73-EC91-6D4D-BE96-CF194AC030D6}"/>
              </a:ext>
            </a:extLst>
          </p:cNvPr>
          <p:cNvGrpSpPr/>
          <p:nvPr/>
        </p:nvGrpSpPr>
        <p:grpSpPr>
          <a:xfrm>
            <a:off x="3671284" y="3221376"/>
            <a:ext cx="1360043" cy="598096"/>
            <a:chOff x="2906047" y="2521230"/>
            <a:chExt cx="1360043" cy="598096"/>
          </a:xfrm>
        </p:grpSpPr>
        <p:grpSp>
          <p:nvGrpSpPr>
            <p:cNvPr id="46" name="Grupp 45">
              <a:extLst>
                <a:ext uri="{FF2B5EF4-FFF2-40B4-BE49-F238E27FC236}">
                  <a16:creationId xmlns:a16="http://schemas.microsoft.com/office/drawing/2014/main" id="{3237F938-D9CA-8D4B-8AD9-64231E40002C}"/>
                </a:ext>
              </a:extLst>
            </p:cNvPr>
            <p:cNvGrpSpPr/>
            <p:nvPr/>
          </p:nvGrpSpPr>
          <p:grpSpPr>
            <a:xfrm>
              <a:off x="3172800" y="2521230"/>
              <a:ext cx="1093290" cy="598096"/>
              <a:chOff x="1939931" y="5129723"/>
              <a:chExt cx="1093290" cy="598096"/>
            </a:xfrm>
          </p:grpSpPr>
          <p:grpSp>
            <p:nvGrpSpPr>
              <p:cNvPr id="49" name="Grupp 48">
                <a:extLst>
                  <a:ext uri="{FF2B5EF4-FFF2-40B4-BE49-F238E27FC236}">
                    <a16:creationId xmlns:a16="http://schemas.microsoft.com/office/drawing/2014/main" id="{7C6D1757-6ABF-6B45-BF84-E82243564BED}"/>
                  </a:ext>
                </a:extLst>
              </p:cNvPr>
              <p:cNvGrpSpPr/>
              <p:nvPr/>
            </p:nvGrpSpPr>
            <p:grpSpPr>
              <a:xfrm>
                <a:off x="1939931" y="5129723"/>
                <a:ext cx="1093290" cy="598096"/>
                <a:chOff x="2723170" y="3443576"/>
                <a:chExt cx="1093290" cy="598096"/>
              </a:xfrm>
            </p:grpSpPr>
            <p:grpSp>
              <p:nvGrpSpPr>
                <p:cNvPr id="51" name="Grupp 50">
                  <a:extLst>
                    <a:ext uri="{FF2B5EF4-FFF2-40B4-BE49-F238E27FC236}">
                      <a16:creationId xmlns:a16="http://schemas.microsoft.com/office/drawing/2014/main" id="{41EBFC5D-CD8F-944B-A304-3FFDC41568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70" y="3443576"/>
                  <a:ext cx="546945" cy="598096"/>
                  <a:chOff x="4127768" y="1901127"/>
                  <a:chExt cx="546690" cy="598263"/>
                </a:xfrm>
              </p:grpSpPr>
              <p:sp>
                <p:nvSpPr>
                  <p:cNvPr id="53" name="textruta 29">
                    <a:extLst>
                      <a:ext uri="{FF2B5EF4-FFF2-40B4-BE49-F238E27FC236}">
                        <a16:creationId xmlns:a16="http://schemas.microsoft.com/office/drawing/2014/main" id="{23AAE94A-8326-B644-9FE1-2BC3595FEFA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546690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7,2</a:t>
                    </a:r>
                  </a:p>
                </p:txBody>
              </p:sp>
              <p:sp>
                <p:nvSpPr>
                  <p:cNvPr id="54" name="textruta 30">
                    <a:extLst>
                      <a:ext uri="{FF2B5EF4-FFF2-40B4-BE49-F238E27FC236}">
                        <a16:creationId xmlns:a16="http://schemas.microsoft.com/office/drawing/2014/main" id="{8229E0E7-8AE0-AD4A-A69B-7FE078C13C9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8711" y="2129954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55" name="Rak 54">
                    <a:extLst>
                      <a:ext uri="{FF2B5EF4-FFF2-40B4-BE49-F238E27FC236}">
                        <a16:creationId xmlns:a16="http://schemas.microsoft.com/office/drawing/2014/main" id="{CA44651E-B01D-814A-98F3-82C03D3BAE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53733" y="2192724"/>
                    <a:ext cx="402195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textruta 51">
                  <a:extLst>
                    <a:ext uri="{FF2B5EF4-FFF2-40B4-BE49-F238E27FC236}">
                      <a16:creationId xmlns:a16="http://schemas.microsoft.com/office/drawing/2014/main" id="{3C15D38C-36BF-F34C-8543-757045C03657}"/>
                    </a:ext>
                  </a:extLst>
                </p:cNvPr>
                <p:cNvSpPr txBox="1"/>
                <p:nvPr/>
              </p:nvSpPr>
              <p:spPr>
                <a:xfrm>
                  <a:off x="3560990" y="3559462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50" name="textruta 49">
                <a:extLst>
                  <a:ext uri="{FF2B5EF4-FFF2-40B4-BE49-F238E27FC236}">
                    <a16:creationId xmlns:a16="http://schemas.microsoft.com/office/drawing/2014/main" id="{DEA9DD53-6057-6F4C-8E63-6481DE8B4EEE}"/>
                  </a:ext>
                </a:extLst>
              </p:cNvPr>
              <p:cNvSpPr txBox="1"/>
              <p:nvPr/>
            </p:nvSpPr>
            <p:spPr>
              <a:xfrm>
                <a:off x="2349391" y="5236573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21688CB-A893-724A-8E57-8E05EE7CE589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grpSp>
        <p:nvGrpSpPr>
          <p:cNvPr id="56" name="Grupp 55">
            <a:extLst>
              <a:ext uri="{FF2B5EF4-FFF2-40B4-BE49-F238E27FC236}">
                <a16:creationId xmlns:a16="http://schemas.microsoft.com/office/drawing/2014/main" id="{EFC95E08-3523-CC4D-8792-CBDBB3991013}"/>
              </a:ext>
            </a:extLst>
          </p:cNvPr>
          <p:cNvGrpSpPr/>
          <p:nvPr/>
        </p:nvGrpSpPr>
        <p:grpSpPr>
          <a:xfrm>
            <a:off x="2275034" y="4220100"/>
            <a:ext cx="1666012" cy="599916"/>
            <a:chOff x="2906047" y="2521228"/>
            <a:chExt cx="1666012" cy="599916"/>
          </a:xfrm>
        </p:grpSpPr>
        <p:grpSp>
          <p:nvGrpSpPr>
            <p:cNvPr id="57" name="Grupp 56">
              <a:extLst>
                <a:ext uri="{FF2B5EF4-FFF2-40B4-BE49-F238E27FC236}">
                  <a16:creationId xmlns:a16="http://schemas.microsoft.com/office/drawing/2014/main" id="{58C7F431-4D43-E941-BA83-2544C32C1ED3}"/>
                </a:ext>
              </a:extLst>
            </p:cNvPr>
            <p:cNvGrpSpPr/>
            <p:nvPr/>
          </p:nvGrpSpPr>
          <p:grpSpPr>
            <a:xfrm>
              <a:off x="3172799" y="2521228"/>
              <a:ext cx="1399260" cy="599916"/>
              <a:chOff x="1939930" y="5129721"/>
              <a:chExt cx="1399260" cy="599916"/>
            </a:xfrm>
          </p:grpSpPr>
          <p:grpSp>
            <p:nvGrpSpPr>
              <p:cNvPr id="59" name="Grupp 58">
                <a:extLst>
                  <a:ext uri="{FF2B5EF4-FFF2-40B4-BE49-F238E27FC236}">
                    <a16:creationId xmlns:a16="http://schemas.microsoft.com/office/drawing/2014/main" id="{D819B57F-F88D-F84F-87BB-793EC0438F5F}"/>
                  </a:ext>
                </a:extLst>
              </p:cNvPr>
              <p:cNvGrpSpPr/>
              <p:nvPr/>
            </p:nvGrpSpPr>
            <p:grpSpPr>
              <a:xfrm>
                <a:off x="1939930" y="5129721"/>
                <a:ext cx="1399260" cy="599916"/>
                <a:chOff x="2723169" y="3443574"/>
                <a:chExt cx="1399260" cy="599916"/>
              </a:xfrm>
            </p:grpSpPr>
            <p:grpSp>
              <p:nvGrpSpPr>
                <p:cNvPr id="61" name="Grupp 60">
                  <a:extLst>
                    <a:ext uri="{FF2B5EF4-FFF2-40B4-BE49-F238E27FC236}">
                      <a16:creationId xmlns:a16="http://schemas.microsoft.com/office/drawing/2014/main" id="{21EBE286-32BA-6247-8EC7-EDCCB5ECBF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69" y="3443574"/>
                  <a:ext cx="838691" cy="599916"/>
                  <a:chOff x="4127768" y="1901127"/>
                  <a:chExt cx="838300" cy="600084"/>
                </a:xfrm>
              </p:grpSpPr>
              <p:sp>
                <p:nvSpPr>
                  <p:cNvPr id="63" name="textruta 29">
                    <a:extLst>
                      <a:ext uri="{FF2B5EF4-FFF2-40B4-BE49-F238E27FC236}">
                        <a16:creationId xmlns:a16="http://schemas.microsoft.com/office/drawing/2014/main" id="{16AD60F0-3010-B745-BB69-391AD359B9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838300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5 </a:t>
                    </a:r>
                    <a:r>
                      <a:rPr lang="is-IS" sz="1800" dirty="0">
                        <a:latin typeface="Bradley Hand Bold"/>
                        <a:cs typeface="Bradley Hand Bold"/>
                      </a:rPr>
                      <a:t>∙ </a:t>
                    </a:r>
                    <a:r>
                      <a:rPr lang="sv-SE" sz="1800" dirty="0">
                        <a:latin typeface="Bradley Hand Bold"/>
                        <a:cs typeface="Bradley Hand Bold"/>
                      </a:rPr>
                      <a:t>2,8</a:t>
                    </a:r>
                  </a:p>
                </p:txBody>
              </p:sp>
              <p:sp>
                <p:nvSpPr>
                  <p:cNvPr id="64" name="textruta 30">
                    <a:extLst>
                      <a:ext uri="{FF2B5EF4-FFF2-40B4-BE49-F238E27FC236}">
                        <a16:creationId xmlns:a16="http://schemas.microsoft.com/office/drawing/2014/main" id="{6596C4F9-769D-0242-8F8F-B3B6E183D6B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7646" y="2131775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65" name="Rak 64">
                    <a:extLst>
                      <a:ext uri="{FF2B5EF4-FFF2-40B4-BE49-F238E27FC236}">
                        <a16:creationId xmlns:a16="http://schemas.microsoft.com/office/drawing/2014/main" id="{E4BA054B-71C5-F444-8D17-0252BAB5B0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42104" y="2187505"/>
                    <a:ext cx="753603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textruta 61">
                  <a:extLst>
                    <a:ext uri="{FF2B5EF4-FFF2-40B4-BE49-F238E27FC236}">
                      <a16:creationId xmlns:a16="http://schemas.microsoft.com/office/drawing/2014/main" id="{B1F5B0FE-092F-794E-980D-85FDD087222E}"/>
                    </a:ext>
                  </a:extLst>
                </p:cNvPr>
                <p:cNvSpPr txBox="1"/>
                <p:nvPr/>
              </p:nvSpPr>
              <p:spPr>
                <a:xfrm>
                  <a:off x="3866959" y="3542909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60" name="textruta 59">
                <a:extLst>
                  <a:ext uri="{FF2B5EF4-FFF2-40B4-BE49-F238E27FC236}">
                    <a16:creationId xmlns:a16="http://schemas.microsoft.com/office/drawing/2014/main" id="{36FF8F3A-B047-A64E-BAED-51DFE4044F4F}"/>
                  </a:ext>
                </a:extLst>
              </p:cNvPr>
              <p:cNvSpPr txBox="1"/>
              <p:nvPr/>
            </p:nvSpPr>
            <p:spPr>
              <a:xfrm>
                <a:off x="2657805" y="5228475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BE997640-0C28-B240-9298-9E9B6DDBA703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66" name="textruta 65">
            <a:extLst>
              <a:ext uri="{FF2B5EF4-FFF2-40B4-BE49-F238E27FC236}">
                <a16:creationId xmlns:a16="http://schemas.microsoft.com/office/drawing/2014/main" id="{0A0C7E23-63AB-6145-83B2-E8DA71EEBD08}"/>
              </a:ext>
            </a:extLst>
          </p:cNvPr>
          <p:cNvSpPr txBox="1"/>
          <p:nvPr/>
        </p:nvSpPr>
        <p:spPr>
          <a:xfrm>
            <a:off x="1498023" y="4313409"/>
            <a:ext cx="103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b)  Area: 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B6AC2D71-E3A9-5A43-A604-F7764D739E1F}"/>
              </a:ext>
            </a:extLst>
          </p:cNvPr>
          <p:cNvSpPr/>
          <p:nvPr/>
        </p:nvSpPr>
        <p:spPr>
          <a:xfrm>
            <a:off x="4960646" y="4316471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7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CEA96971-624E-1241-B156-BB6450B7BA71}"/>
              </a:ext>
            </a:extLst>
          </p:cNvPr>
          <p:cNvSpPr/>
          <p:nvPr/>
        </p:nvSpPr>
        <p:spPr>
          <a:xfrm>
            <a:off x="6696460" y="4056917"/>
            <a:ext cx="215878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Triangeln är rätvinklig. Då är sidan </a:t>
            </a:r>
            <a:r>
              <a:rPr lang="sv-SE" sz="1200" i="1" dirty="0"/>
              <a:t>BC </a:t>
            </a:r>
            <a:r>
              <a:rPr lang="sv-SE" sz="1200" dirty="0"/>
              <a:t>höjd mot sidan </a:t>
            </a:r>
            <a:r>
              <a:rPr lang="sv-SE" sz="1200" i="1" dirty="0"/>
              <a:t>AB</a:t>
            </a:r>
            <a:r>
              <a:rPr lang="sv-SE" sz="1200" dirty="0"/>
              <a:t>. Men du kan också säga att sidan </a:t>
            </a:r>
            <a:r>
              <a:rPr lang="sv-SE" sz="1200" i="1" dirty="0"/>
              <a:t>AB </a:t>
            </a:r>
            <a:r>
              <a:rPr lang="sv-SE" sz="1200" dirty="0"/>
              <a:t>är höjd mot sidan </a:t>
            </a:r>
            <a:r>
              <a:rPr lang="sv-SE" sz="1200" i="1" dirty="0"/>
              <a:t>BC</a:t>
            </a:r>
            <a:r>
              <a:rPr lang="sv-SE" sz="1200" dirty="0"/>
              <a:t>. </a:t>
            </a:r>
          </a:p>
        </p:txBody>
      </p:sp>
      <p:grpSp>
        <p:nvGrpSpPr>
          <p:cNvPr id="69" name="Grupp 68">
            <a:extLst>
              <a:ext uri="{FF2B5EF4-FFF2-40B4-BE49-F238E27FC236}">
                <a16:creationId xmlns:a16="http://schemas.microsoft.com/office/drawing/2014/main" id="{098D9ED0-A674-474B-A4E3-BD33BE4C2F70}"/>
              </a:ext>
            </a:extLst>
          </p:cNvPr>
          <p:cNvGrpSpPr/>
          <p:nvPr/>
        </p:nvGrpSpPr>
        <p:grpSpPr>
          <a:xfrm>
            <a:off x="3671284" y="4204653"/>
            <a:ext cx="1360043" cy="598096"/>
            <a:chOff x="2906047" y="2521230"/>
            <a:chExt cx="1360043" cy="598096"/>
          </a:xfrm>
        </p:grpSpPr>
        <p:grpSp>
          <p:nvGrpSpPr>
            <p:cNvPr id="70" name="Grupp 69">
              <a:extLst>
                <a:ext uri="{FF2B5EF4-FFF2-40B4-BE49-F238E27FC236}">
                  <a16:creationId xmlns:a16="http://schemas.microsoft.com/office/drawing/2014/main" id="{E5AD6373-16EF-5B46-A435-8608E089F2FB}"/>
                </a:ext>
              </a:extLst>
            </p:cNvPr>
            <p:cNvGrpSpPr/>
            <p:nvPr/>
          </p:nvGrpSpPr>
          <p:grpSpPr>
            <a:xfrm>
              <a:off x="3172799" y="2521230"/>
              <a:ext cx="1093291" cy="598096"/>
              <a:chOff x="1939930" y="5129723"/>
              <a:chExt cx="1093291" cy="598096"/>
            </a:xfrm>
          </p:grpSpPr>
          <p:grpSp>
            <p:nvGrpSpPr>
              <p:cNvPr id="72" name="Grupp 71">
                <a:extLst>
                  <a:ext uri="{FF2B5EF4-FFF2-40B4-BE49-F238E27FC236}">
                    <a16:creationId xmlns:a16="http://schemas.microsoft.com/office/drawing/2014/main" id="{A668A15F-7AA5-3C42-B6A4-B66B9359E189}"/>
                  </a:ext>
                </a:extLst>
              </p:cNvPr>
              <p:cNvGrpSpPr/>
              <p:nvPr/>
            </p:nvGrpSpPr>
            <p:grpSpPr>
              <a:xfrm>
                <a:off x="1939930" y="5129723"/>
                <a:ext cx="1093291" cy="598096"/>
                <a:chOff x="2723169" y="3443576"/>
                <a:chExt cx="1093291" cy="598096"/>
              </a:xfrm>
            </p:grpSpPr>
            <p:grpSp>
              <p:nvGrpSpPr>
                <p:cNvPr id="74" name="Grupp 73">
                  <a:extLst>
                    <a:ext uri="{FF2B5EF4-FFF2-40B4-BE49-F238E27FC236}">
                      <a16:creationId xmlns:a16="http://schemas.microsoft.com/office/drawing/2014/main" id="{4BBF2FAE-E3C2-5249-86F8-F5C567E0DA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69" y="3443576"/>
                  <a:ext cx="450764" cy="598096"/>
                  <a:chOff x="4127768" y="1901127"/>
                  <a:chExt cx="450554" cy="598263"/>
                </a:xfrm>
              </p:grpSpPr>
              <p:sp>
                <p:nvSpPr>
                  <p:cNvPr id="76" name="textruta 29">
                    <a:extLst>
                      <a:ext uri="{FF2B5EF4-FFF2-40B4-BE49-F238E27FC236}">
                        <a16:creationId xmlns:a16="http://schemas.microsoft.com/office/drawing/2014/main" id="{3EF6B969-D0C5-054C-B2AD-0C755E4A5BD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450554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14</a:t>
                    </a:r>
                  </a:p>
                </p:txBody>
              </p:sp>
              <p:sp>
                <p:nvSpPr>
                  <p:cNvPr id="77" name="textruta 30">
                    <a:extLst>
                      <a:ext uri="{FF2B5EF4-FFF2-40B4-BE49-F238E27FC236}">
                        <a16:creationId xmlns:a16="http://schemas.microsoft.com/office/drawing/2014/main" id="{5330AC14-BC95-A649-B0A5-FD67FB693AA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8711" y="2129954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78" name="Rak 77">
                    <a:extLst>
                      <a:ext uri="{FF2B5EF4-FFF2-40B4-BE49-F238E27FC236}">
                        <a16:creationId xmlns:a16="http://schemas.microsoft.com/office/drawing/2014/main" id="{09C03BBB-9799-AD4D-8801-E19A538C6A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53733" y="2192724"/>
                    <a:ext cx="402195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textruta 74">
                  <a:extLst>
                    <a:ext uri="{FF2B5EF4-FFF2-40B4-BE49-F238E27FC236}">
                      <a16:creationId xmlns:a16="http://schemas.microsoft.com/office/drawing/2014/main" id="{1F8BEC0A-2D0C-A144-8DA5-E097DC02CA2F}"/>
                    </a:ext>
                  </a:extLst>
                </p:cNvPr>
                <p:cNvSpPr txBox="1"/>
                <p:nvPr/>
              </p:nvSpPr>
              <p:spPr>
                <a:xfrm>
                  <a:off x="3560990" y="3559462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73" name="textruta 72">
                <a:extLst>
                  <a:ext uri="{FF2B5EF4-FFF2-40B4-BE49-F238E27FC236}">
                    <a16:creationId xmlns:a16="http://schemas.microsoft.com/office/drawing/2014/main" id="{B7A2629B-0BAB-3B4E-989D-E46C0DAC6CBE}"/>
                  </a:ext>
                </a:extLst>
              </p:cNvPr>
              <p:cNvSpPr txBox="1"/>
              <p:nvPr/>
            </p:nvSpPr>
            <p:spPr>
              <a:xfrm>
                <a:off x="2349391" y="5236573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2637941-5AF5-F445-85ED-ACF979D98B9B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2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29" grpId="0"/>
      <p:bldP spid="32" grpId="0" animBg="1"/>
      <p:bldP spid="66" grpId="0"/>
      <p:bldP spid="67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7A59557-163D-2648-A2E0-AFDC719ED1A8}"/>
              </a:ext>
            </a:extLst>
          </p:cNvPr>
          <p:cNvSpPr/>
          <p:nvPr/>
        </p:nvSpPr>
        <p:spPr>
          <a:xfrm>
            <a:off x="3662197" y="176168"/>
            <a:ext cx="2612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Cirkelns omkrets</a:t>
            </a:r>
            <a:endParaRPr lang="sv-SE" sz="2400" b="1" dirty="0">
              <a:solidFill>
                <a:srgbClr val="800000"/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70B157C-93A8-C041-8FE8-4D227C47415F}"/>
              </a:ext>
            </a:extLst>
          </p:cNvPr>
          <p:cNvSpPr txBox="1"/>
          <p:nvPr/>
        </p:nvSpPr>
        <p:spPr>
          <a:xfrm>
            <a:off x="264052" y="1058685"/>
            <a:ext cx="360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Sträckan från </a:t>
            </a:r>
            <a:r>
              <a:rPr lang="sv-SE" i="1" dirty="0">
                <a:solidFill>
                  <a:srgbClr val="C00000"/>
                </a:solidFill>
              </a:rPr>
              <a:t>medelpunkten</a:t>
            </a:r>
            <a:r>
              <a:rPr lang="sv-SE" i="1" dirty="0"/>
              <a:t> </a:t>
            </a:r>
            <a:r>
              <a:rPr lang="sv-SE" dirty="0"/>
              <a:t>till en punkt på </a:t>
            </a:r>
            <a:r>
              <a:rPr lang="sv-SE" i="1" dirty="0">
                <a:solidFill>
                  <a:srgbClr val="C00000"/>
                </a:solidFill>
              </a:rPr>
              <a:t>cirkeln </a:t>
            </a:r>
            <a:r>
              <a:rPr lang="sv-SE" dirty="0"/>
              <a:t>kallas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radie</a:t>
            </a:r>
            <a:r>
              <a:rPr lang="sv-SE" i="1" dirty="0"/>
              <a:t>. </a:t>
            </a:r>
            <a:r>
              <a:rPr lang="sv-SE" dirty="0"/>
              <a:t>Sträckan tvärs över cirkeln genom medelpunkten kallas </a:t>
            </a:r>
            <a:r>
              <a:rPr lang="sv-SE" i="1" dirty="0">
                <a:solidFill>
                  <a:srgbClr val="C00000"/>
                </a:solidFill>
              </a:rPr>
              <a:t>diameter</a:t>
            </a:r>
            <a:r>
              <a:rPr lang="sv-SE" dirty="0"/>
              <a:t>. 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8F05CCA8-7C04-F44D-BD8B-7F35EDE1D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0" t="14119" r="12011" b="13012"/>
          <a:stretch/>
        </p:blipFill>
        <p:spPr>
          <a:xfrm>
            <a:off x="6726793" y="1182533"/>
            <a:ext cx="1755824" cy="66045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ADB2F16-5D17-3C46-9B75-C19F6447F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402" y="700774"/>
            <a:ext cx="2093375" cy="202166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8747E07-FCF5-5F4D-AB7A-D342AB8D8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276" y="1729233"/>
            <a:ext cx="1026215" cy="218501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42B06246-ABC0-1046-B908-B3EEB419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8840">
            <a:off x="5515946" y="1378671"/>
            <a:ext cx="555860" cy="151614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E8211418-BBEC-0A4D-842C-042AF1793CEF}"/>
              </a:ext>
            </a:extLst>
          </p:cNvPr>
          <p:cNvGrpSpPr/>
          <p:nvPr/>
        </p:nvGrpSpPr>
        <p:grpSpPr>
          <a:xfrm>
            <a:off x="4495057" y="1265479"/>
            <a:ext cx="1083007" cy="366068"/>
            <a:chOff x="3223065" y="1972045"/>
            <a:chExt cx="1083007" cy="366068"/>
          </a:xfrm>
        </p:grpSpPr>
        <p:pic>
          <p:nvPicPr>
            <p:cNvPr id="30" name="Bildobjekt 29">
              <a:extLst>
                <a:ext uri="{FF2B5EF4-FFF2-40B4-BE49-F238E27FC236}">
                  <a16:creationId xmlns:a16="http://schemas.microsoft.com/office/drawing/2014/main" id="{ECF31902-E05E-034B-BE1A-349E498F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3065" y="1972045"/>
              <a:ext cx="1083007" cy="175823"/>
            </a:xfrm>
            <a:prstGeom prst="rect">
              <a:avLst/>
            </a:prstGeom>
          </p:spPr>
        </p:pic>
        <p:pic>
          <p:nvPicPr>
            <p:cNvPr id="32" name="Bildobjekt 31">
              <a:extLst>
                <a:ext uri="{FF2B5EF4-FFF2-40B4-BE49-F238E27FC236}">
                  <a16:creationId xmlns:a16="http://schemas.microsoft.com/office/drawing/2014/main" id="{38A4910E-B2BD-C94C-9146-4724FABC9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455919">
              <a:off x="3776106" y="2084048"/>
              <a:ext cx="242522" cy="254065"/>
            </a:xfrm>
            <a:prstGeom prst="rect">
              <a:avLst/>
            </a:prstGeom>
          </p:spPr>
        </p:pic>
      </p:grpSp>
      <p:sp>
        <p:nvSpPr>
          <p:cNvPr id="34" name="textruta 33">
            <a:extLst>
              <a:ext uri="{FF2B5EF4-FFF2-40B4-BE49-F238E27FC236}">
                <a16:creationId xmlns:a16="http://schemas.microsoft.com/office/drawing/2014/main" id="{1B1D9B64-2A48-894B-98A5-74B7D0102B17}"/>
              </a:ext>
            </a:extLst>
          </p:cNvPr>
          <p:cNvSpPr txBox="1"/>
          <p:nvPr/>
        </p:nvSpPr>
        <p:spPr>
          <a:xfrm>
            <a:off x="1102288" y="2738626"/>
            <a:ext cx="676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Omkretsen av en tiokrona är 6,6 cm. Tiokronans diameter är 2,1 cm. </a:t>
            </a:r>
          </a:p>
        </p:txBody>
      </p:sp>
      <p:pic>
        <p:nvPicPr>
          <p:cNvPr id="2052" name="Picture 4" descr="10-krona | Sveriges Riksbank">
            <a:extLst>
              <a:ext uri="{FF2B5EF4-FFF2-40B4-BE49-F238E27FC236}">
                <a16:creationId xmlns:a16="http://schemas.microsoft.com/office/drawing/2014/main" id="{8A745A27-B2B6-BE4E-9A7F-328A1BA95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0"/>
          <a:stretch/>
        </p:blipFill>
        <p:spPr bwMode="auto">
          <a:xfrm>
            <a:off x="7865555" y="2423527"/>
            <a:ext cx="955742" cy="9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 36">
            <a:extLst>
              <a:ext uri="{FF2B5EF4-FFF2-40B4-BE49-F238E27FC236}">
                <a16:creationId xmlns:a16="http://schemas.microsoft.com/office/drawing/2014/main" id="{8428CA66-4FC8-4340-BE13-DFC1382179F1}"/>
              </a:ext>
            </a:extLst>
          </p:cNvPr>
          <p:cNvGrpSpPr/>
          <p:nvPr/>
        </p:nvGrpSpPr>
        <p:grpSpPr>
          <a:xfrm>
            <a:off x="1496098" y="3070085"/>
            <a:ext cx="5596568" cy="631959"/>
            <a:chOff x="-3230574" y="4124690"/>
            <a:chExt cx="5596568" cy="631959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8EB604EB-DA9B-AD46-97AB-5C98418EC378}"/>
                </a:ext>
              </a:extLst>
            </p:cNvPr>
            <p:cNvGrpSpPr/>
            <p:nvPr/>
          </p:nvGrpSpPr>
          <p:grpSpPr>
            <a:xfrm>
              <a:off x="1119446" y="4124690"/>
              <a:ext cx="814030" cy="631959"/>
              <a:chOff x="4231461" y="3108629"/>
              <a:chExt cx="814030" cy="631959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54800A1A-9306-F148-84C2-9101C16F00C2}"/>
                  </a:ext>
                </a:extLst>
              </p:cNvPr>
              <p:cNvSpPr/>
              <p:nvPr/>
            </p:nvSpPr>
            <p:spPr>
              <a:xfrm>
                <a:off x="4231461" y="3108629"/>
                <a:ext cx="8140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6,6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BA2CCC1A-A73D-D34D-B025-DE598A56DA51}"/>
                  </a:ext>
                </a:extLst>
              </p:cNvPr>
              <p:cNvSpPr/>
              <p:nvPr/>
            </p:nvSpPr>
            <p:spPr>
              <a:xfrm>
                <a:off x="4231461" y="3371256"/>
                <a:ext cx="5775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2,1</a:t>
                </a:r>
              </a:p>
            </p:txBody>
          </p:sp>
          <p:cxnSp>
            <p:nvCxnSpPr>
              <p:cNvPr id="42" name="Rak 41">
                <a:extLst>
                  <a:ext uri="{FF2B5EF4-FFF2-40B4-BE49-F238E27FC236}">
                    <a16:creationId xmlns:a16="http://schemas.microsoft.com/office/drawing/2014/main" id="{EE960F2F-C560-8348-8638-8A1B797E6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4A713CC7-21F1-5D4F-824C-0B3D84C25F6E}"/>
                </a:ext>
              </a:extLst>
            </p:cNvPr>
            <p:cNvSpPr txBox="1"/>
            <p:nvPr/>
          </p:nvSpPr>
          <p:spPr>
            <a:xfrm>
              <a:off x="-3230574" y="4236284"/>
              <a:ext cx="5596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Dividerar vi omkretsen med  diametern får vi:          ≈ 3,14 </a:t>
              </a:r>
            </a:p>
          </p:txBody>
        </p:sp>
      </p:grpSp>
      <p:sp>
        <p:nvSpPr>
          <p:cNvPr id="43" name="textruta 42">
            <a:extLst>
              <a:ext uri="{FF2B5EF4-FFF2-40B4-BE49-F238E27FC236}">
                <a16:creationId xmlns:a16="http://schemas.microsoft.com/office/drawing/2014/main" id="{16CB1DE3-BA7F-4745-81A7-929A1114308A}"/>
              </a:ext>
            </a:extLst>
          </p:cNvPr>
          <p:cNvSpPr txBox="1"/>
          <p:nvPr/>
        </p:nvSpPr>
        <p:spPr>
          <a:xfrm>
            <a:off x="1282094" y="3779991"/>
            <a:ext cx="730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 alla </a:t>
            </a:r>
            <a:r>
              <a:rPr lang="sv-SE" dirty="0">
                <a:solidFill>
                  <a:srgbClr val="C00000"/>
                </a:solidFill>
              </a:rPr>
              <a:t>cirklar är kvoten 3,14 </a:t>
            </a:r>
            <a:r>
              <a:rPr lang="sv-SE" dirty="0"/>
              <a:t>när vi dividerar omkretsen med diametern. Men talet 3,14 är ett </a:t>
            </a:r>
            <a:r>
              <a:rPr lang="sv-SE" i="1" dirty="0">
                <a:solidFill>
                  <a:srgbClr val="C00000"/>
                </a:solidFill>
              </a:rPr>
              <a:t>närmevärde</a:t>
            </a:r>
            <a:r>
              <a:rPr lang="sv-SE" dirty="0"/>
              <a:t>, det vill säga ett ungefärligt värde. 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37304DEE-BAC9-CD4F-A480-2A1B0B110E74}"/>
              </a:ext>
            </a:extLst>
          </p:cNvPr>
          <p:cNvSpPr txBox="1"/>
          <p:nvPr/>
        </p:nvSpPr>
        <p:spPr>
          <a:xfrm>
            <a:off x="920042" y="4601519"/>
            <a:ext cx="7303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Kvoten kan inte skrivas exakt med siffror. Vi använder därför den grekiska bokstaven</a:t>
            </a:r>
            <a:r>
              <a:rPr lang="sv-SE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>
                <a:solidFill>
                  <a:srgbClr val="C00000"/>
                </a:solidFill>
              </a:rPr>
              <a:t>π </a:t>
            </a:r>
            <a:r>
              <a:rPr lang="sv-SE" dirty="0"/>
              <a:t>för att beskriva kvoten. Den bokstaven uttalas ”</a:t>
            </a:r>
            <a:r>
              <a:rPr lang="sv-SE" dirty="0">
                <a:solidFill>
                  <a:srgbClr val="C00000"/>
                </a:solidFill>
              </a:rPr>
              <a:t>pi</a:t>
            </a:r>
            <a:r>
              <a:rPr lang="sv-SE" dirty="0"/>
              <a:t>”. </a:t>
            </a:r>
          </a:p>
        </p:txBody>
      </p:sp>
      <p:pic>
        <p:nvPicPr>
          <p:cNvPr id="36" name="Bildobjekt 35">
            <a:extLst>
              <a:ext uri="{FF2B5EF4-FFF2-40B4-BE49-F238E27FC236}">
                <a16:creationId xmlns:a16="http://schemas.microsoft.com/office/drawing/2014/main" id="{601C53F6-A0FF-5F47-A680-7A797A25A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64" y="6180979"/>
            <a:ext cx="4288747" cy="590141"/>
          </a:xfrm>
          <a:prstGeom prst="rect">
            <a:avLst/>
          </a:prstGeom>
        </p:spPr>
      </p:pic>
      <p:sp>
        <p:nvSpPr>
          <p:cNvPr id="47" name="textruta 46">
            <a:extLst>
              <a:ext uri="{FF2B5EF4-FFF2-40B4-BE49-F238E27FC236}">
                <a16:creationId xmlns:a16="http://schemas.microsoft.com/office/drawing/2014/main" id="{8FC08575-FE55-B841-B7DC-A971302FE3DD}"/>
              </a:ext>
            </a:extLst>
          </p:cNvPr>
          <p:cNvSpPr txBox="1"/>
          <p:nvPr/>
        </p:nvSpPr>
        <p:spPr>
          <a:xfrm>
            <a:off x="3870912" y="5552056"/>
            <a:ext cx="333931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π = 3,141 592 653 589… ≈ 3,14 </a:t>
            </a:r>
          </a:p>
        </p:txBody>
      </p:sp>
      <p:grpSp>
        <p:nvGrpSpPr>
          <p:cNvPr id="51" name="Grupp 50">
            <a:extLst>
              <a:ext uri="{FF2B5EF4-FFF2-40B4-BE49-F238E27FC236}">
                <a16:creationId xmlns:a16="http://schemas.microsoft.com/office/drawing/2014/main" id="{C06FACE0-EA7E-F145-BC62-1A4F192CC876}"/>
              </a:ext>
            </a:extLst>
          </p:cNvPr>
          <p:cNvGrpSpPr/>
          <p:nvPr/>
        </p:nvGrpSpPr>
        <p:grpSpPr>
          <a:xfrm>
            <a:off x="1933771" y="5330721"/>
            <a:ext cx="1597217" cy="738664"/>
            <a:chOff x="1933771" y="5330721"/>
            <a:chExt cx="1597217" cy="738664"/>
          </a:xfrm>
        </p:grpSpPr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id="{7F6A78F2-30A6-0644-A009-10F4ECA5C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3771" y="5330721"/>
              <a:ext cx="1597217" cy="738664"/>
            </a:xfrm>
            <a:prstGeom prst="rect">
              <a:avLst/>
            </a:prstGeom>
          </p:spPr>
        </p:pic>
        <p:cxnSp>
          <p:nvCxnSpPr>
            <p:cNvPr id="46" name="Rak 45">
              <a:extLst>
                <a:ext uri="{FF2B5EF4-FFF2-40B4-BE49-F238E27FC236}">
                  <a16:creationId xmlns:a16="http://schemas.microsoft.com/office/drawing/2014/main" id="{3A19FBB0-56C6-B447-93F6-8CAB0452FF3C}"/>
                </a:ext>
              </a:extLst>
            </p:cNvPr>
            <p:cNvCxnSpPr>
              <a:cxnSpLocks/>
            </p:cNvCxnSpPr>
            <p:nvPr/>
          </p:nvCxnSpPr>
          <p:spPr>
            <a:xfrm>
              <a:off x="2057957" y="5736722"/>
              <a:ext cx="98369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71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6C1B4BA-F87A-AE4D-8FB7-2A7330ADE3BC}"/>
              </a:ext>
            </a:extLst>
          </p:cNvPr>
          <p:cNvSpPr/>
          <p:nvPr/>
        </p:nvSpPr>
        <p:spPr>
          <a:xfrm>
            <a:off x="2469435" y="1816799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d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4D8DA7D-D85C-7C4C-B1BC-C707001F5B52}"/>
              </a:ext>
            </a:extLst>
          </p:cNvPr>
          <p:cNvSpPr/>
          <p:nvPr/>
        </p:nvSpPr>
        <p:spPr>
          <a:xfrm>
            <a:off x="2456319" y="2228506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d </a:t>
            </a:r>
            <a:r>
              <a:rPr lang="sv-SE" dirty="0">
                <a:cs typeface="Bradley Hand Bold"/>
              </a:rPr>
              <a:t>=</a:t>
            </a:r>
            <a:r>
              <a:rPr lang="fi-FI" dirty="0">
                <a:latin typeface="Bradley Hand Bold"/>
                <a:cs typeface="Bradley Hand Bold"/>
              </a:rPr>
              <a:t> 12 cm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17277D7-EAC6-474B-B7BF-499265F23AD5}"/>
              </a:ext>
            </a:extLst>
          </p:cNvPr>
          <p:cNvSpPr txBox="1"/>
          <p:nvPr/>
        </p:nvSpPr>
        <p:spPr>
          <a:xfrm>
            <a:off x="1674513" y="2884880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Omkretsen :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0A72A2-6CF6-AD45-862F-B1FB35697EEA}"/>
              </a:ext>
            </a:extLst>
          </p:cNvPr>
          <p:cNvSpPr txBox="1"/>
          <p:nvPr/>
        </p:nvSpPr>
        <p:spPr>
          <a:xfrm>
            <a:off x="3008576" y="2884880"/>
            <a:ext cx="132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Bradley Hand Bold"/>
                <a:cs typeface="Bradley Hand Bold"/>
              </a:rPr>
              <a:t>π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is-IS" dirty="0">
                <a:latin typeface="Bradley Hand Bold"/>
                <a:cs typeface="Bradley Hand Bold"/>
              </a:rPr>
              <a:t>∙ </a:t>
            </a:r>
            <a:r>
              <a:rPr lang="sv-SE" dirty="0">
                <a:latin typeface="Bradley Hand Bold"/>
                <a:cs typeface="Bradley Hand Bold"/>
              </a:rPr>
              <a:t>12 cm </a:t>
            </a:r>
            <a:r>
              <a:rPr lang="sv-SE" dirty="0"/>
              <a:t>≈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C725A1A-8C67-1548-B484-C4CA225A2294}"/>
              </a:ext>
            </a:extLst>
          </p:cNvPr>
          <p:cNvSpPr txBox="1"/>
          <p:nvPr/>
        </p:nvSpPr>
        <p:spPr>
          <a:xfrm>
            <a:off x="4260688" y="2881714"/>
            <a:ext cx="17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3,14 · 12 cm </a:t>
            </a:r>
            <a:r>
              <a:rPr lang="is-IS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058C7C9-C6EC-8846-A37C-38313F576DAB}"/>
              </a:ext>
            </a:extLst>
          </p:cNvPr>
          <p:cNvSpPr/>
          <p:nvPr/>
        </p:nvSpPr>
        <p:spPr>
          <a:xfrm>
            <a:off x="5801666" y="2887954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38 cm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2287AE1-2390-DC41-B44E-A17A9500CB2D}"/>
              </a:ext>
            </a:extLst>
          </p:cNvPr>
          <p:cNvSpPr txBox="1"/>
          <p:nvPr/>
        </p:nvSpPr>
        <p:spPr>
          <a:xfrm>
            <a:off x="2393801" y="4235279"/>
            <a:ext cx="435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>
                <a:latin typeface="Bradley Hand Bold"/>
                <a:cs typeface="Bradley Hand Bold"/>
              </a:rPr>
              <a:t>:  Omkretsen </a:t>
            </a:r>
            <a:r>
              <a:rPr lang="sv-SE" dirty="0">
                <a:latin typeface="Bradley Hand Bold"/>
                <a:cs typeface="Bradley Hand Bold"/>
              </a:rPr>
              <a:t>är 38 cm.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68F8E32-042E-F14B-9866-3714D1DCBA1F}"/>
              </a:ext>
            </a:extLst>
          </p:cNvPr>
          <p:cNvSpPr/>
          <p:nvPr/>
        </p:nvSpPr>
        <p:spPr>
          <a:xfrm>
            <a:off x="193775" y="266164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  <a:endParaRPr lang="sv-SE" sz="2400" b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377EED4-E744-4343-9C4A-D08B596F587C}"/>
              </a:ext>
            </a:extLst>
          </p:cNvPr>
          <p:cNvSpPr/>
          <p:nvPr/>
        </p:nvSpPr>
        <p:spPr>
          <a:xfrm>
            <a:off x="3036208" y="3377593"/>
            <a:ext cx="3071583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Gör en uppställning eller använd miniräknare.</a:t>
            </a:r>
            <a:r>
              <a:rPr lang="sv-SE" sz="600" dirty="0"/>
              <a:t>  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C90392D-75CC-8445-BFA6-4B313EFCB693}"/>
              </a:ext>
            </a:extLst>
          </p:cNvPr>
          <p:cNvGrpSpPr/>
          <p:nvPr/>
        </p:nvGrpSpPr>
        <p:grpSpPr>
          <a:xfrm>
            <a:off x="1553484" y="597942"/>
            <a:ext cx="5667663" cy="646331"/>
            <a:chOff x="1553484" y="597942"/>
            <a:chExt cx="5667663" cy="646331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DB231CB0-8867-024A-8719-74E9E0B2D622}"/>
                </a:ext>
              </a:extLst>
            </p:cNvPr>
            <p:cNvSpPr/>
            <p:nvPr/>
          </p:nvSpPr>
          <p:spPr>
            <a:xfrm>
              <a:off x="1922853" y="597942"/>
              <a:ext cx="52982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Hur lång omkrets har en spegel med diametern 12 cm? Avrunda till hela centimeter. </a:t>
              </a:r>
            </a:p>
          </p:txBody>
        </p:sp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7A1D0E42-3F7A-E343-9F4C-3EDC3C33F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3484" y="690502"/>
              <a:ext cx="300083" cy="400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71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7" grpId="0"/>
      <p:bldP spid="18" grpId="0"/>
      <p:bldP spid="19" grpId="0"/>
      <p:bldP spid="20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8B220A76-2DDC-E349-8DBC-B9FE48949272}"/>
              </a:ext>
            </a:extLst>
          </p:cNvPr>
          <p:cNvSpPr txBox="1"/>
          <p:nvPr/>
        </p:nvSpPr>
        <p:spPr>
          <a:xfrm>
            <a:off x="3665899" y="286378"/>
            <a:ext cx="1596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980002"/>
                </a:solidFill>
              </a:rPr>
              <a:t>Cirkelns area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B8AA866-8FDF-CE46-BD6B-977A83C27563}"/>
              </a:ext>
            </a:extLst>
          </p:cNvPr>
          <p:cNvSpPr txBox="1"/>
          <p:nvPr/>
        </p:nvSpPr>
        <p:spPr>
          <a:xfrm>
            <a:off x="875752" y="816527"/>
            <a:ext cx="803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Precis som omkretsen så beräknas arean (</a:t>
            </a:r>
            <a:r>
              <a:rPr lang="sv-SE" i="1" dirty="0"/>
              <a:t>A</a:t>
            </a:r>
            <a:r>
              <a:rPr lang="sv-SE" dirty="0"/>
              <a:t>) av en cirkel med hjälp av </a:t>
            </a:r>
            <a:r>
              <a:rPr lang="sv-SE" dirty="0">
                <a:solidFill>
                  <a:srgbClr val="980002"/>
                </a:solidFill>
              </a:rPr>
              <a:t>talet </a:t>
            </a:r>
            <a:r>
              <a:rPr lang="el-GR" b="1" dirty="0">
                <a:solidFill>
                  <a:srgbClr val="980002"/>
                </a:solidFill>
              </a:rPr>
              <a:t>π</a:t>
            </a:r>
            <a:r>
              <a:rPr lang="el-GR" dirty="0"/>
              <a:t>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7F51429-A4D8-4C45-90A9-C70F1263A157}"/>
              </a:ext>
            </a:extLst>
          </p:cNvPr>
          <p:cNvSpPr txBox="1"/>
          <p:nvPr/>
        </p:nvSpPr>
        <p:spPr>
          <a:xfrm>
            <a:off x="1418399" y="1301279"/>
            <a:ext cx="820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När vi beräknar arean är det cirkelytans storlek vi vill ta reda på. 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44985AA-F573-2E4C-8265-7512C333DB50}"/>
              </a:ext>
            </a:extLst>
          </p:cNvPr>
          <p:cNvSpPr txBox="1"/>
          <p:nvPr/>
        </p:nvSpPr>
        <p:spPr>
          <a:xfrm>
            <a:off x="904594" y="1745103"/>
            <a:ext cx="797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 att beräkna den </a:t>
            </a:r>
            <a:r>
              <a:rPr lang="sv-SE" dirty="0">
                <a:solidFill>
                  <a:srgbClr val="980002"/>
                </a:solidFill>
              </a:rPr>
              <a:t>multiplicerar</a:t>
            </a:r>
            <a:r>
              <a:rPr lang="sv-SE" dirty="0"/>
              <a:t> vi cirkelns </a:t>
            </a:r>
            <a:r>
              <a:rPr lang="sv-SE" dirty="0">
                <a:solidFill>
                  <a:srgbClr val="980002"/>
                </a:solidFill>
              </a:rPr>
              <a:t>radie (</a:t>
            </a:r>
            <a:r>
              <a:rPr lang="sv-SE" i="1" dirty="0">
                <a:solidFill>
                  <a:srgbClr val="980002"/>
                </a:solidFill>
              </a:rPr>
              <a:t>r</a:t>
            </a:r>
            <a:r>
              <a:rPr lang="sv-SE" dirty="0">
                <a:solidFill>
                  <a:srgbClr val="980002"/>
                </a:solidFill>
              </a:rPr>
              <a:t>)</a:t>
            </a:r>
            <a:r>
              <a:rPr lang="sv-SE" dirty="0"/>
              <a:t> </a:t>
            </a:r>
            <a:r>
              <a:rPr lang="sv-SE" dirty="0">
                <a:solidFill>
                  <a:srgbClr val="980002"/>
                </a:solidFill>
              </a:rPr>
              <a:t>med sig självt </a:t>
            </a:r>
            <a:r>
              <a:rPr lang="sv-SE" dirty="0"/>
              <a:t>och med </a:t>
            </a:r>
            <a:r>
              <a:rPr lang="el-GR" dirty="0">
                <a:solidFill>
                  <a:srgbClr val="980002"/>
                </a:solidFill>
              </a:rPr>
              <a:t>π</a:t>
            </a:r>
            <a:r>
              <a:rPr lang="el-GR" dirty="0"/>
              <a:t>. 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2D990CC3-C22C-5742-A468-DA44DEB38A94}"/>
              </a:ext>
            </a:extLst>
          </p:cNvPr>
          <p:cNvSpPr txBox="1"/>
          <p:nvPr/>
        </p:nvSpPr>
        <p:spPr>
          <a:xfrm>
            <a:off x="3554690" y="4449291"/>
            <a:ext cx="203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radien = 3 cm 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C33FA03E-0387-EC45-A63A-8886D3CE4D6E}"/>
              </a:ext>
            </a:extLst>
          </p:cNvPr>
          <p:cNvSpPr txBox="1"/>
          <p:nvPr/>
        </p:nvSpPr>
        <p:spPr>
          <a:xfrm>
            <a:off x="3611789" y="4758214"/>
            <a:ext cx="151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Arean =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B817C95E-0ABD-A649-A31A-E5A50F34488B}"/>
              </a:ext>
            </a:extLst>
          </p:cNvPr>
          <p:cNvSpPr txBox="1"/>
          <p:nvPr/>
        </p:nvSpPr>
        <p:spPr>
          <a:xfrm>
            <a:off x="4493244" y="4747417"/>
            <a:ext cx="15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cs typeface="Bradley Hand Bold"/>
              </a:rPr>
              <a:t>π </a:t>
            </a:r>
            <a:r>
              <a:rPr lang="is-IS" dirty="0">
                <a:cs typeface="Bradley Hand Bold"/>
              </a:rPr>
              <a:t>∙ </a:t>
            </a:r>
            <a:r>
              <a:rPr lang="sv-SE" dirty="0"/>
              <a:t>3 </a:t>
            </a:r>
            <a:r>
              <a:rPr lang="is-IS" dirty="0">
                <a:cs typeface="Bradley Hand Bold"/>
              </a:rPr>
              <a:t>∙ </a:t>
            </a:r>
            <a:r>
              <a:rPr lang="sv-SE" dirty="0"/>
              <a:t>3 cm</a:t>
            </a:r>
            <a:r>
              <a:rPr lang="sv-SE" baseline="30000" dirty="0"/>
              <a:t>2</a:t>
            </a:r>
            <a:r>
              <a:rPr lang="sv-SE" dirty="0"/>
              <a:t> = 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D3A2DD44-BD45-D742-9D1C-5EA6A0E7A963}"/>
              </a:ext>
            </a:extLst>
          </p:cNvPr>
          <p:cNvSpPr txBox="1"/>
          <p:nvPr/>
        </p:nvSpPr>
        <p:spPr>
          <a:xfrm>
            <a:off x="5825930" y="4736620"/>
            <a:ext cx="163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28,27… cm</a:t>
            </a:r>
            <a:r>
              <a:rPr lang="sv-SE" baseline="30000" dirty="0"/>
              <a:t>2</a:t>
            </a:r>
            <a:r>
              <a:rPr lang="sv-SE" dirty="0"/>
              <a:t> </a:t>
            </a:r>
            <a:r>
              <a:rPr lang="is-IS" dirty="0">
                <a:cs typeface="Bradley Hand Bold"/>
              </a:rPr>
              <a:t>≈ </a:t>
            </a:r>
            <a:r>
              <a:rPr lang="sv-SE" dirty="0"/>
              <a:t>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0D2E05A-B465-2A47-A568-D3351CEC8379}"/>
              </a:ext>
            </a:extLst>
          </p:cNvPr>
          <p:cNvSpPr/>
          <p:nvPr/>
        </p:nvSpPr>
        <p:spPr>
          <a:xfrm>
            <a:off x="7125780" y="4725823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cs typeface="Bradley Hand Bold"/>
              </a:rPr>
              <a:t>28 cm</a:t>
            </a:r>
            <a:r>
              <a:rPr lang="is-IS" baseline="30000" dirty="0">
                <a:cs typeface="Bradley Hand Bold"/>
              </a:rPr>
              <a:t>2</a:t>
            </a:r>
            <a:endParaRPr lang="sv-SE" baseline="30000" dirty="0"/>
          </a:p>
        </p:txBody>
      </p: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57519301-ED7C-6A4E-82AB-124C10C3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2457254"/>
            <a:ext cx="2568100" cy="2629113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575E01-1277-6F44-B372-0D9A8855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98" y="2718961"/>
            <a:ext cx="3665899" cy="1052370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78692709-2B98-8647-A6A5-8FBDDCE7AC11}"/>
              </a:ext>
            </a:extLst>
          </p:cNvPr>
          <p:cNvSpPr txBox="1"/>
          <p:nvPr/>
        </p:nvSpPr>
        <p:spPr>
          <a:xfrm>
            <a:off x="3488548" y="3977296"/>
            <a:ext cx="203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Exempel: </a:t>
            </a:r>
          </a:p>
        </p:txBody>
      </p:sp>
    </p:spTree>
    <p:extLst>
      <p:ext uri="{BB962C8B-B14F-4D97-AF65-F5344CB8AC3E}">
        <p14:creationId xmlns:p14="http://schemas.microsoft.com/office/powerpoint/2010/main" val="28836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23" grpId="0"/>
      <p:bldP spid="24" grpId="0"/>
      <p:bldP spid="25" grpId="0"/>
      <p:bldP spid="26" grpId="0"/>
      <p:bldP spid="2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011316" y="1955673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Arean : </a:t>
            </a:r>
          </a:p>
        </p:txBody>
      </p:sp>
      <p:sp>
        <p:nvSpPr>
          <p:cNvPr id="12" name="Rektangel 11"/>
          <p:cNvSpPr/>
          <p:nvPr/>
        </p:nvSpPr>
        <p:spPr>
          <a:xfrm>
            <a:off x="1857300" y="1940632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1,3</a:t>
            </a:r>
            <a:r>
              <a:rPr lang="fi-FI" baseline="30000" dirty="0">
                <a:latin typeface="Bradley Hand Bold"/>
                <a:cs typeface="Bradley Hand Bold"/>
              </a:rPr>
              <a:t>2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fi-FI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cs typeface="Bradley Hand Bold"/>
              </a:rPr>
              <a:t> =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3375193" y="1924534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5,309… 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≈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4876731" y="1940632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5,3 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endParaRPr lang="sv-SE" dirty="0">
              <a:latin typeface="Bradley Hand Bold"/>
              <a:cs typeface="Bradley Hand Bold"/>
            </a:endParaRPr>
          </a:p>
        </p:txBody>
      </p:sp>
      <p:grpSp>
        <p:nvGrpSpPr>
          <p:cNvPr id="29" name="Grupp 28"/>
          <p:cNvGrpSpPr/>
          <p:nvPr/>
        </p:nvGrpSpPr>
        <p:grpSpPr>
          <a:xfrm>
            <a:off x="3233899" y="4398525"/>
            <a:ext cx="1111949" cy="1060293"/>
            <a:chOff x="3232481" y="4380149"/>
            <a:chExt cx="1111949" cy="1060293"/>
          </a:xfrm>
        </p:grpSpPr>
        <p:sp>
          <p:nvSpPr>
            <p:cNvPr id="15" name="Ellips 14"/>
            <p:cNvSpPr/>
            <p:nvPr/>
          </p:nvSpPr>
          <p:spPr>
            <a:xfrm>
              <a:off x="3232481" y="4380149"/>
              <a:ext cx="1111949" cy="1060293"/>
            </a:xfrm>
            <a:prstGeom prst="ellipse">
              <a:avLst/>
            </a:prstGeom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7" name="Rak 16"/>
            <p:cNvCxnSpPr>
              <a:stCxn id="15" idx="2"/>
              <a:endCxn id="15" idx="6"/>
            </p:cNvCxnSpPr>
            <p:nvPr/>
          </p:nvCxnSpPr>
          <p:spPr>
            <a:xfrm>
              <a:off x="3232481" y="4910296"/>
              <a:ext cx="1111949" cy="0"/>
            </a:xfrm>
            <a:prstGeom prst="line">
              <a:avLst/>
            </a:prstGeom>
            <a:ln w="63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ruta 22"/>
            <p:cNvSpPr txBox="1"/>
            <p:nvPr/>
          </p:nvSpPr>
          <p:spPr>
            <a:xfrm>
              <a:off x="3689350" y="4779193"/>
              <a:ext cx="2407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900" dirty="0"/>
                <a:t>x</a:t>
              </a:r>
            </a:p>
          </p:txBody>
        </p:sp>
      </p:grpSp>
      <p:sp>
        <p:nvSpPr>
          <p:cNvPr id="30" name="Rektangel 29"/>
          <p:cNvSpPr/>
          <p:nvPr/>
        </p:nvSpPr>
        <p:spPr>
          <a:xfrm>
            <a:off x="4490977" y="452390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r</a:t>
            </a:r>
            <a:r>
              <a:rPr lang="fi-FI" baseline="30000" dirty="0">
                <a:latin typeface="Bradley Hand Bold"/>
                <a:cs typeface="Bradley Hand Bold"/>
              </a:rPr>
              <a:t>2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4482039" y="4851408"/>
            <a:ext cx="13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d </a:t>
            </a:r>
            <a:r>
              <a:rPr lang="sv-SE" dirty="0">
                <a:cs typeface="Bradley Hand Bold"/>
              </a:rPr>
              <a:t>=</a:t>
            </a:r>
            <a:r>
              <a:rPr lang="fi-FI" dirty="0">
                <a:latin typeface="Bradley Hand Bold"/>
                <a:cs typeface="Bradley Hand Bold"/>
              </a:rPr>
              <a:t> 4,6 dm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2" name="textruta 31"/>
          <p:cNvSpPr txBox="1"/>
          <p:nvPr/>
        </p:nvSpPr>
        <p:spPr>
          <a:xfrm>
            <a:off x="1996401" y="5840340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Arean : </a:t>
            </a:r>
          </a:p>
        </p:txBody>
      </p:sp>
      <p:sp>
        <p:nvSpPr>
          <p:cNvPr id="33" name="Rektangel 32"/>
          <p:cNvSpPr/>
          <p:nvPr/>
        </p:nvSpPr>
        <p:spPr>
          <a:xfrm>
            <a:off x="2716260" y="5833369"/>
            <a:ext cx="172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π </a:t>
            </a:r>
            <a:r>
              <a:rPr lang="is-IS" dirty="0">
                <a:latin typeface="Bradley Hand Bold"/>
                <a:cs typeface="Bradley Hand Bold"/>
              </a:rPr>
              <a:t>∙ </a:t>
            </a:r>
            <a:r>
              <a:rPr lang="sv-SE" dirty="0">
                <a:latin typeface="Bradley Hand Bold"/>
                <a:cs typeface="Bradley Hand Bold"/>
              </a:rPr>
              <a:t>2,3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 dm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34" name="textruta 33"/>
          <p:cNvSpPr txBox="1"/>
          <p:nvPr/>
        </p:nvSpPr>
        <p:spPr>
          <a:xfrm>
            <a:off x="4345877" y="5826398"/>
            <a:ext cx="17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16,61… </a:t>
            </a:r>
            <a:r>
              <a:rPr lang="is-IS" dirty="0">
                <a:latin typeface="Bradley Hand Bold"/>
                <a:cs typeface="Bradley Hand Bold"/>
              </a:rPr>
              <a:t>dm</a:t>
            </a:r>
            <a:r>
              <a:rPr lang="is-IS" baseline="30000" dirty="0">
                <a:latin typeface="Bradley Hand Bold"/>
                <a:cs typeface="Bradley Hand Bold"/>
              </a:rPr>
              <a:t>2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35" name="Rektangel 34"/>
          <p:cNvSpPr/>
          <p:nvPr/>
        </p:nvSpPr>
        <p:spPr>
          <a:xfrm>
            <a:off x="5866104" y="5826398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17 dm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6" name="textruta 35"/>
          <p:cNvSpPr txBox="1"/>
          <p:nvPr/>
        </p:nvSpPr>
        <p:spPr>
          <a:xfrm>
            <a:off x="1396238" y="2562245"/>
            <a:ext cx="435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Gurkskivans area är 5,3 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2013611" y="6408815"/>
            <a:ext cx="42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Darttavlans area är 17 dm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sp>
        <p:nvSpPr>
          <p:cNvPr id="38" name="Rektangel 37"/>
          <p:cNvSpPr/>
          <p:nvPr/>
        </p:nvSpPr>
        <p:spPr>
          <a:xfrm>
            <a:off x="1857300" y="1173453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r</a:t>
            </a:r>
            <a:r>
              <a:rPr lang="fi-FI" baseline="30000" dirty="0">
                <a:latin typeface="Bradley Hand Bold"/>
                <a:cs typeface="Bradley Hand Bold"/>
              </a:rPr>
              <a:t>2</a:t>
            </a:r>
            <a:endParaRPr lang="sv-SE" baseline="30000" dirty="0">
              <a:latin typeface="Bradley Hand Bold"/>
              <a:cs typeface="Bradley Hand Bold"/>
            </a:endParaRP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073C03E7-DED2-F44A-A1A3-B2F55445B419}"/>
              </a:ext>
            </a:extLst>
          </p:cNvPr>
          <p:cNvGrpSpPr/>
          <p:nvPr/>
        </p:nvGrpSpPr>
        <p:grpSpPr>
          <a:xfrm>
            <a:off x="703987" y="166043"/>
            <a:ext cx="6424011" cy="1363371"/>
            <a:chOff x="681409" y="-14580"/>
            <a:chExt cx="6424011" cy="1363371"/>
          </a:xfrm>
        </p:grpSpPr>
        <p:sp>
          <p:nvSpPr>
            <p:cNvPr id="3" name="Rektangel 2"/>
            <p:cNvSpPr/>
            <p:nvPr/>
          </p:nvSpPr>
          <p:spPr>
            <a:xfrm>
              <a:off x="681409" y="286386"/>
              <a:ext cx="6121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Vilken är gurkskivans area?</a:t>
              </a:r>
            </a:p>
            <a:p>
              <a:r>
                <a:rPr lang="sv-SE" dirty="0"/>
                <a:t>Avrunda till tiondels kvadratcentimeter.</a:t>
              </a:r>
            </a:p>
          </p:txBody>
        </p:sp>
        <p:grpSp>
          <p:nvGrpSpPr>
            <p:cNvPr id="19" name="Grupp 18">
              <a:extLst>
                <a:ext uri="{FF2B5EF4-FFF2-40B4-BE49-F238E27FC236}">
                  <a16:creationId xmlns:a16="http://schemas.microsoft.com/office/drawing/2014/main" id="{9F5DE9FE-0867-8145-9D78-7B3B4EB9DBED}"/>
                </a:ext>
              </a:extLst>
            </p:cNvPr>
            <p:cNvGrpSpPr/>
            <p:nvPr/>
          </p:nvGrpSpPr>
          <p:grpSpPr>
            <a:xfrm>
              <a:off x="5371445" y="-14580"/>
              <a:ext cx="1733975" cy="1363371"/>
              <a:chOff x="4470112" y="78185"/>
              <a:chExt cx="1733975" cy="1363371"/>
            </a:xfrm>
          </p:grpSpPr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E51BAEFB-D118-6140-86C5-7455A6205C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6534" t="7759" r="10707" b="51509"/>
              <a:stretch/>
            </p:blipFill>
            <p:spPr>
              <a:xfrm>
                <a:off x="4470112" y="103721"/>
                <a:ext cx="1326524" cy="1337835"/>
              </a:xfrm>
              <a:prstGeom prst="ellipse">
                <a:avLst/>
              </a:prstGeom>
            </p:spPr>
          </p:pic>
          <p:cxnSp>
            <p:nvCxnSpPr>
              <p:cNvPr id="16" name="Rak 15">
                <a:extLst>
                  <a:ext uri="{FF2B5EF4-FFF2-40B4-BE49-F238E27FC236}">
                    <a16:creationId xmlns:a16="http://schemas.microsoft.com/office/drawing/2014/main" id="{5A3832DA-0574-1B46-94BA-18846957F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3424" y="772638"/>
                <a:ext cx="61973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F97CBC75-C0F3-574A-982E-CEE1A6C2BF0F}"/>
                  </a:ext>
                </a:extLst>
              </p:cNvPr>
              <p:cNvSpPr/>
              <p:nvPr/>
            </p:nvSpPr>
            <p:spPr>
              <a:xfrm>
                <a:off x="5208580" y="473053"/>
                <a:ext cx="5068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1,3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89C2A3E-04BC-F64A-AF97-75B4573B340B}"/>
                  </a:ext>
                </a:extLst>
              </p:cNvPr>
              <p:cNvSpPr/>
              <p:nvPr/>
            </p:nvSpPr>
            <p:spPr>
              <a:xfrm>
                <a:off x="5519284" y="78185"/>
                <a:ext cx="6848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(cm)</a:t>
                </a:r>
              </a:p>
            </p:txBody>
          </p:sp>
        </p:grpSp>
      </p:grpSp>
      <p:sp>
        <p:nvSpPr>
          <p:cNvPr id="41" name="Rektangel 40">
            <a:extLst>
              <a:ext uri="{FF2B5EF4-FFF2-40B4-BE49-F238E27FC236}">
                <a16:creationId xmlns:a16="http://schemas.microsoft.com/office/drawing/2014/main" id="{6557261E-CBB9-F44D-A4F7-A6BD9A0EFB73}"/>
              </a:ext>
            </a:extLst>
          </p:cNvPr>
          <p:cNvSpPr/>
          <p:nvPr/>
        </p:nvSpPr>
        <p:spPr>
          <a:xfrm>
            <a:off x="1933531" y="1492308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r</a:t>
            </a:r>
            <a:r>
              <a:rPr lang="sv-SE" dirty="0">
                <a:cs typeface="Bradley Hand Bold"/>
              </a:rPr>
              <a:t> = </a:t>
            </a:r>
            <a:r>
              <a:rPr lang="fi-FI" dirty="0">
                <a:latin typeface="Bradley Hand Bold"/>
                <a:cs typeface="Bradley Hand Bold"/>
              </a:rPr>
              <a:t>1,3 cm </a:t>
            </a:r>
            <a:endParaRPr lang="sv-SE" dirty="0">
              <a:latin typeface="Bradley Hand Bold"/>
              <a:cs typeface="Bradley Hand Bold"/>
            </a:endParaRP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47078CE5-EF7B-2745-A89A-BDB9C0225C6C}"/>
              </a:ext>
            </a:extLst>
          </p:cNvPr>
          <p:cNvGrpSpPr/>
          <p:nvPr/>
        </p:nvGrpSpPr>
        <p:grpSpPr>
          <a:xfrm>
            <a:off x="832208" y="3632017"/>
            <a:ext cx="6867153" cy="1018056"/>
            <a:chOff x="809630" y="3451394"/>
            <a:chExt cx="6867153" cy="1018056"/>
          </a:xfrm>
        </p:grpSpPr>
        <p:sp>
          <p:nvSpPr>
            <p:cNvPr id="4" name="Rektangel 3"/>
            <p:cNvSpPr/>
            <p:nvPr/>
          </p:nvSpPr>
          <p:spPr>
            <a:xfrm>
              <a:off x="809630" y="3557894"/>
              <a:ext cx="66989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En darttavla har diametern 4,6 dm. Hur stor är arean?</a:t>
              </a:r>
            </a:p>
            <a:p>
              <a:r>
                <a:rPr lang="sv-SE" dirty="0"/>
                <a:t>Avrunda till hela kvadratdecimeter.</a:t>
              </a:r>
            </a:p>
          </p:txBody>
        </p:sp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BAF48C1D-E03E-2645-9AC9-168EAA54F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2985" y="3451394"/>
              <a:ext cx="1353798" cy="1018056"/>
            </a:xfrm>
            <a:prstGeom prst="ellipse">
              <a:avLst/>
            </a:prstGeom>
          </p:spPr>
        </p:pic>
      </p:grpSp>
      <p:sp>
        <p:nvSpPr>
          <p:cNvPr id="42" name="Rektangel 41">
            <a:extLst>
              <a:ext uri="{FF2B5EF4-FFF2-40B4-BE49-F238E27FC236}">
                <a16:creationId xmlns:a16="http://schemas.microsoft.com/office/drawing/2014/main" id="{B1B41D9C-ECD6-FE48-B2F8-3C6DC5AC56E3}"/>
              </a:ext>
            </a:extLst>
          </p:cNvPr>
          <p:cNvSpPr/>
          <p:nvPr/>
        </p:nvSpPr>
        <p:spPr>
          <a:xfrm>
            <a:off x="4522915" y="5128215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r </a:t>
            </a:r>
            <a:r>
              <a:rPr lang="sv-SE" dirty="0">
                <a:cs typeface="Bradley Hand Bold"/>
              </a:rPr>
              <a:t>=</a:t>
            </a:r>
            <a:r>
              <a:rPr lang="fi-FI" dirty="0">
                <a:latin typeface="Bradley Hand Bold"/>
                <a:cs typeface="Bradley Hand Bold"/>
              </a:rPr>
              <a:t> 2,3 dm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BA10ADD2-40BB-BB22-AC68-FAF28014434C}"/>
              </a:ext>
            </a:extLst>
          </p:cNvPr>
          <p:cNvSpPr/>
          <p:nvPr/>
        </p:nvSpPr>
        <p:spPr>
          <a:xfrm>
            <a:off x="158677" y="9564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4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4425899" y="1635432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</a:t>
            </a:r>
            <a:r>
              <a:rPr lang="sv-SE" dirty="0">
                <a:cs typeface="Bradley Hand Bold"/>
              </a:rPr>
              <a:t> = </a:t>
            </a:r>
            <a:r>
              <a:rPr lang="sv-SE" dirty="0">
                <a:latin typeface="Bradley Hand Bold"/>
                <a:cs typeface="Bradley Hand Bold"/>
              </a:rPr>
              <a:t>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r</a:t>
            </a:r>
            <a:r>
              <a:rPr lang="fi-FI" baseline="30000" dirty="0">
                <a:latin typeface="Bradley Hand Bold"/>
                <a:cs typeface="Bradley Hand Bold"/>
              </a:rPr>
              <a:t>2</a:t>
            </a:r>
            <a:endParaRPr lang="sv-SE" baseline="30000" dirty="0">
              <a:latin typeface="Bradley Hand Bold"/>
              <a:cs typeface="Bradley Hand Bold"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4498767" y="2444204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r </a:t>
            </a:r>
            <a:r>
              <a:rPr lang="sv-SE" dirty="0">
                <a:cs typeface="Bradley Hand Bold"/>
              </a:rPr>
              <a:t> = </a:t>
            </a:r>
            <a:r>
              <a:rPr lang="fi-FI" dirty="0">
                <a:latin typeface="Bradley Hand Bold"/>
                <a:cs typeface="Bradley Hand Bold"/>
              </a:rPr>
              <a:t> 2,1 m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1112048" y="4233853"/>
            <a:ext cx="92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Arean: </a:t>
            </a:r>
          </a:p>
        </p:txBody>
      </p:sp>
      <p:grpSp>
        <p:nvGrpSpPr>
          <p:cNvPr id="20" name="Grupp 19"/>
          <p:cNvGrpSpPr/>
          <p:nvPr/>
        </p:nvGrpSpPr>
        <p:grpSpPr>
          <a:xfrm>
            <a:off x="1932934" y="4143975"/>
            <a:ext cx="1679544" cy="596373"/>
            <a:chOff x="1732410" y="5133259"/>
            <a:chExt cx="1679636" cy="596373"/>
          </a:xfrm>
        </p:grpSpPr>
        <p:grpSp>
          <p:nvGrpSpPr>
            <p:cNvPr id="23" name="Grupp 22"/>
            <p:cNvGrpSpPr>
              <a:grpSpLocks/>
            </p:cNvGrpSpPr>
            <p:nvPr/>
          </p:nvGrpSpPr>
          <p:grpSpPr bwMode="auto">
            <a:xfrm>
              <a:off x="1732410" y="5133259"/>
              <a:ext cx="957825" cy="596373"/>
              <a:chOff x="3920347" y="1904670"/>
              <a:chExt cx="957379" cy="596541"/>
            </a:xfrm>
          </p:grpSpPr>
          <p:sp>
            <p:nvSpPr>
              <p:cNvPr id="25" name="textruta 29"/>
              <p:cNvSpPr txBox="1">
                <a:spLocks noChangeArrowheads="1"/>
              </p:cNvSpPr>
              <p:nvPr/>
            </p:nvSpPr>
            <p:spPr bwMode="auto">
              <a:xfrm>
                <a:off x="3920347" y="1904670"/>
                <a:ext cx="957379" cy="36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l-GR" sz="1800" dirty="0">
                    <a:latin typeface="Bradley Hand Bold"/>
                    <a:cs typeface="Bradley Hand Bold"/>
                  </a:rPr>
                  <a:t>π</a:t>
                </a:r>
                <a:r>
                  <a:rPr lang="sv-SE" sz="1800" dirty="0">
                    <a:latin typeface="Bradley Hand Bold"/>
                    <a:cs typeface="Bradley Hand Bold"/>
                  </a:rPr>
                  <a:t> </a:t>
                </a:r>
                <a:r>
                  <a:rPr lang="is-IS" sz="1800" dirty="0">
                    <a:latin typeface="Bradley Hand Bold"/>
                    <a:cs typeface="Bradley Hand Bold"/>
                  </a:rPr>
                  <a:t>∙ </a:t>
                </a:r>
                <a:r>
                  <a:rPr lang="sv-SE" sz="1800" dirty="0">
                    <a:latin typeface="Bradley Hand Bold"/>
                    <a:cs typeface="Bradley Hand Bold"/>
                  </a:rPr>
                  <a:t>2,1</a:t>
                </a:r>
                <a:r>
                  <a:rPr lang="sv-SE" sz="1800" baseline="30000" dirty="0">
                    <a:latin typeface="Bradley Hand Bold"/>
                    <a:cs typeface="Bradley Hand Bold"/>
                  </a:rPr>
                  <a:t>2</a:t>
                </a:r>
                <a:endParaRPr lang="sv-SE" sz="1800" dirty="0">
                  <a:latin typeface="Bradley Hand Bold"/>
                  <a:cs typeface="Bradley Hand Bold"/>
                </a:endParaRPr>
              </a:p>
            </p:txBody>
          </p:sp>
          <p:sp>
            <p:nvSpPr>
              <p:cNvPr id="26" name="textruta 30"/>
              <p:cNvSpPr txBox="1">
                <a:spLocks noChangeArrowheads="1"/>
              </p:cNvSpPr>
              <p:nvPr/>
            </p:nvSpPr>
            <p:spPr bwMode="auto">
              <a:xfrm>
                <a:off x="4200391" y="2131775"/>
                <a:ext cx="328783" cy="36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800" dirty="0">
                    <a:latin typeface="Bradley Hand Bold"/>
                    <a:cs typeface="Bradley Hand Bold"/>
                  </a:rPr>
                  <a:t>2</a:t>
                </a:r>
              </a:p>
            </p:txBody>
          </p:sp>
          <p:cxnSp>
            <p:nvCxnSpPr>
              <p:cNvPr id="27" name="Rak 26"/>
              <p:cNvCxnSpPr>
                <a:cxnSpLocks/>
              </p:cNvCxnSpPr>
              <p:nvPr/>
            </p:nvCxnSpPr>
            <p:spPr>
              <a:xfrm>
                <a:off x="3971548" y="2202941"/>
                <a:ext cx="711075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ruta 21"/>
            <p:cNvSpPr txBox="1"/>
            <p:nvPr/>
          </p:nvSpPr>
          <p:spPr>
            <a:xfrm>
              <a:off x="2522011" y="5243870"/>
              <a:ext cx="890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m</a:t>
              </a:r>
              <a:r>
                <a:rPr lang="sv-SE" baseline="30000" dirty="0">
                  <a:latin typeface="Bradley Hand Bold"/>
                  <a:cs typeface="Bradley Hand Bold"/>
                </a:rPr>
                <a:t>2 </a:t>
              </a:r>
              <a:r>
                <a:rPr lang="sv-SE" dirty="0"/>
                <a:t>≈</a:t>
              </a:r>
            </a:p>
          </p:txBody>
        </p:sp>
      </p:grpSp>
      <p:sp>
        <p:nvSpPr>
          <p:cNvPr id="31" name="textruta 30"/>
          <p:cNvSpPr txBox="1"/>
          <p:nvPr/>
        </p:nvSpPr>
        <p:spPr>
          <a:xfrm>
            <a:off x="4953896" y="4227869"/>
            <a:ext cx="98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6,9 m</a:t>
            </a:r>
            <a:r>
              <a:rPr lang="is-IS" baseline="30000" dirty="0">
                <a:latin typeface="Bradley Hand Bold"/>
                <a:cs typeface="Bradley Hand Bold"/>
              </a:rPr>
              <a:t>2</a:t>
            </a:r>
            <a:endParaRPr lang="sv-SE" dirty="0"/>
          </a:p>
        </p:txBody>
      </p:sp>
      <p:sp>
        <p:nvSpPr>
          <p:cNvPr id="33" name="textruta 32"/>
          <p:cNvSpPr txBox="1"/>
          <p:nvPr/>
        </p:nvSpPr>
        <p:spPr>
          <a:xfrm>
            <a:off x="1489218" y="6192487"/>
            <a:ext cx="619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Bryggans omkrets är 10,8 m och kostar 3 120 kr.</a:t>
            </a:r>
          </a:p>
        </p:txBody>
      </p:sp>
      <p:sp>
        <p:nvSpPr>
          <p:cNvPr id="41" name="Rektangel 40"/>
          <p:cNvSpPr/>
          <p:nvPr/>
        </p:nvSpPr>
        <p:spPr>
          <a:xfrm>
            <a:off x="3389949" y="5288660"/>
            <a:ext cx="106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3 120 kr</a:t>
            </a:r>
          </a:p>
        </p:txBody>
      </p:sp>
      <p:sp>
        <p:nvSpPr>
          <p:cNvPr id="42" name="textruta 41"/>
          <p:cNvSpPr txBox="1"/>
          <p:nvPr/>
        </p:nvSpPr>
        <p:spPr>
          <a:xfrm>
            <a:off x="946290" y="4771001"/>
            <a:ext cx="253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Pris/m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: 450 kr/m</a:t>
            </a:r>
            <a:r>
              <a:rPr lang="sv-SE" baseline="30000" dirty="0">
                <a:latin typeface="Bradley Hand Bold"/>
                <a:cs typeface="Bradley Hand Bold"/>
              </a:rPr>
              <a:t>2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43" name="textruta 42"/>
          <p:cNvSpPr txBox="1"/>
          <p:nvPr/>
        </p:nvSpPr>
        <p:spPr>
          <a:xfrm>
            <a:off x="783539" y="5286830"/>
            <a:ext cx="134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Pris totalt:</a:t>
            </a:r>
          </a:p>
        </p:txBody>
      </p:sp>
      <p:sp>
        <p:nvSpPr>
          <p:cNvPr id="44" name="textruta 43"/>
          <p:cNvSpPr txBox="1"/>
          <p:nvPr/>
        </p:nvSpPr>
        <p:spPr>
          <a:xfrm>
            <a:off x="1932934" y="5288660"/>
            <a:ext cx="157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6,9 ∙ 450 kr </a:t>
            </a:r>
            <a:r>
              <a:rPr lang="is-IS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1483541" y="200293"/>
            <a:ext cx="8449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brygga har formen av en halvcirkel med diametern 4,2 m.  </a:t>
            </a:r>
          </a:p>
          <a:p>
            <a:endParaRPr lang="sv-SE" dirty="0"/>
          </a:p>
          <a:p>
            <a:pPr marL="342900" indent="-342900">
              <a:buAutoNum type="alphaLcParenR"/>
            </a:pPr>
            <a:r>
              <a:rPr lang="sv-SE" dirty="0"/>
              <a:t>Vilken omkrets har bryggan?</a:t>
            </a:r>
          </a:p>
          <a:p>
            <a:pPr marL="342900" indent="-342900">
              <a:buAutoNum type="alphaLcParenR"/>
            </a:pPr>
            <a:r>
              <a:rPr lang="sv-SE" dirty="0"/>
              <a:t>Vad kostar bryggan om priset/m</a:t>
            </a:r>
            <a:r>
              <a:rPr lang="sv-SE" baseline="30000" dirty="0"/>
              <a:t>2  </a:t>
            </a:r>
            <a:r>
              <a:rPr lang="sv-SE" dirty="0"/>
              <a:t>är 450 kr? Avrunda till tiotal.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109E9589-1493-3F4A-85BE-92ACAFA17EC8}"/>
              </a:ext>
            </a:extLst>
          </p:cNvPr>
          <p:cNvGrpSpPr/>
          <p:nvPr/>
        </p:nvGrpSpPr>
        <p:grpSpPr>
          <a:xfrm>
            <a:off x="2325612" y="1404823"/>
            <a:ext cx="1993038" cy="1239217"/>
            <a:chOff x="5544560" y="529439"/>
            <a:chExt cx="2591913" cy="1503608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BDF161A9-CD4B-4F48-B3E4-BEBAEE76D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450" r="17821"/>
            <a:stretch/>
          </p:blipFill>
          <p:spPr>
            <a:xfrm>
              <a:off x="5544560" y="917196"/>
              <a:ext cx="2164031" cy="1115851"/>
            </a:xfrm>
            <a:prstGeom prst="rect">
              <a:avLst/>
            </a:prstGeom>
          </p:spPr>
        </p:pic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6129B21F-9FA2-6545-AC17-BEEBA482DA29}"/>
                </a:ext>
              </a:extLst>
            </p:cNvPr>
            <p:cNvSpPr/>
            <p:nvPr/>
          </p:nvSpPr>
          <p:spPr>
            <a:xfrm>
              <a:off x="7576705" y="529439"/>
              <a:ext cx="559768" cy="36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cs typeface="Bradley Hand Bold"/>
                </a:rPr>
                <a:t>(</a:t>
              </a:r>
              <a:r>
                <a:rPr lang="sv-SE" dirty="0">
                  <a:latin typeface="Bradley Hand" pitchFamily="2" charset="77"/>
                  <a:cs typeface="Bradley Hand Bold"/>
                </a:rPr>
                <a:t>m</a:t>
              </a:r>
              <a:r>
                <a:rPr lang="sv-SE" dirty="0">
                  <a:latin typeface="Bradley Hand Bold"/>
                  <a:cs typeface="Bradley Hand Bold"/>
                </a:rPr>
                <a:t>)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F534C25A-FDBE-2E45-9FEE-0C9F1D54B3F3}"/>
                </a:ext>
              </a:extLst>
            </p:cNvPr>
            <p:cNvSpPr/>
            <p:nvPr/>
          </p:nvSpPr>
          <p:spPr>
            <a:xfrm>
              <a:off x="6262235" y="576318"/>
              <a:ext cx="534121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4,2</a:t>
              </a:r>
            </a:p>
          </p:txBody>
        </p:sp>
      </p:grpSp>
      <p:sp>
        <p:nvSpPr>
          <p:cNvPr id="50" name="Rektangel 49">
            <a:extLst>
              <a:ext uri="{FF2B5EF4-FFF2-40B4-BE49-F238E27FC236}">
                <a16:creationId xmlns:a16="http://schemas.microsoft.com/office/drawing/2014/main" id="{8BF20C1A-B92A-4A4B-AA74-7B5AC1A46E89}"/>
              </a:ext>
            </a:extLst>
          </p:cNvPr>
          <p:cNvSpPr/>
          <p:nvPr/>
        </p:nvSpPr>
        <p:spPr>
          <a:xfrm>
            <a:off x="4457159" y="2025039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d </a:t>
            </a:r>
            <a:r>
              <a:rPr lang="sv-SE" dirty="0">
                <a:cs typeface="Bradley Hand Bold"/>
              </a:rPr>
              <a:t> = </a:t>
            </a:r>
            <a:r>
              <a:rPr lang="fi-FI" dirty="0">
                <a:latin typeface="Bradley Hand Bold"/>
                <a:cs typeface="Bradley Hand Bold"/>
              </a:rPr>
              <a:t> 4,2 m 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4D2376B-2FED-FEF4-8980-4621B33A20E9}"/>
              </a:ext>
            </a:extLst>
          </p:cNvPr>
          <p:cNvSpPr/>
          <p:nvPr/>
        </p:nvSpPr>
        <p:spPr>
          <a:xfrm>
            <a:off x="225535" y="228923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D8A2249E-AADB-5803-0399-72D5490EE858}"/>
              </a:ext>
            </a:extLst>
          </p:cNvPr>
          <p:cNvSpPr txBox="1"/>
          <p:nvPr/>
        </p:nvSpPr>
        <p:spPr>
          <a:xfrm>
            <a:off x="488568" y="3096892"/>
            <a:ext cx="165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a)  Omkrets: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63462019-1A04-18A6-1760-4AB5E761A945}"/>
              </a:ext>
            </a:extLst>
          </p:cNvPr>
          <p:cNvSpPr txBox="1"/>
          <p:nvPr/>
        </p:nvSpPr>
        <p:spPr>
          <a:xfrm>
            <a:off x="1802880" y="3549659"/>
            <a:ext cx="17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6,6 </a:t>
            </a:r>
            <a:r>
              <a:rPr lang="is-IS" dirty="0">
                <a:cs typeface="Bradley Hand Bold"/>
              </a:rPr>
              <a:t>+</a:t>
            </a:r>
            <a:r>
              <a:rPr lang="is-IS" dirty="0">
                <a:latin typeface="Bradley Hand Bold"/>
                <a:cs typeface="Bradley Hand Bold"/>
              </a:rPr>
              <a:t> 4,2 m </a:t>
            </a:r>
            <a:r>
              <a:rPr lang="is-IS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6356D98C-C4DD-CBC6-E6C1-6A3012DA6913}"/>
              </a:ext>
            </a:extLst>
          </p:cNvPr>
          <p:cNvSpPr/>
          <p:nvPr/>
        </p:nvSpPr>
        <p:spPr>
          <a:xfrm>
            <a:off x="4738484" y="3083441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6,6 m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7CE9292A-3D8E-8D09-0166-7AE64CA27F23}"/>
              </a:ext>
            </a:extLst>
          </p:cNvPr>
          <p:cNvSpPr/>
          <p:nvPr/>
        </p:nvSpPr>
        <p:spPr>
          <a:xfrm>
            <a:off x="5862459" y="1635432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d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E0D593A1-778A-28B8-B0EF-882F4D1E308C}"/>
              </a:ext>
            </a:extLst>
          </p:cNvPr>
          <p:cNvSpPr/>
          <p:nvPr/>
        </p:nvSpPr>
        <p:spPr>
          <a:xfrm>
            <a:off x="5982805" y="3025978"/>
            <a:ext cx="294963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Cirkelbågens längd är halva cirkelns omkrets. Sedan måste vi lägga till diametern för att få halvcirkelns hela omkrets.</a:t>
            </a:r>
            <a:endParaRPr lang="sv-SE" sz="600" dirty="0"/>
          </a:p>
        </p:txBody>
      </p:sp>
      <p:grpSp>
        <p:nvGrpSpPr>
          <p:cNvPr id="37" name="Grupp 36">
            <a:extLst>
              <a:ext uri="{FF2B5EF4-FFF2-40B4-BE49-F238E27FC236}">
                <a16:creationId xmlns:a16="http://schemas.microsoft.com/office/drawing/2014/main" id="{284C342E-07C0-C67A-7535-BCC7947446C3}"/>
              </a:ext>
            </a:extLst>
          </p:cNvPr>
          <p:cNvGrpSpPr/>
          <p:nvPr/>
        </p:nvGrpSpPr>
        <p:grpSpPr>
          <a:xfrm>
            <a:off x="1874513" y="3000027"/>
            <a:ext cx="1915241" cy="596373"/>
            <a:chOff x="1732410" y="5133259"/>
            <a:chExt cx="1915346" cy="596373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FD540DD5-7785-65F4-3194-D23FD2CAC5B8}"/>
                </a:ext>
              </a:extLst>
            </p:cNvPr>
            <p:cNvGrpSpPr/>
            <p:nvPr/>
          </p:nvGrpSpPr>
          <p:grpSpPr>
            <a:xfrm>
              <a:off x="1732410" y="5133259"/>
              <a:ext cx="1915346" cy="596373"/>
              <a:chOff x="2515649" y="3447112"/>
              <a:chExt cx="1915346" cy="596373"/>
            </a:xfrm>
          </p:grpSpPr>
          <p:grpSp>
            <p:nvGrpSpPr>
              <p:cNvPr id="40" name="Grupp 39">
                <a:extLst>
                  <a:ext uri="{FF2B5EF4-FFF2-40B4-BE49-F238E27FC236}">
                    <a16:creationId xmlns:a16="http://schemas.microsoft.com/office/drawing/2014/main" id="{65959604-5E2B-4550-28D0-B142C59C37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5649" y="3447112"/>
                <a:ext cx="957825" cy="596373"/>
                <a:chOff x="3920347" y="1904670"/>
                <a:chExt cx="957379" cy="596541"/>
              </a:xfrm>
            </p:grpSpPr>
            <p:sp>
              <p:nvSpPr>
                <p:cNvPr id="47" name="textruta 29">
                  <a:extLst>
                    <a:ext uri="{FF2B5EF4-FFF2-40B4-BE49-F238E27FC236}">
                      <a16:creationId xmlns:a16="http://schemas.microsoft.com/office/drawing/2014/main" id="{ACB70B15-9BF3-44BF-3754-068AA26763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20347" y="1904670"/>
                  <a:ext cx="957379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l-GR" sz="1800" dirty="0">
                      <a:latin typeface="Bradley Hand Bold"/>
                      <a:cs typeface="Bradley Hand Bold"/>
                    </a:rPr>
                    <a:t>π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 </a:t>
                  </a:r>
                  <a:r>
                    <a:rPr lang="is-IS" sz="1800" dirty="0">
                      <a:latin typeface="Bradley Hand Bold"/>
                      <a:cs typeface="Bradley Hand Bold"/>
                    </a:rPr>
                    <a:t>∙ 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4,2</a:t>
                  </a:r>
                </a:p>
              </p:txBody>
            </p:sp>
            <p:sp>
              <p:nvSpPr>
                <p:cNvPr id="51" name="textruta 30">
                  <a:extLst>
                    <a:ext uri="{FF2B5EF4-FFF2-40B4-BE49-F238E27FC236}">
                      <a16:creationId xmlns:a16="http://schemas.microsoft.com/office/drawing/2014/main" id="{67AFB511-62C1-C46B-A836-F3C040D483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00391" y="2131775"/>
                  <a:ext cx="328783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2</a:t>
                  </a:r>
                </a:p>
              </p:txBody>
            </p:sp>
            <p:cxnSp>
              <p:nvCxnSpPr>
                <p:cNvPr id="52" name="Rak 51">
                  <a:extLst>
                    <a:ext uri="{FF2B5EF4-FFF2-40B4-BE49-F238E27FC236}">
                      <a16:creationId xmlns:a16="http://schemas.microsoft.com/office/drawing/2014/main" id="{A2992C31-5722-127E-58B3-3BB314336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9984" y="2201945"/>
                  <a:ext cx="711075" cy="0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ruta 45">
                <a:extLst>
                  <a:ext uri="{FF2B5EF4-FFF2-40B4-BE49-F238E27FC236}">
                    <a16:creationId xmlns:a16="http://schemas.microsoft.com/office/drawing/2014/main" id="{C3558E4B-F385-BA57-3B49-32BD2C4E8AE7}"/>
                  </a:ext>
                </a:extLst>
              </p:cNvPr>
              <p:cNvSpPr txBox="1"/>
              <p:nvPr/>
            </p:nvSpPr>
            <p:spPr>
              <a:xfrm>
                <a:off x="4175525" y="3548127"/>
                <a:ext cx="2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v-SE" dirty="0"/>
              </a:p>
            </p:txBody>
          </p:sp>
        </p:grp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439A0A34-06B5-A967-510E-2A35DCEBA817}"/>
                </a:ext>
              </a:extLst>
            </p:cNvPr>
            <p:cNvSpPr txBox="1"/>
            <p:nvPr/>
          </p:nvSpPr>
          <p:spPr>
            <a:xfrm>
              <a:off x="2522019" y="5230124"/>
              <a:ext cx="618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m </a:t>
              </a:r>
              <a:r>
                <a:rPr lang="sv-SE" dirty="0"/>
                <a:t>≈</a:t>
              </a:r>
            </a:p>
          </p:txBody>
        </p:sp>
      </p:grpSp>
      <p:grpSp>
        <p:nvGrpSpPr>
          <p:cNvPr id="53" name="Grupp 52">
            <a:extLst>
              <a:ext uri="{FF2B5EF4-FFF2-40B4-BE49-F238E27FC236}">
                <a16:creationId xmlns:a16="http://schemas.microsoft.com/office/drawing/2014/main" id="{B3AE3CC5-5FB7-CB82-3CD5-6EC940EEBD43}"/>
              </a:ext>
            </a:extLst>
          </p:cNvPr>
          <p:cNvGrpSpPr/>
          <p:nvPr/>
        </p:nvGrpSpPr>
        <p:grpSpPr>
          <a:xfrm>
            <a:off x="3154664" y="2979812"/>
            <a:ext cx="1915242" cy="617012"/>
            <a:chOff x="1732409" y="5133261"/>
            <a:chExt cx="1915347" cy="617012"/>
          </a:xfrm>
        </p:grpSpPr>
        <p:grpSp>
          <p:nvGrpSpPr>
            <p:cNvPr id="54" name="Grupp 53">
              <a:extLst>
                <a:ext uri="{FF2B5EF4-FFF2-40B4-BE49-F238E27FC236}">
                  <a16:creationId xmlns:a16="http://schemas.microsoft.com/office/drawing/2014/main" id="{88C387A5-4075-D762-1AA4-7637A4CE60C1}"/>
                </a:ext>
              </a:extLst>
            </p:cNvPr>
            <p:cNvGrpSpPr/>
            <p:nvPr/>
          </p:nvGrpSpPr>
          <p:grpSpPr>
            <a:xfrm>
              <a:off x="1732409" y="5133261"/>
              <a:ext cx="1915347" cy="617012"/>
              <a:chOff x="2515648" y="3447114"/>
              <a:chExt cx="1915347" cy="617012"/>
            </a:xfrm>
          </p:grpSpPr>
          <p:grpSp>
            <p:nvGrpSpPr>
              <p:cNvPr id="56" name="Grupp 55">
                <a:extLst>
                  <a:ext uri="{FF2B5EF4-FFF2-40B4-BE49-F238E27FC236}">
                    <a16:creationId xmlns:a16="http://schemas.microsoft.com/office/drawing/2014/main" id="{BF8AE9AC-3512-2029-FA23-617EF1C7E7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5648" y="3447114"/>
                <a:ext cx="1306472" cy="617012"/>
                <a:chOff x="3920347" y="1904670"/>
                <a:chExt cx="1305864" cy="617185"/>
              </a:xfrm>
            </p:grpSpPr>
            <p:sp>
              <p:nvSpPr>
                <p:cNvPr id="58" name="textruta 29">
                  <a:extLst>
                    <a:ext uri="{FF2B5EF4-FFF2-40B4-BE49-F238E27FC236}">
                      <a16:creationId xmlns:a16="http://schemas.microsoft.com/office/drawing/2014/main" id="{C0A3A101-A4FE-ADF1-81F4-221DE63D5B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20347" y="1904670"/>
                  <a:ext cx="1305864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3,14 </a:t>
                  </a:r>
                  <a:r>
                    <a:rPr lang="is-IS" sz="1800" dirty="0">
                      <a:latin typeface="Bradley Hand Bold"/>
                      <a:cs typeface="Bradley Hand Bold"/>
                    </a:rPr>
                    <a:t>∙ 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4,2</a:t>
                  </a:r>
                </a:p>
              </p:txBody>
            </p:sp>
            <p:sp>
              <p:nvSpPr>
                <p:cNvPr id="59" name="textruta 30">
                  <a:extLst>
                    <a:ext uri="{FF2B5EF4-FFF2-40B4-BE49-F238E27FC236}">
                      <a16:creationId xmlns:a16="http://schemas.microsoft.com/office/drawing/2014/main" id="{973005CD-9D9A-E3A3-C1D2-9D5E1B37CD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17322" y="2152419"/>
                  <a:ext cx="328783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2</a:t>
                  </a:r>
                </a:p>
              </p:txBody>
            </p:sp>
            <p:cxnSp>
              <p:nvCxnSpPr>
                <p:cNvPr id="60" name="Rak 59">
                  <a:extLst>
                    <a:ext uri="{FF2B5EF4-FFF2-40B4-BE49-F238E27FC236}">
                      <a16:creationId xmlns:a16="http://schemas.microsoft.com/office/drawing/2014/main" id="{F241D10F-8A8D-1BEF-0529-EFA7F5D63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2443" y="2213905"/>
                  <a:ext cx="1045467" cy="0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ruta 56">
                <a:extLst>
                  <a:ext uri="{FF2B5EF4-FFF2-40B4-BE49-F238E27FC236}">
                    <a16:creationId xmlns:a16="http://schemas.microsoft.com/office/drawing/2014/main" id="{9E15DD12-949A-1FDB-A3E2-977EF57C7FF3}"/>
                  </a:ext>
                </a:extLst>
              </p:cNvPr>
              <p:cNvSpPr txBox="1"/>
              <p:nvPr/>
            </p:nvSpPr>
            <p:spPr>
              <a:xfrm>
                <a:off x="4175525" y="3548127"/>
                <a:ext cx="2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v-SE" dirty="0"/>
              </a:p>
            </p:txBody>
          </p:sp>
        </p:grpSp>
        <p:sp>
          <p:nvSpPr>
            <p:cNvPr id="55" name="textruta 54">
              <a:extLst>
                <a:ext uri="{FF2B5EF4-FFF2-40B4-BE49-F238E27FC236}">
                  <a16:creationId xmlns:a16="http://schemas.microsoft.com/office/drawing/2014/main" id="{9F2796A4-A871-5013-DBFA-06C7FE36CEC5}"/>
                </a:ext>
              </a:extLst>
            </p:cNvPr>
            <p:cNvSpPr txBox="1"/>
            <p:nvPr/>
          </p:nvSpPr>
          <p:spPr>
            <a:xfrm>
              <a:off x="2826320" y="5236671"/>
              <a:ext cx="618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m </a:t>
              </a:r>
              <a:r>
                <a:rPr lang="sv-SE" dirty="0"/>
                <a:t>≈</a:t>
              </a:r>
            </a:p>
          </p:txBody>
        </p:sp>
      </p:grpSp>
      <p:sp>
        <p:nvSpPr>
          <p:cNvPr id="61" name="Rektangel 60">
            <a:extLst>
              <a:ext uri="{FF2B5EF4-FFF2-40B4-BE49-F238E27FC236}">
                <a16:creationId xmlns:a16="http://schemas.microsoft.com/office/drawing/2014/main" id="{C04D73E5-F73A-6B8E-15DF-B6A0C6AFAA06}"/>
              </a:ext>
            </a:extLst>
          </p:cNvPr>
          <p:cNvSpPr/>
          <p:nvPr/>
        </p:nvSpPr>
        <p:spPr>
          <a:xfrm>
            <a:off x="3257908" y="3553505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10,8 m</a:t>
            </a:r>
          </a:p>
        </p:txBody>
      </p:sp>
      <p:sp>
        <p:nvSpPr>
          <p:cNvPr id="62" name="textruta 61">
            <a:extLst>
              <a:ext uri="{FF2B5EF4-FFF2-40B4-BE49-F238E27FC236}">
                <a16:creationId xmlns:a16="http://schemas.microsoft.com/office/drawing/2014/main" id="{884552C1-2AB9-7640-D26A-EE7F0FDE8C6B}"/>
              </a:ext>
            </a:extLst>
          </p:cNvPr>
          <p:cNvSpPr txBox="1"/>
          <p:nvPr/>
        </p:nvSpPr>
        <p:spPr>
          <a:xfrm>
            <a:off x="488568" y="4234886"/>
            <a:ext cx="4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b)</a:t>
            </a:r>
          </a:p>
        </p:txBody>
      </p:sp>
      <p:grpSp>
        <p:nvGrpSpPr>
          <p:cNvPr id="63" name="Grupp 62">
            <a:extLst>
              <a:ext uri="{FF2B5EF4-FFF2-40B4-BE49-F238E27FC236}">
                <a16:creationId xmlns:a16="http://schemas.microsoft.com/office/drawing/2014/main" id="{69FFEC2E-1F98-6171-9EBF-F5B7D1D66B37}"/>
              </a:ext>
            </a:extLst>
          </p:cNvPr>
          <p:cNvGrpSpPr/>
          <p:nvPr/>
        </p:nvGrpSpPr>
        <p:grpSpPr>
          <a:xfrm>
            <a:off x="3266806" y="4130877"/>
            <a:ext cx="2044596" cy="604758"/>
            <a:chOff x="1732408" y="5133260"/>
            <a:chExt cx="2044707" cy="604758"/>
          </a:xfrm>
        </p:grpSpPr>
        <p:grpSp>
          <p:nvGrpSpPr>
            <p:cNvPr id="66" name="Grupp 65">
              <a:extLst>
                <a:ext uri="{FF2B5EF4-FFF2-40B4-BE49-F238E27FC236}">
                  <a16:creationId xmlns:a16="http://schemas.microsoft.com/office/drawing/2014/main" id="{E01154B0-5375-3413-D3EA-81705D2F50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2408" y="5133260"/>
              <a:ext cx="1374253" cy="604758"/>
              <a:chOff x="3920347" y="1904670"/>
              <a:chExt cx="1373614" cy="604928"/>
            </a:xfrm>
          </p:grpSpPr>
          <p:sp>
            <p:nvSpPr>
              <p:cNvPr id="68" name="textruta 29">
                <a:extLst>
                  <a:ext uri="{FF2B5EF4-FFF2-40B4-BE49-F238E27FC236}">
                    <a16:creationId xmlns:a16="http://schemas.microsoft.com/office/drawing/2014/main" id="{09257162-762D-F655-21D5-0CD1F7209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0347" y="1904670"/>
                <a:ext cx="1373614" cy="36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800" dirty="0">
                    <a:latin typeface="Bradley Hand Bold"/>
                    <a:cs typeface="Bradley Hand Bold"/>
                  </a:rPr>
                  <a:t>3,14</a:t>
                </a:r>
                <a:r>
                  <a:rPr lang="is-IS" sz="1800" dirty="0">
                    <a:latin typeface="Bradley Hand Bold"/>
                    <a:cs typeface="Bradley Hand Bold"/>
                  </a:rPr>
                  <a:t>∙ </a:t>
                </a:r>
                <a:r>
                  <a:rPr lang="sv-SE" sz="1800" dirty="0">
                    <a:latin typeface="Bradley Hand Bold"/>
                    <a:cs typeface="Bradley Hand Bold"/>
                  </a:rPr>
                  <a:t>4,41</a:t>
                </a:r>
              </a:p>
            </p:txBody>
          </p:sp>
          <p:sp>
            <p:nvSpPr>
              <p:cNvPr id="69" name="textruta 30">
                <a:extLst>
                  <a:ext uri="{FF2B5EF4-FFF2-40B4-BE49-F238E27FC236}">
                    <a16:creationId xmlns:a16="http://schemas.microsoft.com/office/drawing/2014/main" id="{932E3047-B9D7-5453-B406-059564DCF7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4832" y="2140162"/>
                <a:ext cx="328783" cy="369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800" dirty="0">
                    <a:latin typeface="Bradley Hand Bold"/>
                    <a:cs typeface="Bradley Hand Bold"/>
                  </a:rPr>
                  <a:t>2</a:t>
                </a:r>
              </a:p>
            </p:txBody>
          </p:sp>
          <p:cxnSp>
            <p:nvCxnSpPr>
              <p:cNvPr id="70" name="Rak 69">
                <a:extLst>
                  <a:ext uri="{FF2B5EF4-FFF2-40B4-BE49-F238E27FC236}">
                    <a16:creationId xmlns:a16="http://schemas.microsoft.com/office/drawing/2014/main" id="{0A72E6F0-620A-7082-50DF-CFCA6E5B11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9984" y="2201945"/>
                <a:ext cx="1010135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id="{84B61F5F-E87B-CF34-4552-BA5C2365313C}"/>
                </a:ext>
              </a:extLst>
            </p:cNvPr>
            <p:cNvSpPr txBox="1"/>
            <p:nvPr/>
          </p:nvSpPr>
          <p:spPr>
            <a:xfrm>
              <a:off x="2876301" y="5256933"/>
              <a:ext cx="900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m</a:t>
              </a:r>
              <a:r>
                <a:rPr lang="sv-SE" baseline="30000" dirty="0">
                  <a:latin typeface="Bradley Hand Bold"/>
                  <a:cs typeface="Bradley Hand Bold"/>
                </a:rPr>
                <a:t>2 </a:t>
              </a:r>
              <a:r>
                <a:rPr lang="sv-SE" dirty="0"/>
                <a:t>≈</a:t>
              </a:r>
            </a:p>
          </p:txBody>
        </p:sp>
      </p:grpSp>
      <p:sp>
        <p:nvSpPr>
          <p:cNvPr id="71" name="Rektangel 70">
            <a:extLst>
              <a:ext uri="{FF2B5EF4-FFF2-40B4-BE49-F238E27FC236}">
                <a16:creationId xmlns:a16="http://schemas.microsoft.com/office/drawing/2014/main" id="{9EC515A5-BF23-B7F5-77D6-9FBD592B0C08}"/>
              </a:ext>
            </a:extLst>
          </p:cNvPr>
          <p:cNvSpPr/>
          <p:nvPr/>
        </p:nvSpPr>
        <p:spPr>
          <a:xfrm>
            <a:off x="5970128" y="4188720"/>
            <a:ext cx="294963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För att räkna ut halvcirkelns area räcker det att vi delar helcirkelns area med två. </a:t>
            </a:r>
            <a:endParaRPr lang="sv-SE" sz="600" dirty="0"/>
          </a:p>
        </p:txBody>
      </p:sp>
    </p:spTree>
    <p:extLst>
      <p:ext uri="{BB962C8B-B14F-4D97-AF65-F5344CB8AC3E}">
        <p14:creationId xmlns:p14="http://schemas.microsoft.com/office/powerpoint/2010/main" val="31670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31" grpId="0"/>
      <p:bldP spid="33" grpId="0"/>
      <p:bldP spid="41" grpId="0"/>
      <p:bldP spid="42" grpId="0"/>
      <p:bldP spid="43" grpId="0"/>
      <p:bldP spid="44" grpId="0"/>
      <p:bldP spid="5" grpId="0"/>
      <p:bldP spid="50" grpId="0"/>
      <p:bldP spid="28" grpId="0"/>
      <p:bldP spid="29" grpId="0"/>
      <p:bldP spid="32" grpId="0"/>
      <p:bldP spid="34" grpId="0"/>
      <p:bldP spid="35" grpId="0"/>
      <p:bldP spid="36" grpId="0" animBg="1"/>
      <p:bldP spid="61" grpId="0"/>
      <p:bldP spid="62" grpId="0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4303705" y="357598"/>
            <a:ext cx="1193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Volym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3393427" y="1132705"/>
            <a:ext cx="333075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Geometri i tre dimensioner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5D435AC-EBA8-3343-BBFD-B7D05E7E7273}"/>
              </a:ext>
            </a:extLst>
          </p:cNvPr>
          <p:cNvSpPr txBox="1"/>
          <p:nvPr/>
        </p:nvSpPr>
        <p:spPr>
          <a:xfrm>
            <a:off x="1832729" y="1679860"/>
            <a:ext cx="613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980002"/>
                </a:solidFill>
              </a:rPr>
              <a:t>kropp</a:t>
            </a:r>
            <a:r>
              <a:rPr lang="sv-SE" i="1" dirty="0"/>
              <a:t> </a:t>
            </a:r>
            <a:r>
              <a:rPr lang="sv-SE" dirty="0"/>
              <a:t>har </a:t>
            </a:r>
            <a:r>
              <a:rPr lang="sv-SE" b="1" dirty="0">
                <a:solidFill>
                  <a:srgbClr val="980002"/>
                </a:solidFill>
              </a:rPr>
              <a:t>tre </a:t>
            </a:r>
            <a:r>
              <a:rPr lang="sv-SE" i="1" dirty="0">
                <a:solidFill>
                  <a:srgbClr val="980002"/>
                </a:solidFill>
              </a:rPr>
              <a:t>dimensioner</a:t>
            </a:r>
            <a:r>
              <a:rPr lang="sv-SE" i="1" dirty="0"/>
              <a:t> </a:t>
            </a:r>
            <a:r>
              <a:rPr lang="sv-SE" dirty="0"/>
              <a:t>– den breder ut sig i tre riktningar.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8E35B3E-4569-DB40-A6DA-170BEEE9BCC7}"/>
              </a:ext>
            </a:extLst>
          </p:cNvPr>
          <p:cNvSpPr txBox="1"/>
          <p:nvPr/>
        </p:nvSpPr>
        <p:spPr>
          <a:xfrm>
            <a:off x="1838894" y="1981117"/>
            <a:ext cx="203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Den har en </a:t>
            </a:r>
            <a:r>
              <a:rPr lang="sv-SE" i="1" dirty="0">
                <a:solidFill>
                  <a:srgbClr val="980002"/>
                </a:solidFill>
              </a:rPr>
              <a:t>volym</a:t>
            </a:r>
            <a:r>
              <a:rPr lang="sv-SE" dirty="0"/>
              <a:t>. 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DB3002E7-E1EE-E54C-B3C7-6BC424D2BA3F}"/>
              </a:ext>
            </a:extLst>
          </p:cNvPr>
          <p:cNvSpPr txBox="1"/>
          <p:nvPr/>
        </p:nvSpPr>
        <p:spPr>
          <a:xfrm>
            <a:off x="2491182" y="2593466"/>
            <a:ext cx="461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Några geometriska kroppar har speciella namn: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B3B04C7-AEEE-E046-AEE7-B72DC2C11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96" y="3075427"/>
            <a:ext cx="5744155" cy="36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>
            <a:extLst>
              <a:ext uri="{FF2B5EF4-FFF2-40B4-BE49-F238E27FC236}">
                <a16:creationId xmlns:a16="http://schemas.microsoft.com/office/drawing/2014/main" id="{3E5902B7-8EAF-3943-A8A4-141243694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545" y="4111423"/>
            <a:ext cx="1297291" cy="105062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E51EB96-08D2-D44E-982A-D64108B7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063" y="1466268"/>
            <a:ext cx="2088103" cy="137842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7A59557-163D-2648-A2E0-AFDC719ED1A8}"/>
              </a:ext>
            </a:extLst>
          </p:cNvPr>
          <p:cNvSpPr/>
          <p:nvPr/>
        </p:nvSpPr>
        <p:spPr>
          <a:xfrm>
            <a:off x="211259" y="191960"/>
            <a:ext cx="8598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								</a:t>
            </a:r>
            <a:r>
              <a:rPr lang="sv-SE" sz="2400" b="1" dirty="0">
                <a:solidFill>
                  <a:srgbClr val="800000"/>
                </a:solidFill>
              </a:rPr>
              <a:t>Rätblock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B220A76-2DDC-E349-8DBC-B9FE48949272}"/>
              </a:ext>
            </a:extLst>
          </p:cNvPr>
          <p:cNvSpPr txBox="1"/>
          <p:nvPr/>
        </p:nvSpPr>
        <p:spPr>
          <a:xfrm>
            <a:off x="1819363" y="728124"/>
            <a:ext cx="615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rektangel har två dimensioner, </a:t>
            </a:r>
            <a:r>
              <a:rPr lang="sv-SE" i="1" dirty="0">
                <a:solidFill>
                  <a:srgbClr val="980002"/>
                </a:solidFill>
              </a:rPr>
              <a:t>längd </a:t>
            </a:r>
            <a:r>
              <a:rPr lang="sv-SE" dirty="0"/>
              <a:t>och </a:t>
            </a:r>
            <a:r>
              <a:rPr lang="sv-SE" i="1" dirty="0">
                <a:solidFill>
                  <a:srgbClr val="980002"/>
                </a:solidFill>
              </a:rPr>
              <a:t>bredd</a:t>
            </a:r>
            <a:r>
              <a:rPr lang="sv-SE" dirty="0"/>
              <a:t>. Om vi lägger till en tredje dimension</a:t>
            </a:r>
            <a:r>
              <a:rPr lang="sv-SE" dirty="0">
                <a:solidFill>
                  <a:srgbClr val="980002"/>
                </a:solidFill>
              </a:rPr>
              <a:t>, </a:t>
            </a:r>
            <a:r>
              <a:rPr lang="sv-SE" i="1" dirty="0">
                <a:solidFill>
                  <a:srgbClr val="980002"/>
                </a:solidFill>
              </a:rPr>
              <a:t>höjd</a:t>
            </a:r>
            <a:r>
              <a:rPr lang="sv-SE" dirty="0"/>
              <a:t>, får vi ett så kallat </a:t>
            </a:r>
            <a:r>
              <a:rPr lang="sv-SE" b="1" i="1" dirty="0">
                <a:solidFill>
                  <a:srgbClr val="980002"/>
                </a:solidFill>
              </a:rPr>
              <a:t>rätblock</a:t>
            </a:r>
            <a:r>
              <a:rPr lang="sv-SE" dirty="0"/>
              <a:t>. 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B8AA866-8FDF-CE46-BD6B-977A83C27563}"/>
              </a:ext>
            </a:extLst>
          </p:cNvPr>
          <p:cNvSpPr txBox="1"/>
          <p:nvPr/>
        </p:nvSpPr>
        <p:spPr>
          <a:xfrm>
            <a:off x="540031" y="1446285"/>
            <a:ext cx="2842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 ett </a:t>
            </a:r>
            <a:r>
              <a:rPr lang="sv-SE" b="1" i="1" dirty="0">
                <a:solidFill>
                  <a:srgbClr val="980002"/>
                </a:solidFill>
              </a:rPr>
              <a:t>rätblock</a:t>
            </a:r>
            <a:r>
              <a:rPr lang="sv-SE" dirty="0"/>
              <a:t> är att alla vinklar mellan </a:t>
            </a:r>
            <a:r>
              <a:rPr lang="sv-SE" i="1" dirty="0">
                <a:solidFill>
                  <a:srgbClr val="980002"/>
                </a:solidFill>
              </a:rPr>
              <a:t>sidoytorna</a:t>
            </a:r>
            <a:r>
              <a:rPr lang="sv-SE" i="1" dirty="0"/>
              <a:t> </a:t>
            </a:r>
            <a:r>
              <a:rPr lang="sv-SE" dirty="0"/>
              <a:t>är räta. Den yta som rätblocket står på kallas </a:t>
            </a:r>
            <a:r>
              <a:rPr lang="sv-SE" i="1" dirty="0">
                <a:solidFill>
                  <a:srgbClr val="980002"/>
                </a:solidFill>
              </a:rPr>
              <a:t>basyta</a:t>
            </a:r>
            <a:r>
              <a:rPr lang="sv-SE" dirty="0"/>
              <a:t>. 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7F51429-A4D8-4C45-90A9-C70F1263A157}"/>
              </a:ext>
            </a:extLst>
          </p:cNvPr>
          <p:cNvSpPr txBox="1"/>
          <p:nvPr/>
        </p:nvSpPr>
        <p:spPr>
          <a:xfrm>
            <a:off x="5262048" y="2699516"/>
            <a:ext cx="3400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alla </a:t>
            </a:r>
            <a:r>
              <a:rPr lang="sv-SE" i="1" dirty="0">
                <a:solidFill>
                  <a:srgbClr val="980002"/>
                </a:solidFill>
              </a:rPr>
              <a:t>kanter</a:t>
            </a:r>
            <a:r>
              <a:rPr lang="sv-SE" i="1" dirty="0"/>
              <a:t> </a:t>
            </a:r>
            <a:r>
              <a:rPr lang="sv-SE" dirty="0"/>
              <a:t>i ett rätblock är </a:t>
            </a:r>
            <a:r>
              <a:rPr lang="sv-SE" dirty="0">
                <a:solidFill>
                  <a:srgbClr val="980002"/>
                </a:solidFill>
              </a:rPr>
              <a:t>lika långa </a:t>
            </a:r>
            <a:r>
              <a:rPr lang="sv-SE" dirty="0"/>
              <a:t>så är sidoytorna </a:t>
            </a:r>
            <a:r>
              <a:rPr lang="sv-SE" dirty="0">
                <a:solidFill>
                  <a:srgbClr val="980002"/>
                </a:solidFill>
              </a:rPr>
              <a:t>kvadrater</a:t>
            </a:r>
            <a:r>
              <a:rPr lang="sv-SE" dirty="0"/>
              <a:t>. Rätblocket kallas då för en </a:t>
            </a:r>
            <a:r>
              <a:rPr lang="sv-SE" b="1" i="1" dirty="0">
                <a:solidFill>
                  <a:srgbClr val="980002"/>
                </a:solidFill>
              </a:rPr>
              <a:t>kub</a:t>
            </a:r>
            <a:r>
              <a:rPr lang="sv-SE" dirty="0"/>
              <a:t>. 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44985AA-F573-2E4C-8265-7512C333DB50}"/>
              </a:ext>
            </a:extLst>
          </p:cNvPr>
          <p:cNvSpPr txBox="1"/>
          <p:nvPr/>
        </p:nvSpPr>
        <p:spPr>
          <a:xfrm>
            <a:off x="540031" y="4415465"/>
            <a:ext cx="353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När man beräknar en kropps volym utgår man från en kub där kanterna är 1 cm. 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E4B2B2B8-2E14-3543-8F47-E5CAB7464EFD}"/>
              </a:ext>
            </a:extLst>
          </p:cNvPr>
          <p:cNvSpPr txBox="1"/>
          <p:nvPr/>
        </p:nvSpPr>
        <p:spPr>
          <a:xfrm>
            <a:off x="5624528" y="4214068"/>
            <a:ext cx="322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sådan kub har volymen 1 cm</a:t>
            </a:r>
            <a:r>
              <a:rPr lang="sv-SE" baseline="30000" dirty="0"/>
              <a:t>3</a:t>
            </a:r>
            <a:r>
              <a:rPr lang="sv-SE" dirty="0"/>
              <a:t> (</a:t>
            </a:r>
            <a:r>
              <a:rPr lang="sv-SE" dirty="0">
                <a:solidFill>
                  <a:srgbClr val="980002"/>
                </a:solidFill>
              </a:rPr>
              <a:t>en </a:t>
            </a:r>
            <a:r>
              <a:rPr lang="sv-SE" i="1" dirty="0">
                <a:solidFill>
                  <a:srgbClr val="980002"/>
                </a:solidFill>
              </a:rPr>
              <a:t>kubikcentimeter</a:t>
            </a:r>
            <a:r>
              <a:rPr lang="sv-SE" dirty="0"/>
              <a:t>). 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70B157C-93A8-C041-8FE8-4D227C47415F}"/>
              </a:ext>
            </a:extLst>
          </p:cNvPr>
          <p:cNvSpPr txBox="1"/>
          <p:nvPr/>
        </p:nvSpPr>
        <p:spPr>
          <a:xfrm>
            <a:off x="3263872" y="3559761"/>
            <a:ext cx="249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980002"/>
                </a:solidFill>
              </a:rPr>
              <a:t>Volymen av ett rätblock</a:t>
            </a:r>
            <a:endParaRPr lang="sv-SE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2D990CC3-C22C-5742-A468-DA44DEB38A94}"/>
              </a:ext>
            </a:extLst>
          </p:cNvPr>
          <p:cNvSpPr txBox="1"/>
          <p:nvPr/>
        </p:nvSpPr>
        <p:spPr>
          <a:xfrm>
            <a:off x="85954" y="3967181"/>
            <a:ext cx="401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Med </a:t>
            </a:r>
            <a:r>
              <a:rPr lang="sv-SE" i="1" dirty="0">
                <a:solidFill>
                  <a:srgbClr val="980002"/>
                </a:solidFill>
              </a:rPr>
              <a:t>volym</a:t>
            </a:r>
            <a:r>
              <a:rPr lang="sv-SE" i="1" dirty="0"/>
              <a:t> </a:t>
            </a:r>
            <a:r>
              <a:rPr lang="sv-SE" dirty="0"/>
              <a:t>menas hur stor en kropp är. 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F83D941-B64A-2E4B-B2C2-5B0358B2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039" y="1521210"/>
            <a:ext cx="2309548" cy="1229577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C33FA03E-0387-EC45-A63A-8886D3CE4D6E}"/>
              </a:ext>
            </a:extLst>
          </p:cNvPr>
          <p:cNvSpPr txBox="1"/>
          <p:nvPr/>
        </p:nvSpPr>
        <p:spPr>
          <a:xfrm>
            <a:off x="1222023" y="5489319"/>
            <a:ext cx="119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Volymen =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CDBABB94-179E-DC40-B42F-835063D21B20}"/>
              </a:ext>
            </a:extLst>
          </p:cNvPr>
          <p:cNvSpPr txBox="1"/>
          <p:nvPr/>
        </p:nvSpPr>
        <p:spPr>
          <a:xfrm>
            <a:off x="2304088" y="5489319"/>
            <a:ext cx="215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cm </a:t>
            </a:r>
            <a:r>
              <a:rPr lang="is-IS" dirty="0">
                <a:cs typeface="Bradley Hand Bold"/>
              </a:rPr>
              <a:t>∙ 1 cm ∙ 1 cm =</a:t>
            </a:r>
            <a:endParaRPr lang="sv-SE" dirty="0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EA9B3D73-D043-5F40-BF5D-B860C77C6D09}"/>
              </a:ext>
            </a:extLst>
          </p:cNvPr>
          <p:cNvSpPr txBox="1"/>
          <p:nvPr/>
        </p:nvSpPr>
        <p:spPr>
          <a:xfrm>
            <a:off x="4189671" y="5484071"/>
            <a:ext cx="264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</a:t>
            </a:r>
            <a:r>
              <a:rPr lang="is-IS" dirty="0">
                <a:cs typeface="Bradley Hand Bold"/>
              </a:rPr>
              <a:t>∙ 1 ∙ 1 ∙ cm ∙ </a:t>
            </a:r>
            <a:r>
              <a:rPr lang="sv-SE" dirty="0"/>
              <a:t>cm </a:t>
            </a:r>
            <a:r>
              <a:rPr lang="is-IS" dirty="0">
                <a:cs typeface="Bradley Hand Bold"/>
              </a:rPr>
              <a:t>∙ </a:t>
            </a:r>
            <a:r>
              <a:rPr lang="sv-SE" dirty="0"/>
              <a:t>cm </a:t>
            </a:r>
            <a:r>
              <a:rPr lang="is-IS" dirty="0">
                <a:cs typeface="Bradley Hand Bold"/>
              </a:rPr>
              <a:t>=</a:t>
            </a:r>
            <a:endParaRPr lang="sv-SE" dirty="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8A651361-88C4-F141-A9B9-EE2ABEA9FF76}"/>
              </a:ext>
            </a:extLst>
          </p:cNvPr>
          <p:cNvSpPr txBox="1"/>
          <p:nvPr/>
        </p:nvSpPr>
        <p:spPr>
          <a:xfrm>
            <a:off x="6452458" y="5471098"/>
            <a:ext cx="133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</a:t>
            </a:r>
            <a:r>
              <a:rPr lang="sv-SE" baseline="30000" dirty="0"/>
              <a:t>3</a:t>
            </a:r>
            <a:r>
              <a:rPr lang="sv-SE" dirty="0"/>
              <a:t> cm</a:t>
            </a:r>
            <a:r>
              <a:rPr lang="sv-SE" baseline="30000" dirty="0"/>
              <a:t>3 </a:t>
            </a:r>
            <a:r>
              <a:rPr lang="sv-SE" dirty="0"/>
              <a:t>=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E4E84022-A533-6740-81F9-3EF85089687C}"/>
              </a:ext>
            </a:extLst>
          </p:cNvPr>
          <p:cNvSpPr txBox="1"/>
          <p:nvPr/>
        </p:nvSpPr>
        <p:spPr>
          <a:xfrm>
            <a:off x="7292547" y="5451621"/>
            <a:ext cx="983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980002"/>
                </a:solidFill>
              </a:rPr>
              <a:t>1 cm</a:t>
            </a:r>
            <a:r>
              <a:rPr lang="sv-SE" sz="2000" b="1" baseline="30000" dirty="0">
                <a:solidFill>
                  <a:srgbClr val="98000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12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17" grpId="0"/>
      <p:bldP spid="19" grpId="0"/>
      <p:bldP spid="23" grpId="0"/>
      <p:bldP spid="24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9912AB8-0871-3544-8C1B-EF13B1A14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3" y="197088"/>
            <a:ext cx="1931020" cy="147601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990F6F7-39C6-BD44-8785-6B2304AEB2FD}"/>
              </a:ext>
            </a:extLst>
          </p:cNvPr>
          <p:cNvSpPr txBox="1"/>
          <p:nvPr/>
        </p:nvSpPr>
        <p:spPr>
          <a:xfrm>
            <a:off x="2617973" y="750427"/>
            <a:ext cx="615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Det här rätblocket har en </a:t>
            </a:r>
            <a:r>
              <a:rPr lang="sv-SE" i="1" dirty="0">
                <a:solidFill>
                  <a:srgbClr val="980002"/>
                </a:solidFill>
              </a:rPr>
              <a:t>basyta</a:t>
            </a:r>
            <a:r>
              <a:rPr lang="sv-SE" dirty="0"/>
              <a:t> med arean 5 · 3 cm</a:t>
            </a:r>
            <a:r>
              <a:rPr lang="sv-SE" baseline="30000" dirty="0"/>
              <a:t>2</a:t>
            </a:r>
            <a:r>
              <a:rPr lang="sv-SE" dirty="0"/>
              <a:t> = </a:t>
            </a:r>
            <a:r>
              <a:rPr lang="sv-SE" dirty="0">
                <a:solidFill>
                  <a:srgbClr val="980002"/>
                </a:solidFill>
              </a:rPr>
              <a:t>15 cm</a:t>
            </a:r>
            <a:r>
              <a:rPr lang="sv-SE" baseline="30000" dirty="0">
                <a:solidFill>
                  <a:srgbClr val="980002"/>
                </a:solidFill>
              </a:rPr>
              <a:t>2</a:t>
            </a:r>
            <a:r>
              <a:rPr lang="sv-SE" dirty="0"/>
              <a:t>.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B969C8-CE0C-FB42-955C-56A0A625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64" y="1673098"/>
            <a:ext cx="2012198" cy="161832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B74D002-8780-0345-861E-DCA0217B1959}"/>
              </a:ext>
            </a:extLst>
          </p:cNvPr>
          <p:cNvSpPr txBox="1"/>
          <p:nvPr/>
        </p:nvSpPr>
        <p:spPr>
          <a:xfrm>
            <a:off x="2740637" y="1546075"/>
            <a:ext cx="615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På den ytan kan vi lägga 15 kuber med volymen 1 cm</a:t>
            </a:r>
            <a:r>
              <a:rPr lang="sv-SE" baseline="30000" dirty="0"/>
              <a:t>3</a:t>
            </a:r>
            <a:r>
              <a:rPr lang="sv-SE" dirty="0"/>
              <a:t>. 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AB3099E-BB78-4E43-8C3F-61BB51237831}"/>
              </a:ext>
            </a:extLst>
          </p:cNvPr>
          <p:cNvSpPr txBox="1"/>
          <p:nvPr/>
        </p:nvSpPr>
        <p:spPr>
          <a:xfrm>
            <a:off x="2740637" y="1950742"/>
            <a:ext cx="615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Eftersom rätblockets höjd är 4 cm så får det sammanlagt plats: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0026006-465A-C54E-A377-047652263AF3}"/>
              </a:ext>
            </a:extLst>
          </p:cNvPr>
          <p:cNvSpPr txBox="1"/>
          <p:nvPr/>
        </p:nvSpPr>
        <p:spPr>
          <a:xfrm>
            <a:off x="2740637" y="2390745"/>
            <a:ext cx="173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15 · 4 kuber = 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26CF51B-C9BA-A64C-A2AB-1F894EDEB8A9}"/>
              </a:ext>
            </a:extLst>
          </p:cNvPr>
          <p:cNvSpPr txBox="1"/>
          <p:nvPr/>
        </p:nvSpPr>
        <p:spPr>
          <a:xfrm>
            <a:off x="4114800" y="2407622"/>
            <a:ext cx="398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60 kuber med volymen 1 cm</a:t>
            </a:r>
            <a:r>
              <a:rPr lang="sv-SE" baseline="30000" dirty="0"/>
              <a:t>3</a:t>
            </a:r>
            <a:r>
              <a:rPr lang="sv-SE" dirty="0"/>
              <a:t>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ABD461E-3F03-E044-977C-9AD32F3A44E8}"/>
              </a:ext>
            </a:extLst>
          </p:cNvPr>
          <p:cNvSpPr txBox="1"/>
          <p:nvPr/>
        </p:nvSpPr>
        <p:spPr>
          <a:xfrm>
            <a:off x="3275894" y="2864502"/>
            <a:ext cx="400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Rätblockets volym är alltså </a:t>
            </a:r>
            <a:r>
              <a:rPr lang="sv-SE" b="1" dirty="0">
                <a:solidFill>
                  <a:srgbClr val="980002"/>
                </a:solidFill>
              </a:rPr>
              <a:t>60 cm</a:t>
            </a:r>
            <a:r>
              <a:rPr lang="sv-SE" b="1" baseline="30000" dirty="0">
                <a:solidFill>
                  <a:srgbClr val="980002"/>
                </a:solidFill>
              </a:rPr>
              <a:t>3</a:t>
            </a:r>
            <a:r>
              <a:rPr lang="sv-SE" dirty="0"/>
              <a:t>. 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E928DFC-11E2-124A-99DE-FA5D68615B45}"/>
              </a:ext>
            </a:extLst>
          </p:cNvPr>
          <p:cNvSpPr txBox="1"/>
          <p:nvPr/>
        </p:nvSpPr>
        <p:spPr>
          <a:xfrm>
            <a:off x="2393859" y="3853468"/>
            <a:ext cx="515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Vi ser att vi kan räkna ut </a:t>
            </a:r>
            <a:r>
              <a:rPr lang="sv-SE" dirty="0">
                <a:solidFill>
                  <a:srgbClr val="980002"/>
                </a:solidFill>
              </a:rPr>
              <a:t>volymen (</a:t>
            </a:r>
            <a:r>
              <a:rPr lang="sv-SE" i="1" dirty="0">
                <a:solidFill>
                  <a:srgbClr val="980002"/>
                </a:solidFill>
              </a:rPr>
              <a:t>V</a:t>
            </a:r>
            <a:r>
              <a:rPr lang="sv-SE" dirty="0">
                <a:solidFill>
                  <a:srgbClr val="980002"/>
                </a:solidFill>
              </a:rPr>
              <a:t>) </a:t>
            </a:r>
            <a:r>
              <a:rPr lang="sv-SE" dirty="0"/>
              <a:t>genom att multiplicera </a:t>
            </a:r>
            <a:r>
              <a:rPr lang="sv-SE" dirty="0">
                <a:solidFill>
                  <a:srgbClr val="980002"/>
                </a:solidFill>
              </a:rPr>
              <a:t>basytans area (</a:t>
            </a:r>
            <a:r>
              <a:rPr lang="sv-SE" i="1" dirty="0">
                <a:solidFill>
                  <a:srgbClr val="980002"/>
                </a:solidFill>
              </a:rPr>
              <a:t>B</a:t>
            </a:r>
            <a:r>
              <a:rPr lang="sv-SE" dirty="0">
                <a:solidFill>
                  <a:srgbClr val="980002"/>
                </a:solidFill>
              </a:rPr>
              <a:t>) </a:t>
            </a:r>
            <a:r>
              <a:rPr lang="sv-SE" dirty="0"/>
              <a:t>med </a:t>
            </a:r>
            <a:r>
              <a:rPr lang="sv-SE" dirty="0">
                <a:solidFill>
                  <a:srgbClr val="980002"/>
                </a:solidFill>
              </a:rPr>
              <a:t>höjden (</a:t>
            </a:r>
            <a:r>
              <a:rPr lang="sv-SE" i="1" dirty="0">
                <a:solidFill>
                  <a:srgbClr val="980002"/>
                </a:solidFill>
              </a:rPr>
              <a:t>h</a:t>
            </a:r>
            <a:r>
              <a:rPr lang="sv-SE" dirty="0">
                <a:solidFill>
                  <a:srgbClr val="980002"/>
                </a:solidFill>
              </a:rPr>
              <a:t>)</a:t>
            </a:r>
            <a:r>
              <a:rPr lang="sv-SE" dirty="0"/>
              <a:t>. 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D926B41-CABC-AF4D-90EB-AB56D0E5E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107" y="4767228"/>
            <a:ext cx="2005980" cy="105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F773873-0CBB-0A49-953E-6A9F4ADE32B3}"/>
              </a:ext>
            </a:extLst>
          </p:cNvPr>
          <p:cNvSpPr txBox="1"/>
          <p:nvPr/>
        </p:nvSpPr>
        <p:spPr>
          <a:xfrm>
            <a:off x="2770086" y="173115"/>
            <a:ext cx="400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Samband mellan månghörningar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87514F3-189A-1645-A6A8-B307CEF46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5" t="5446"/>
          <a:stretch/>
        </p:blipFill>
        <p:spPr>
          <a:xfrm>
            <a:off x="1514033" y="925274"/>
            <a:ext cx="5775409" cy="5759611"/>
          </a:xfrm>
          <a:prstGeom prst="ellipse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6DE06FE-8D17-BF4E-A735-0F0CE404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101" y="1279994"/>
            <a:ext cx="1863727" cy="53094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0886E40-B764-264A-9654-6A921416D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302" y="1500258"/>
            <a:ext cx="1090555" cy="8857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8D155CF-64CF-CB49-9A90-1D4EE027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53" y="1810939"/>
            <a:ext cx="1090813" cy="53221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8D13580-6DD2-9A4C-8427-848EE5812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82516" y="1432394"/>
            <a:ext cx="788986" cy="91075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942180C-916F-CC48-A726-13076D0F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381" y="3136813"/>
            <a:ext cx="1189420" cy="202166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0E451E5-C380-5844-84ED-08B88BA91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508" y="3271678"/>
            <a:ext cx="1147176" cy="194986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051B5C7-0AFE-F74E-813E-690271D6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236" y="3282466"/>
            <a:ext cx="992604" cy="181699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E38C9A5-012F-0E47-9437-EF87A025C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50" y="3502929"/>
            <a:ext cx="249898" cy="4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74970" y="284293"/>
            <a:ext cx="2814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Prisma och pyramid 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4134340" y="800832"/>
            <a:ext cx="9548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Prisma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5D435AC-EBA8-3343-BBFD-B7D05E7E7273}"/>
              </a:ext>
            </a:extLst>
          </p:cNvPr>
          <p:cNvSpPr txBox="1"/>
          <p:nvPr/>
        </p:nvSpPr>
        <p:spPr>
          <a:xfrm>
            <a:off x="2123491" y="1279912"/>
            <a:ext cx="535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Ett </a:t>
            </a:r>
            <a:r>
              <a:rPr lang="sv-SE" i="1" dirty="0"/>
              <a:t>prisma </a:t>
            </a:r>
            <a:r>
              <a:rPr lang="sv-SE" dirty="0"/>
              <a:t>har en </a:t>
            </a:r>
            <a:r>
              <a:rPr lang="sv-SE" dirty="0">
                <a:solidFill>
                  <a:srgbClr val="980002"/>
                </a:solidFill>
              </a:rPr>
              <a:t>polygon (månghörning)</a:t>
            </a:r>
            <a:r>
              <a:rPr lang="sv-SE" dirty="0"/>
              <a:t> som </a:t>
            </a:r>
            <a:r>
              <a:rPr lang="sv-SE" dirty="0">
                <a:solidFill>
                  <a:srgbClr val="980002"/>
                </a:solidFill>
              </a:rPr>
              <a:t>basyta</a:t>
            </a:r>
            <a:r>
              <a:rPr lang="sv-SE" dirty="0"/>
              <a:t>. 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8E35B3E-4569-DB40-A6DA-170BEEE9BCC7}"/>
              </a:ext>
            </a:extLst>
          </p:cNvPr>
          <p:cNvSpPr txBox="1"/>
          <p:nvPr/>
        </p:nvSpPr>
        <p:spPr>
          <a:xfrm>
            <a:off x="1785104" y="1622902"/>
            <a:ext cx="63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det är ett så kallat </a:t>
            </a:r>
            <a:r>
              <a:rPr lang="sv-SE" i="1" dirty="0">
                <a:solidFill>
                  <a:srgbClr val="980002"/>
                </a:solidFill>
              </a:rPr>
              <a:t>rakt prisma </a:t>
            </a:r>
            <a:r>
              <a:rPr lang="sv-SE" dirty="0"/>
              <a:t>så är </a:t>
            </a:r>
            <a:r>
              <a:rPr lang="sv-SE" dirty="0">
                <a:solidFill>
                  <a:srgbClr val="980002"/>
                </a:solidFill>
              </a:rPr>
              <a:t>sidoytorna rektanglar</a:t>
            </a:r>
            <a:r>
              <a:rPr lang="sv-SE" dirty="0"/>
              <a:t>. 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3DBCA2B-BEE3-A148-B946-8B0BBF65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625" y="2057384"/>
            <a:ext cx="4353712" cy="480061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4C4E309-9D6E-A845-9E60-33ADABD9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16" y="3957130"/>
            <a:ext cx="1637354" cy="8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7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ruta 30">
            <a:extLst>
              <a:ext uri="{FF2B5EF4-FFF2-40B4-BE49-F238E27FC236}">
                <a16:creationId xmlns:a16="http://schemas.microsoft.com/office/drawing/2014/main" id="{62F320DC-6122-0D48-A0F6-86C25186942A}"/>
              </a:ext>
            </a:extLst>
          </p:cNvPr>
          <p:cNvSpPr txBox="1"/>
          <p:nvPr/>
        </p:nvSpPr>
        <p:spPr>
          <a:xfrm>
            <a:off x="6422441" y="4637658"/>
            <a:ext cx="9548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10 cm</a:t>
            </a:r>
            <a:r>
              <a:rPr lang="sv-SE" baseline="30000" dirty="0"/>
              <a:t>3</a:t>
            </a:r>
            <a:endParaRPr lang="sv-SE" dirty="0"/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3C356D33-3EBD-5C42-858A-7356E8F88B59}"/>
              </a:ext>
            </a:extLst>
          </p:cNvPr>
          <p:cNvSpPr txBox="1"/>
          <p:nvPr/>
        </p:nvSpPr>
        <p:spPr>
          <a:xfrm>
            <a:off x="2033725" y="5456927"/>
            <a:ext cx="165063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Formeln för pyramidens volym är alltså: 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4105157" y="265811"/>
            <a:ext cx="121587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Pyramid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5D435AC-EBA8-3343-BBFD-B7D05E7E7273}"/>
              </a:ext>
            </a:extLst>
          </p:cNvPr>
          <p:cNvSpPr txBox="1"/>
          <p:nvPr/>
        </p:nvSpPr>
        <p:spPr>
          <a:xfrm>
            <a:off x="2152674" y="759690"/>
            <a:ext cx="535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/>
              <a:t>pyramid </a:t>
            </a:r>
            <a:r>
              <a:rPr lang="sv-SE" dirty="0"/>
              <a:t>har en </a:t>
            </a:r>
            <a:r>
              <a:rPr lang="sv-SE" dirty="0">
                <a:solidFill>
                  <a:srgbClr val="980002"/>
                </a:solidFill>
              </a:rPr>
              <a:t>polygon (månghörning)</a:t>
            </a:r>
            <a:r>
              <a:rPr lang="sv-SE" dirty="0"/>
              <a:t> som </a:t>
            </a:r>
            <a:r>
              <a:rPr lang="sv-SE" dirty="0">
                <a:solidFill>
                  <a:srgbClr val="980002"/>
                </a:solidFill>
              </a:rPr>
              <a:t>basyta</a:t>
            </a:r>
            <a:r>
              <a:rPr lang="sv-SE" dirty="0"/>
              <a:t>. 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8E35B3E-4569-DB40-A6DA-170BEEE9BCC7}"/>
              </a:ext>
            </a:extLst>
          </p:cNvPr>
          <p:cNvSpPr txBox="1"/>
          <p:nvPr/>
        </p:nvSpPr>
        <p:spPr>
          <a:xfrm>
            <a:off x="2859042" y="1129022"/>
            <a:ext cx="331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Pyramidens </a:t>
            </a:r>
            <a:r>
              <a:rPr lang="sv-SE" dirty="0">
                <a:solidFill>
                  <a:srgbClr val="980002"/>
                </a:solidFill>
              </a:rPr>
              <a:t>sidoytor </a:t>
            </a:r>
            <a:r>
              <a:rPr lang="sv-SE" dirty="0"/>
              <a:t>är</a:t>
            </a:r>
            <a:r>
              <a:rPr lang="sv-SE" dirty="0">
                <a:solidFill>
                  <a:srgbClr val="980002"/>
                </a:solidFill>
              </a:rPr>
              <a:t> trianglar</a:t>
            </a:r>
            <a:r>
              <a:rPr lang="sv-SE" dirty="0"/>
              <a:t>. 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6DDD321-831D-B244-AA3E-6FEF7B2B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370" y="1765728"/>
            <a:ext cx="2461446" cy="1781467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7D326F69-EA9F-314A-A980-E4BF231A70D2}"/>
              </a:ext>
            </a:extLst>
          </p:cNvPr>
          <p:cNvSpPr txBox="1"/>
          <p:nvPr/>
        </p:nvSpPr>
        <p:spPr>
          <a:xfrm>
            <a:off x="1299782" y="3640376"/>
            <a:ext cx="381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en pyramid har samma basyta och höjd som ett prisma…..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43935F-768F-C247-ABA5-79D13B6E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647" y="5425621"/>
            <a:ext cx="1592892" cy="1144261"/>
          </a:xfrm>
          <a:prstGeom prst="rect">
            <a:avLst/>
          </a:prstGeom>
        </p:spPr>
      </p:pic>
      <p:sp>
        <p:nvSpPr>
          <p:cNvPr id="30" name="textruta 29">
            <a:extLst>
              <a:ext uri="{FF2B5EF4-FFF2-40B4-BE49-F238E27FC236}">
                <a16:creationId xmlns:a16="http://schemas.microsoft.com/office/drawing/2014/main" id="{468828DB-310E-FF45-B272-FC6E0DBA5180}"/>
              </a:ext>
            </a:extLst>
          </p:cNvPr>
          <p:cNvSpPr txBox="1"/>
          <p:nvPr/>
        </p:nvSpPr>
        <p:spPr>
          <a:xfrm>
            <a:off x="5425853" y="4637658"/>
            <a:ext cx="9548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30 cm</a:t>
            </a:r>
            <a:r>
              <a:rPr lang="sv-SE" baseline="30000" dirty="0"/>
              <a:t>3</a:t>
            </a:r>
            <a:endParaRPr lang="sv-SE" dirty="0"/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DB758C61-309E-424F-BB4B-DC9EC8327232}"/>
              </a:ext>
            </a:extLst>
          </p:cNvPr>
          <p:cNvGrpSpPr/>
          <p:nvPr/>
        </p:nvGrpSpPr>
        <p:grpSpPr>
          <a:xfrm>
            <a:off x="5384278" y="3334268"/>
            <a:ext cx="2980990" cy="1447507"/>
            <a:chOff x="5384278" y="3334268"/>
            <a:chExt cx="2980990" cy="1447507"/>
          </a:xfrm>
        </p:grpSpPr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BC5C33C1-D9FD-8B45-8D40-C24CE52BF1C3}"/>
                </a:ext>
              </a:extLst>
            </p:cNvPr>
            <p:cNvSpPr txBox="1"/>
            <p:nvPr/>
          </p:nvSpPr>
          <p:spPr>
            <a:xfrm>
              <a:off x="5952578" y="3334268"/>
              <a:ext cx="9548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3 cm</a:t>
              </a:r>
              <a:r>
                <a:rPr lang="sv-SE" baseline="30000" dirty="0"/>
                <a:t>2</a:t>
              </a:r>
              <a:endParaRPr lang="sv-SE" dirty="0"/>
            </a:p>
          </p:txBody>
        </p:sp>
        <p:grpSp>
          <p:nvGrpSpPr>
            <p:cNvPr id="17" name="Grupp 16">
              <a:extLst>
                <a:ext uri="{FF2B5EF4-FFF2-40B4-BE49-F238E27FC236}">
                  <a16:creationId xmlns:a16="http://schemas.microsoft.com/office/drawing/2014/main" id="{89179C45-396A-1940-86DD-2F954BD1CA8C}"/>
                </a:ext>
              </a:extLst>
            </p:cNvPr>
            <p:cNvGrpSpPr/>
            <p:nvPr/>
          </p:nvGrpSpPr>
          <p:grpSpPr>
            <a:xfrm>
              <a:off x="5384278" y="3811501"/>
              <a:ext cx="1829973" cy="970274"/>
              <a:chOff x="5163289" y="993223"/>
              <a:chExt cx="3407122" cy="2424701"/>
            </a:xfrm>
          </p:grpSpPr>
          <p:pic>
            <p:nvPicPr>
              <p:cNvPr id="18" name="Bildobjekt 17">
                <a:extLst>
                  <a:ext uri="{FF2B5EF4-FFF2-40B4-BE49-F238E27FC236}">
                    <a16:creationId xmlns:a16="http://schemas.microsoft.com/office/drawing/2014/main" id="{CC666908-F033-BF4E-836B-4EB7CA18F4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2449" b="44286" l="73000" r="92571">
                            <a14:foregroundMark x1="81143" y1="12449" x2="87000" y2="12653"/>
                            <a14:foregroundMark x1="87000" y1="12653" x2="88286" y2="12449"/>
                            <a14:foregroundMark x1="80429" y1="44286" x2="88571" y2="44286"/>
                            <a14:backgroundMark x1="73000" y1="27143" x2="73000" y2="27959"/>
                          </a14:backgroundRemoval>
                        </a14:imgEffect>
                      </a14:imgLayer>
                    </a14:imgProps>
                  </a:ext>
                </a:extLst>
              </a:blip>
              <a:srcRect l="74963" t="9096" r="5043" b="51940"/>
              <a:stretch/>
            </p:blipFill>
            <p:spPr>
              <a:xfrm>
                <a:off x="5163289" y="993223"/>
                <a:ext cx="1777429" cy="2424701"/>
              </a:xfrm>
              <a:prstGeom prst="rect">
                <a:avLst/>
              </a:prstGeom>
            </p:spPr>
          </p:pic>
          <p:pic>
            <p:nvPicPr>
              <p:cNvPr id="19" name="Bildobjekt 18">
                <a:extLst>
                  <a:ext uri="{FF2B5EF4-FFF2-40B4-BE49-F238E27FC236}">
                    <a16:creationId xmlns:a16="http://schemas.microsoft.com/office/drawing/2014/main" id="{3FE16C1F-E6BA-D74B-B58F-0C320FFDFF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49" b="87959" l="7000" r="26286">
                            <a14:foregroundMark x1="16513" y1="55102" x2="17000" y2="55102"/>
                            <a14:foregroundMark x1="24571" y1="82245" x2="24571" y2="82245"/>
                            <a14:foregroundMark x1="25286" y1="85102" x2="25000" y2="78571"/>
                            <a14:foregroundMark x1="26143" y1="84286" x2="26286" y2="83265"/>
                            <a14:foregroundMark x1="13143" y1="87143" x2="23286" y2="87347"/>
                            <a14:foregroundMark x1="11857" y1="88776" x2="18143" y2="88571"/>
                            <a14:foregroundMark x1="18143" y1="88571" x2="22429" y2="88571"/>
                            <a14:foregroundMark x1="17143" y1="53265" x2="17143" y2="53265"/>
                            <a14:foregroundMark x1="7063" y1="83402" x2="7143" y2="83061"/>
                            <a14:foregroundMark x1="17000" y1="53878" x2="16857" y2="53878"/>
                            <a14:backgroundMark x1="16093" y1="54825" x2="16657" y2="53673"/>
                            <a14:backgroundMark x1="16633" y1="53265" x2="17000" y2="52449"/>
                            <a14:backgroundMark x1="16449" y1="53673" x2="16633" y2="53265"/>
                            <a14:backgroundMark x1="15954" y1="54772" x2="16449" y2="53673"/>
                            <a14:backgroundMark x1="8000" y1="78980" x2="7000" y2="83061"/>
                            <a14:backgroundMark x1="6857" y1="83265" x2="6714" y2="83673"/>
                            <a14:backgroundMark x1="16795" y1="53417" x2="17000" y2="52857"/>
                            <a14:backgroundMark x1="15429" y1="57143" x2="16730" y2="53593"/>
                            <a14:backgroundMark x1="17286" y1="53265" x2="17286" y2="53265"/>
                          </a14:backgroundRemoval>
                        </a14:imgEffect>
                      </a14:imgLayer>
                    </a14:imgProps>
                  </a:ext>
                </a:extLst>
              </a:blip>
              <a:srcRect l="6661" t="52022" r="72652" b="9179"/>
              <a:stretch/>
            </p:blipFill>
            <p:spPr>
              <a:xfrm>
                <a:off x="6958286" y="1122518"/>
                <a:ext cx="1612125" cy="2116476"/>
              </a:xfrm>
              <a:prstGeom prst="rect">
                <a:avLst/>
              </a:prstGeom>
            </p:spPr>
          </p:pic>
        </p:grpSp>
        <p:sp>
          <p:nvSpPr>
            <p:cNvPr id="11" name="Höger klammerparentes 10">
              <a:extLst>
                <a:ext uri="{FF2B5EF4-FFF2-40B4-BE49-F238E27FC236}">
                  <a16:creationId xmlns:a16="http://schemas.microsoft.com/office/drawing/2014/main" id="{C5CBF7A5-7CD6-0942-ABBD-CE93BFBE2E6C}"/>
                </a:ext>
              </a:extLst>
            </p:cNvPr>
            <p:cNvSpPr/>
            <p:nvPr/>
          </p:nvSpPr>
          <p:spPr>
            <a:xfrm>
              <a:off x="7192806" y="3890965"/>
              <a:ext cx="184472" cy="750222"/>
            </a:xfrm>
            <a:prstGeom prst="rightBrace">
              <a:avLst/>
            </a:prstGeom>
            <a:ln>
              <a:solidFill>
                <a:srgbClr val="98000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4E8FA2BA-B3B6-9149-AE92-6EAFB4EF1DF5}"/>
                </a:ext>
              </a:extLst>
            </p:cNvPr>
            <p:cNvSpPr txBox="1"/>
            <p:nvPr/>
          </p:nvSpPr>
          <p:spPr>
            <a:xfrm>
              <a:off x="7410431" y="4091568"/>
              <a:ext cx="9548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10 cm</a:t>
              </a:r>
            </a:p>
          </p:txBody>
        </p:sp>
        <p:cxnSp>
          <p:nvCxnSpPr>
            <p:cNvPr id="20" name="Rak pil 19">
              <a:extLst>
                <a:ext uri="{FF2B5EF4-FFF2-40B4-BE49-F238E27FC236}">
                  <a16:creationId xmlns:a16="http://schemas.microsoft.com/office/drawing/2014/main" id="{E2642F35-176B-5C4F-8C21-86AD19D22E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8450" y="3640376"/>
              <a:ext cx="494740" cy="1000811"/>
            </a:xfrm>
            <a:prstGeom prst="straightConnector1">
              <a:avLst/>
            </a:prstGeom>
            <a:ln w="19050">
              <a:solidFill>
                <a:srgbClr val="98000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Rak pil 24">
              <a:extLst>
                <a:ext uri="{FF2B5EF4-FFF2-40B4-BE49-F238E27FC236}">
                  <a16:creationId xmlns:a16="http://schemas.microsoft.com/office/drawing/2014/main" id="{EC6D9D45-1228-FD4D-8ABE-40F8EAEF99CB}"/>
                </a:ext>
              </a:extLst>
            </p:cNvPr>
            <p:cNvCxnSpPr>
              <a:cxnSpLocks/>
            </p:cNvCxnSpPr>
            <p:nvPr/>
          </p:nvCxnSpPr>
          <p:spPr>
            <a:xfrm>
              <a:off x="6295744" y="3640376"/>
              <a:ext cx="440229" cy="975880"/>
            </a:xfrm>
            <a:prstGeom prst="straightConnector1">
              <a:avLst/>
            </a:prstGeom>
            <a:ln w="19050">
              <a:solidFill>
                <a:srgbClr val="98000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textruta 33">
            <a:extLst>
              <a:ext uri="{FF2B5EF4-FFF2-40B4-BE49-F238E27FC236}">
                <a16:creationId xmlns:a16="http://schemas.microsoft.com/office/drawing/2014/main" id="{CD1C59E4-D2F5-E442-994A-68F0426FA3BE}"/>
              </a:ext>
            </a:extLst>
          </p:cNvPr>
          <p:cNvSpPr txBox="1"/>
          <p:nvPr/>
        </p:nvSpPr>
        <p:spPr>
          <a:xfrm>
            <a:off x="1330103" y="4241210"/>
            <a:ext cx="342487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……så är </a:t>
            </a:r>
            <a:r>
              <a:rPr lang="sv-SE" dirty="0">
                <a:solidFill>
                  <a:srgbClr val="980002"/>
                </a:solidFill>
              </a:rPr>
              <a:t>pyramidens volym 1/3 av prismats volym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10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2" grpId="0" animBg="1"/>
      <p:bldP spid="24" grpId="0"/>
      <p:bldP spid="27" grpId="0"/>
      <p:bldP spid="15" grpId="0"/>
      <p:bldP spid="30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266776" y="2737164"/>
            <a:ext cx="55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h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2613764" y="2732728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5,2 cm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4094281" y="2212161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7,2 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1452128" y="3199115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Volymen :</a:t>
            </a:r>
          </a:p>
        </p:txBody>
      </p:sp>
      <p:sp>
        <p:nvSpPr>
          <p:cNvPr id="31" name="Rektangel 30"/>
          <p:cNvSpPr/>
          <p:nvPr/>
        </p:nvSpPr>
        <p:spPr>
          <a:xfrm>
            <a:off x="2658933" y="3203773"/>
            <a:ext cx="1847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7,2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5,2 cm</a:t>
            </a:r>
            <a:r>
              <a:rPr lang="fi-FI" baseline="30000" dirty="0">
                <a:latin typeface="Bradley Hand Bold"/>
                <a:cs typeface="Bradley Hand Bold"/>
              </a:rPr>
              <a:t>3</a:t>
            </a:r>
            <a:r>
              <a:rPr lang="fi-FI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2" name="textruta 31"/>
          <p:cNvSpPr txBox="1"/>
          <p:nvPr/>
        </p:nvSpPr>
        <p:spPr>
          <a:xfrm>
            <a:off x="4328560" y="3208431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37,44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38" name="Rektangel 37"/>
          <p:cNvSpPr/>
          <p:nvPr/>
        </p:nvSpPr>
        <p:spPr>
          <a:xfrm>
            <a:off x="1653657" y="1491478"/>
            <a:ext cx="1203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B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h  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F086F492-B45C-8C46-8B05-B69178FDBEB2}"/>
              </a:ext>
            </a:extLst>
          </p:cNvPr>
          <p:cNvSpPr txBox="1"/>
          <p:nvPr/>
        </p:nvSpPr>
        <p:spPr>
          <a:xfrm>
            <a:off x="1536907" y="2245681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Basytan : 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44A87EF-FC06-F542-885F-85D43FC139FF}"/>
              </a:ext>
            </a:extLst>
          </p:cNvPr>
          <p:cNvSpPr/>
          <p:nvPr/>
        </p:nvSpPr>
        <p:spPr>
          <a:xfrm>
            <a:off x="5681995" y="3208431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37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endParaRPr lang="sv-SE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C28E50C1-2E6E-8848-B948-59FC13D684C4}"/>
              </a:ext>
            </a:extLst>
          </p:cNvPr>
          <p:cNvGrpSpPr/>
          <p:nvPr/>
        </p:nvGrpSpPr>
        <p:grpSpPr>
          <a:xfrm>
            <a:off x="1452128" y="305341"/>
            <a:ext cx="5917858" cy="1927077"/>
            <a:chOff x="995626" y="166078"/>
            <a:chExt cx="5917858" cy="1927077"/>
          </a:xfrm>
        </p:grpSpPr>
        <p:grpSp>
          <p:nvGrpSpPr>
            <p:cNvPr id="16" name="Grupp 15">
              <a:extLst>
                <a:ext uri="{FF2B5EF4-FFF2-40B4-BE49-F238E27FC236}">
                  <a16:creationId xmlns:a16="http://schemas.microsoft.com/office/drawing/2014/main" id="{5429E358-60D2-7843-B8A7-F552C7FF97B8}"/>
                </a:ext>
              </a:extLst>
            </p:cNvPr>
            <p:cNvGrpSpPr/>
            <p:nvPr/>
          </p:nvGrpSpPr>
          <p:grpSpPr>
            <a:xfrm>
              <a:off x="995626" y="324519"/>
              <a:ext cx="3956384" cy="678770"/>
              <a:chOff x="995626" y="324519"/>
              <a:chExt cx="3956384" cy="678770"/>
            </a:xfrm>
          </p:grpSpPr>
          <p:sp>
            <p:nvSpPr>
              <p:cNvPr id="3" name="Rektangel 2"/>
              <p:cNvSpPr/>
              <p:nvPr/>
            </p:nvSpPr>
            <p:spPr>
              <a:xfrm>
                <a:off x="1340040" y="356958"/>
                <a:ext cx="361197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Hur stor är prismats volym? </a:t>
                </a:r>
              </a:p>
              <a:p>
                <a:r>
                  <a:rPr lang="sv-SE" dirty="0"/>
                  <a:t>Avrunda till hela kubikcentimeter.  </a:t>
                </a:r>
              </a:p>
            </p:txBody>
          </p:sp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EB6011AF-1D77-6F4E-BACB-968245433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5626" y="324519"/>
                <a:ext cx="344414" cy="433487"/>
              </a:xfrm>
              <a:prstGeom prst="rect">
                <a:avLst/>
              </a:prstGeom>
            </p:spPr>
          </p:pic>
        </p:grpSp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3FAF6156-2FB8-214C-82CA-B77E199871EE}"/>
                </a:ext>
              </a:extLst>
            </p:cNvPr>
            <p:cNvGrpSpPr/>
            <p:nvPr/>
          </p:nvGrpSpPr>
          <p:grpSpPr>
            <a:xfrm>
              <a:off x="5209506" y="166078"/>
              <a:ext cx="1703978" cy="1927077"/>
              <a:chOff x="5209506" y="166078"/>
              <a:chExt cx="1703978" cy="1927077"/>
            </a:xfrm>
          </p:grpSpPr>
          <p:pic>
            <p:nvPicPr>
              <p:cNvPr id="4" name="Bildobjekt 3">
                <a:extLst>
                  <a:ext uri="{FF2B5EF4-FFF2-40B4-BE49-F238E27FC236}">
                    <a16:creationId xmlns:a16="http://schemas.microsoft.com/office/drawing/2014/main" id="{A56E2FE3-7A6D-6945-A1FB-8ECA4CD93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9506" y="166078"/>
                <a:ext cx="1221194" cy="1674421"/>
              </a:xfrm>
              <a:prstGeom prst="rect">
                <a:avLst/>
              </a:prstGeom>
            </p:spPr>
          </p:pic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CB1CB98A-40E8-DA42-8D22-A0FD9641C145}"/>
                  </a:ext>
                </a:extLst>
              </p:cNvPr>
              <p:cNvSpPr/>
              <p:nvPr/>
            </p:nvSpPr>
            <p:spPr>
              <a:xfrm>
                <a:off x="6430700" y="902459"/>
                <a:ext cx="4443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>
                    <a:cs typeface="Bradley Hand Bold"/>
                  </a:rPr>
                  <a:t>5,2</a:t>
                </a:r>
                <a:endParaRPr lang="sv-SE" sz="1600" dirty="0"/>
              </a:p>
            </p:txBody>
          </p:sp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CF1B7ABA-5B9E-B249-8261-6039059CDD1F}"/>
                  </a:ext>
                </a:extLst>
              </p:cNvPr>
              <p:cNvSpPr/>
              <p:nvPr/>
            </p:nvSpPr>
            <p:spPr>
              <a:xfrm>
                <a:off x="6353715" y="260675"/>
                <a:ext cx="5597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>
                    <a:cs typeface="Bradley Hand Bold"/>
                  </a:rPr>
                  <a:t>(cm)</a:t>
                </a:r>
                <a:endParaRPr lang="sv-SE" sz="1600" dirty="0"/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FB34F095-7966-0248-928D-810BF3715F43}"/>
                  </a:ext>
                </a:extLst>
              </p:cNvPr>
              <p:cNvSpPr/>
              <p:nvPr/>
            </p:nvSpPr>
            <p:spPr>
              <a:xfrm>
                <a:off x="5791035" y="1754601"/>
                <a:ext cx="288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>
                    <a:cs typeface="Bradley Hand Bold"/>
                  </a:rPr>
                  <a:t>4</a:t>
                </a:r>
                <a:endParaRPr lang="sv-SE" sz="1600" dirty="0"/>
              </a:p>
            </p:txBody>
          </p:sp>
        </p:grp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FDAFD34F-ACFF-3C48-9B7D-A1405E7BD3EF}"/>
              </a:ext>
            </a:extLst>
          </p:cNvPr>
          <p:cNvGrpSpPr/>
          <p:nvPr/>
        </p:nvGrpSpPr>
        <p:grpSpPr>
          <a:xfrm>
            <a:off x="2668447" y="2109856"/>
            <a:ext cx="1505658" cy="627308"/>
            <a:chOff x="2697195" y="1773437"/>
            <a:chExt cx="1505658" cy="627308"/>
          </a:xfrm>
        </p:grpSpPr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4EBC4663-D23C-334A-99B3-6FD3783A0448}"/>
                </a:ext>
              </a:extLst>
            </p:cNvPr>
            <p:cNvGrpSpPr/>
            <p:nvPr/>
          </p:nvGrpSpPr>
          <p:grpSpPr>
            <a:xfrm>
              <a:off x="2697195" y="1773437"/>
              <a:ext cx="854721" cy="627308"/>
              <a:chOff x="2697195" y="1773437"/>
              <a:chExt cx="854721" cy="627308"/>
            </a:xfrm>
          </p:grpSpPr>
          <p:sp>
            <p:nvSpPr>
              <p:cNvPr id="12" name="Rektangel 11"/>
              <p:cNvSpPr/>
              <p:nvPr/>
            </p:nvSpPr>
            <p:spPr>
              <a:xfrm>
                <a:off x="2697195" y="1773437"/>
                <a:ext cx="8547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4 </a:t>
                </a:r>
                <a:r>
                  <a:rPr lang="is-IS" dirty="0">
                    <a:latin typeface="Bradley Hand Bold"/>
                    <a:cs typeface="Bradley Hand Bold"/>
                  </a:rPr>
                  <a:t>∙ </a:t>
                </a:r>
                <a:r>
                  <a:rPr lang="sv-SE" dirty="0">
                    <a:latin typeface="Bradley Hand Bold"/>
                    <a:cs typeface="Bradley Hand Bold"/>
                  </a:rPr>
                  <a:t>3,6</a:t>
                </a:r>
                <a:endParaRPr lang="sv-SE" dirty="0"/>
              </a:p>
            </p:txBody>
          </p:sp>
          <p:cxnSp>
            <p:nvCxnSpPr>
              <p:cNvPr id="10" name="Rak 9">
                <a:extLst>
                  <a:ext uri="{FF2B5EF4-FFF2-40B4-BE49-F238E27FC236}">
                    <a16:creationId xmlns:a16="http://schemas.microsoft.com/office/drawing/2014/main" id="{6F19DD74-E20C-384D-A548-DCC6ECF56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4917" y="2093155"/>
                <a:ext cx="674277" cy="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4B335AC8-AF86-7C47-8EF5-9CC9F4A2B310}"/>
                  </a:ext>
                </a:extLst>
              </p:cNvPr>
              <p:cNvSpPr/>
              <p:nvPr/>
            </p:nvSpPr>
            <p:spPr>
              <a:xfrm>
                <a:off x="2898298" y="2031413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2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649436C8-3E2F-0E46-BCB8-ECBBEB9221B3}"/>
                </a:ext>
              </a:extLst>
            </p:cNvPr>
            <p:cNvSpPr/>
            <p:nvPr/>
          </p:nvSpPr>
          <p:spPr>
            <a:xfrm>
              <a:off x="3401030" y="1898217"/>
              <a:ext cx="801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cm</a:t>
              </a:r>
              <a:r>
                <a:rPr lang="sv-SE" baseline="30000" dirty="0">
                  <a:latin typeface="Bradley Hand Bold"/>
                  <a:cs typeface="Bradley Hand Bold"/>
                </a:rPr>
                <a:t>2</a:t>
              </a:r>
              <a:r>
                <a:rPr lang="sv-SE" dirty="0">
                  <a:latin typeface="Bradley Hand Bold"/>
                  <a:cs typeface="Bradley Hand Bold"/>
                </a:rPr>
                <a:t> </a:t>
              </a:r>
              <a:r>
                <a:rPr lang="sv-SE" dirty="0">
                  <a:cs typeface="Bradley Hand Bold"/>
                </a:rPr>
                <a:t>=</a:t>
              </a:r>
              <a:r>
                <a:rPr lang="sv-SE" baseline="30000" dirty="0">
                  <a:latin typeface="Bradley Hand Bold"/>
                  <a:cs typeface="Bradley Hand Bold"/>
                </a:rPr>
                <a:t> 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53" name="textruta 52">
            <a:extLst>
              <a:ext uri="{FF2B5EF4-FFF2-40B4-BE49-F238E27FC236}">
                <a16:creationId xmlns:a16="http://schemas.microsoft.com/office/drawing/2014/main" id="{64E63F00-4DA8-1640-82DD-E7D7F62458CF}"/>
              </a:ext>
            </a:extLst>
          </p:cNvPr>
          <p:cNvSpPr txBox="1"/>
          <p:nvPr/>
        </p:nvSpPr>
        <p:spPr>
          <a:xfrm>
            <a:off x="1960107" y="4196827"/>
            <a:ext cx="42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Prismats volym är 37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grpSp>
        <p:nvGrpSpPr>
          <p:cNvPr id="73" name="Grupp 72">
            <a:extLst>
              <a:ext uri="{FF2B5EF4-FFF2-40B4-BE49-F238E27FC236}">
                <a16:creationId xmlns:a16="http://schemas.microsoft.com/office/drawing/2014/main" id="{EB8D831A-9ED3-ED4D-ADCF-6536D2A7574D}"/>
              </a:ext>
            </a:extLst>
          </p:cNvPr>
          <p:cNvGrpSpPr/>
          <p:nvPr/>
        </p:nvGrpSpPr>
        <p:grpSpPr>
          <a:xfrm>
            <a:off x="3209824" y="1377582"/>
            <a:ext cx="1203681" cy="603514"/>
            <a:chOff x="2132763" y="1460033"/>
            <a:chExt cx="1203681" cy="603514"/>
          </a:xfrm>
        </p:grpSpPr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53905588-320E-764B-9AF2-E50DEF7B35EF}"/>
                </a:ext>
              </a:extLst>
            </p:cNvPr>
            <p:cNvSpPr/>
            <p:nvPr/>
          </p:nvSpPr>
          <p:spPr>
            <a:xfrm>
              <a:off x="2132763" y="1584205"/>
              <a:ext cx="12036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B </a:t>
              </a:r>
              <a:r>
                <a:rPr lang="sv-SE" dirty="0">
                  <a:cs typeface="Bradley Hand Bold"/>
                </a:rPr>
                <a:t>=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  <p:grpSp>
          <p:nvGrpSpPr>
            <p:cNvPr id="75" name="Grupp 74">
              <a:extLst>
                <a:ext uri="{FF2B5EF4-FFF2-40B4-BE49-F238E27FC236}">
                  <a16:creationId xmlns:a16="http://schemas.microsoft.com/office/drawing/2014/main" id="{5876B257-A773-F14D-8782-41752270A399}"/>
                </a:ext>
              </a:extLst>
            </p:cNvPr>
            <p:cNvGrpSpPr/>
            <p:nvPr/>
          </p:nvGrpSpPr>
          <p:grpSpPr>
            <a:xfrm>
              <a:off x="2606310" y="1460033"/>
              <a:ext cx="598241" cy="603514"/>
              <a:chOff x="2774466" y="1797231"/>
              <a:chExt cx="598241" cy="603514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E70C3C82-AE9A-814E-AB3D-A2DEC8265BEF}"/>
                  </a:ext>
                </a:extLst>
              </p:cNvPr>
              <p:cNvSpPr/>
              <p:nvPr/>
            </p:nvSpPr>
            <p:spPr>
              <a:xfrm>
                <a:off x="2774466" y="1797231"/>
                <a:ext cx="598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b </a:t>
                </a:r>
                <a:r>
                  <a:rPr lang="is-IS" dirty="0">
                    <a:latin typeface="Bradley Hand Bold"/>
                    <a:cs typeface="Bradley Hand Bold"/>
                  </a:rPr>
                  <a:t>∙ </a:t>
                </a:r>
                <a:r>
                  <a:rPr lang="sv-SE" dirty="0">
                    <a:latin typeface="Bradley Hand Bold"/>
                    <a:cs typeface="Bradley Hand Bold"/>
                  </a:rPr>
                  <a:t>h</a:t>
                </a:r>
                <a:endParaRPr lang="sv-SE" dirty="0"/>
              </a:p>
            </p:txBody>
          </p:sp>
          <p:cxnSp>
            <p:nvCxnSpPr>
              <p:cNvPr id="77" name="Rak 76">
                <a:extLst>
                  <a:ext uri="{FF2B5EF4-FFF2-40B4-BE49-F238E27FC236}">
                    <a16:creationId xmlns:a16="http://schemas.microsoft.com/office/drawing/2014/main" id="{11895F2F-9DF9-9E41-B221-CE25F2BEA4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7485" y="2099444"/>
                <a:ext cx="478689" cy="1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Rektangel 77">
                <a:extLst>
                  <a:ext uri="{FF2B5EF4-FFF2-40B4-BE49-F238E27FC236}">
                    <a16:creationId xmlns:a16="http://schemas.microsoft.com/office/drawing/2014/main" id="{54C27DD8-684C-7642-9A9C-4B2480C7A498}"/>
                  </a:ext>
                </a:extLst>
              </p:cNvPr>
              <p:cNvSpPr/>
              <p:nvPr/>
            </p:nvSpPr>
            <p:spPr>
              <a:xfrm>
                <a:off x="2898298" y="2031413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2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</p:grpSp>
      <p:sp>
        <p:nvSpPr>
          <p:cNvPr id="33" name="Rektangel 32">
            <a:extLst>
              <a:ext uri="{FF2B5EF4-FFF2-40B4-BE49-F238E27FC236}">
                <a16:creationId xmlns:a16="http://schemas.microsoft.com/office/drawing/2014/main" id="{25F04296-0D84-BC48-9504-CC6C6602FC54}"/>
              </a:ext>
            </a:extLst>
          </p:cNvPr>
          <p:cNvSpPr/>
          <p:nvPr/>
        </p:nvSpPr>
        <p:spPr>
          <a:xfrm>
            <a:off x="158677" y="9564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61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30" grpId="0"/>
      <p:bldP spid="31" grpId="0"/>
      <p:bldP spid="32" grpId="0"/>
      <p:bldP spid="38" grpId="0"/>
      <p:bldP spid="28" grpId="0"/>
      <p:bldP spid="39" grpId="0"/>
      <p:bldP spid="53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258546" y="2719990"/>
            <a:ext cx="55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h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2639880" y="2724057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18,6 cm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4548121" y="2218897"/>
            <a:ext cx="1349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385,4 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1470556" y="3325743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Volymen :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4695500" y="3289056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2389,48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F086F492-B45C-8C46-8B05-B69178FDBEB2}"/>
              </a:ext>
            </a:extLst>
          </p:cNvPr>
          <p:cNvSpPr txBox="1"/>
          <p:nvPr/>
        </p:nvSpPr>
        <p:spPr>
          <a:xfrm>
            <a:off x="1498183" y="2233955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Basytan : 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44A87EF-FC06-F542-885F-85D43FC139FF}"/>
              </a:ext>
            </a:extLst>
          </p:cNvPr>
          <p:cNvSpPr/>
          <p:nvPr/>
        </p:nvSpPr>
        <p:spPr>
          <a:xfrm>
            <a:off x="6267108" y="3275994"/>
            <a:ext cx="2262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2 400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endParaRPr lang="sv-SE" dirty="0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9870C377-864D-8E4B-AAF7-067B7B232623}"/>
              </a:ext>
            </a:extLst>
          </p:cNvPr>
          <p:cNvGrpSpPr/>
          <p:nvPr/>
        </p:nvGrpSpPr>
        <p:grpSpPr>
          <a:xfrm>
            <a:off x="1282835" y="206410"/>
            <a:ext cx="5319919" cy="1810280"/>
            <a:chOff x="1282835" y="206410"/>
            <a:chExt cx="5319919" cy="1810280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653C9E2D-B4E9-074E-BB91-5236ED158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1056" y="206410"/>
              <a:ext cx="2131698" cy="1810280"/>
            </a:xfrm>
            <a:prstGeom prst="rect">
              <a:avLst/>
            </a:prstGeom>
          </p:spPr>
        </p:pic>
        <p:grpSp>
          <p:nvGrpSpPr>
            <p:cNvPr id="16" name="Grupp 15">
              <a:extLst>
                <a:ext uri="{FF2B5EF4-FFF2-40B4-BE49-F238E27FC236}">
                  <a16:creationId xmlns:a16="http://schemas.microsoft.com/office/drawing/2014/main" id="{5429E358-60D2-7843-B8A7-F552C7FF97B8}"/>
                </a:ext>
              </a:extLst>
            </p:cNvPr>
            <p:cNvGrpSpPr/>
            <p:nvPr/>
          </p:nvGrpSpPr>
          <p:grpSpPr>
            <a:xfrm>
              <a:off x="1282835" y="504383"/>
              <a:ext cx="4034205" cy="651612"/>
              <a:chOff x="917805" y="351677"/>
              <a:chExt cx="4034205" cy="651612"/>
            </a:xfrm>
          </p:grpSpPr>
          <p:sp>
            <p:nvSpPr>
              <p:cNvPr id="3" name="Rektangel 2"/>
              <p:cNvSpPr/>
              <p:nvPr/>
            </p:nvSpPr>
            <p:spPr>
              <a:xfrm>
                <a:off x="1340040" y="356958"/>
                <a:ext cx="361197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Hur stor är pyramidens volym? Avrunda till hundratals cm</a:t>
                </a:r>
                <a:r>
                  <a:rPr lang="sv-SE" baseline="30000" dirty="0"/>
                  <a:t>3</a:t>
                </a:r>
                <a:r>
                  <a:rPr lang="sv-SE" dirty="0"/>
                  <a:t>.</a:t>
                </a:r>
              </a:p>
            </p:txBody>
          </p:sp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EB6011AF-1D77-6F4E-BACB-968245433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7805" y="351677"/>
                <a:ext cx="344414" cy="433487"/>
              </a:xfrm>
              <a:prstGeom prst="rect">
                <a:avLst/>
              </a:prstGeom>
            </p:spPr>
          </p:pic>
        </p:grp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FDAFD34F-ACFF-3C48-9B7D-A1405E7BD3EF}"/>
              </a:ext>
            </a:extLst>
          </p:cNvPr>
          <p:cNvGrpSpPr/>
          <p:nvPr/>
        </p:nvGrpSpPr>
        <p:grpSpPr>
          <a:xfrm>
            <a:off x="2622543" y="3215210"/>
            <a:ext cx="2156462" cy="643386"/>
            <a:chOff x="2697195" y="1773437"/>
            <a:chExt cx="2156462" cy="643386"/>
          </a:xfrm>
        </p:grpSpPr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4EBC4663-D23C-334A-99B3-6FD3783A0448}"/>
                </a:ext>
              </a:extLst>
            </p:cNvPr>
            <p:cNvGrpSpPr/>
            <p:nvPr/>
          </p:nvGrpSpPr>
          <p:grpSpPr>
            <a:xfrm>
              <a:off x="2697195" y="1773437"/>
              <a:ext cx="1438214" cy="643386"/>
              <a:chOff x="2697195" y="1773437"/>
              <a:chExt cx="1438214" cy="643386"/>
            </a:xfrm>
          </p:grpSpPr>
          <p:sp>
            <p:nvSpPr>
              <p:cNvPr id="12" name="Rektangel 11"/>
              <p:cNvSpPr/>
              <p:nvPr/>
            </p:nvSpPr>
            <p:spPr>
              <a:xfrm>
                <a:off x="2697195" y="1773437"/>
                <a:ext cx="14382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385,4 </a:t>
                </a:r>
                <a:r>
                  <a:rPr lang="is-IS" dirty="0">
                    <a:latin typeface="Bradley Hand Bold"/>
                    <a:cs typeface="Bradley Hand Bold"/>
                  </a:rPr>
                  <a:t>∙ </a:t>
                </a:r>
                <a:r>
                  <a:rPr lang="sv-SE" dirty="0">
                    <a:latin typeface="Bradley Hand Bold"/>
                    <a:cs typeface="Bradley Hand Bold"/>
                  </a:rPr>
                  <a:t>18,6</a:t>
                </a:r>
                <a:endParaRPr lang="sv-SE" dirty="0"/>
              </a:p>
            </p:txBody>
          </p:sp>
          <p:cxnSp>
            <p:nvCxnSpPr>
              <p:cNvPr id="10" name="Rak 9">
                <a:extLst>
                  <a:ext uri="{FF2B5EF4-FFF2-40B4-BE49-F238E27FC236}">
                    <a16:creationId xmlns:a16="http://schemas.microsoft.com/office/drawing/2014/main" id="{6F19DD74-E20C-384D-A548-DCC6ECF56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4917" y="2093155"/>
                <a:ext cx="1274718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4B335AC8-AF86-7C47-8EF5-9CC9F4A2B310}"/>
                  </a:ext>
                </a:extLst>
              </p:cNvPr>
              <p:cNvSpPr/>
              <p:nvPr/>
            </p:nvSpPr>
            <p:spPr>
              <a:xfrm>
                <a:off x="3264803" y="2047491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3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649436C8-3E2F-0E46-BCB8-ECBBEB9221B3}"/>
                </a:ext>
              </a:extLst>
            </p:cNvPr>
            <p:cNvSpPr/>
            <p:nvPr/>
          </p:nvSpPr>
          <p:spPr>
            <a:xfrm>
              <a:off x="4055040" y="1883165"/>
              <a:ext cx="798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cm</a:t>
              </a:r>
              <a:r>
                <a:rPr lang="sv-SE" baseline="30000" dirty="0">
                  <a:latin typeface="Bradley Hand Bold"/>
                  <a:cs typeface="Bradley Hand Bold"/>
                </a:rPr>
                <a:t>3</a:t>
              </a:r>
              <a:r>
                <a:rPr lang="sv-SE" dirty="0">
                  <a:latin typeface="Bradley Hand Bold"/>
                  <a:cs typeface="Bradley Hand Bold"/>
                </a:rPr>
                <a:t> </a:t>
              </a:r>
              <a:r>
                <a:rPr lang="sv-SE" dirty="0">
                  <a:cs typeface="Bradley Hand Bold"/>
                </a:rPr>
                <a:t>=</a:t>
              </a:r>
              <a:r>
                <a:rPr lang="sv-SE" baseline="30000" dirty="0">
                  <a:latin typeface="Bradley Hand Bold"/>
                  <a:cs typeface="Bradley Hand Bold"/>
                </a:rPr>
                <a:t> 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53" name="textruta 52">
            <a:extLst>
              <a:ext uri="{FF2B5EF4-FFF2-40B4-BE49-F238E27FC236}">
                <a16:creationId xmlns:a16="http://schemas.microsoft.com/office/drawing/2014/main" id="{64E63F00-4DA8-1640-82DD-E7D7F62458CF}"/>
              </a:ext>
            </a:extLst>
          </p:cNvPr>
          <p:cNvSpPr txBox="1"/>
          <p:nvPr/>
        </p:nvSpPr>
        <p:spPr>
          <a:xfrm>
            <a:off x="1926583" y="4995326"/>
            <a:ext cx="42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Pyramidens volym är 2 400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FA4926B3-41F2-C545-A483-ADD34901B152}"/>
              </a:ext>
            </a:extLst>
          </p:cNvPr>
          <p:cNvGrpSpPr/>
          <p:nvPr/>
        </p:nvGrpSpPr>
        <p:grpSpPr>
          <a:xfrm>
            <a:off x="1496699" y="1420977"/>
            <a:ext cx="1203681" cy="603514"/>
            <a:chOff x="2132763" y="1460033"/>
            <a:chExt cx="1203681" cy="603514"/>
          </a:xfrm>
        </p:grpSpPr>
        <p:sp>
          <p:nvSpPr>
            <p:cNvPr id="38" name="Rektangel 37"/>
            <p:cNvSpPr/>
            <p:nvPr/>
          </p:nvSpPr>
          <p:spPr>
            <a:xfrm>
              <a:off x="2132763" y="1584205"/>
              <a:ext cx="12036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V </a:t>
              </a:r>
              <a:r>
                <a:rPr lang="sv-SE" dirty="0">
                  <a:cs typeface="Bradley Hand Bold"/>
                </a:rPr>
                <a:t>=</a:t>
              </a:r>
            </a:p>
          </p:txBody>
        </p:sp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D20A10FE-9EBD-4E48-8CA3-D5F79A79F988}"/>
                </a:ext>
              </a:extLst>
            </p:cNvPr>
            <p:cNvGrpSpPr/>
            <p:nvPr/>
          </p:nvGrpSpPr>
          <p:grpSpPr>
            <a:xfrm>
              <a:off x="2606310" y="1460033"/>
              <a:ext cx="644728" cy="603514"/>
              <a:chOff x="2774466" y="1797231"/>
              <a:chExt cx="644728" cy="603514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44A887C8-E6C4-C946-B340-C12DCE9FF679}"/>
                  </a:ext>
                </a:extLst>
              </p:cNvPr>
              <p:cNvSpPr/>
              <p:nvPr/>
            </p:nvSpPr>
            <p:spPr>
              <a:xfrm>
                <a:off x="2774466" y="1797231"/>
                <a:ext cx="6447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B </a:t>
                </a:r>
                <a:r>
                  <a:rPr lang="is-IS" dirty="0">
                    <a:latin typeface="Bradley Hand Bold"/>
                    <a:cs typeface="Bradley Hand Bold"/>
                  </a:rPr>
                  <a:t>∙ </a:t>
                </a:r>
                <a:r>
                  <a:rPr lang="sv-SE" dirty="0">
                    <a:latin typeface="Bradley Hand Bold"/>
                    <a:cs typeface="Bradley Hand Bold"/>
                  </a:rPr>
                  <a:t>h</a:t>
                </a:r>
                <a:endParaRPr lang="sv-SE" dirty="0"/>
              </a:p>
            </p:txBody>
          </p:sp>
          <p:cxnSp>
            <p:nvCxnSpPr>
              <p:cNvPr id="40" name="Rak 39">
                <a:extLst>
                  <a:ext uri="{FF2B5EF4-FFF2-40B4-BE49-F238E27FC236}">
                    <a16:creationId xmlns:a16="http://schemas.microsoft.com/office/drawing/2014/main" id="{769969F0-4606-E349-9090-ADA99349B4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7485" y="2099444"/>
                <a:ext cx="478689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17EB16A1-BD1B-6940-964B-31032E04E7E2}"/>
                  </a:ext>
                </a:extLst>
              </p:cNvPr>
              <p:cNvSpPr/>
              <p:nvPr/>
            </p:nvSpPr>
            <p:spPr>
              <a:xfrm>
                <a:off x="2898298" y="2031413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3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</p:grpSp>
      <p:sp>
        <p:nvSpPr>
          <p:cNvPr id="42" name="Rektangel 41">
            <a:extLst>
              <a:ext uri="{FF2B5EF4-FFF2-40B4-BE49-F238E27FC236}">
                <a16:creationId xmlns:a16="http://schemas.microsoft.com/office/drawing/2014/main" id="{C331279D-FC67-FF40-B26D-6AFA30C51AE2}"/>
              </a:ext>
            </a:extLst>
          </p:cNvPr>
          <p:cNvSpPr/>
          <p:nvPr/>
        </p:nvSpPr>
        <p:spPr>
          <a:xfrm>
            <a:off x="2622543" y="2226154"/>
            <a:ext cx="220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23,5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16,4 cm</a:t>
            </a:r>
            <a:r>
              <a:rPr lang="fi-FI" baseline="30000" dirty="0">
                <a:latin typeface="Bradley Hand Bold"/>
                <a:cs typeface="Bradley Hand Bold"/>
              </a:rPr>
              <a:t>2</a:t>
            </a:r>
            <a:r>
              <a:rPr lang="fi-FI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177877C0-5F46-7E46-8EBC-85E1FB1ADC5F}"/>
              </a:ext>
            </a:extLst>
          </p:cNvPr>
          <p:cNvSpPr/>
          <p:nvPr/>
        </p:nvSpPr>
        <p:spPr>
          <a:xfrm>
            <a:off x="2874265" y="1501717"/>
            <a:ext cx="1203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</a:t>
            </a:r>
            <a:r>
              <a:rPr lang="sv-SE" dirty="0">
                <a:cs typeface="Bradley Hand Bold"/>
              </a:rPr>
              <a:t> =</a:t>
            </a:r>
            <a:r>
              <a:rPr lang="sv-SE" dirty="0">
                <a:latin typeface="Bradley Hand Bold"/>
                <a:cs typeface="Bradley Hand Bold"/>
              </a:rPr>
              <a:t> b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h  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ACD324D7-A91B-9DBC-1B2E-22A924104AB6}"/>
              </a:ext>
            </a:extLst>
          </p:cNvPr>
          <p:cNvSpPr/>
          <p:nvPr/>
        </p:nvSpPr>
        <p:spPr>
          <a:xfrm>
            <a:off x="158677" y="9564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989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30" grpId="0"/>
      <p:bldP spid="32" grpId="0"/>
      <p:bldP spid="28" grpId="0"/>
      <p:bldP spid="39" grpId="0"/>
      <p:bldP spid="53" grpId="0"/>
      <p:bldP spid="42" grpId="0"/>
      <p:bldP spid="46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761385" y="195070"/>
            <a:ext cx="8801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				        Cylinder, kon och klot </a:t>
            </a:r>
            <a:endParaRPr lang="sv-SE" b="1" dirty="0"/>
          </a:p>
        </p:txBody>
      </p:sp>
      <p:sp>
        <p:nvSpPr>
          <p:cNvPr id="2" name="textruta 1"/>
          <p:cNvSpPr txBox="1"/>
          <p:nvPr/>
        </p:nvSpPr>
        <p:spPr>
          <a:xfrm>
            <a:off x="4114673" y="764012"/>
            <a:ext cx="124618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 Cylinder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5D435AC-EBA8-3343-BBFD-B7D05E7E7273}"/>
              </a:ext>
            </a:extLst>
          </p:cNvPr>
          <p:cNvSpPr txBox="1"/>
          <p:nvPr/>
        </p:nvSpPr>
        <p:spPr>
          <a:xfrm>
            <a:off x="2656582" y="1214762"/>
            <a:ext cx="4768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/>
              <a:t>cylinder </a:t>
            </a:r>
            <a:r>
              <a:rPr lang="sv-SE" dirty="0"/>
              <a:t>består av en </a:t>
            </a:r>
            <a:r>
              <a:rPr lang="sv-SE" b="1" i="1" dirty="0">
                <a:solidFill>
                  <a:srgbClr val="980002"/>
                </a:solidFill>
              </a:rPr>
              <a:t>mantelyta</a:t>
            </a:r>
            <a:r>
              <a:rPr lang="sv-SE" i="1" dirty="0"/>
              <a:t> </a:t>
            </a:r>
            <a:r>
              <a:rPr lang="sv-SE" dirty="0"/>
              <a:t>och </a:t>
            </a:r>
            <a:r>
              <a:rPr lang="sv-SE" dirty="0">
                <a:solidFill>
                  <a:srgbClr val="980002"/>
                </a:solidFill>
              </a:rPr>
              <a:t>två</a:t>
            </a:r>
            <a:r>
              <a:rPr lang="sv-SE" dirty="0"/>
              <a:t> </a:t>
            </a:r>
            <a:r>
              <a:rPr lang="sv-SE" dirty="0">
                <a:solidFill>
                  <a:srgbClr val="980002"/>
                </a:solidFill>
              </a:rPr>
              <a:t>parallella plana ytor </a:t>
            </a:r>
            <a:r>
              <a:rPr lang="sv-SE" dirty="0"/>
              <a:t>där den ena kallas </a:t>
            </a:r>
            <a:r>
              <a:rPr lang="sv-SE" b="1" i="1" dirty="0">
                <a:solidFill>
                  <a:srgbClr val="980002"/>
                </a:solidFill>
              </a:rPr>
              <a:t>basyta</a:t>
            </a:r>
            <a:r>
              <a:rPr lang="sv-SE" dirty="0"/>
              <a:t>. 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8E35B3E-4569-DB40-A6DA-170BEEE9BCC7}"/>
              </a:ext>
            </a:extLst>
          </p:cNvPr>
          <p:cNvSpPr txBox="1"/>
          <p:nvPr/>
        </p:nvSpPr>
        <p:spPr>
          <a:xfrm>
            <a:off x="2656582" y="1807134"/>
            <a:ext cx="265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Basytan är oftast en cirkel.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4C4E309-9D6E-A845-9E60-33ADABD9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669" y="2634247"/>
            <a:ext cx="1637354" cy="86314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6693475-5943-0F4F-8FB1-169E0381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613" y="2342159"/>
            <a:ext cx="2966292" cy="204654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924B20B-F8C6-CC4C-948F-E814D7B30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633" y="3738107"/>
            <a:ext cx="1111426" cy="4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ruta 30">
            <a:extLst>
              <a:ext uri="{FF2B5EF4-FFF2-40B4-BE49-F238E27FC236}">
                <a16:creationId xmlns:a16="http://schemas.microsoft.com/office/drawing/2014/main" id="{62F320DC-6122-0D48-A0F6-86C25186942A}"/>
              </a:ext>
            </a:extLst>
          </p:cNvPr>
          <p:cNvSpPr txBox="1"/>
          <p:nvPr/>
        </p:nvSpPr>
        <p:spPr>
          <a:xfrm>
            <a:off x="6427287" y="4635242"/>
            <a:ext cx="9548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10 cm</a:t>
            </a:r>
            <a:r>
              <a:rPr lang="sv-SE" baseline="30000" dirty="0"/>
              <a:t>3</a:t>
            </a:r>
            <a:endParaRPr lang="sv-SE" dirty="0"/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3C356D33-3EBD-5C42-858A-7356E8F88B59}"/>
              </a:ext>
            </a:extLst>
          </p:cNvPr>
          <p:cNvSpPr txBox="1"/>
          <p:nvPr/>
        </p:nvSpPr>
        <p:spPr>
          <a:xfrm>
            <a:off x="2033725" y="5456927"/>
            <a:ext cx="165063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Formeln för konens volym är alltså: 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4467293" y="253101"/>
            <a:ext cx="64982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Kon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5D435AC-EBA8-3343-BBFD-B7D05E7E7273}"/>
              </a:ext>
            </a:extLst>
          </p:cNvPr>
          <p:cNvSpPr txBox="1"/>
          <p:nvPr/>
        </p:nvSpPr>
        <p:spPr>
          <a:xfrm>
            <a:off x="2152674" y="759691"/>
            <a:ext cx="676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/>
              <a:t>kon </a:t>
            </a:r>
            <a:r>
              <a:rPr lang="sv-SE" dirty="0"/>
              <a:t>består av en </a:t>
            </a:r>
            <a:r>
              <a:rPr lang="sv-SE" b="1" i="1" dirty="0">
                <a:solidFill>
                  <a:srgbClr val="980002"/>
                </a:solidFill>
              </a:rPr>
              <a:t>mantelyta</a:t>
            </a:r>
            <a:r>
              <a:rPr lang="sv-SE" i="1" dirty="0"/>
              <a:t> </a:t>
            </a:r>
            <a:r>
              <a:rPr lang="sv-SE" dirty="0"/>
              <a:t>och har ofta en </a:t>
            </a:r>
            <a:r>
              <a:rPr lang="sv-SE" dirty="0">
                <a:solidFill>
                  <a:srgbClr val="980002"/>
                </a:solidFill>
              </a:rPr>
              <a:t>cirkelformad basyta</a:t>
            </a:r>
            <a:r>
              <a:rPr lang="sv-SE" dirty="0"/>
              <a:t>. 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D326F69-EA9F-314A-A980-E4BF231A70D2}"/>
              </a:ext>
            </a:extLst>
          </p:cNvPr>
          <p:cNvSpPr txBox="1"/>
          <p:nvPr/>
        </p:nvSpPr>
        <p:spPr>
          <a:xfrm>
            <a:off x="1299782" y="3640376"/>
            <a:ext cx="381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en kon har samma basyta och höjd som en cylinder…..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43935F-768F-C247-ABA5-79D13B6EB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647" y="5425621"/>
            <a:ext cx="1592892" cy="1144261"/>
          </a:xfrm>
          <a:prstGeom prst="rect">
            <a:avLst/>
          </a:prstGeom>
        </p:spPr>
      </p:pic>
      <p:sp>
        <p:nvSpPr>
          <p:cNvPr id="30" name="textruta 29">
            <a:extLst>
              <a:ext uri="{FF2B5EF4-FFF2-40B4-BE49-F238E27FC236}">
                <a16:creationId xmlns:a16="http://schemas.microsoft.com/office/drawing/2014/main" id="{468828DB-310E-FF45-B272-FC6E0DBA5180}"/>
              </a:ext>
            </a:extLst>
          </p:cNvPr>
          <p:cNvSpPr txBox="1"/>
          <p:nvPr/>
        </p:nvSpPr>
        <p:spPr>
          <a:xfrm>
            <a:off x="5425853" y="4637658"/>
            <a:ext cx="9548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30 cm</a:t>
            </a:r>
            <a:r>
              <a:rPr lang="sv-SE" baseline="30000" dirty="0"/>
              <a:t>3</a:t>
            </a:r>
            <a:endParaRPr lang="sv-SE" dirty="0"/>
          </a:p>
        </p:txBody>
      </p:sp>
      <p:grpSp>
        <p:nvGrpSpPr>
          <p:cNvPr id="46" name="Grupp 45">
            <a:extLst>
              <a:ext uri="{FF2B5EF4-FFF2-40B4-BE49-F238E27FC236}">
                <a16:creationId xmlns:a16="http://schemas.microsoft.com/office/drawing/2014/main" id="{16EC0E4D-0A42-0140-8A0C-778204EFF355}"/>
              </a:ext>
            </a:extLst>
          </p:cNvPr>
          <p:cNvGrpSpPr/>
          <p:nvPr/>
        </p:nvGrpSpPr>
        <p:grpSpPr>
          <a:xfrm>
            <a:off x="5398991" y="3579341"/>
            <a:ext cx="1820311" cy="1151766"/>
            <a:chOff x="5398991" y="3579341"/>
            <a:chExt cx="1820311" cy="1151766"/>
          </a:xfrm>
        </p:grpSpPr>
        <p:pic>
          <p:nvPicPr>
            <p:cNvPr id="42" name="Bildobjekt 41">
              <a:extLst>
                <a:ext uri="{FF2B5EF4-FFF2-40B4-BE49-F238E27FC236}">
                  <a16:creationId xmlns:a16="http://schemas.microsoft.com/office/drawing/2014/main" id="{3F2E4E42-A10A-C54F-A757-6DC9E5BDF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764" t="4039" r="36354" b="56772"/>
            <a:stretch/>
          </p:blipFill>
          <p:spPr>
            <a:xfrm>
              <a:off x="5398991" y="3579341"/>
              <a:ext cx="819689" cy="1151766"/>
            </a:xfrm>
            <a:prstGeom prst="rect">
              <a:avLst/>
            </a:prstGeom>
          </p:spPr>
        </p:pic>
        <p:pic>
          <p:nvPicPr>
            <p:cNvPr id="41" name="Bildobjekt 40">
              <a:extLst>
                <a:ext uri="{FF2B5EF4-FFF2-40B4-BE49-F238E27FC236}">
                  <a16:creationId xmlns:a16="http://schemas.microsoft.com/office/drawing/2014/main" id="{6A121581-2460-2744-ABE8-803F7DD45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12" b="88814" l="54663" r="63078">
                          <a14:foregroundMark x1="58378" y1="55424" x2="58832" y2="55424"/>
                          <a14:foregroundMark x1="58757" y1="53051" x2="58757" y2="53051"/>
                          <a14:foregroundMark x1="58681" y1="52712" x2="58681" y2="52712"/>
                          <a14:foregroundMark x1="54663" y1="80508" x2="58681" y2="88644"/>
                          <a14:foregroundMark x1="58681" y1="88644" x2="62775" y2="81525"/>
                          <a14:foregroundMark x1="62775" y1="81525" x2="62320" y2="77966"/>
                          <a14:foregroundMark x1="55269" y1="87797" x2="60576" y2="88814"/>
                          <a14:foregroundMark x1="60576" y1="88814" x2="63002" y2="85254"/>
                          <a14:foregroundMark x1="58150" y1="70508" x2="58150" y2="70508"/>
                          <a14:foregroundMark x1="58074" y1="70000" x2="58074" y2="70000"/>
                          <a14:foregroundMark x1="58150" y1="70000" x2="58150" y2="70000"/>
                          <a14:foregroundMark x1="58074" y1="69831" x2="58074" y2="69831"/>
                          <a14:foregroundMark x1="58150" y1="69831" x2="58150" y2="69831"/>
                          <a14:foregroundMark x1="58150" y1="70000" x2="58150" y2="70000"/>
                          <a14:foregroundMark x1="58150" y1="70000" x2="58150" y2="70000"/>
                          <a14:foregroundMark x1="58908" y1="83898" x2="63078" y2="84068"/>
                          <a14:backgroundMark x1="57998" y1="69831" x2="57998" y2="69831"/>
                          <a14:backgroundMark x1="58150" y1="69831" x2="58150" y2="69831"/>
                          <a14:backgroundMark x1="58150" y1="69661" x2="58150" y2="69661"/>
                          <a14:backgroundMark x1="58302" y1="69831" x2="58302" y2="69831"/>
                          <a14:backgroundMark x1="57847" y1="70508" x2="57847" y2="70508"/>
                          <a14:backgroundMark x1="57998" y1="70847" x2="57998" y2="70847"/>
                          <a14:backgroundMark x1="47763" y1="52034" x2="47763" y2="52034"/>
                        </a14:backgroundRemoval>
                      </a14:imgEffect>
                    </a14:imgLayer>
                  </a14:imgProps>
                </a:ext>
              </a:extLst>
            </a:blip>
            <a:srcRect l="54000" t="51643" r="36353" b="9695"/>
            <a:stretch/>
          </p:blipFill>
          <p:spPr>
            <a:xfrm>
              <a:off x="6370422" y="3620319"/>
              <a:ext cx="848880" cy="1100620"/>
            </a:xfrm>
            <a:prstGeom prst="rect">
              <a:avLst/>
            </a:prstGeom>
          </p:spPr>
        </p:pic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DB758C61-309E-424F-BB4B-DC9EC8327232}"/>
              </a:ext>
            </a:extLst>
          </p:cNvPr>
          <p:cNvGrpSpPr/>
          <p:nvPr/>
        </p:nvGrpSpPr>
        <p:grpSpPr>
          <a:xfrm>
            <a:off x="5758228" y="3179827"/>
            <a:ext cx="2494899" cy="1461360"/>
            <a:chOff x="5758228" y="3179827"/>
            <a:chExt cx="2494899" cy="1461360"/>
          </a:xfrm>
        </p:grpSpPr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4E8FA2BA-B3B6-9149-AE92-6EAFB4EF1DF5}"/>
                </a:ext>
              </a:extLst>
            </p:cNvPr>
            <p:cNvSpPr txBox="1"/>
            <p:nvPr/>
          </p:nvSpPr>
          <p:spPr>
            <a:xfrm>
              <a:off x="7298290" y="3956115"/>
              <a:ext cx="9548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10 cm</a:t>
              </a: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BC5C33C1-D9FD-8B45-8D40-C24CE52BF1C3}"/>
                </a:ext>
              </a:extLst>
            </p:cNvPr>
            <p:cNvSpPr txBox="1"/>
            <p:nvPr/>
          </p:nvSpPr>
          <p:spPr>
            <a:xfrm>
              <a:off x="5949869" y="3179827"/>
              <a:ext cx="9548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3 cm</a:t>
              </a:r>
              <a:r>
                <a:rPr lang="sv-SE" baseline="30000" dirty="0"/>
                <a:t>2</a:t>
              </a:r>
              <a:endParaRPr lang="sv-SE" dirty="0"/>
            </a:p>
          </p:txBody>
        </p:sp>
        <p:sp>
          <p:nvSpPr>
            <p:cNvPr id="11" name="Höger klammerparentes 10">
              <a:extLst>
                <a:ext uri="{FF2B5EF4-FFF2-40B4-BE49-F238E27FC236}">
                  <a16:creationId xmlns:a16="http://schemas.microsoft.com/office/drawing/2014/main" id="{C5CBF7A5-7CD6-0942-ABBD-CE93BFBE2E6C}"/>
                </a:ext>
              </a:extLst>
            </p:cNvPr>
            <p:cNvSpPr/>
            <p:nvPr/>
          </p:nvSpPr>
          <p:spPr>
            <a:xfrm>
              <a:off x="7219302" y="3640376"/>
              <a:ext cx="157976" cy="1000811"/>
            </a:xfrm>
            <a:prstGeom prst="rightBrace">
              <a:avLst/>
            </a:prstGeom>
            <a:ln>
              <a:solidFill>
                <a:srgbClr val="98000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0" name="Rak pil 19">
              <a:extLst>
                <a:ext uri="{FF2B5EF4-FFF2-40B4-BE49-F238E27FC236}">
                  <a16:creationId xmlns:a16="http://schemas.microsoft.com/office/drawing/2014/main" id="{E2642F35-176B-5C4F-8C21-86AD19D22E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8228" y="3484621"/>
              <a:ext cx="579041" cy="1033976"/>
            </a:xfrm>
            <a:prstGeom prst="straightConnector1">
              <a:avLst/>
            </a:prstGeom>
            <a:ln w="19050">
              <a:solidFill>
                <a:srgbClr val="98000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Rak pil 24">
              <a:extLst>
                <a:ext uri="{FF2B5EF4-FFF2-40B4-BE49-F238E27FC236}">
                  <a16:creationId xmlns:a16="http://schemas.microsoft.com/office/drawing/2014/main" id="{EC6D9D45-1228-FD4D-8ABE-40F8EAEF99CB}"/>
                </a:ext>
              </a:extLst>
            </p:cNvPr>
            <p:cNvCxnSpPr>
              <a:cxnSpLocks/>
            </p:cNvCxnSpPr>
            <p:nvPr/>
          </p:nvCxnSpPr>
          <p:spPr>
            <a:xfrm>
              <a:off x="6337431" y="3478518"/>
              <a:ext cx="409630" cy="1085857"/>
            </a:xfrm>
            <a:prstGeom prst="straightConnector1">
              <a:avLst/>
            </a:prstGeom>
            <a:ln w="19050">
              <a:solidFill>
                <a:srgbClr val="98000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4" name="textruta 33">
            <a:extLst>
              <a:ext uri="{FF2B5EF4-FFF2-40B4-BE49-F238E27FC236}">
                <a16:creationId xmlns:a16="http://schemas.microsoft.com/office/drawing/2014/main" id="{CD1C59E4-D2F5-E442-994A-68F0426FA3BE}"/>
              </a:ext>
            </a:extLst>
          </p:cNvPr>
          <p:cNvSpPr txBox="1"/>
          <p:nvPr/>
        </p:nvSpPr>
        <p:spPr>
          <a:xfrm>
            <a:off x="1330103" y="4241210"/>
            <a:ext cx="342487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……så är </a:t>
            </a:r>
            <a:r>
              <a:rPr lang="sv-SE" dirty="0">
                <a:solidFill>
                  <a:srgbClr val="980002"/>
                </a:solidFill>
              </a:rPr>
              <a:t>konens volym 1/3 av cylinderns volym</a:t>
            </a:r>
            <a:r>
              <a:rPr lang="sv-SE" dirty="0"/>
              <a:t>.</a:t>
            </a:r>
          </a:p>
        </p:txBody>
      </p:sp>
      <p:pic>
        <p:nvPicPr>
          <p:cNvPr id="40" name="Bildobjekt 39">
            <a:extLst>
              <a:ext uri="{FF2B5EF4-FFF2-40B4-BE49-F238E27FC236}">
                <a16:creationId xmlns:a16="http://schemas.microsoft.com/office/drawing/2014/main" id="{87A00B10-1A49-5C4B-B98B-A25F3BA3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611" y="1092815"/>
            <a:ext cx="3073408" cy="19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6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2" grpId="0" animBg="1"/>
      <p:bldP spid="24" grpId="0"/>
      <p:bldP spid="15" grpId="0"/>
      <p:bldP spid="30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4467293" y="253101"/>
            <a:ext cx="64982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Klot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5D435AC-EBA8-3343-BBFD-B7D05E7E7273}"/>
              </a:ext>
            </a:extLst>
          </p:cNvPr>
          <p:cNvSpPr txBox="1"/>
          <p:nvPr/>
        </p:nvSpPr>
        <p:spPr>
          <a:xfrm>
            <a:off x="3358077" y="939546"/>
            <a:ext cx="31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Ett klot kallas också för en </a:t>
            </a:r>
            <a:r>
              <a:rPr lang="sv-SE" i="1" dirty="0">
                <a:solidFill>
                  <a:srgbClr val="980002"/>
                </a:solidFill>
              </a:rPr>
              <a:t>sfär</a:t>
            </a:r>
            <a:r>
              <a:rPr lang="sv-SE" dirty="0"/>
              <a:t>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D326F69-EA9F-314A-A980-E4BF231A70D2}"/>
              </a:ext>
            </a:extLst>
          </p:cNvPr>
          <p:cNvSpPr txBox="1"/>
          <p:nvPr/>
        </p:nvSpPr>
        <p:spPr>
          <a:xfrm>
            <a:off x="2896466" y="3279891"/>
            <a:ext cx="381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 att beräkna klotets volym behöver man bara veta hur stor klotets </a:t>
            </a:r>
            <a:r>
              <a:rPr lang="sv-SE" i="1" dirty="0">
                <a:solidFill>
                  <a:srgbClr val="980002"/>
                </a:solidFill>
              </a:rPr>
              <a:t>radie</a:t>
            </a:r>
            <a:r>
              <a:rPr lang="sv-SE" i="1" dirty="0"/>
              <a:t> </a:t>
            </a:r>
            <a:r>
              <a:rPr lang="sv-SE" dirty="0"/>
              <a:t>är.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5DAFA78-C4D6-C744-8627-FC750020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816" y="1329720"/>
            <a:ext cx="1743171" cy="1807607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45A6AB9A-40BF-3645-989B-61DD4DF18ECA}"/>
              </a:ext>
            </a:extLst>
          </p:cNvPr>
          <p:cNvSpPr txBox="1"/>
          <p:nvPr/>
        </p:nvSpPr>
        <p:spPr>
          <a:xfrm>
            <a:off x="2883537" y="4015175"/>
            <a:ext cx="381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Volymen beräknas med denna formel: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39A5E6A-A117-8743-8AD8-5FC8AF1D1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25" y="4735350"/>
            <a:ext cx="1906862" cy="13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15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307786" y="4227450"/>
            <a:ext cx="55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h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12" name="Rektangel 11"/>
          <p:cNvSpPr/>
          <p:nvPr/>
        </p:nvSpPr>
        <p:spPr>
          <a:xfrm>
            <a:off x="2632961" y="3700188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Bradley Hand" pitchFamily="2" charset="77"/>
              </a:rPr>
              <a:t>π · </a:t>
            </a:r>
            <a:r>
              <a:rPr lang="sv-SE" dirty="0">
                <a:latin typeface="Bradley Hand" pitchFamily="2" charset="77"/>
              </a:rPr>
              <a:t>4 </a:t>
            </a:r>
            <a:r>
              <a:rPr lang="sv-SE" baseline="30000" dirty="0">
                <a:latin typeface="Bradley Hand" pitchFamily="2" charset="77"/>
              </a:rPr>
              <a:t>2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2632961" y="42184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 17 cm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3973893" y="3693557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16</a:t>
            </a:r>
            <a:r>
              <a:rPr lang="el-GR" dirty="0">
                <a:latin typeface="Bradley Hand" pitchFamily="2" charset="77"/>
              </a:rPr>
              <a:t> · π</a:t>
            </a:r>
            <a:r>
              <a:rPr lang="sv-SE" baseline="30000" dirty="0">
                <a:latin typeface="Bradley Hand" pitchFamily="2" charset="77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2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1556524" y="4744055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Volymen :</a:t>
            </a:r>
          </a:p>
        </p:txBody>
      </p:sp>
      <p:sp>
        <p:nvSpPr>
          <p:cNvPr id="31" name="Rektangel 30"/>
          <p:cNvSpPr/>
          <p:nvPr/>
        </p:nvSpPr>
        <p:spPr>
          <a:xfrm>
            <a:off x="2696243" y="4744097"/>
            <a:ext cx="2050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50 </a:t>
            </a:r>
            <a:r>
              <a:rPr lang="fi-FI" dirty="0"/>
              <a:t>∙ </a:t>
            </a:r>
            <a:r>
              <a:rPr lang="fi-FI" dirty="0">
                <a:latin typeface="Bradley Hand Bold"/>
                <a:cs typeface="Bradley Hand Bold"/>
              </a:rPr>
              <a:t>17 cm</a:t>
            </a:r>
            <a:r>
              <a:rPr lang="fi-FI" baseline="30000" dirty="0">
                <a:latin typeface="Bradley Hand Bold"/>
                <a:cs typeface="Bradley Hand Bold"/>
              </a:rPr>
              <a:t>3</a:t>
            </a:r>
            <a:r>
              <a:rPr lang="fi-FI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7" name="textruta 36"/>
          <p:cNvSpPr txBox="1"/>
          <p:nvPr/>
        </p:nvSpPr>
        <p:spPr>
          <a:xfrm>
            <a:off x="1556524" y="5787964"/>
            <a:ext cx="42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Volymen är 850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sp>
        <p:nvSpPr>
          <p:cNvPr id="38" name="Rektangel 37"/>
          <p:cNvSpPr/>
          <p:nvPr/>
        </p:nvSpPr>
        <p:spPr>
          <a:xfrm>
            <a:off x="1745602" y="2817300"/>
            <a:ext cx="1302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B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h  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F086F492-B45C-8C46-8B05-B69178FDBEB2}"/>
              </a:ext>
            </a:extLst>
          </p:cNvPr>
          <p:cNvSpPr txBox="1"/>
          <p:nvPr/>
        </p:nvSpPr>
        <p:spPr>
          <a:xfrm>
            <a:off x="1556524" y="3723077"/>
            <a:ext cx="121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Basytan : 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44A87EF-FC06-F542-885F-85D43FC139FF}"/>
              </a:ext>
            </a:extLst>
          </p:cNvPr>
          <p:cNvSpPr/>
          <p:nvPr/>
        </p:nvSpPr>
        <p:spPr>
          <a:xfrm>
            <a:off x="4131879" y="4744055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850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endParaRPr lang="sv-SE" dirty="0"/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56B4F6B8-D7A4-9D48-8D6E-03A880AC0606}"/>
              </a:ext>
            </a:extLst>
          </p:cNvPr>
          <p:cNvGrpSpPr/>
          <p:nvPr/>
        </p:nvGrpSpPr>
        <p:grpSpPr>
          <a:xfrm>
            <a:off x="1384317" y="252956"/>
            <a:ext cx="7010052" cy="2275599"/>
            <a:chOff x="2084121" y="181903"/>
            <a:chExt cx="7010052" cy="2275599"/>
          </a:xfrm>
        </p:grpSpPr>
        <p:grpSp>
          <p:nvGrpSpPr>
            <p:cNvPr id="16" name="Grupp 15">
              <a:extLst>
                <a:ext uri="{FF2B5EF4-FFF2-40B4-BE49-F238E27FC236}">
                  <a16:creationId xmlns:a16="http://schemas.microsoft.com/office/drawing/2014/main" id="{5429E358-60D2-7843-B8A7-F552C7FF97B8}"/>
                </a:ext>
              </a:extLst>
            </p:cNvPr>
            <p:cNvGrpSpPr/>
            <p:nvPr/>
          </p:nvGrpSpPr>
          <p:grpSpPr>
            <a:xfrm>
              <a:off x="2084121" y="437765"/>
              <a:ext cx="7010052" cy="646331"/>
              <a:chOff x="1609324" y="205249"/>
              <a:chExt cx="7010052" cy="646331"/>
            </a:xfrm>
          </p:grpSpPr>
          <p:sp>
            <p:nvSpPr>
              <p:cNvPr id="3" name="Rektangel 2"/>
              <p:cNvSpPr/>
              <p:nvPr/>
            </p:nvSpPr>
            <p:spPr>
              <a:xfrm>
                <a:off x="2497976" y="205249"/>
                <a:ext cx="61214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Hur stor är burkens volym? </a:t>
                </a:r>
              </a:p>
              <a:p>
                <a:r>
                  <a:rPr lang="sv-SE" dirty="0"/>
                  <a:t>Svara i tiotal kubikcentimeter. </a:t>
                </a:r>
              </a:p>
            </p:txBody>
          </p:sp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EB6011AF-1D77-6F4E-BACB-968245433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9324" y="287941"/>
                <a:ext cx="344414" cy="433487"/>
              </a:xfrm>
              <a:prstGeom prst="rect">
                <a:avLst/>
              </a:prstGeom>
            </p:spPr>
          </p:pic>
        </p:grpSp>
        <p:grpSp>
          <p:nvGrpSpPr>
            <p:cNvPr id="20" name="Grupp 19">
              <a:extLst>
                <a:ext uri="{FF2B5EF4-FFF2-40B4-BE49-F238E27FC236}">
                  <a16:creationId xmlns:a16="http://schemas.microsoft.com/office/drawing/2014/main" id="{0BDD0E4C-EA9C-AE47-8D59-210C6C7A71E5}"/>
                </a:ext>
              </a:extLst>
            </p:cNvPr>
            <p:cNvGrpSpPr/>
            <p:nvPr/>
          </p:nvGrpSpPr>
          <p:grpSpPr>
            <a:xfrm>
              <a:off x="6413289" y="181903"/>
              <a:ext cx="1711911" cy="2275599"/>
              <a:chOff x="6413289" y="181903"/>
              <a:chExt cx="1711911" cy="2275599"/>
            </a:xfrm>
          </p:grpSpPr>
          <p:grpSp>
            <p:nvGrpSpPr>
              <p:cNvPr id="11" name="Grupp 10">
                <a:extLst>
                  <a:ext uri="{FF2B5EF4-FFF2-40B4-BE49-F238E27FC236}">
                    <a16:creationId xmlns:a16="http://schemas.microsoft.com/office/drawing/2014/main" id="{3A5D278C-9026-314E-AFDC-6B4054948E2A}"/>
                  </a:ext>
                </a:extLst>
              </p:cNvPr>
              <p:cNvGrpSpPr/>
              <p:nvPr/>
            </p:nvGrpSpPr>
            <p:grpSpPr>
              <a:xfrm>
                <a:off x="6413289" y="387593"/>
                <a:ext cx="1203331" cy="2069909"/>
                <a:chOff x="6413289" y="387593"/>
                <a:chExt cx="1203331" cy="2069909"/>
              </a:xfrm>
            </p:grpSpPr>
            <p:pic>
              <p:nvPicPr>
                <p:cNvPr id="4" name="Bildobjekt 3">
                  <a:extLst>
                    <a:ext uri="{FF2B5EF4-FFF2-40B4-BE49-F238E27FC236}">
                      <a16:creationId xmlns:a16="http://schemas.microsoft.com/office/drawing/2014/main" id="{26EBDB9E-C4D3-2D44-8CBB-D47F4F84DA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alphaModFix/>
                </a:blip>
                <a:stretch>
                  <a:fillRect/>
                </a:stretch>
              </p:blipFill>
              <p:spPr>
                <a:xfrm>
                  <a:off x="6413289" y="387593"/>
                  <a:ext cx="1203331" cy="2069909"/>
                </a:xfrm>
                <a:prstGeom prst="rect">
                  <a:avLst/>
                </a:prstGeom>
              </p:spPr>
            </p:pic>
            <p:cxnSp>
              <p:nvCxnSpPr>
                <p:cNvPr id="7" name="Rak pil 6">
                  <a:extLst>
                    <a:ext uri="{FF2B5EF4-FFF2-40B4-BE49-F238E27FC236}">
                      <a16:creationId xmlns:a16="http://schemas.microsoft.com/office/drawing/2014/main" id="{8B580323-DE29-914A-B90C-58785BEDC3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14954" y="573027"/>
                  <a:ext cx="550477" cy="0"/>
                </a:xfrm>
                <a:prstGeom prst="straightConnector1">
                  <a:avLst/>
                </a:prstGeom>
                <a:ln w="1905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B96FA82D-D4BE-AB48-BFE9-1D3C13D61EB0}"/>
                  </a:ext>
                </a:extLst>
              </p:cNvPr>
              <p:cNvSpPr/>
              <p:nvPr/>
            </p:nvSpPr>
            <p:spPr>
              <a:xfrm>
                <a:off x="7136675" y="308643"/>
                <a:ext cx="288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/>
                  <a:t>4</a:t>
                </a:r>
              </a:p>
            </p:txBody>
          </p:sp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52EE9AA8-7584-A445-8C95-6529751E8122}"/>
                  </a:ext>
                </a:extLst>
              </p:cNvPr>
              <p:cNvSpPr/>
              <p:nvPr/>
            </p:nvSpPr>
            <p:spPr>
              <a:xfrm>
                <a:off x="7616620" y="1168273"/>
                <a:ext cx="39305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/>
                  <a:t>17</a:t>
                </a:r>
              </a:p>
            </p:txBody>
          </p:sp>
          <p:cxnSp>
            <p:nvCxnSpPr>
              <p:cNvPr id="17" name="Rak pil 16">
                <a:extLst>
                  <a:ext uri="{FF2B5EF4-FFF2-40B4-BE49-F238E27FC236}">
                    <a16:creationId xmlns:a16="http://schemas.microsoft.com/office/drawing/2014/main" id="{03B3FF76-4393-2048-8788-1BCBE2B8B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0427" y="573027"/>
                <a:ext cx="0" cy="1680964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3BB0AC0-2FB0-D14B-A4B4-DE4764F7D805}"/>
                  </a:ext>
                </a:extLst>
              </p:cNvPr>
              <p:cNvSpPr/>
              <p:nvPr/>
            </p:nvSpPr>
            <p:spPr>
              <a:xfrm>
                <a:off x="7565431" y="181903"/>
                <a:ext cx="5597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>
                    <a:cs typeface="Bradley Hand Bold"/>
                  </a:rPr>
                  <a:t>(cm)</a:t>
                </a:r>
                <a:endParaRPr lang="sv-SE" sz="1600" dirty="0"/>
              </a:p>
            </p:txBody>
          </p:sp>
        </p:grpSp>
      </p:grpSp>
      <p:sp>
        <p:nvSpPr>
          <p:cNvPr id="51" name="Rektangel 50">
            <a:extLst>
              <a:ext uri="{FF2B5EF4-FFF2-40B4-BE49-F238E27FC236}">
                <a16:creationId xmlns:a16="http://schemas.microsoft.com/office/drawing/2014/main" id="{AC426CF4-637A-3448-ADF7-121341970A7C}"/>
              </a:ext>
            </a:extLst>
          </p:cNvPr>
          <p:cNvSpPr/>
          <p:nvPr/>
        </p:nvSpPr>
        <p:spPr>
          <a:xfrm>
            <a:off x="3507806" y="2813096"/>
            <a:ext cx="1203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</a:t>
            </a:r>
            <a:r>
              <a:rPr lang="sv-SE" dirty="0">
                <a:cs typeface="Bradley Hand Bold"/>
              </a:rPr>
              <a:t> 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el-GR" dirty="0">
                <a:latin typeface="Bradley Hand" pitchFamily="2" charset="77"/>
              </a:rPr>
              <a:t>π · </a:t>
            </a:r>
            <a:r>
              <a:rPr lang="sv-SE" dirty="0">
                <a:latin typeface="Bradley Hand" pitchFamily="2" charset="77"/>
              </a:rPr>
              <a:t>r </a:t>
            </a:r>
            <a:r>
              <a:rPr lang="sv-SE" baseline="30000" dirty="0">
                <a:latin typeface="Bradley Hand" pitchFamily="2" charset="77"/>
              </a:rPr>
              <a:t>2</a:t>
            </a:r>
            <a:endParaRPr lang="sv-SE" dirty="0">
              <a:latin typeface="Bradley Hand" pitchFamily="2" charset="77"/>
              <a:cs typeface="Bradley Hand Bold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EB7BA109-D378-1F7C-EAB6-161E34117E60}"/>
              </a:ext>
            </a:extLst>
          </p:cNvPr>
          <p:cNvSpPr/>
          <p:nvPr/>
        </p:nvSpPr>
        <p:spPr>
          <a:xfrm>
            <a:off x="158677" y="9564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EBDEC978-DD38-7C96-A9F0-9E610C323FAD}"/>
              </a:ext>
            </a:extLst>
          </p:cNvPr>
          <p:cNvSpPr/>
          <p:nvPr/>
        </p:nvSpPr>
        <p:spPr>
          <a:xfrm>
            <a:off x="5267740" y="3696382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50,26…</a:t>
            </a:r>
            <a:r>
              <a:rPr lang="sv-SE" baseline="30000" dirty="0">
                <a:latin typeface="Bradley Hand" pitchFamily="2" charset="77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2 </a:t>
            </a:r>
            <a:r>
              <a:rPr lang="sv-SE" dirty="0">
                <a:cs typeface="Bradley Hand Bold"/>
              </a:rPr>
              <a:t>≈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4B56D04F-29F9-F2EC-0630-26121CEB7F03}"/>
              </a:ext>
            </a:extLst>
          </p:cNvPr>
          <p:cNvSpPr/>
          <p:nvPr/>
        </p:nvSpPr>
        <p:spPr>
          <a:xfrm>
            <a:off x="6731851" y="3700188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50 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935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30" grpId="0"/>
      <p:bldP spid="31" grpId="0"/>
      <p:bldP spid="37" grpId="0"/>
      <p:bldP spid="38" grpId="0"/>
      <p:bldP spid="28" grpId="0"/>
      <p:bldP spid="39" grpId="0"/>
      <p:bldP spid="51" grpId="0"/>
      <p:bldP spid="44" grpId="0"/>
      <p:bldP spid="46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275239" y="3372809"/>
            <a:ext cx="55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r</a:t>
            </a:r>
            <a:r>
              <a:rPr lang="sv-SE" dirty="0">
                <a:cs typeface="Bradley Hand Bold"/>
              </a:rPr>
              <a:t> 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2605596" y="3368930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12 cm</a:t>
            </a:r>
            <a:endParaRPr lang="sv-SE" dirty="0"/>
          </a:p>
        </p:txBody>
      </p:sp>
      <p:sp>
        <p:nvSpPr>
          <p:cNvPr id="30" name="Rektangel 29"/>
          <p:cNvSpPr/>
          <p:nvPr/>
        </p:nvSpPr>
        <p:spPr>
          <a:xfrm>
            <a:off x="1448276" y="4070784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Volymen :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4545792" y="4049255"/>
            <a:ext cx="18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7 238,2…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44A87EF-FC06-F542-885F-85D43FC139FF}"/>
              </a:ext>
            </a:extLst>
          </p:cNvPr>
          <p:cNvSpPr/>
          <p:nvPr/>
        </p:nvSpPr>
        <p:spPr>
          <a:xfrm>
            <a:off x="6371533" y="4015986"/>
            <a:ext cx="2262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7 200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endParaRPr lang="sv-SE" dirty="0"/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FDAFD34F-ACFF-3C48-9B7D-A1405E7BD3EF}"/>
              </a:ext>
            </a:extLst>
          </p:cNvPr>
          <p:cNvGrpSpPr/>
          <p:nvPr/>
        </p:nvGrpSpPr>
        <p:grpSpPr>
          <a:xfrm>
            <a:off x="2666650" y="3921220"/>
            <a:ext cx="1952860" cy="648764"/>
            <a:chOff x="2918917" y="1773519"/>
            <a:chExt cx="1952860" cy="648764"/>
          </a:xfrm>
        </p:grpSpPr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4EBC4663-D23C-334A-99B3-6FD3783A0448}"/>
                </a:ext>
              </a:extLst>
            </p:cNvPr>
            <p:cNvGrpSpPr/>
            <p:nvPr/>
          </p:nvGrpSpPr>
          <p:grpSpPr>
            <a:xfrm>
              <a:off x="2918917" y="1773519"/>
              <a:ext cx="1241045" cy="648764"/>
              <a:chOff x="2918917" y="1773519"/>
              <a:chExt cx="1241045" cy="648764"/>
            </a:xfrm>
          </p:grpSpPr>
          <p:sp>
            <p:nvSpPr>
              <p:cNvPr id="12" name="Rektangel 11"/>
              <p:cNvSpPr/>
              <p:nvPr/>
            </p:nvSpPr>
            <p:spPr>
              <a:xfrm>
                <a:off x="2918917" y="1773519"/>
                <a:ext cx="12410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4 </a:t>
                </a:r>
                <a:r>
                  <a:rPr lang="el-GR" dirty="0">
                    <a:latin typeface="Bradley Hand" pitchFamily="2" charset="77"/>
                  </a:rPr>
                  <a:t>· π · </a:t>
                </a:r>
                <a:r>
                  <a:rPr lang="sv-SE" dirty="0">
                    <a:latin typeface="Bradley Hand" pitchFamily="2" charset="77"/>
                  </a:rPr>
                  <a:t>12 </a:t>
                </a:r>
                <a:r>
                  <a:rPr lang="sv-SE" baseline="30000" dirty="0">
                    <a:latin typeface="Bradley Hand" pitchFamily="2" charset="77"/>
                  </a:rPr>
                  <a:t>3</a:t>
                </a:r>
                <a:endParaRPr lang="sv-SE" dirty="0"/>
              </a:p>
            </p:txBody>
          </p:sp>
          <p:cxnSp>
            <p:nvCxnSpPr>
              <p:cNvPr id="10" name="Rak 9">
                <a:extLst>
                  <a:ext uri="{FF2B5EF4-FFF2-40B4-BE49-F238E27FC236}">
                    <a16:creationId xmlns:a16="http://schemas.microsoft.com/office/drawing/2014/main" id="{6F19DD74-E20C-384D-A548-DCC6ECF56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389" y="2107749"/>
                <a:ext cx="1070749" cy="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4B335AC8-AF86-7C47-8EF5-9CC9F4A2B310}"/>
                  </a:ext>
                </a:extLst>
              </p:cNvPr>
              <p:cNvSpPr/>
              <p:nvPr/>
            </p:nvSpPr>
            <p:spPr>
              <a:xfrm>
                <a:off x="3219318" y="2052951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3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649436C8-3E2F-0E46-BCB8-ECBBEB9221B3}"/>
                </a:ext>
              </a:extLst>
            </p:cNvPr>
            <p:cNvSpPr/>
            <p:nvPr/>
          </p:nvSpPr>
          <p:spPr>
            <a:xfrm>
              <a:off x="4073160" y="1923083"/>
              <a:ext cx="798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cm</a:t>
              </a:r>
              <a:r>
                <a:rPr lang="sv-SE" baseline="30000" dirty="0">
                  <a:latin typeface="Bradley Hand Bold"/>
                  <a:cs typeface="Bradley Hand Bold"/>
                </a:rPr>
                <a:t>3</a:t>
              </a:r>
              <a:r>
                <a:rPr lang="sv-SE" dirty="0">
                  <a:latin typeface="Bradley Hand Bold"/>
                  <a:cs typeface="Bradley Hand Bold"/>
                </a:rPr>
                <a:t> </a:t>
              </a:r>
              <a:r>
                <a:rPr lang="sv-SE" dirty="0">
                  <a:cs typeface="Bradley Hand Bold"/>
                </a:rPr>
                <a:t>=</a:t>
              </a:r>
              <a:r>
                <a:rPr lang="sv-SE" baseline="30000" dirty="0">
                  <a:latin typeface="Bradley Hand Bold"/>
                  <a:cs typeface="Bradley Hand Bold"/>
                </a:rPr>
                <a:t> 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53" name="textruta 52">
            <a:extLst>
              <a:ext uri="{FF2B5EF4-FFF2-40B4-BE49-F238E27FC236}">
                <a16:creationId xmlns:a16="http://schemas.microsoft.com/office/drawing/2014/main" id="{64E63F00-4DA8-1640-82DD-E7D7F62458CF}"/>
              </a:ext>
            </a:extLst>
          </p:cNvPr>
          <p:cNvSpPr txBox="1"/>
          <p:nvPr/>
        </p:nvSpPr>
        <p:spPr>
          <a:xfrm>
            <a:off x="1768696" y="5258687"/>
            <a:ext cx="42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Bollens volym är 7 200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FA4926B3-41F2-C545-A483-ADD34901B152}"/>
              </a:ext>
            </a:extLst>
          </p:cNvPr>
          <p:cNvGrpSpPr/>
          <p:nvPr/>
        </p:nvGrpSpPr>
        <p:grpSpPr>
          <a:xfrm>
            <a:off x="2160830" y="2491751"/>
            <a:ext cx="1541468" cy="627748"/>
            <a:chOff x="2132763" y="1460033"/>
            <a:chExt cx="1541468" cy="627748"/>
          </a:xfrm>
        </p:grpSpPr>
        <p:sp>
          <p:nvSpPr>
            <p:cNvPr id="38" name="Rektangel 37"/>
            <p:cNvSpPr/>
            <p:nvPr/>
          </p:nvSpPr>
          <p:spPr>
            <a:xfrm>
              <a:off x="2132763" y="1584205"/>
              <a:ext cx="12036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V </a:t>
              </a:r>
              <a:r>
                <a:rPr lang="sv-SE" dirty="0">
                  <a:cs typeface="Bradley Hand Bold"/>
                </a:rPr>
                <a:t>=</a:t>
              </a:r>
            </a:p>
          </p:txBody>
        </p:sp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D20A10FE-9EBD-4E48-8CA3-D5F79A79F988}"/>
                </a:ext>
              </a:extLst>
            </p:cNvPr>
            <p:cNvGrpSpPr/>
            <p:nvPr/>
          </p:nvGrpSpPr>
          <p:grpSpPr>
            <a:xfrm>
              <a:off x="2606310" y="1460033"/>
              <a:ext cx="1067921" cy="627748"/>
              <a:chOff x="2774466" y="1797231"/>
              <a:chExt cx="1067921" cy="62774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44A887C8-E6C4-C946-B340-C12DCE9FF679}"/>
                  </a:ext>
                </a:extLst>
              </p:cNvPr>
              <p:cNvSpPr/>
              <p:nvPr/>
            </p:nvSpPr>
            <p:spPr>
              <a:xfrm>
                <a:off x="2774466" y="1797231"/>
                <a:ext cx="10679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4 </a:t>
                </a:r>
                <a:r>
                  <a:rPr lang="el-GR" dirty="0">
                    <a:latin typeface="Bradley Hand" pitchFamily="2" charset="77"/>
                  </a:rPr>
                  <a:t>· π · </a:t>
                </a:r>
                <a:r>
                  <a:rPr lang="sv-SE" dirty="0">
                    <a:latin typeface="Bradley Hand" pitchFamily="2" charset="77"/>
                  </a:rPr>
                  <a:t>r </a:t>
                </a:r>
                <a:r>
                  <a:rPr lang="sv-SE" baseline="30000" dirty="0">
                    <a:latin typeface="Bradley Hand" pitchFamily="2" charset="77"/>
                  </a:rPr>
                  <a:t>3</a:t>
                </a:r>
                <a:endParaRPr lang="sv-SE" dirty="0"/>
              </a:p>
            </p:txBody>
          </p:sp>
          <p:cxnSp>
            <p:nvCxnSpPr>
              <p:cNvPr id="40" name="Rak 39">
                <a:extLst>
                  <a:ext uri="{FF2B5EF4-FFF2-40B4-BE49-F238E27FC236}">
                    <a16:creationId xmlns:a16="http://schemas.microsoft.com/office/drawing/2014/main" id="{769969F0-4606-E349-9090-ADA99349B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1135" y="2118279"/>
                <a:ext cx="822652" cy="1072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17EB16A1-BD1B-6940-964B-31032E04E7E2}"/>
                  </a:ext>
                </a:extLst>
              </p:cNvPr>
              <p:cNvSpPr/>
              <p:nvPr/>
            </p:nvSpPr>
            <p:spPr>
              <a:xfrm>
                <a:off x="3099872" y="2055647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3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DD1CE6F2-0F51-694A-87B5-913F43183E7F}"/>
              </a:ext>
            </a:extLst>
          </p:cNvPr>
          <p:cNvGrpSpPr/>
          <p:nvPr/>
        </p:nvGrpSpPr>
        <p:grpSpPr>
          <a:xfrm>
            <a:off x="1144384" y="531878"/>
            <a:ext cx="6851885" cy="2435559"/>
            <a:chOff x="1137128" y="505789"/>
            <a:chExt cx="6851885" cy="2435559"/>
          </a:xfrm>
        </p:grpSpPr>
        <p:grpSp>
          <p:nvGrpSpPr>
            <p:cNvPr id="16" name="Grupp 15">
              <a:extLst>
                <a:ext uri="{FF2B5EF4-FFF2-40B4-BE49-F238E27FC236}">
                  <a16:creationId xmlns:a16="http://schemas.microsoft.com/office/drawing/2014/main" id="{5429E358-60D2-7843-B8A7-F552C7FF97B8}"/>
                </a:ext>
              </a:extLst>
            </p:cNvPr>
            <p:cNvGrpSpPr/>
            <p:nvPr/>
          </p:nvGrpSpPr>
          <p:grpSpPr>
            <a:xfrm>
              <a:off x="1137128" y="1012098"/>
              <a:ext cx="5466018" cy="646331"/>
              <a:chOff x="465700" y="54422"/>
              <a:chExt cx="5466018" cy="646331"/>
            </a:xfrm>
          </p:grpSpPr>
          <p:sp>
            <p:nvSpPr>
              <p:cNvPr id="3" name="Rektangel 2"/>
              <p:cNvSpPr/>
              <p:nvPr/>
            </p:nvSpPr>
            <p:spPr>
              <a:xfrm>
                <a:off x="1017502" y="54422"/>
                <a:ext cx="491421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Hur stor volym har basketbollen? </a:t>
                </a:r>
              </a:p>
              <a:p>
                <a:r>
                  <a:rPr lang="sv-SE" dirty="0"/>
                  <a:t>Avrunda till hundratals kubikcentimeter.  </a:t>
                </a:r>
              </a:p>
            </p:txBody>
          </p:sp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EB6011AF-1D77-6F4E-BACB-968245433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5700" y="155919"/>
                <a:ext cx="344414" cy="433487"/>
              </a:xfrm>
              <a:prstGeom prst="rect">
                <a:avLst/>
              </a:prstGeom>
            </p:spPr>
          </p:pic>
        </p:grpSp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537E41E5-D889-F740-ADC3-8AA03C5A8D61}"/>
                </a:ext>
              </a:extLst>
            </p:cNvPr>
            <p:cNvGrpSpPr/>
            <p:nvPr/>
          </p:nvGrpSpPr>
          <p:grpSpPr>
            <a:xfrm>
              <a:off x="5664612" y="505789"/>
              <a:ext cx="2324401" cy="2435559"/>
              <a:chOff x="5664612" y="358293"/>
              <a:chExt cx="2324401" cy="2435559"/>
            </a:xfrm>
          </p:grpSpPr>
          <p:pic>
            <p:nvPicPr>
              <p:cNvPr id="4" name="Bildobjekt 3">
                <a:extLst>
                  <a:ext uri="{FF2B5EF4-FFF2-40B4-BE49-F238E27FC236}">
                    <a16:creationId xmlns:a16="http://schemas.microsoft.com/office/drawing/2014/main" id="{42CB607C-02D1-5A40-9A7A-2BA59D2A8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333" b="99573" l="1782" r="89978">
                            <a14:foregroundMark x1="4232" y1="36752" x2="4232" y2="36752"/>
                            <a14:foregroundMark x1="29176" y1="94444" x2="29176" y2="94444"/>
                            <a14:foregroundMark x1="47439" y1="99573" x2="47439" y2="99573"/>
                            <a14:foregroundMark x1="89755" y1="52564" x2="89755" y2="52564"/>
                            <a14:foregroundMark x1="2450" y1="11111" x2="2895" y2="46795"/>
                            <a14:foregroundMark x1="2895" y1="47222" x2="2895" y2="50641"/>
                            <a14:foregroundMark x1="2895" y1="50214" x2="2895" y2="52564"/>
                            <a14:foregroundMark x1="2004" y1="9188" x2="3786" y2="14530"/>
                            <a14:foregroundMark x1="2895" y1="8761" x2="50111" y2="9188"/>
                            <a14:foregroundMark x1="48330" y1="8333" x2="48330" y2="51709"/>
                            <a14:foregroundMark x1="2004" y1="10684" x2="25612" y2="11111"/>
                            <a14:foregroundMark x1="25612" y1="11111" x2="49220" y2="10043"/>
                            <a14:foregroundMark x1="49220" y1="10043" x2="54788" y2="1004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4612" y="469105"/>
                <a:ext cx="2230367" cy="2324747"/>
              </a:xfrm>
              <a:prstGeom prst="rect">
                <a:avLst/>
              </a:prstGeom>
            </p:spPr>
          </p:pic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E4BB1A5E-EEF9-A445-8265-DBA161662AAB}"/>
                  </a:ext>
                </a:extLst>
              </p:cNvPr>
              <p:cNvSpPr/>
              <p:nvPr/>
            </p:nvSpPr>
            <p:spPr>
              <a:xfrm>
                <a:off x="6091778" y="358293"/>
                <a:ext cx="39305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/>
                  <a:t>12</a:t>
                </a: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0EEC2162-6B60-9040-BDD2-9C1D47EE03BB}"/>
                  </a:ext>
                </a:extLst>
              </p:cNvPr>
              <p:cNvSpPr/>
              <p:nvPr/>
            </p:nvSpPr>
            <p:spPr>
              <a:xfrm>
                <a:off x="7429244" y="595664"/>
                <a:ext cx="5597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sz="1600" dirty="0">
                    <a:cs typeface="Bradley Hand Bold"/>
                  </a:rPr>
                  <a:t>(cm)</a:t>
                </a:r>
                <a:endParaRPr lang="sv-SE" sz="1600" dirty="0"/>
              </a:p>
            </p:txBody>
          </p:sp>
        </p:grp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FDBB9B77-A6C0-D648-BCE0-BFB96D0659C5}"/>
              </a:ext>
            </a:extLst>
          </p:cNvPr>
          <p:cNvSpPr/>
          <p:nvPr/>
        </p:nvSpPr>
        <p:spPr>
          <a:xfrm>
            <a:off x="158677" y="9564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48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30" grpId="0"/>
      <p:bldP spid="32" grpId="0"/>
      <p:bldP spid="39" grpId="0"/>
      <p:bldP spid="53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2209578" y="3805548"/>
            <a:ext cx="55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h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13" name="Rektangel 12"/>
          <p:cNvSpPr/>
          <p:nvPr/>
        </p:nvSpPr>
        <p:spPr>
          <a:xfrm>
            <a:off x="2608909" y="3805548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 cm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4003433" y="3399099"/>
            <a:ext cx="180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12,56…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2 </a:t>
            </a:r>
            <a:r>
              <a:rPr lang="sv-SE" dirty="0">
                <a:cs typeface="Bradley Hand Bold"/>
              </a:rPr>
              <a:t>≈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1486723" y="4731398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Volymen: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4316791" y="4712086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12,6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F086F492-B45C-8C46-8B05-B69178FDBEB2}"/>
              </a:ext>
            </a:extLst>
          </p:cNvPr>
          <p:cNvSpPr txBox="1"/>
          <p:nvPr/>
        </p:nvSpPr>
        <p:spPr>
          <a:xfrm>
            <a:off x="1496519" y="3416726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Basytan: 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44A87EF-FC06-F542-885F-85D43FC139FF}"/>
              </a:ext>
            </a:extLst>
          </p:cNvPr>
          <p:cNvSpPr/>
          <p:nvPr/>
        </p:nvSpPr>
        <p:spPr>
          <a:xfrm>
            <a:off x="5510964" y="4716885"/>
            <a:ext cx="995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13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endParaRPr lang="sv-SE" dirty="0"/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FDAFD34F-ACFF-3C48-9B7D-A1405E7BD3EF}"/>
              </a:ext>
            </a:extLst>
          </p:cNvPr>
          <p:cNvGrpSpPr/>
          <p:nvPr/>
        </p:nvGrpSpPr>
        <p:grpSpPr>
          <a:xfrm>
            <a:off x="2695166" y="4584129"/>
            <a:ext cx="1745814" cy="648764"/>
            <a:chOff x="2902135" y="1773519"/>
            <a:chExt cx="1745814" cy="648764"/>
          </a:xfrm>
        </p:grpSpPr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4EBC4663-D23C-334A-99B3-6FD3783A0448}"/>
                </a:ext>
              </a:extLst>
            </p:cNvPr>
            <p:cNvGrpSpPr/>
            <p:nvPr/>
          </p:nvGrpSpPr>
          <p:grpSpPr>
            <a:xfrm>
              <a:off x="2902135" y="1773519"/>
              <a:ext cx="993331" cy="648764"/>
              <a:chOff x="2902135" y="1773519"/>
              <a:chExt cx="993331" cy="648764"/>
            </a:xfrm>
          </p:grpSpPr>
          <p:sp>
            <p:nvSpPr>
              <p:cNvPr id="12" name="Rektangel 11"/>
              <p:cNvSpPr/>
              <p:nvPr/>
            </p:nvSpPr>
            <p:spPr>
              <a:xfrm>
                <a:off x="2918917" y="1773519"/>
                <a:ext cx="9765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12,6 </a:t>
                </a:r>
                <a:r>
                  <a:rPr lang="is-IS" dirty="0">
                    <a:latin typeface="Bradley Hand Bold"/>
                    <a:cs typeface="Bradley Hand Bold"/>
                  </a:rPr>
                  <a:t>∙ </a:t>
                </a:r>
                <a:r>
                  <a:rPr lang="sv-SE" dirty="0">
                    <a:latin typeface="Bradley Hand Bold"/>
                    <a:cs typeface="Bradley Hand Bold"/>
                  </a:rPr>
                  <a:t>3</a:t>
                </a:r>
                <a:endParaRPr lang="sv-SE" dirty="0"/>
              </a:p>
            </p:txBody>
          </p:sp>
          <p:cxnSp>
            <p:nvCxnSpPr>
              <p:cNvPr id="10" name="Rak 9">
                <a:extLst>
                  <a:ext uri="{FF2B5EF4-FFF2-40B4-BE49-F238E27FC236}">
                    <a16:creationId xmlns:a16="http://schemas.microsoft.com/office/drawing/2014/main" id="{6F19DD74-E20C-384D-A548-DCC6ECF56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2135" y="2105454"/>
                <a:ext cx="963302" cy="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4B335AC8-AF86-7C47-8EF5-9CC9F4A2B310}"/>
                  </a:ext>
                </a:extLst>
              </p:cNvPr>
              <p:cNvSpPr/>
              <p:nvPr/>
            </p:nvSpPr>
            <p:spPr>
              <a:xfrm>
                <a:off x="3219318" y="2052951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3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649436C8-3E2F-0E46-BCB8-ECBBEB9221B3}"/>
                </a:ext>
              </a:extLst>
            </p:cNvPr>
            <p:cNvSpPr/>
            <p:nvPr/>
          </p:nvSpPr>
          <p:spPr>
            <a:xfrm>
              <a:off x="3849332" y="1906275"/>
              <a:ext cx="798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cm</a:t>
              </a:r>
              <a:r>
                <a:rPr lang="sv-SE" baseline="30000" dirty="0">
                  <a:latin typeface="Bradley Hand Bold"/>
                  <a:cs typeface="Bradley Hand Bold"/>
                </a:rPr>
                <a:t>3</a:t>
              </a:r>
              <a:r>
                <a:rPr lang="sv-SE" dirty="0">
                  <a:latin typeface="Bradley Hand Bold"/>
                  <a:cs typeface="Bradley Hand Bold"/>
                </a:rPr>
                <a:t> </a:t>
              </a:r>
              <a:r>
                <a:rPr lang="sv-SE" dirty="0">
                  <a:cs typeface="Bradley Hand Bold"/>
                </a:rPr>
                <a:t>=</a:t>
              </a:r>
              <a:r>
                <a:rPr lang="sv-SE" baseline="30000" dirty="0">
                  <a:latin typeface="Bradley Hand Bold"/>
                  <a:cs typeface="Bradley Hand Bold"/>
                </a:rPr>
                <a:t> 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53" name="textruta 52">
            <a:extLst>
              <a:ext uri="{FF2B5EF4-FFF2-40B4-BE49-F238E27FC236}">
                <a16:creationId xmlns:a16="http://schemas.microsoft.com/office/drawing/2014/main" id="{64E63F00-4DA8-1640-82DD-E7D7F62458CF}"/>
              </a:ext>
            </a:extLst>
          </p:cNvPr>
          <p:cNvSpPr txBox="1"/>
          <p:nvPr/>
        </p:nvSpPr>
        <p:spPr>
          <a:xfrm>
            <a:off x="1947572" y="5524162"/>
            <a:ext cx="42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Glasets volym är 13 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FA4926B3-41F2-C545-A483-ADD34901B152}"/>
              </a:ext>
            </a:extLst>
          </p:cNvPr>
          <p:cNvGrpSpPr/>
          <p:nvPr/>
        </p:nvGrpSpPr>
        <p:grpSpPr>
          <a:xfrm>
            <a:off x="4751819" y="1738971"/>
            <a:ext cx="1203681" cy="603514"/>
            <a:chOff x="2197528" y="1460033"/>
            <a:chExt cx="1203681" cy="603514"/>
          </a:xfrm>
        </p:grpSpPr>
        <p:sp>
          <p:nvSpPr>
            <p:cNvPr id="38" name="Rektangel 37"/>
            <p:cNvSpPr/>
            <p:nvPr/>
          </p:nvSpPr>
          <p:spPr>
            <a:xfrm>
              <a:off x="2197528" y="1582956"/>
              <a:ext cx="12036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V </a:t>
              </a:r>
              <a:r>
                <a:rPr lang="sv-SE" dirty="0">
                  <a:cs typeface="Bradley Hand Bold"/>
                </a:rPr>
                <a:t>=</a:t>
              </a:r>
            </a:p>
          </p:txBody>
        </p:sp>
        <p:grpSp>
          <p:nvGrpSpPr>
            <p:cNvPr id="33" name="Grupp 32">
              <a:extLst>
                <a:ext uri="{FF2B5EF4-FFF2-40B4-BE49-F238E27FC236}">
                  <a16:creationId xmlns:a16="http://schemas.microsoft.com/office/drawing/2014/main" id="{D20A10FE-9EBD-4E48-8CA3-D5F79A79F988}"/>
                </a:ext>
              </a:extLst>
            </p:cNvPr>
            <p:cNvGrpSpPr/>
            <p:nvPr/>
          </p:nvGrpSpPr>
          <p:grpSpPr>
            <a:xfrm>
              <a:off x="2606310" y="1460033"/>
              <a:ext cx="644728" cy="603514"/>
              <a:chOff x="2774466" y="1797231"/>
              <a:chExt cx="644728" cy="603514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44A887C8-E6C4-C946-B340-C12DCE9FF679}"/>
                  </a:ext>
                </a:extLst>
              </p:cNvPr>
              <p:cNvSpPr/>
              <p:nvPr/>
            </p:nvSpPr>
            <p:spPr>
              <a:xfrm>
                <a:off x="2774466" y="1797231"/>
                <a:ext cx="6447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B </a:t>
                </a:r>
                <a:r>
                  <a:rPr lang="is-IS" dirty="0">
                    <a:latin typeface="Bradley Hand Bold"/>
                    <a:cs typeface="Bradley Hand Bold"/>
                  </a:rPr>
                  <a:t>∙ </a:t>
                </a:r>
                <a:r>
                  <a:rPr lang="sv-SE" dirty="0">
                    <a:latin typeface="Bradley Hand Bold"/>
                    <a:cs typeface="Bradley Hand Bold"/>
                  </a:rPr>
                  <a:t>h</a:t>
                </a:r>
                <a:endParaRPr lang="sv-SE" dirty="0"/>
              </a:p>
            </p:txBody>
          </p:sp>
          <p:cxnSp>
            <p:nvCxnSpPr>
              <p:cNvPr id="40" name="Rak 39">
                <a:extLst>
                  <a:ext uri="{FF2B5EF4-FFF2-40B4-BE49-F238E27FC236}">
                    <a16:creationId xmlns:a16="http://schemas.microsoft.com/office/drawing/2014/main" id="{769969F0-4606-E349-9090-ADA99349B4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57485" y="2099444"/>
                <a:ext cx="478689" cy="1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17EB16A1-BD1B-6940-964B-31032E04E7E2}"/>
                  </a:ext>
                </a:extLst>
              </p:cNvPr>
              <p:cNvSpPr/>
              <p:nvPr/>
            </p:nvSpPr>
            <p:spPr>
              <a:xfrm>
                <a:off x="2898298" y="2031413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3</a:t>
                </a:r>
                <a:endParaRPr lang="sv-SE" dirty="0">
                  <a:latin typeface="Bradley Hand" pitchFamily="2" charset="77"/>
                </a:endParaRPr>
              </a:p>
            </p:txBody>
          </p:sp>
        </p:grpSp>
      </p:grpSp>
      <p:sp>
        <p:nvSpPr>
          <p:cNvPr id="42" name="Rektangel 41">
            <a:extLst>
              <a:ext uri="{FF2B5EF4-FFF2-40B4-BE49-F238E27FC236}">
                <a16:creationId xmlns:a16="http://schemas.microsoft.com/office/drawing/2014/main" id="{C331279D-FC67-FF40-B26D-6AFA30C51AE2}"/>
              </a:ext>
            </a:extLst>
          </p:cNvPr>
          <p:cNvSpPr/>
          <p:nvPr/>
        </p:nvSpPr>
        <p:spPr>
          <a:xfrm>
            <a:off x="2652943" y="3403642"/>
            <a:ext cx="1645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Bradley Hand" pitchFamily="2" charset="77"/>
              </a:rPr>
              <a:t>π · </a:t>
            </a:r>
            <a:r>
              <a:rPr lang="sv-SE" dirty="0">
                <a:latin typeface="Bradley Hand" pitchFamily="2" charset="77"/>
              </a:rPr>
              <a:t>2 </a:t>
            </a:r>
            <a:r>
              <a:rPr lang="sv-SE" baseline="30000" dirty="0">
                <a:latin typeface="Bradley Hand" pitchFamily="2" charset="77"/>
              </a:rPr>
              <a:t>2 </a:t>
            </a:r>
            <a:r>
              <a:rPr lang="fi-FI" dirty="0">
                <a:latin typeface="Bradley Hand Bold"/>
                <a:cs typeface="Bradley Hand Bold"/>
              </a:rPr>
              <a:t>cm</a:t>
            </a:r>
            <a:r>
              <a:rPr lang="fi-FI" baseline="30000" dirty="0">
                <a:latin typeface="Bradley Hand Bold"/>
                <a:cs typeface="Bradley Hand Bold"/>
              </a:rPr>
              <a:t>2</a:t>
            </a:r>
            <a:r>
              <a:rPr lang="fi-FI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177877C0-5F46-7E46-8EBC-85E1FB1ADC5F}"/>
              </a:ext>
            </a:extLst>
          </p:cNvPr>
          <p:cNvSpPr/>
          <p:nvPr/>
        </p:nvSpPr>
        <p:spPr>
          <a:xfrm>
            <a:off x="4751819" y="2397455"/>
            <a:ext cx="1203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</a:t>
            </a:r>
            <a:r>
              <a:rPr lang="sv-SE" dirty="0">
                <a:cs typeface="Bradley Hand Bold"/>
              </a:rPr>
              <a:t> 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el-GR" dirty="0">
                <a:latin typeface="Bradley Hand" pitchFamily="2" charset="77"/>
              </a:rPr>
              <a:t>π · </a:t>
            </a:r>
            <a:r>
              <a:rPr lang="sv-SE" dirty="0">
                <a:latin typeface="Bradley Hand" pitchFamily="2" charset="77"/>
              </a:rPr>
              <a:t>r </a:t>
            </a:r>
            <a:r>
              <a:rPr lang="sv-SE" baseline="30000" dirty="0">
                <a:latin typeface="Bradley Hand" pitchFamily="2" charset="77"/>
              </a:rPr>
              <a:t>2</a:t>
            </a:r>
            <a:endParaRPr lang="sv-SE" dirty="0">
              <a:latin typeface="Bradley Hand Bold"/>
              <a:cs typeface="Bradley Hand Bold"/>
            </a:endParaRP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C9E932BB-B509-9A41-BC66-5F750AD9D2B7}"/>
              </a:ext>
            </a:extLst>
          </p:cNvPr>
          <p:cNvGrpSpPr/>
          <p:nvPr/>
        </p:nvGrpSpPr>
        <p:grpSpPr>
          <a:xfrm>
            <a:off x="1251304" y="504074"/>
            <a:ext cx="6778329" cy="928611"/>
            <a:chOff x="1282835" y="504383"/>
            <a:chExt cx="6778329" cy="928611"/>
          </a:xfrm>
        </p:grpSpPr>
        <p:grpSp>
          <p:nvGrpSpPr>
            <p:cNvPr id="16" name="Grupp 15">
              <a:extLst>
                <a:ext uri="{FF2B5EF4-FFF2-40B4-BE49-F238E27FC236}">
                  <a16:creationId xmlns:a16="http://schemas.microsoft.com/office/drawing/2014/main" id="{5429E358-60D2-7843-B8A7-F552C7FF97B8}"/>
                </a:ext>
              </a:extLst>
            </p:cNvPr>
            <p:cNvGrpSpPr/>
            <p:nvPr/>
          </p:nvGrpSpPr>
          <p:grpSpPr>
            <a:xfrm>
              <a:off x="1282835" y="504383"/>
              <a:ext cx="5730113" cy="928611"/>
              <a:chOff x="917805" y="351677"/>
              <a:chExt cx="5730113" cy="928611"/>
            </a:xfrm>
          </p:grpSpPr>
          <p:sp>
            <p:nvSpPr>
              <p:cNvPr id="3" name="Rektangel 2"/>
              <p:cNvSpPr/>
              <p:nvPr/>
            </p:nvSpPr>
            <p:spPr>
              <a:xfrm>
                <a:off x="1340039" y="356958"/>
                <a:ext cx="530787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Ett glas har formen av en kon där basytans diameter är 4 cm och glasets höjd är 3 cm. Hur stor volym har glaset? Svara i hela kvadratcentimeter. </a:t>
                </a:r>
              </a:p>
            </p:txBody>
          </p:sp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EB6011AF-1D77-6F4E-BACB-968245433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7805" y="351677"/>
                <a:ext cx="344414" cy="433487"/>
              </a:xfrm>
              <a:prstGeom prst="rect">
                <a:avLst/>
              </a:prstGeom>
            </p:spPr>
          </p:pic>
        </p:grpSp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6F8DAED4-56DC-1744-A6BB-8868F0206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076" t="-1" r="14083" b="14370"/>
            <a:stretch/>
          </p:blipFill>
          <p:spPr>
            <a:xfrm>
              <a:off x="7390400" y="564304"/>
              <a:ext cx="670764" cy="814050"/>
            </a:xfrm>
            <a:prstGeom prst="ellipse">
              <a:avLst/>
            </a:prstGeom>
          </p:spPr>
        </p:pic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30A3F074-8901-C44A-A53F-38540BE61771}"/>
              </a:ext>
            </a:extLst>
          </p:cNvPr>
          <p:cNvGrpSpPr/>
          <p:nvPr/>
        </p:nvGrpSpPr>
        <p:grpSpPr>
          <a:xfrm>
            <a:off x="2954517" y="1657192"/>
            <a:ext cx="1679218" cy="1556581"/>
            <a:chOff x="2954517" y="1657192"/>
            <a:chExt cx="1679218" cy="1556581"/>
          </a:xfrm>
        </p:grpSpPr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id="{90056D67-AF0B-FF43-AE84-3F09E19DE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19" b="97375" l="0" r="99529">
                          <a14:foregroundMark x1="235" y1="79236" x2="45412" y2="20286"/>
                          <a14:foregroundMark x1="45412" y1="20286" x2="49412" y2="5489"/>
                          <a14:foregroundMark x1="4706" y1="69690" x2="23529" y2="99523"/>
                          <a14:foregroundMark x1="23529" y1="99523" x2="64706" y2="99284"/>
                          <a14:foregroundMark x1="64706" y1="99284" x2="92471" y2="85203"/>
                          <a14:foregroundMark x1="92471" y1="85203" x2="96235" y2="75179"/>
                          <a14:foregroundMark x1="94118" y1="75895" x2="52000" y2="3819"/>
                          <a14:foregroundMark x1="53351" y1="91220" x2="53412" y2="94511"/>
                          <a14:foregroundMark x1="53250" y1="85810" x2="53254" y2="86009"/>
                          <a14:foregroundMark x1="52235" y1="31265" x2="53250" y2="85782"/>
                          <a14:foregroundMark x1="60235" y1="93079" x2="93412" y2="84487"/>
                          <a14:foregroundMark x1="93412" y1="84487" x2="56941" y2="24105"/>
                          <a14:foregroundMark x1="56941" y1="24105" x2="69176" y2="55131"/>
                          <a14:foregroundMark x1="69176" y1="55131" x2="70588" y2="97375"/>
                          <a14:foregroundMark x1="70588" y1="97375" x2="52941" y2="20048"/>
                          <a14:foregroundMark x1="52941" y1="20048" x2="18588" y2="44630"/>
                          <a14:foregroundMark x1="48564" y1="43513" x2="50588" y2="43437"/>
                          <a14:foregroundMark x1="18588" y1="44630" x2="40540" y2="43812"/>
                          <a14:foregroundMark x1="48805" y1="46558" x2="30824" y2="78043"/>
                          <a14:foregroundMark x1="50588" y1="43437" x2="48899" y2="46395"/>
                          <a14:foregroundMark x1="30824" y1="78043" x2="53882" y2="56563"/>
                          <a14:foregroundMark x1="53882" y1="56563" x2="69882" y2="72792"/>
                          <a14:foregroundMark x1="12941" y1="63962" x2="8000" y2="88305"/>
                          <a14:foregroundMark x1="235" y1="82100" x2="2588" y2="86396"/>
                          <a14:foregroundMark x1="15765" y1="79236" x2="36941" y2="91169"/>
                          <a14:foregroundMark x1="73882" y1="94511" x2="96000" y2="87589"/>
                          <a14:foregroundMark x1="77647" y1="97613" x2="92706" y2="89021"/>
                          <a14:foregroundMark x1="96235" y1="86158" x2="88000" y2="57041"/>
                          <a14:foregroundMark x1="88471" y1="60382" x2="99529" y2="76372"/>
                          <a14:backgroundMark x1="43059" y1="43198" x2="45647" y2="43914"/>
                          <a14:backgroundMark x1="44471" y1="42959" x2="44941" y2="47017"/>
                          <a14:backgroundMark x1="44941" y1="47017" x2="45647" y2="43675"/>
                          <a14:backgroundMark x1="48706" y1="86874" x2="50118" y2="88305"/>
                          <a14:backgroundMark x1="50118" y1="87828" x2="48706" y2="89976"/>
                          <a14:backgroundMark x1="51529" y1="85680" x2="50588" y2="90692"/>
                          <a14:backgroundMark x1="49882" y1="90692" x2="49176" y2="89260"/>
                          <a14:backgroundMark x1="47765" y1="87828" x2="48706" y2="90453"/>
                          <a14:backgroundMark x1="11529" y1="12172" x2="23294" y2="18616"/>
                          <a14:backgroundMark x1="23294" y1="19809" x2="15765" y2="186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4517" y="1657192"/>
              <a:ext cx="1578871" cy="1556581"/>
            </a:xfrm>
            <a:prstGeom prst="rect">
              <a:avLst/>
            </a:prstGeom>
          </p:spPr>
        </p:pic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74E54FCC-F53E-3C4A-9240-CF92BA0FD544}"/>
                </a:ext>
              </a:extLst>
            </p:cNvPr>
            <p:cNvSpPr/>
            <p:nvPr/>
          </p:nvSpPr>
          <p:spPr>
            <a:xfrm>
              <a:off x="3514593" y="2151405"/>
              <a:ext cx="3080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600" dirty="0">
                  <a:latin typeface="Bradley Hand" pitchFamily="2" charset="77"/>
                </a:rPr>
                <a:t>3</a:t>
              </a:r>
            </a:p>
          </p:txBody>
        </p: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0920B655-6C32-F846-AB31-290C99E73A6B}"/>
                </a:ext>
              </a:extLst>
            </p:cNvPr>
            <p:cNvSpPr/>
            <p:nvPr/>
          </p:nvSpPr>
          <p:spPr>
            <a:xfrm>
              <a:off x="3587499" y="2840581"/>
              <a:ext cx="3129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600" dirty="0">
                  <a:latin typeface="Bradley Hand" pitchFamily="2" charset="77"/>
                </a:rPr>
                <a:t>4</a:t>
              </a:r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881E2078-C109-0A48-B0F1-598218C55CAA}"/>
                </a:ext>
              </a:extLst>
            </p:cNvPr>
            <p:cNvSpPr/>
            <p:nvPr/>
          </p:nvSpPr>
          <p:spPr>
            <a:xfrm>
              <a:off x="4003434" y="1667616"/>
              <a:ext cx="6303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sz="1600" dirty="0">
                  <a:latin typeface="Bradley Hand" pitchFamily="2" charset="77"/>
                </a:rPr>
                <a:t>(cm)</a:t>
              </a:r>
            </a:p>
          </p:txBody>
        </p:sp>
      </p:grpSp>
      <p:sp>
        <p:nvSpPr>
          <p:cNvPr id="56" name="Rektangel 55">
            <a:extLst>
              <a:ext uri="{FF2B5EF4-FFF2-40B4-BE49-F238E27FC236}">
                <a16:creationId xmlns:a16="http://schemas.microsoft.com/office/drawing/2014/main" id="{FE548037-6483-B747-B05A-85B592BB8AE3}"/>
              </a:ext>
            </a:extLst>
          </p:cNvPr>
          <p:cNvSpPr/>
          <p:nvPr/>
        </p:nvSpPr>
        <p:spPr>
          <a:xfrm>
            <a:off x="4778670" y="2703432"/>
            <a:ext cx="664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r </a:t>
            </a:r>
            <a:r>
              <a:rPr lang="sv-SE" dirty="0">
                <a:cs typeface="Bradley Hand Bold"/>
              </a:rPr>
              <a:t>= </a:t>
            </a:r>
            <a:r>
              <a:rPr lang="sv-SE" dirty="0"/>
              <a:t> </a:t>
            </a: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BBA25C78-477D-764C-B383-D01872147641}"/>
              </a:ext>
            </a:extLst>
          </p:cNvPr>
          <p:cNvSpPr/>
          <p:nvPr/>
        </p:nvSpPr>
        <p:spPr>
          <a:xfrm>
            <a:off x="5179997" y="2690700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4 / 2 cm</a:t>
            </a:r>
            <a:r>
              <a:rPr lang="sv-SE" dirty="0">
                <a:cs typeface="Bradley Hand Bold"/>
              </a:rPr>
              <a:t> =</a:t>
            </a:r>
            <a:endParaRPr lang="sv-SE" dirty="0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2EDA7608-8366-7E47-B60A-0A0D952E261F}"/>
              </a:ext>
            </a:extLst>
          </p:cNvPr>
          <p:cNvSpPr/>
          <p:nvPr/>
        </p:nvSpPr>
        <p:spPr>
          <a:xfrm>
            <a:off x="6271274" y="2675665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 cm</a:t>
            </a:r>
            <a:endParaRPr lang="sv-SE" dirty="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9CD7BB17-CE99-C1E1-CD39-BDE91974E401}"/>
              </a:ext>
            </a:extLst>
          </p:cNvPr>
          <p:cNvSpPr/>
          <p:nvPr/>
        </p:nvSpPr>
        <p:spPr>
          <a:xfrm>
            <a:off x="158677" y="9564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58FD6EB3-73A3-4EB7-98E3-94F08D40B303}"/>
              </a:ext>
            </a:extLst>
          </p:cNvPr>
          <p:cNvSpPr/>
          <p:nvPr/>
        </p:nvSpPr>
        <p:spPr>
          <a:xfrm>
            <a:off x="5508702" y="3386049"/>
            <a:ext cx="1111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12,6 cm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93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30" grpId="0"/>
      <p:bldP spid="32" grpId="0"/>
      <p:bldP spid="28" grpId="0"/>
      <p:bldP spid="39" grpId="0"/>
      <p:bldP spid="53" grpId="0"/>
      <p:bldP spid="42" grpId="0"/>
      <p:bldP spid="46" grpId="0"/>
      <p:bldP spid="56" grpId="0"/>
      <p:bldP spid="57" grpId="0"/>
      <p:bldP spid="58" grpId="0"/>
      <p:bldP spid="43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406B941-7E20-074E-812D-6313D5A51B02}"/>
              </a:ext>
            </a:extLst>
          </p:cNvPr>
          <p:cNvSpPr txBox="1"/>
          <p:nvPr/>
        </p:nvSpPr>
        <p:spPr>
          <a:xfrm>
            <a:off x="3328000" y="240471"/>
            <a:ext cx="276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Geometriska kroppar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5BD60C-B39F-A64B-90CB-945A66C812EB}"/>
              </a:ext>
            </a:extLst>
          </p:cNvPr>
          <p:cNvSpPr txBox="1"/>
          <p:nvPr/>
        </p:nvSpPr>
        <p:spPr>
          <a:xfrm>
            <a:off x="2548996" y="796518"/>
            <a:ext cx="449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Alla månghörningar är figurer med två </a:t>
            </a:r>
            <a:r>
              <a:rPr lang="sv-SE" i="1" dirty="0">
                <a:solidFill>
                  <a:srgbClr val="C00000"/>
                </a:solidFill>
              </a:rPr>
              <a:t>dimensioner</a:t>
            </a:r>
            <a:r>
              <a:rPr lang="sv-SE" dirty="0"/>
              <a:t>. De breder ut sig i två riktningar. 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6C4D06E-CBD6-D146-9CA2-19E2AAF18A30}"/>
              </a:ext>
            </a:extLst>
          </p:cNvPr>
          <p:cNvSpPr txBox="1"/>
          <p:nvPr/>
        </p:nvSpPr>
        <p:spPr>
          <a:xfrm>
            <a:off x="1440185" y="1652973"/>
            <a:ext cx="679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lägger till en tredje dimension får vi </a:t>
            </a:r>
            <a:r>
              <a:rPr lang="sv-SE" i="1" dirty="0">
                <a:solidFill>
                  <a:srgbClr val="C00000"/>
                </a:solidFill>
              </a:rPr>
              <a:t>geometriska kroppar</a:t>
            </a:r>
            <a:r>
              <a:rPr lang="sv-SE" dirty="0"/>
              <a:t>. 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E692897-ED89-D648-9C2E-B5409D9406BA}"/>
              </a:ext>
            </a:extLst>
          </p:cNvPr>
          <p:cNvSpPr txBox="1"/>
          <p:nvPr/>
        </p:nvSpPr>
        <p:spPr>
          <a:xfrm>
            <a:off x="2969915" y="2116314"/>
            <a:ext cx="36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Sådana breder ut sig i </a:t>
            </a:r>
            <a:r>
              <a:rPr lang="sv-SE" b="1" dirty="0">
                <a:solidFill>
                  <a:srgbClr val="C00000"/>
                </a:solidFill>
              </a:rPr>
              <a:t>tre </a:t>
            </a:r>
            <a:r>
              <a:rPr lang="sv-SE" dirty="0"/>
              <a:t>riktningar. 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4C817F3-CCC4-E749-A211-2437CDDFCC5D}"/>
              </a:ext>
            </a:extLst>
          </p:cNvPr>
          <p:cNvSpPr txBox="1"/>
          <p:nvPr/>
        </p:nvSpPr>
        <p:spPr>
          <a:xfrm>
            <a:off x="2346714" y="3054118"/>
            <a:ext cx="51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Några geometriska kroppar har speciella namn. 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A6D9936-24A4-9145-A8C2-C62E26FD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3" y="3668731"/>
            <a:ext cx="7857814" cy="186306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CDFBF59-F8E5-2140-BAC1-435982FE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9" y="5166295"/>
            <a:ext cx="1035007" cy="25920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41F34B0-8C9F-2241-981C-1F7CB51D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315" y="5160660"/>
            <a:ext cx="1035007" cy="25920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7E10B03-2723-DB44-A9DA-01D1947E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911" y="5202664"/>
            <a:ext cx="1035007" cy="25920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ADAD1D-ADA1-E940-8AE8-8CE38863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971" y="5202664"/>
            <a:ext cx="1035007" cy="2592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578D688-D69C-2146-9FA3-4D51EED4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26" y="5188843"/>
            <a:ext cx="1035007" cy="25920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2BBA49A-A5F6-ED43-97D3-78E4AE95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329" y="5166043"/>
            <a:ext cx="1035007" cy="25920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F8D62-E5B2-6C49-BF38-B31D82D6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7148" y="3929187"/>
            <a:ext cx="1347490" cy="111545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3396614-16AC-F54F-AE2A-CA524CFB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1073" y="3929187"/>
            <a:ext cx="1347490" cy="111545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C169DD9-A691-2F43-9076-CDACABAF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546" y="3964566"/>
            <a:ext cx="1603977" cy="1115457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27CDD5E-D363-6446-8F25-711677A9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3938" y="3848549"/>
            <a:ext cx="1347491" cy="111545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9DBD468C-23B1-4D40-A320-D2052B540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37643" y="3860054"/>
            <a:ext cx="1475733" cy="1181845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5B57A72-0DFA-CE45-A187-40F114411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425" y="3917336"/>
            <a:ext cx="1214692" cy="12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4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53DBC91-AC18-7A41-8941-030617AE215A}"/>
              </a:ext>
            </a:extLst>
          </p:cNvPr>
          <p:cNvSpPr/>
          <p:nvPr/>
        </p:nvSpPr>
        <p:spPr>
          <a:xfrm>
            <a:off x="3222721" y="-2380753"/>
            <a:ext cx="2459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Omkrets och area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8DA70B4-8F5F-314B-9399-A3D7C84944A4}"/>
              </a:ext>
            </a:extLst>
          </p:cNvPr>
          <p:cNvSpPr/>
          <p:nvPr/>
        </p:nvSpPr>
        <p:spPr>
          <a:xfrm>
            <a:off x="4143953" y="211547"/>
            <a:ext cx="1096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Omkrets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96A7574-FBFA-9443-8572-62A0200F2F5D}"/>
              </a:ext>
            </a:extLst>
          </p:cNvPr>
          <p:cNvSpPr/>
          <p:nvPr/>
        </p:nvSpPr>
        <p:spPr>
          <a:xfrm>
            <a:off x="2068990" y="702810"/>
            <a:ext cx="558435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Med </a:t>
            </a:r>
            <a:r>
              <a:rPr lang="sv-SE" i="1" dirty="0">
                <a:solidFill>
                  <a:srgbClr val="C00000"/>
                </a:solidFill>
              </a:rPr>
              <a:t>omkrets</a:t>
            </a:r>
            <a:r>
              <a:rPr lang="sv-SE" dirty="0"/>
              <a:t> menas hur långt det är </a:t>
            </a:r>
            <a:r>
              <a:rPr lang="sv-SE" dirty="0">
                <a:solidFill>
                  <a:srgbClr val="C00000"/>
                </a:solidFill>
              </a:rPr>
              <a:t>runt om </a:t>
            </a:r>
            <a:r>
              <a:rPr lang="sv-SE" dirty="0"/>
              <a:t>ett område.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9C13F75-4A3C-CC47-9EB4-6C608F283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90" y="1991503"/>
            <a:ext cx="2589163" cy="131202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EF5EE6F-01E8-8544-942D-0B2878A6AFF9}"/>
              </a:ext>
            </a:extLst>
          </p:cNvPr>
          <p:cNvSpPr/>
          <p:nvPr/>
        </p:nvSpPr>
        <p:spPr>
          <a:xfrm>
            <a:off x="4474347" y="2507784"/>
            <a:ext cx="2500904" cy="40011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dirty="0"/>
              <a:t>O = </a:t>
            </a:r>
            <a:r>
              <a:rPr lang="sv-SE" sz="2000" i="1" dirty="0"/>
              <a:t>a</a:t>
            </a:r>
            <a:r>
              <a:rPr lang="sv-SE" sz="2000" dirty="0"/>
              <a:t> + </a:t>
            </a:r>
            <a:r>
              <a:rPr lang="sv-SE" sz="2000" i="1" dirty="0"/>
              <a:t>b</a:t>
            </a:r>
            <a:r>
              <a:rPr lang="sv-SE" sz="2000" dirty="0"/>
              <a:t> + </a:t>
            </a:r>
            <a:r>
              <a:rPr lang="sv-SE" sz="2000" i="1" dirty="0"/>
              <a:t>c</a:t>
            </a:r>
            <a:r>
              <a:rPr lang="sv-SE" sz="2000" dirty="0"/>
              <a:t> + </a:t>
            </a:r>
            <a:r>
              <a:rPr lang="sv-SE" sz="2000" i="1" dirty="0"/>
              <a:t>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6615E51-D721-654A-9896-8DB149C1B1DF}"/>
              </a:ext>
            </a:extLst>
          </p:cNvPr>
          <p:cNvSpPr/>
          <p:nvPr/>
        </p:nvSpPr>
        <p:spPr>
          <a:xfrm>
            <a:off x="2056983" y="1054028"/>
            <a:ext cx="558435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Är området en månghörning så adderas sidornas längder. Omkrets tecknas ofta med bokstaven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O</a:t>
            </a:r>
            <a:r>
              <a:rPr lang="sv-SE" dirty="0"/>
              <a:t>.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908FDF8-623C-EACE-C9B1-245916DE3C58}"/>
              </a:ext>
            </a:extLst>
          </p:cNvPr>
          <p:cNvSpPr/>
          <p:nvPr/>
        </p:nvSpPr>
        <p:spPr>
          <a:xfrm>
            <a:off x="4315073" y="3492005"/>
            <a:ext cx="888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Area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112DE7F-9A14-BE90-2B07-723BFC532461}"/>
              </a:ext>
            </a:extLst>
          </p:cNvPr>
          <p:cNvSpPr txBox="1"/>
          <p:nvPr/>
        </p:nvSpPr>
        <p:spPr>
          <a:xfrm>
            <a:off x="2978966" y="3944942"/>
            <a:ext cx="437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Area</a:t>
            </a:r>
            <a:r>
              <a:rPr lang="sv-SE" i="1" dirty="0"/>
              <a:t> </a:t>
            </a:r>
            <a:r>
              <a:rPr lang="sv-SE" dirty="0"/>
              <a:t>är ett mått på hur stor en yta är.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2739B7B8-3178-C6F6-971B-C7DC405C7976}"/>
              </a:ext>
            </a:extLst>
          </p:cNvPr>
          <p:cNvSpPr txBox="1"/>
          <p:nvPr/>
        </p:nvSpPr>
        <p:spPr>
          <a:xfrm>
            <a:off x="2293020" y="4368177"/>
            <a:ext cx="531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Area kan till exempel mätas i </a:t>
            </a:r>
            <a:r>
              <a:rPr lang="sv-SE" dirty="0">
                <a:solidFill>
                  <a:srgbClr val="C00000"/>
                </a:solidFill>
              </a:rPr>
              <a:t>kvadratcentimeter</a:t>
            </a:r>
            <a:r>
              <a:rPr lang="sv-SE" dirty="0"/>
              <a:t> (</a:t>
            </a:r>
            <a:r>
              <a:rPr lang="sv-SE" dirty="0">
                <a:solidFill>
                  <a:srgbClr val="C00000"/>
                </a:solidFill>
              </a:rPr>
              <a:t>cm</a:t>
            </a:r>
            <a:r>
              <a:rPr lang="sv-SE" baseline="30000" dirty="0">
                <a:solidFill>
                  <a:srgbClr val="C00000"/>
                </a:solidFill>
              </a:rPr>
              <a:t>2</a:t>
            </a:r>
            <a:r>
              <a:rPr lang="sv-SE" dirty="0"/>
              <a:t>). 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53420D80-2293-6AEE-7DF8-F1868FB0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36" y="4975002"/>
            <a:ext cx="2766916" cy="1607674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72BFBAF7-A06C-8ABE-7E12-E09DAB38B829}"/>
              </a:ext>
            </a:extLst>
          </p:cNvPr>
          <p:cNvSpPr txBox="1"/>
          <p:nvPr/>
        </p:nvSpPr>
        <p:spPr>
          <a:xfrm>
            <a:off x="4315073" y="4949373"/>
            <a:ext cx="212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cm</a:t>
            </a:r>
            <a:r>
              <a:rPr lang="sv-SE" baseline="30000" dirty="0"/>
              <a:t>2</a:t>
            </a:r>
            <a:r>
              <a:rPr lang="sv-SE" dirty="0"/>
              <a:t> är så här stor: 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B829F7CB-393E-633A-6D90-C0BEFC371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70" y="4917212"/>
            <a:ext cx="747930" cy="571532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85EDA5CB-F796-2F8A-FB05-A6EFF1C78796}"/>
              </a:ext>
            </a:extLst>
          </p:cNvPr>
          <p:cNvSpPr txBox="1"/>
          <p:nvPr/>
        </p:nvSpPr>
        <p:spPr>
          <a:xfrm>
            <a:off x="4315073" y="5554770"/>
            <a:ext cx="424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räknar rutor så kan vi se att figuren i rutnätet har en area på ungefär 15 cm</a:t>
            </a:r>
            <a:r>
              <a:rPr lang="sv-SE" baseline="30000" dirty="0"/>
              <a:t>2</a:t>
            </a:r>
            <a:r>
              <a:rPr lang="sv-SE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7161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/>
      <p:bldP spid="12" grpId="0"/>
      <p:bldP spid="13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1A442C6-6EC2-2048-9E62-3EB776A2D7FE}"/>
              </a:ext>
            </a:extLst>
          </p:cNvPr>
          <p:cNvSpPr/>
          <p:nvPr/>
        </p:nvSpPr>
        <p:spPr>
          <a:xfrm>
            <a:off x="3126100" y="276233"/>
            <a:ext cx="3150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Arean av parallellogrammer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07BB64B-E037-0245-86DD-C5E89648F1C9}"/>
              </a:ext>
            </a:extLst>
          </p:cNvPr>
          <p:cNvSpPr txBox="1"/>
          <p:nvPr/>
        </p:nvSpPr>
        <p:spPr>
          <a:xfrm>
            <a:off x="989348" y="1584644"/>
            <a:ext cx="40008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Bilden visar en </a:t>
            </a:r>
            <a:r>
              <a:rPr lang="sv-SE" i="1" dirty="0">
                <a:solidFill>
                  <a:srgbClr val="C00000"/>
                </a:solidFill>
              </a:rPr>
              <a:t>parallellogram</a:t>
            </a:r>
            <a:r>
              <a:rPr lang="sv-SE" dirty="0"/>
              <a:t>. </a:t>
            </a:r>
          </a:p>
          <a:p>
            <a:endParaRPr lang="sv-SE" sz="900" dirty="0"/>
          </a:p>
          <a:p>
            <a:r>
              <a:rPr lang="sv-SE" dirty="0"/>
              <a:t>Höjden (</a:t>
            </a:r>
            <a:r>
              <a:rPr lang="sv-SE" i="1" dirty="0">
                <a:solidFill>
                  <a:srgbClr val="C00000"/>
                </a:solidFill>
              </a:rPr>
              <a:t>h</a:t>
            </a:r>
            <a:r>
              <a:rPr lang="sv-SE" dirty="0"/>
              <a:t>) i en parallellogram är det </a:t>
            </a:r>
            <a:r>
              <a:rPr lang="sv-SE" i="1" dirty="0">
                <a:solidFill>
                  <a:srgbClr val="C00000"/>
                </a:solidFill>
              </a:rPr>
              <a:t>vinkelräta avståndet</a:t>
            </a:r>
            <a:r>
              <a:rPr lang="sv-SE" i="1" dirty="0"/>
              <a:t> </a:t>
            </a:r>
            <a:r>
              <a:rPr lang="sv-SE" dirty="0"/>
              <a:t>från en sida,</a:t>
            </a:r>
          </a:p>
          <a:p>
            <a:r>
              <a:rPr lang="sv-SE" dirty="0"/>
              <a:t>basen (</a:t>
            </a:r>
            <a:r>
              <a:rPr lang="sv-SE" i="1" dirty="0">
                <a:solidFill>
                  <a:srgbClr val="C00000"/>
                </a:solidFill>
              </a:rPr>
              <a:t>b</a:t>
            </a:r>
            <a:r>
              <a:rPr lang="sv-SE" dirty="0"/>
              <a:t>), till motstående sida.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0D3028A-2092-3640-99D7-7C3F3073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202" y="1194131"/>
            <a:ext cx="3634406" cy="194876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25E4B0D-5E3A-BD4A-9119-C5DD7B7A8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176297" y="2825396"/>
            <a:ext cx="515226" cy="317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4D451CC-B816-B949-A06F-2044FAF27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845221" y="2009763"/>
            <a:ext cx="515226" cy="3175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F6462AA-9C7A-AD4C-9138-F573503714F8}"/>
              </a:ext>
            </a:extLst>
          </p:cNvPr>
          <p:cNvSpPr txBox="1"/>
          <p:nvPr/>
        </p:nvSpPr>
        <p:spPr>
          <a:xfrm>
            <a:off x="1018159" y="3232042"/>
            <a:ext cx="710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klipper ut den lila triangeln och flyttar den på det sätt som vi visar nedan får vi en rektangel med samma area som parallellogrammen.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D7AC202-EFC8-2441-9F57-EE5E9395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829" b="20211"/>
          <a:stretch/>
        </p:blipFill>
        <p:spPr>
          <a:xfrm>
            <a:off x="4031235" y="4513839"/>
            <a:ext cx="1339761" cy="797496"/>
          </a:xfrm>
          <a:prstGeom prst="rect">
            <a:avLst/>
          </a:prstGeom>
        </p:spPr>
      </p:pic>
      <p:sp>
        <p:nvSpPr>
          <p:cNvPr id="11" name="Triangel 10">
            <a:extLst>
              <a:ext uri="{FF2B5EF4-FFF2-40B4-BE49-F238E27FC236}">
                <a16:creationId xmlns:a16="http://schemas.microsoft.com/office/drawing/2014/main" id="{DA1A2178-0F66-6B4F-AB89-38FA8080D5A9}"/>
              </a:ext>
            </a:extLst>
          </p:cNvPr>
          <p:cNvSpPr/>
          <p:nvPr/>
        </p:nvSpPr>
        <p:spPr>
          <a:xfrm>
            <a:off x="3687767" y="4538371"/>
            <a:ext cx="343468" cy="750739"/>
          </a:xfrm>
          <a:prstGeom prst="triangle">
            <a:avLst>
              <a:gd name="adj" fmla="val 100000"/>
            </a:avLst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092D429-A382-864A-B9B9-FDBA26DC00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8203" y="4491614"/>
            <a:ext cx="1587593" cy="1072876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709A0469-1077-ED4A-8B7E-9767CCBCAB8E}"/>
              </a:ext>
            </a:extLst>
          </p:cNvPr>
          <p:cNvSpPr txBox="1"/>
          <p:nvPr/>
        </p:nvSpPr>
        <p:spPr>
          <a:xfrm>
            <a:off x="1741328" y="4658720"/>
            <a:ext cx="152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Parallellogram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CAF940B-0C38-B84A-B18D-E694F24D64FB}"/>
              </a:ext>
            </a:extLst>
          </p:cNvPr>
          <p:cNvSpPr txBox="1"/>
          <p:nvPr/>
        </p:nvSpPr>
        <p:spPr>
          <a:xfrm>
            <a:off x="2123349" y="4658720"/>
            <a:ext cx="152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Rektangel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EFFA535-1383-A44E-9927-BC500CB07605}"/>
              </a:ext>
            </a:extLst>
          </p:cNvPr>
          <p:cNvSpPr txBox="1"/>
          <p:nvPr/>
        </p:nvSpPr>
        <p:spPr>
          <a:xfrm>
            <a:off x="5773266" y="4388620"/>
            <a:ext cx="325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Arean (</a:t>
            </a:r>
            <a:r>
              <a:rPr lang="sv-SE" i="1" dirty="0"/>
              <a:t>A</a:t>
            </a:r>
            <a:r>
              <a:rPr lang="sv-SE" dirty="0"/>
              <a:t>) av en parallellogram räknas alltså ut på samma sätt som arean av en rektangel.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47D7B4CC-5265-A14E-A033-61E1DE2A13E0}"/>
              </a:ext>
            </a:extLst>
          </p:cNvPr>
          <p:cNvSpPr txBox="1"/>
          <p:nvPr/>
        </p:nvSpPr>
        <p:spPr>
          <a:xfrm>
            <a:off x="2505497" y="5577469"/>
            <a:ext cx="46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C00000"/>
                </a:solidFill>
              </a:rPr>
              <a:t>Arean</a:t>
            </a:r>
            <a:r>
              <a:rPr lang="sv-SE" dirty="0"/>
              <a:t> är lika med </a:t>
            </a:r>
            <a:r>
              <a:rPr lang="sv-SE" dirty="0">
                <a:solidFill>
                  <a:srgbClr val="C00000"/>
                </a:solidFill>
              </a:rPr>
              <a:t>basen</a:t>
            </a:r>
            <a:r>
              <a:rPr lang="sv-SE" dirty="0"/>
              <a:t> (</a:t>
            </a:r>
            <a:r>
              <a:rPr lang="sv-SE" i="1" dirty="0"/>
              <a:t>b</a:t>
            </a:r>
            <a:r>
              <a:rPr lang="sv-SE" dirty="0"/>
              <a:t>) </a:t>
            </a:r>
            <a:r>
              <a:rPr lang="sv-SE" dirty="0">
                <a:solidFill>
                  <a:srgbClr val="C00000"/>
                </a:solidFill>
              </a:rPr>
              <a:t>gånger höjden </a:t>
            </a:r>
            <a:r>
              <a:rPr lang="sv-SE" dirty="0"/>
              <a:t>(</a:t>
            </a:r>
            <a:r>
              <a:rPr lang="sv-SE" i="1" dirty="0"/>
              <a:t>h</a:t>
            </a:r>
            <a:r>
              <a:rPr lang="sv-SE" dirty="0"/>
              <a:t>). 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3D25D39-7331-0242-A3EF-CC598AFE7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493" y="6113907"/>
            <a:ext cx="1311790" cy="5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023 L 0.03767 0.04004 C 0.04566 0.04907 0.05746 0.05393 0.06996 0.05393 C 0.08403 0.05393 0.09531 0.04907 0.1033 0.04004 L 0.14114 0.00023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 animBg="1"/>
      <p:bldP spid="11" grpId="1" animBg="1"/>
      <p:bldP spid="11" grpId="2" animBg="1"/>
      <p:bldP spid="13" grpId="0"/>
      <p:bldP spid="13" grpId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FB7D9D51-96AB-264E-8614-5813199E770C}"/>
              </a:ext>
            </a:extLst>
          </p:cNvPr>
          <p:cNvSpPr/>
          <p:nvPr/>
        </p:nvSpPr>
        <p:spPr>
          <a:xfrm>
            <a:off x="3090588" y="247217"/>
            <a:ext cx="266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</a:rPr>
              <a:t>Area av m</a:t>
            </a:r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ånghörningar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DEF47F74-3CC3-9946-B775-C33E35871696}"/>
              </a:ext>
            </a:extLst>
          </p:cNvPr>
          <p:cNvSpPr txBox="1"/>
          <p:nvPr/>
        </p:nvSpPr>
        <p:spPr>
          <a:xfrm>
            <a:off x="2049228" y="829348"/>
            <a:ext cx="40008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figur med tre eller flera sidor kallas för månghörning eller polygon.</a:t>
            </a:r>
          </a:p>
          <a:p>
            <a:endParaRPr lang="sv-SE" sz="900" dirty="0"/>
          </a:p>
          <a:p>
            <a:r>
              <a:rPr lang="sv-SE" dirty="0"/>
              <a:t>Höjden (</a:t>
            </a:r>
            <a:r>
              <a:rPr lang="sv-SE" i="1" dirty="0">
                <a:solidFill>
                  <a:srgbClr val="C00000"/>
                </a:solidFill>
              </a:rPr>
              <a:t>h</a:t>
            </a:r>
            <a:r>
              <a:rPr lang="sv-SE" dirty="0"/>
              <a:t>) i en parallellogram är det </a:t>
            </a:r>
            <a:r>
              <a:rPr lang="sv-SE" i="1" dirty="0"/>
              <a:t>vinkelräta avståndet </a:t>
            </a:r>
            <a:r>
              <a:rPr lang="sv-SE" dirty="0"/>
              <a:t>från en sida,</a:t>
            </a:r>
          </a:p>
          <a:p>
            <a:r>
              <a:rPr lang="sv-SE" dirty="0"/>
              <a:t>basen (</a:t>
            </a:r>
            <a:r>
              <a:rPr lang="sv-SE" i="1" dirty="0">
                <a:solidFill>
                  <a:srgbClr val="C00000"/>
                </a:solidFill>
              </a:rPr>
              <a:t>b</a:t>
            </a:r>
            <a:r>
              <a:rPr lang="sv-SE" dirty="0"/>
              <a:t>), till motstående sida.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35BEC7C-555D-2543-AD02-8EE408D2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205" y="835656"/>
            <a:ext cx="1414511" cy="171057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B03ECDF-D2FF-EA4F-9ABF-A5EFF78A3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1" y="2840266"/>
            <a:ext cx="8303741" cy="2084578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BEDBAFA-6234-834E-B55A-294061F8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38" y="2942815"/>
            <a:ext cx="952500" cy="390044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8CC416A5-EAA9-DF4A-AB61-5E64EBB68347}"/>
              </a:ext>
            </a:extLst>
          </p:cNvPr>
          <p:cNvSpPr txBox="1"/>
          <p:nvPr/>
        </p:nvSpPr>
        <p:spPr>
          <a:xfrm>
            <a:off x="794759" y="2974188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Rektangel</a:t>
            </a:r>
          </a:p>
        </p:txBody>
      </p: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E98A4534-8842-1D47-BC7A-A936335E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52" y="4533042"/>
            <a:ext cx="1185820" cy="390044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6D757CF8-9A0C-3147-947E-602666954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236" y="2910795"/>
            <a:ext cx="830048" cy="390044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90E2D292-B799-4145-BC61-BE0920BA0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82" y="2910795"/>
            <a:ext cx="1294672" cy="390044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618BA0F4-2773-3E4B-A68A-3B96BD902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089" y="2910795"/>
            <a:ext cx="952500" cy="390044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A24F56F1-4B62-DF44-9AEF-A9C855BE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50" y="4503083"/>
            <a:ext cx="1185820" cy="390044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3CDC7752-7A56-0948-8FB2-EC39CE97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52" y="4492178"/>
            <a:ext cx="1185820" cy="390044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8A4616D6-65CC-EC4E-87CF-182A1EA85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742" y="4449556"/>
            <a:ext cx="1185820" cy="390044"/>
          </a:xfrm>
          <a:prstGeom prst="rect">
            <a:avLst/>
          </a:pr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0F1F8E2E-9E9C-B84B-B23D-E5440CF77974}"/>
              </a:ext>
            </a:extLst>
          </p:cNvPr>
          <p:cNvSpPr txBox="1"/>
          <p:nvPr/>
        </p:nvSpPr>
        <p:spPr>
          <a:xfrm>
            <a:off x="2917492" y="2960599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Kvadrat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3F097BAE-E8AF-1348-A1FA-9352FA5F5960}"/>
              </a:ext>
            </a:extLst>
          </p:cNvPr>
          <p:cNvSpPr txBox="1"/>
          <p:nvPr/>
        </p:nvSpPr>
        <p:spPr>
          <a:xfrm>
            <a:off x="5110415" y="2963527"/>
            <a:ext cx="15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Parallellogram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0DD4A6E1-A2DC-184C-B4AA-FD0B9CDAF66D}"/>
              </a:ext>
            </a:extLst>
          </p:cNvPr>
          <p:cNvSpPr txBox="1"/>
          <p:nvPr/>
        </p:nvSpPr>
        <p:spPr>
          <a:xfrm>
            <a:off x="7603773" y="2963527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Romb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672E9460-52B9-FC45-9966-C0DF82751029}"/>
              </a:ext>
            </a:extLst>
          </p:cNvPr>
          <p:cNvSpPr txBox="1"/>
          <p:nvPr/>
        </p:nvSpPr>
        <p:spPr>
          <a:xfrm>
            <a:off x="702232" y="4529449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BAD522AB-EC2E-4B43-A7C3-2E64C54EEB56}"/>
              </a:ext>
            </a:extLst>
          </p:cNvPr>
          <p:cNvSpPr txBox="1"/>
          <p:nvPr/>
        </p:nvSpPr>
        <p:spPr>
          <a:xfrm>
            <a:off x="5196591" y="4470268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2A1DE2CC-A29F-3242-9DA2-588FB06079D2}"/>
              </a:ext>
            </a:extLst>
          </p:cNvPr>
          <p:cNvSpPr txBox="1"/>
          <p:nvPr/>
        </p:nvSpPr>
        <p:spPr>
          <a:xfrm>
            <a:off x="7262902" y="4499412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32C6F6AA-F0ED-344A-B448-8F09F69C8BFF}"/>
              </a:ext>
            </a:extLst>
          </p:cNvPr>
          <p:cNvSpPr txBox="1"/>
          <p:nvPr/>
        </p:nvSpPr>
        <p:spPr>
          <a:xfrm>
            <a:off x="2930156" y="4513439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s · s</a:t>
            </a:r>
          </a:p>
        </p:txBody>
      </p:sp>
      <p:pic>
        <p:nvPicPr>
          <p:cNvPr id="49" name="Bildobjekt 48">
            <a:extLst>
              <a:ext uri="{FF2B5EF4-FFF2-40B4-BE49-F238E27FC236}">
                <a16:creationId xmlns:a16="http://schemas.microsoft.com/office/drawing/2014/main" id="{0B85EF1A-1B51-3043-8255-2BF899919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0" y="3343519"/>
            <a:ext cx="2086261" cy="1185929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2A7F45CA-9908-C04D-AF03-EE8D1355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223" y="3287301"/>
            <a:ext cx="1319366" cy="1185928"/>
          </a:xfrm>
          <a:prstGeom prst="rect">
            <a:avLst/>
          </a:prstGeom>
        </p:spPr>
      </p:pic>
      <p:pic>
        <p:nvPicPr>
          <p:cNvPr id="51" name="Bildobjekt 50">
            <a:extLst>
              <a:ext uri="{FF2B5EF4-FFF2-40B4-BE49-F238E27FC236}">
                <a16:creationId xmlns:a16="http://schemas.microsoft.com/office/drawing/2014/main" id="{0339F29B-31AE-864E-9CFA-B6FA6EB9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09" y="3311194"/>
            <a:ext cx="1119499" cy="1180983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16C7D22F-CCCA-6040-BF81-7F5CA929B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92" y="3273384"/>
            <a:ext cx="2399438" cy="1185929"/>
          </a:xfrm>
          <a:prstGeom prst="rect">
            <a:avLst/>
          </a:prstGeom>
        </p:spPr>
      </p:pic>
      <p:sp>
        <p:nvSpPr>
          <p:cNvPr id="59" name="textruta 58">
            <a:extLst>
              <a:ext uri="{FF2B5EF4-FFF2-40B4-BE49-F238E27FC236}">
                <a16:creationId xmlns:a16="http://schemas.microsoft.com/office/drawing/2014/main" id="{B701B7CB-3F46-E249-BCF6-95F8DAFF9378}"/>
              </a:ext>
            </a:extLst>
          </p:cNvPr>
          <p:cNvSpPr txBox="1"/>
          <p:nvPr/>
        </p:nvSpPr>
        <p:spPr>
          <a:xfrm>
            <a:off x="3597532" y="5214718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Triangel</a:t>
            </a:r>
          </a:p>
        </p:txBody>
      </p:sp>
      <p:grpSp>
        <p:nvGrpSpPr>
          <p:cNvPr id="60" name="Grupp 59">
            <a:extLst>
              <a:ext uri="{FF2B5EF4-FFF2-40B4-BE49-F238E27FC236}">
                <a16:creationId xmlns:a16="http://schemas.microsoft.com/office/drawing/2014/main" id="{3908A94C-55C3-BE4D-874A-7EB603F88E01}"/>
              </a:ext>
            </a:extLst>
          </p:cNvPr>
          <p:cNvGrpSpPr/>
          <p:nvPr/>
        </p:nvGrpSpPr>
        <p:grpSpPr>
          <a:xfrm>
            <a:off x="3479771" y="5688997"/>
            <a:ext cx="1222861" cy="705540"/>
            <a:chOff x="627611" y="4109934"/>
            <a:chExt cx="1222861" cy="705540"/>
          </a:xfrm>
        </p:grpSpPr>
        <p:grpSp>
          <p:nvGrpSpPr>
            <p:cNvPr id="61" name="Grupp 60">
              <a:extLst>
                <a:ext uri="{FF2B5EF4-FFF2-40B4-BE49-F238E27FC236}">
                  <a16:creationId xmlns:a16="http://schemas.microsoft.com/office/drawing/2014/main" id="{82842116-0333-9944-95C8-6C1022548687}"/>
                </a:ext>
              </a:extLst>
            </p:cNvPr>
            <p:cNvGrpSpPr/>
            <p:nvPr/>
          </p:nvGrpSpPr>
          <p:grpSpPr>
            <a:xfrm>
              <a:off x="1036442" y="4109934"/>
              <a:ext cx="814030" cy="705540"/>
              <a:chOff x="4148457" y="3093873"/>
              <a:chExt cx="814030" cy="705540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290442F-169E-9B45-8C81-BF51788A1017}"/>
                  </a:ext>
                </a:extLst>
              </p:cNvPr>
              <p:cNvSpPr/>
              <p:nvPr/>
            </p:nvSpPr>
            <p:spPr>
              <a:xfrm>
                <a:off x="4148457" y="3093873"/>
                <a:ext cx="8140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i="1" dirty="0">
                    <a:solidFill>
                      <a:srgbClr val="C00000"/>
                    </a:solidFill>
                  </a:rPr>
                  <a:t>b · h</a:t>
                </a:r>
                <a:endParaRPr lang="sv-SE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21FF981A-2160-F94C-AF0C-3D975DE3D2C9}"/>
                  </a:ext>
                </a:extLst>
              </p:cNvPr>
              <p:cNvSpPr/>
              <p:nvPr/>
            </p:nvSpPr>
            <p:spPr>
              <a:xfrm>
                <a:off x="4262579" y="3399303"/>
                <a:ext cx="3704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cxnSp>
            <p:nvCxnSpPr>
              <p:cNvPr id="65" name="Rak 64">
                <a:extLst>
                  <a:ext uri="{FF2B5EF4-FFF2-40B4-BE49-F238E27FC236}">
                    <a16:creationId xmlns:a16="http://schemas.microsoft.com/office/drawing/2014/main" id="{46A1A182-86C7-5D4B-8FF8-AF8F4B692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D8521CC5-55F8-4545-AFB5-CD73F511AEFC}"/>
                </a:ext>
              </a:extLst>
            </p:cNvPr>
            <p:cNvSpPr txBox="1"/>
            <p:nvPr/>
          </p:nvSpPr>
          <p:spPr>
            <a:xfrm>
              <a:off x="627611" y="4240739"/>
              <a:ext cx="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i="1" dirty="0">
                  <a:solidFill>
                    <a:srgbClr val="C00000"/>
                  </a:solidFill>
                </a:rPr>
                <a:t>A</a:t>
              </a:r>
              <a:r>
                <a:rPr lang="sv-SE" dirty="0">
                  <a:solidFill>
                    <a:srgbClr val="C00000"/>
                  </a:solidFill>
                </a:rPr>
                <a:t> =</a:t>
              </a:r>
              <a:endParaRPr lang="sv-SE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18B0FE2B-91E7-C54E-8D74-2F8A5802D5E9}"/>
              </a:ext>
            </a:extLst>
          </p:cNvPr>
          <p:cNvGrpSpPr/>
          <p:nvPr/>
        </p:nvGrpSpPr>
        <p:grpSpPr>
          <a:xfrm>
            <a:off x="874853" y="5196521"/>
            <a:ext cx="7765857" cy="1664323"/>
            <a:chOff x="874853" y="5196521"/>
            <a:chExt cx="7765857" cy="1664323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ECB31B66-1418-A74F-B33C-B2DF446301A7}"/>
                </a:ext>
              </a:extLst>
            </p:cNvPr>
            <p:cNvGrpSpPr/>
            <p:nvPr/>
          </p:nvGrpSpPr>
          <p:grpSpPr>
            <a:xfrm>
              <a:off x="874853" y="5196521"/>
              <a:ext cx="7394293" cy="1664323"/>
              <a:chOff x="1176755" y="5139135"/>
              <a:chExt cx="7394293" cy="1664323"/>
            </a:xfrm>
          </p:grpSpPr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4E917CAF-B889-6941-BC36-CEA2FC1BB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6755" y="5406458"/>
                <a:ext cx="2641600" cy="1397000"/>
              </a:xfrm>
              <a:prstGeom prst="rect">
                <a:avLst/>
              </a:prstGeom>
            </p:spPr>
          </p:pic>
          <p:pic>
            <p:nvPicPr>
              <p:cNvPr id="3" name="Bildobjekt 2">
                <a:extLst>
                  <a:ext uri="{FF2B5EF4-FFF2-40B4-BE49-F238E27FC236}">
                    <a16:creationId xmlns:a16="http://schemas.microsoft.com/office/drawing/2014/main" id="{A8253FA3-8A9B-244E-B661-54493A3AA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-1" t="-1643" r="-1790" b="-1"/>
              <a:stretch/>
            </p:blipFill>
            <p:spPr>
              <a:xfrm>
                <a:off x="5649463" y="5460816"/>
                <a:ext cx="2921585" cy="1161784"/>
              </a:xfrm>
              <a:prstGeom prst="rect">
                <a:avLst/>
              </a:prstGeom>
            </p:spPr>
          </p:pic>
          <p:pic>
            <p:nvPicPr>
              <p:cNvPr id="4" name="Bildobjekt 3">
                <a:extLst>
                  <a:ext uri="{FF2B5EF4-FFF2-40B4-BE49-F238E27FC236}">
                    <a16:creationId xmlns:a16="http://schemas.microsoft.com/office/drawing/2014/main" id="{981D397E-0301-3A4F-A3A9-4EA1E5663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1863" y="5139135"/>
                <a:ext cx="1054100" cy="615119"/>
              </a:xfrm>
              <a:prstGeom prst="rect">
                <a:avLst/>
              </a:prstGeom>
            </p:spPr>
          </p:pic>
          <p:pic>
            <p:nvPicPr>
              <p:cNvPr id="57" name="Bildobjekt 56">
                <a:extLst>
                  <a:ext uri="{FF2B5EF4-FFF2-40B4-BE49-F238E27FC236}">
                    <a16:creationId xmlns:a16="http://schemas.microsoft.com/office/drawing/2014/main" id="{EEFEAB86-199E-5A48-8B70-564DBC7C6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1462" y="5426422"/>
                <a:ext cx="1054100" cy="615119"/>
              </a:xfrm>
              <a:prstGeom prst="rect">
                <a:avLst/>
              </a:prstGeom>
            </p:spPr>
          </p:pic>
          <p:pic>
            <p:nvPicPr>
              <p:cNvPr id="58" name="Bildobjekt 57">
                <a:extLst>
                  <a:ext uri="{FF2B5EF4-FFF2-40B4-BE49-F238E27FC236}">
                    <a16:creationId xmlns:a16="http://schemas.microsoft.com/office/drawing/2014/main" id="{DA7318FF-7834-8E43-BAD7-3B967AF05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1095" y="5224926"/>
                <a:ext cx="1054100" cy="615119"/>
              </a:xfrm>
              <a:prstGeom prst="rect">
                <a:avLst/>
              </a:prstGeom>
            </p:spPr>
          </p:pic>
        </p:grpSp>
        <p:pic>
          <p:nvPicPr>
            <p:cNvPr id="67" name="Bildobjekt 66">
              <a:extLst>
                <a:ext uri="{FF2B5EF4-FFF2-40B4-BE49-F238E27FC236}">
                  <a16:creationId xmlns:a16="http://schemas.microsoft.com/office/drawing/2014/main" id="{8A49A2E2-82E6-994C-974C-D79BA4B9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6610" y="5491548"/>
              <a:ext cx="1054100" cy="615119"/>
            </a:xfrm>
            <a:prstGeom prst="rect">
              <a:avLst/>
            </a:prstGeom>
          </p:spPr>
        </p:pic>
      </p:grpSp>
      <p:sp>
        <p:nvSpPr>
          <p:cNvPr id="66" name="Rektangel 65">
            <a:extLst>
              <a:ext uri="{FF2B5EF4-FFF2-40B4-BE49-F238E27FC236}">
                <a16:creationId xmlns:a16="http://schemas.microsoft.com/office/drawing/2014/main" id="{168C8856-D856-DA4F-8046-A15F36106CF0}"/>
              </a:ext>
            </a:extLst>
          </p:cNvPr>
          <p:cNvSpPr/>
          <p:nvPr/>
        </p:nvSpPr>
        <p:spPr>
          <a:xfrm>
            <a:off x="7309456" y="5211006"/>
            <a:ext cx="1610751" cy="960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I den här triangeln går höjden mot den nedersta sidan utanför triangeln. </a:t>
            </a:r>
          </a:p>
        </p:txBody>
      </p:sp>
    </p:spTree>
    <p:extLst>
      <p:ext uri="{BB962C8B-B14F-4D97-AF65-F5344CB8AC3E}">
        <p14:creationId xmlns:p14="http://schemas.microsoft.com/office/powerpoint/2010/main" val="300268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59" grpId="0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F2CB586-B359-374C-A60B-997F56ACC18A}"/>
              </a:ext>
            </a:extLst>
          </p:cNvPr>
          <p:cNvSpPr/>
          <p:nvPr/>
        </p:nvSpPr>
        <p:spPr>
          <a:xfrm>
            <a:off x="3798382" y="688648"/>
            <a:ext cx="2120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Trianglars area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DCB6511-F178-9A4D-91D2-3938C4FAF4D5}"/>
              </a:ext>
            </a:extLst>
          </p:cNvPr>
          <p:cNvSpPr/>
          <p:nvPr/>
        </p:nvSpPr>
        <p:spPr>
          <a:xfrm>
            <a:off x="3043823" y="1433747"/>
            <a:ext cx="362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triangel är en </a:t>
            </a:r>
            <a:r>
              <a:rPr lang="sv-SE" dirty="0">
                <a:solidFill>
                  <a:srgbClr val="C00000"/>
                </a:solidFill>
              </a:rPr>
              <a:t>halv parallellogram</a:t>
            </a:r>
            <a:r>
              <a:rPr lang="sv-SE" dirty="0"/>
              <a:t>.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4287DAA-F8E8-1546-A373-039993A6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21" y="3429000"/>
            <a:ext cx="4725277" cy="24583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7BB40AE-1AA3-044E-B47F-189AD59E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80" y="3473894"/>
            <a:ext cx="1188041" cy="51439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5ED41F-490A-A447-B092-947C2078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215" y="3874468"/>
            <a:ext cx="3844764" cy="149707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2C603E6-8451-C342-80EC-C32D8934E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8" y="5372967"/>
            <a:ext cx="1188041" cy="44317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E909D4D-128A-5541-AB64-3FA577952FE4}"/>
              </a:ext>
            </a:extLst>
          </p:cNvPr>
          <p:cNvSpPr txBox="1"/>
          <p:nvPr/>
        </p:nvSpPr>
        <p:spPr>
          <a:xfrm>
            <a:off x="2699377" y="3546426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Triangel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CF30485A-BB86-474B-B674-976F0DD7213D}"/>
              </a:ext>
            </a:extLst>
          </p:cNvPr>
          <p:cNvGrpSpPr/>
          <p:nvPr/>
        </p:nvGrpSpPr>
        <p:grpSpPr>
          <a:xfrm>
            <a:off x="2781215" y="5131861"/>
            <a:ext cx="1222861" cy="705540"/>
            <a:chOff x="627611" y="4109934"/>
            <a:chExt cx="1222861" cy="705540"/>
          </a:xfrm>
        </p:grpSpPr>
        <p:grpSp>
          <p:nvGrpSpPr>
            <p:cNvPr id="9" name="Grupp 8">
              <a:extLst>
                <a:ext uri="{FF2B5EF4-FFF2-40B4-BE49-F238E27FC236}">
                  <a16:creationId xmlns:a16="http://schemas.microsoft.com/office/drawing/2014/main" id="{8024FB25-4BF1-E54F-8089-2912A816785E}"/>
                </a:ext>
              </a:extLst>
            </p:cNvPr>
            <p:cNvGrpSpPr/>
            <p:nvPr/>
          </p:nvGrpSpPr>
          <p:grpSpPr>
            <a:xfrm>
              <a:off x="1036442" y="4109934"/>
              <a:ext cx="814030" cy="705540"/>
              <a:chOff x="4148457" y="3093873"/>
              <a:chExt cx="814030" cy="705540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F3F7605C-E09C-F042-87DB-DF324ACE2E4E}"/>
                  </a:ext>
                </a:extLst>
              </p:cNvPr>
              <p:cNvSpPr/>
              <p:nvPr/>
            </p:nvSpPr>
            <p:spPr>
              <a:xfrm>
                <a:off x="4148457" y="3093873"/>
                <a:ext cx="8140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i="1" dirty="0">
                    <a:solidFill>
                      <a:srgbClr val="C00000"/>
                    </a:solidFill>
                  </a:rPr>
                  <a:t>b · h</a:t>
                </a:r>
                <a:endParaRPr lang="sv-SE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ACC9F80-D0A2-FA46-8601-47ECC6D8E41D}"/>
                  </a:ext>
                </a:extLst>
              </p:cNvPr>
              <p:cNvSpPr/>
              <p:nvPr/>
            </p:nvSpPr>
            <p:spPr>
              <a:xfrm>
                <a:off x="4262579" y="3399303"/>
                <a:ext cx="3704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cxnSp>
            <p:nvCxnSpPr>
              <p:cNvPr id="12" name="Rak 11">
                <a:extLst>
                  <a:ext uri="{FF2B5EF4-FFF2-40B4-BE49-F238E27FC236}">
                    <a16:creationId xmlns:a16="http://schemas.microsoft.com/office/drawing/2014/main" id="{F692DB86-F3E6-5248-BD2C-2D1065D93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1348B356-47D8-8B47-B5E1-8412657DABAB}"/>
                </a:ext>
              </a:extLst>
            </p:cNvPr>
            <p:cNvSpPr txBox="1"/>
            <p:nvPr/>
          </p:nvSpPr>
          <p:spPr>
            <a:xfrm>
              <a:off x="627611" y="4240739"/>
              <a:ext cx="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i="1" dirty="0">
                  <a:solidFill>
                    <a:srgbClr val="C00000"/>
                  </a:solidFill>
                </a:rPr>
                <a:t>A</a:t>
              </a:r>
              <a:r>
                <a:rPr lang="sv-SE" dirty="0">
                  <a:solidFill>
                    <a:srgbClr val="C00000"/>
                  </a:solidFill>
                </a:rPr>
                <a:t> =</a:t>
              </a:r>
              <a:endParaRPr lang="sv-SE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5" name="Rektangel 14">
            <a:extLst>
              <a:ext uri="{FF2B5EF4-FFF2-40B4-BE49-F238E27FC236}">
                <a16:creationId xmlns:a16="http://schemas.microsoft.com/office/drawing/2014/main" id="{1C901AC3-864B-344F-9549-7D2A1EDDBF57}"/>
              </a:ext>
            </a:extLst>
          </p:cNvPr>
          <p:cNvSpPr/>
          <p:nvPr/>
        </p:nvSpPr>
        <p:spPr>
          <a:xfrm>
            <a:off x="3043823" y="2066452"/>
            <a:ext cx="3848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Därför räknar man ut en triangels area</a:t>
            </a:r>
          </a:p>
          <a:p>
            <a:r>
              <a:rPr lang="sv-SE" dirty="0"/>
              <a:t>genom att beräkna parallellogrammens area och sedan </a:t>
            </a:r>
            <a:r>
              <a:rPr lang="sv-SE" dirty="0">
                <a:solidFill>
                  <a:srgbClr val="C00000"/>
                </a:solidFill>
              </a:rPr>
              <a:t>dividera med 2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8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ktangel 77">
            <a:extLst>
              <a:ext uri="{FF2B5EF4-FFF2-40B4-BE49-F238E27FC236}">
                <a16:creationId xmlns:a16="http://schemas.microsoft.com/office/drawing/2014/main" id="{7EA24128-B238-E742-A0F3-F8E2F13D9473}"/>
              </a:ext>
            </a:extLst>
          </p:cNvPr>
          <p:cNvSpPr/>
          <p:nvPr/>
        </p:nvSpPr>
        <p:spPr>
          <a:xfrm>
            <a:off x="635068" y="337145"/>
            <a:ext cx="295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triangels höjd kan dras från vilket hörn som helst. </a:t>
            </a: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6EA2A688-A2DF-F743-AE79-2EAE992A5672}"/>
              </a:ext>
            </a:extLst>
          </p:cNvPr>
          <p:cNvSpPr/>
          <p:nvPr/>
        </p:nvSpPr>
        <p:spPr>
          <a:xfrm>
            <a:off x="635068" y="1181151"/>
            <a:ext cx="295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dras vinkelrätt mot motstående sida. </a:t>
            </a:r>
          </a:p>
        </p:txBody>
      </p:sp>
      <p:sp>
        <p:nvSpPr>
          <p:cNvPr id="80" name="Rektangel 79">
            <a:extLst>
              <a:ext uri="{FF2B5EF4-FFF2-40B4-BE49-F238E27FC236}">
                <a16:creationId xmlns:a16="http://schemas.microsoft.com/office/drawing/2014/main" id="{0599D904-C727-8045-BE72-6FB5AA832DBC}"/>
              </a:ext>
            </a:extLst>
          </p:cNvPr>
          <p:cNvSpPr/>
          <p:nvPr/>
        </p:nvSpPr>
        <p:spPr>
          <a:xfrm>
            <a:off x="623609" y="1912820"/>
            <a:ext cx="2951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sidan kallas då bas.</a:t>
            </a:r>
          </a:p>
        </p:txBody>
      </p:sp>
      <p:grpSp>
        <p:nvGrpSpPr>
          <p:cNvPr id="106" name="Grupp 105">
            <a:extLst>
              <a:ext uri="{FF2B5EF4-FFF2-40B4-BE49-F238E27FC236}">
                <a16:creationId xmlns:a16="http://schemas.microsoft.com/office/drawing/2014/main" id="{27CCDC47-8A08-154B-83C3-0787EE39BCE6}"/>
              </a:ext>
            </a:extLst>
          </p:cNvPr>
          <p:cNvGrpSpPr/>
          <p:nvPr/>
        </p:nvGrpSpPr>
        <p:grpSpPr>
          <a:xfrm>
            <a:off x="5638061" y="2768458"/>
            <a:ext cx="2825191" cy="2318105"/>
            <a:chOff x="3748261" y="4259537"/>
            <a:chExt cx="2825191" cy="2318105"/>
          </a:xfrm>
        </p:grpSpPr>
        <p:pic>
          <p:nvPicPr>
            <p:cNvPr id="81" name="Bildobjekt 80">
              <a:extLst>
                <a:ext uri="{FF2B5EF4-FFF2-40B4-BE49-F238E27FC236}">
                  <a16:creationId xmlns:a16="http://schemas.microsoft.com/office/drawing/2014/main" id="{60D3D17C-D91D-B64F-ADB5-65A85D39E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85" name="Rak 84">
              <a:extLst>
                <a:ext uri="{FF2B5EF4-FFF2-40B4-BE49-F238E27FC236}">
                  <a16:creationId xmlns:a16="http://schemas.microsoft.com/office/drawing/2014/main" id="{C3A80AC8-5430-154E-A094-CF218ABF030A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Rak 86">
              <a:extLst>
                <a:ext uri="{FF2B5EF4-FFF2-40B4-BE49-F238E27FC236}">
                  <a16:creationId xmlns:a16="http://schemas.microsoft.com/office/drawing/2014/main" id="{BFFEBFCC-3E88-8C4A-A129-7F481E4B0189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Rak 89">
              <a:extLst>
                <a:ext uri="{FF2B5EF4-FFF2-40B4-BE49-F238E27FC236}">
                  <a16:creationId xmlns:a16="http://schemas.microsoft.com/office/drawing/2014/main" id="{7A97BD7D-A94C-F046-A6A8-5D974C783C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Rak 95">
              <a:extLst>
                <a:ext uri="{FF2B5EF4-FFF2-40B4-BE49-F238E27FC236}">
                  <a16:creationId xmlns:a16="http://schemas.microsoft.com/office/drawing/2014/main" id="{387AF3F4-4EB8-6C44-A3C3-434BC7D0DC91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Rak 99">
              <a:extLst>
                <a:ext uri="{FF2B5EF4-FFF2-40B4-BE49-F238E27FC236}">
                  <a16:creationId xmlns:a16="http://schemas.microsoft.com/office/drawing/2014/main" id="{75F53965-9770-9A4D-95D2-EB2761750E4B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Rak 102">
              <a:extLst>
                <a:ext uri="{FF2B5EF4-FFF2-40B4-BE49-F238E27FC236}">
                  <a16:creationId xmlns:a16="http://schemas.microsoft.com/office/drawing/2014/main" id="{B9D468A8-9EBA-8D47-A60F-5A143C974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8" name="Grupp 107">
            <a:extLst>
              <a:ext uri="{FF2B5EF4-FFF2-40B4-BE49-F238E27FC236}">
                <a16:creationId xmlns:a16="http://schemas.microsoft.com/office/drawing/2014/main" id="{82BEB0D5-AE1B-6C4B-B121-32E0AAFBF612}"/>
              </a:ext>
            </a:extLst>
          </p:cNvPr>
          <p:cNvGrpSpPr/>
          <p:nvPr/>
        </p:nvGrpSpPr>
        <p:grpSpPr>
          <a:xfrm rot="7393523">
            <a:off x="452579" y="3329188"/>
            <a:ext cx="2825191" cy="2318105"/>
            <a:chOff x="3748261" y="4259537"/>
            <a:chExt cx="2825191" cy="2318105"/>
          </a:xfrm>
        </p:grpSpPr>
        <p:pic>
          <p:nvPicPr>
            <p:cNvPr id="109" name="Bildobjekt 108">
              <a:extLst>
                <a:ext uri="{FF2B5EF4-FFF2-40B4-BE49-F238E27FC236}">
                  <a16:creationId xmlns:a16="http://schemas.microsoft.com/office/drawing/2014/main" id="{E5455E5C-9405-5B40-AB59-986F9FBD8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110" name="Rak 109">
              <a:extLst>
                <a:ext uri="{FF2B5EF4-FFF2-40B4-BE49-F238E27FC236}">
                  <a16:creationId xmlns:a16="http://schemas.microsoft.com/office/drawing/2014/main" id="{674D1146-416D-AC4E-93DD-AFB0C15F6EB1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Rak 110">
              <a:extLst>
                <a:ext uri="{FF2B5EF4-FFF2-40B4-BE49-F238E27FC236}">
                  <a16:creationId xmlns:a16="http://schemas.microsoft.com/office/drawing/2014/main" id="{BAABC7F2-8A04-1547-B834-83A57A136835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Rak 111">
              <a:extLst>
                <a:ext uri="{FF2B5EF4-FFF2-40B4-BE49-F238E27FC236}">
                  <a16:creationId xmlns:a16="http://schemas.microsoft.com/office/drawing/2014/main" id="{2BE49ADD-1B3E-BB49-961B-FB33B6F67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Rak 112">
              <a:extLst>
                <a:ext uri="{FF2B5EF4-FFF2-40B4-BE49-F238E27FC236}">
                  <a16:creationId xmlns:a16="http://schemas.microsoft.com/office/drawing/2014/main" id="{E03F56B8-8E5E-6341-BCAE-640C116F72CE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Rak 113">
              <a:extLst>
                <a:ext uri="{FF2B5EF4-FFF2-40B4-BE49-F238E27FC236}">
                  <a16:creationId xmlns:a16="http://schemas.microsoft.com/office/drawing/2014/main" id="{AD8BBBFA-87D6-3C4D-A257-B7389E2F88B1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5" name="Rak 114">
              <a:extLst>
                <a:ext uri="{FF2B5EF4-FFF2-40B4-BE49-F238E27FC236}">
                  <a16:creationId xmlns:a16="http://schemas.microsoft.com/office/drawing/2014/main" id="{E7F2F559-73BE-9C4B-A799-34BD84B9F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6" name="Grupp 115">
            <a:extLst>
              <a:ext uri="{FF2B5EF4-FFF2-40B4-BE49-F238E27FC236}">
                <a16:creationId xmlns:a16="http://schemas.microsoft.com/office/drawing/2014/main" id="{62B34F67-1176-3342-BF93-EA71D134C0BB}"/>
              </a:ext>
            </a:extLst>
          </p:cNvPr>
          <p:cNvGrpSpPr/>
          <p:nvPr/>
        </p:nvGrpSpPr>
        <p:grpSpPr>
          <a:xfrm rot="14189773">
            <a:off x="2400456" y="3293498"/>
            <a:ext cx="2825191" cy="2318105"/>
            <a:chOff x="3748261" y="4259537"/>
            <a:chExt cx="2825191" cy="2318105"/>
          </a:xfrm>
        </p:grpSpPr>
        <p:pic>
          <p:nvPicPr>
            <p:cNvPr id="117" name="Bildobjekt 116">
              <a:extLst>
                <a:ext uri="{FF2B5EF4-FFF2-40B4-BE49-F238E27FC236}">
                  <a16:creationId xmlns:a16="http://schemas.microsoft.com/office/drawing/2014/main" id="{770877DC-2361-1644-AB4C-4EF6CFF4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118" name="Rak 117">
              <a:extLst>
                <a:ext uri="{FF2B5EF4-FFF2-40B4-BE49-F238E27FC236}">
                  <a16:creationId xmlns:a16="http://schemas.microsoft.com/office/drawing/2014/main" id="{85F6A3C4-744A-E64F-BEC3-D85F7BD89C21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Rak 118">
              <a:extLst>
                <a:ext uri="{FF2B5EF4-FFF2-40B4-BE49-F238E27FC236}">
                  <a16:creationId xmlns:a16="http://schemas.microsoft.com/office/drawing/2014/main" id="{0A1D2358-36E2-A04D-AB89-F29D9AF12D63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Rak 119">
              <a:extLst>
                <a:ext uri="{FF2B5EF4-FFF2-40B4-BE49-F238E27FC236}">
                  <a16:creationId xmlns:a16="http://schemas.microsoft.com/office/drawing/2014/main" id="{4863BA2F-63E9-1F47-AAAC-385806CC14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Rak 120">
              <a:extLst>
                <a:ext uri="{FF2B5EF4-FFF2-40B4-BE49-F238E27FC236}">
                  <a16:creationId xmlns:a16="http://schemas.microsoft.com/office/drawing/2014/main" id="{B0258184-F011-EE48-9F3E-50380C761AC4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Rak 121">
              <a:extLst>
                <a:ext uri="{FF2B5EF4-FFF2-40B4-BE49-F238E27FC236}">
                  <a16:creationId xmlns:a16="http://schemas.microsoft.com/office/drawing/2014/main" id="{9684B021-7FF6-C847-9335-7774101DD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Rak 122">
              <a:extLst>
                <a:ext uri="{FF2B5EF4-FFF2-40B4-BE49-F238E27FC236}">
                  <a16:creationId xmlns:a16="http://schemas.microsoft.com/office/drawing/2014/main" id="{22B4982C-38B1-A24E-92B3-FC8F43D71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17759A50-7FF0-F14D-8147-DA9C3DE5FD01}"/>
              </a:ext>
            </a:extLst>
          </p:cNvPr>
          <p:cNvSpPr/>
          <p:nvPr/>
        </p:nvSpPr>
        <p:spPr>
          <a:xfrm>
            <a:off x="2614293" y="5733325"/>
            <a:ext cx="395638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Oavsett vilken bas och höjd du använder så blir triangelns area densamma.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6B4A065-7C9E-1D46-8B0D-26402468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0249" y="106929"/>
            <a:ext cx="2770427" cy="23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837291" y="497018"/>
            <a:ext cx="396688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gräsmatta är en rektangel </a:t>
            </a:r>
          </a:p>
          <a:p>
            <a:r>
              <a:rPr lang="sv-SE" dirty="0"/>
              <a:t>med sidorna 40 m och 25 m.</a:t>
            </a:r>
          </a:p>
          <a:p>
            <a:endParaRPr lang="sv-SE" sz="1100" dirty="0"/>
          </a:p>
          <a:p>
            <a:r>
              <a:rPr lang="sv-SE" dirty="0"/>
              <a:t>Beräkna gräsmattans omkrets och area.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027065" y="4086462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Omkretsen : </a:t>
            </a:r>
          </a:p>
        </p:txBody>
      </p:sp>
      <p:grpSp>
        <p:nvGrpSpPr>
          <p:cNvPr id="11" name="Grupp 10"/>
          <p:cNvGrpSpPr/>
          <p:nvPr/>
        </p:nvGrpSpPr>
        <p:grpSpPr>
          <a:xfrm>
            <a:off x="2110801" y="2452208"/>
            <a:ext cx="2342180" cy="1350118"/>
            <a:chOff x="2905237" y="951103"/>
            <a:chExt cx="2342180" cy="1350118"/>
          </a:xfrm>
        </p:grpSpPr>
        <p:sp>
          <p:nvSpPr>
            <p:cNvPr id="6" name="Rektangel 5"/>
            <p:cNvSpPr/>
            <p:nvPr/>
          </p:nvSpPr>
          <p:spPr>
            <a:xfrm>
              <a:off x="2905237" y="1121401"/>
              <a:ext cx="1709931" cy="826042"/>
            </a:xfrm>
            <a:prstGeom prst="rect">
              <a:avLst/>
            </a:prstGeom>
            <a:ln w="158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ktangel 6"/>
            <p:cNvSpPr/>
            <p:nvPr/>
          </p:nvSpPr>
          <p:spPr>
            <a:xfrm>
              <a:off x="3602921" y="1931889"/>
              <a:ext cx="455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40</a:t>
              </a:r>
            </a:p>
          </p:txBody>
        </p:sp>
        <p:sp>
          <p:nvSpPr>
            <p:cNvPr id="8" name="Rektangel 7"/>
            <p:cNvSpPr/>
            <p:nvPr/>
          </p:nvSpPr>
          <p:spPr>
            <a:xfrm>
              <a:off x="4615168" y="1324832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25</a:t>
              </a:r>
            </a:p>
          </p:txBody>
        </p:sp>
        <p:sp>
          <p:nvSpPr>
            <p:cNvPr id="10" name="Rektangel 9"/>
            <p:cNvSpPr/>
            <p:nvPr/>
          </p:nvSpPr>
          <p:spPr>
            <a:xfrm>
              <a:off x="4661799" y="951103"/>
              <a:ext cx="585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(m)</a:t>
              </a:r>
            </a:p>
          </p:txBody>
        </p:sp>
      </p:grpSp>
      <p:sp>
        <p:nvSpPr>
          <p:cNvPr id="12" name="Rektangel 11"/>
          <p:cNvSpPr/>
          <p:nvPr/>
        </p:nvSpPr>
        <p:spPr>
          <a:xfrm>
            <a:off x="3335696" y="4086462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(2 </a:t>
            </a:r>
            <a:r>
              <a:rPr lang="is-IS" dirty="0">
                <a:latin typeface="Bradley Hand Bold"/>
                <a:cs typeface="Bradley Hand Bold"/>
              </a:rPr>
              <a:t>∙ </a:t>
            </a:r>
            <a:r>
              <a:rPr lang="sv-SE" dirty="0">
                <a:latin typeface="Bradley Hand Bold"/>
                <a:cs typeface="Bradley Hand Bold"/>
              </a:rPr>
              <a:t>40 </a:t>
            </a:r>
            <a:r>
              <a:rPr lang="sv-SE" dirty="0">
                <a:cs typeface="Bradley Hand Bold"/>
              </a:rPr>
              <a:t>+</a:t>
            </a:r>
            <a:r>
              <a:rPr lang="sv-SE" dirty="0">
                <a:latin typeface="Bradley Hand Bold"/>
                <a:cs typeface="Bradley Hand Bold"/>
              </a:rPr>
              <a:t> 2 </a:t>
            </a:r>
            <a:r>
              <a:rPr lang="is-IS" dirty="0">
                <a:latin typeface="Bradley Hand Bold"/>
                <a:cs typeface="Bradley Hand Bold"/>
              </a:rPr>
              <a:t>∙ 2</a:t>
            </a:r>
            <a:r>
              <a:rPr lang="sv-SE" dirty="0">
                <a:latin typeface="Bradley Hand Bold"/>
                <a:cs typeface="Bradley Hand Bold"/>
              </a:rPr>
              <a:t>5) m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5465807" y="4086462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(80 </a:t>
            </a:r>
            <a:r>
              <a:rPr lang="sv-SE" dirty="0">
                <a:cs typeface="Bradley Hand Bold"/>
              </a:rPr>
              <a:t>+</a:t>
            </a:r>
            <a:r>
              <a:rPr lang="sv-SE" dirty="0">
                <a:latin typeface="Bradley Hand Bold"/>
                <a:cs typeface="Bradley Hand Bold"/>
              </a:rPr>
              <a:t> 50) m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6956178" y="408646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130 m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1614285" y="6183275"/>
            <a:ext cx="647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Gräsmattans omkrets är 130 m och arean är 1 000 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sp>
        <p:nvSpPr>
          <p:cNvPr id="38" name="Rektangel 37"/>
          <p:cNvSpPr/>
          <p:nvPr/>
        </p:nvSpPr>
        <p:spPr>
          <a:xfrm>
            <a:off x="4802539" y="2841634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2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b </a:t>
            </a:r>
            <a:r>
              <a:rPr lang="fi-FI" dirty="0">
                <a:cs typeface="Bradley Hand Bold"/>
              </a:rPr>
              <a:t>+</a:t>
            </a:r>
            <a:r>
              <a:rPr lang="fi-FI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2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h   </a:t>
            </a:r>
            <a:endParaRPr lang="sv-SE" dirty="0">
              <a:latin typeface="Bradley Hand Bold"/>
              <a:cs typeface="Bradley Hand Bold"/>
            </a:endParaRPr>
          </a:p>
        </p:txBody>
      </p:sp>
      <p:pic>
        <p:nvPicPr>
          <p:cNvPr id="1026" name="Picture 2" descr="Tips för enkel skötsel av gräsmattan | Wexthuset">
            <a:extLst>
              <a:ext uri="{FF2B5EF4-FFF2-40B4-BE49-F238E27FC236}">
                <a16:creationId xmlns:a16="http://schemas.microsoft.com/office/drawing/2014/main" id="{974D6835-FE91-3C40-9DC2-2F8DA93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46" y="528742"/>
            <a:ext cx="1825809" cy="136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064E8BE4-BEFB-824F-BE43-80823AD5047C}"/>
              </a:ext>
            </a:extLst>
          </p:cNvPr>
          <p:cNvSpPr/>
          <p:nvPr/>
        </p:nvSpPr>
        <p:spPr>
          <a:xfrm>
            <a:off x="550198" y="328687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  <a:endParaRPr lang="sv-SE" sz="2400" b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EA5A58F-06EE-7343-B641-B909935ED986}"/>
              </a:ext>
            </a:extLst>
          </p:cNvPr>
          <p:cNvSpPr/>
          <p:nvPr/>
        </p:nvSpPr>
        <p:spPr>
          <a:xfrm>
            <a:off x="3053803" y="4480862"/>
            <a:ext cx="287563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Om du sätter en parantes runt beräkningen så behöver du bara skriva enhet en gång.</a:t>
            </a:r>
            <a:endParaRPr lang="sv-SE" sz="600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A59D625-017A-FE4D-9053-BCEA78EE500E}"/>
              </a:ext>
            </a:extLst>
          </p:cNvPr>
          <p:cNvSpPr/>
          <p:nvPr/>
        </p:nvSpPr>
        <p:spPr>
          <a:xfrm>
            <a:off x="6956178" y="3010603"/>
            <a:ext cx="1896280" cy="280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Börja med att rita en figur.</a:t>
            </a:r>
            <a:endParaRPr lang="sv-SE" sz="600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153BA9F-6E3A-371A-2006-045AC2393DB3}"/>
              </a:ext>
            </a:extLst>
          </p:cNvPr>
          <p:cNvSpPr txBox="1"/>
          <p:nvPr/>
        </p:nvSpPr>
        <p:spPr>
          <a:xfrm>
            <a:off x="2500047" y="5378235"/>
            <a:ext cx="110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Arean : 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29C0AB7-E05B-7BDA-A07B-D7C3A3CAA565}"/>
              </a:ext>
            </a:extLst>
          </p:cNvPr>
          <p:cNvSpPr/>
          <p:nvPr/>
        </p:nvSpPr>
        <p:spPr>
          <a:xfrm>
            <a:off x="3335696" y="5378235"/>
            <a:ext cx="151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40 </a:t>
            </a:r>
            <a:r>
              <a:rPr lang="is-IS" dirty="0">
                <a:latin typeface="Bradley Hand Bold"/>
                <a:cs typeface="Bradley Hand Bold"/>
              </a:rPr>
              <a:t>∙ 2</a:t>
            </a:r>
            <a:r>
              <a:rPr lang="sv-SE" dirty="0">
                <a:latin typeface="Bradley Hand Bold"/>
                <a:cs typeface="Bradley Hand Bold"/>
              </a:rPr>
              <a:t>5 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F8B0A197-40EA-2FAE-B0C8-9A97A7516806}"/>
              </a:ext>
            </a:extLst>
          </p:cNvPr>
          <p:cNvSpPr/>
          <p:nvPr/>
        </p:nvSpPr>
        <p:spPr>
          <a:xfrm>
            <a:off x="4765338" y="5379017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1 000 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EF7B150-5A0C-FA06-29AF-893220257A65}"/>
              </a:ext>
            </a:extLst>
          </p:cNvPr>
          <p:cNvSpPr/>
          <p:nvPr/>
        </p:nvSpPr>
        <p:spPr>
          <a:xfrm>
            <a:off x="4802539" y="3164072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fi-FI" dirty="0">
                <a:latin typeface="Bradley Hand Bold"/>
                <a:cs typeface="Bradley Hand Bold"/>
              </a:rPr>
              <a:t>b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h   </a:t>
            </a:r>
            <a:endParaRPr lang="sv-SE" dirty="0"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16556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14" grpId="0"/>
      <p:bldP spid="36" grpId="0"/>
      <p:bldP spid="38" grpId="0"/>
      <p:bldP spid="15" grpId="0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4496</TotalTime>
  <Words>2066</Words>
  <Application>Microsoft Macintosh PowerPoint</Application>
  <PresentationFormat>Bildspel på skärmen (4:3)</PresentationFormat>
  <Paragraphs>373</Paragraphs>
  <Slides>29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4" baseType="lpstr">
      <vt:lpstr>Arial</vt:lpstr>
      <vt:lpstr>Bradley Hand</vt:lpstr>
      <vt:lpstr>Bradley Hand Bold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50</cp:revision>
  <dcterms:created xsi:type="dcterms:W3CDTF">2017-04-14T14:34:39Z</dcterms:created>
  <dcterms:modified xsi:type="dcterms:W3CDTF">2022-06-20T07:50:04Z</dcterms:modified>
</cp:coreProperties>
</file>