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2" r:id="rId2"/>
    <p:sldId id="379" r:id="rId3"/>
    <p:sldId id="378" r:id="rId4"/>
    <p:sldId id="263" r:id="rId5"/>
    <p:sldId id="264" r:id="rId6"/>
    <p:sldId id="380" r:id="rId7"/>
    <p:sldId id="265" r:id="rId8"/>
    <p:sldId id="381" r:id="rId9"/>
    <p:sldId id="382" r:id="rId10"/>
    <p:sldId id="266" r:id="rId11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4.1_Uppgift 37-39" id="{D7A7287D-2F50-604E-AE09-6757E4336101}">
          <p14:sldIdLst>
            <p14:sldId id="372"/>
            <p14:sldId id="379"/>
            <p14:sldId id="378"/>
            <p14:sldId id="263"/>
            <p14:sldId id="264"/>
            <p14:sldId id="380"/>
            <p14:sldId id="265"/>
          </p14:sldIdLst>
        </p14:section>
        <p14:section name="Fördiagnos 4.1_Uppgift 40-41" id="{14B7605D-A2B5-0846-9AA0-3F0EFE625F28}">
          <p14:sldIdLst>
            <p14:sldId id="381"/>
            <p14:sldId id="382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9417" autoAdjust="0"/>
  </p:normalViewPr>
  <p:slideViewPr>
    <p:cSldViewPr snapToGrid="0" snapToObjects="1">
      <p:cViewPr varScale="1">
        <p:scale>
          <a:sx n="143" d="100"/>
          <a:sy n="143" d="100"/>
        </p:scale>
        <p:origin x="168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D835A91A-82B1-814D-9948-C471D883C44C}"/>
              </a:ext>
            </a:extLst>
          </p:cNvPr>
          <p:cNvGrpSpPr/>
          <p:nvPr/>
        </p:nvGrpSpPr>
        <p:grpSpPr>
          <a:xfrm>
            <a:off x="2308217" y="605808"/>
            <a:ext cx="4382640" cy="1066159"/>
            <a:chOff x="-1147243" y="2646770"/>
            <a:chExt cx="4382640" cy="106615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3935A65-F450-6142-825D-F8A46AFD1C56}"/>
                </a:ext>
              </a:extLst>
            </p:cNvPr>
            <p:cNvSpPr/>
            <p:nvPr/>
          </p:nvSpPr>
          <p:spPr>
            <a:xfrm>
              <a:off x="-1147243" y="2882287"/>
              <a:ext cx="1648400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Naturlig storlek:  </a:t>
              </a:r>
            </a:p>
            <a:p>
              <a:pPr algn="ctr"/>
              <a:endParaRPr lang="sv-SE" sz="200" dirty="0"/>
            </a:p>
            <a:p>
              <a:r>
                <a:rPr lang="sv-SE" sz="1600" dirty="0"/>
                <a:t>      Skala 1 : 1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DA90E994-4D3C-2D4F-AF31-672DA1CF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2020" y="2646770"/>
              <a:ext cx="1423377" cy="1066159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17C8C2DE-72E2-EF4A-9D52-2A70342FE957}"/>
              </a:ext>
            </a:extLst>
          </p:cNvPr>
          <p:cNvGrpSpPr/>
          <p:nvPr/>
        </p:nvGrpSpPr>
        <p:grpSpPr>
          <a:xfrm>
            <a:off x="1898317" y="1784018"/>
            <a:ext cx="4429858" cy="600164"/>
            <a:chOff x="1650154" y="3453595"/>
            <a:chExt cx="4429858" cy="600164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57A7FF4-388C-D046-9D81-B0A0B4F5735F}"/>
                </a:ext>
              </a:extLst>
            </p:cNvPr>
            <p:cNvSpPr/>
            <p:nvPr/>
          </p:nvSpPr>
          <p:spPr>
            <a:xfrm>
              <a:off x="1650154" y="3453595"/>
              <a:ext cx="2406236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Förminskning till hälften:</a:t>
              </a:r>
              <a:r>
                <a:rPr lang="sv-SE" sz="1600" dirty="0">
                  <a:solidFill>
                    <a:srgbClr val="C00000"/>
                  </a:solidFill>
                </a:rPr>
                <a:t>  </a:t>
              </a:r>
            </a:p>
            <a:p>
              <a:pPr algn="ctr"/>
              <a:endParaRPr lang="sv-SE" sz="100" dirty="0"/>
            </a:p>
            <a:p>
              <a:r>
                <a:rPr lang="sv-SE" sz="1600" dirty="0"/>
                <a:t>              Skala 1 : 2</a:t>
              </a:r>
              <a:endParaRPr lang="sv-SE" dirty="0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817EFCF-5724-8847-89EA-71019A616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2000" y="3453595"/>
              <a:ext cx="698012" cy="522835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03155D5-7F89-5546-9B3E-EB9C2A82E9C0}"/>
              </a:ext>
            </a:extLst>
          </p:cNvPr>
          <p:cNvGrpSpPr/>
          <p:nvPr/>
        </p:nvGrpSpPr>
        <p:grpSpPr>
          <a:xfrm>
            <a:off x="1867334" y="2306853"/>
            <a:ext cx="5774975" cy="2145855"/>
            <a:chOff x="1874181" y="3587909"/>
            <a:chExt cx="5774975" cy="214585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FC9CAAF-F887-7348-AFFC-91AE5471357F}"/>
                </a:ext>
              </a:extLst>
            </p:cNvPr>
            <p:cNvSpPr/>
            <p:nvPr/>
          </p:nvSpPr>
          <p:spPr>
            <a:xfrm>
              <a:off x="1874181" y="4249824"/>
              <a:ext cx="246820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600" b="1" dirty="0">
                  <a:solidFill>
                    <a:srgbClr val="C00000"/>
                  </a:solidFill>
                </a:rPr>
                <a:t>Förstoring till det dubbla:  </a:t>
              </a:r>
            </a:p>
            <a:p>
              <a:pPr algn="ctr"/>
              <a:endParaRPr lang="sv-SE" sz="100" b="1" dirty="0">
                <a:solidFill>
                  <a:srgbClr val="800000"/>
                </a:solidFill>
              </a:endParaRPr>
            </a:p>
            <a:p>
              <a:pPr algn="ctr"/>
              <a:r>
                <a:rPr lang="sv-SE" sz="1600" dirty="0"/>
                <a:t>Skala 2 : 1</a:t>
              </a:r>
              <a:endParaRPr lang="sv-SE" dirty="0"/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81736113-4CE2-844F-9E37-99D94FE8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330" y="3587909"/>
              <a:ext cx="2864826" cy="2145855"/>
            </a:xfrm>
            <a:prstGeom prst="rect">
              <a:avLst/>
            </a:prstGeom>
          </p:spPr>
        </p:pic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978AC6D7-7AA8-1843-A251-6BB52FBE15BD}"/>
              </a:ext>
            </a:extLst>
          </p:cNvPr>
          <p:cNvSpPr txBox="1"/>
          <p:nvPr/>
        </p:nvSpPr>
        <p:spPr>
          <a:xfrm>
            <a:off x="2291336" y="4753682"/>
            <a:ext cx="49722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Om det </a:t>
            </a:r>
            <a:r>
              <a:rPr lang="sv-SE" dirty="0">
                <a:solidFill>
                  <a:srgbClr val="C00000"/>
                </a:solidFill>
              </a:rPr>
              <a:t>minsta </a:t>
            </a:r>
            <a:r>
              <a:rPr lang="sv-SE" dirty="0"/>
              <a:t>talet i skalan </a:t>
            </a:r>
            <a:r>
              <a:rPr lang="sv-SE" dirty="0">
                <a:solidFill>
                  <a:srgbClr val="C00000"/>
                </a:solidFill>
              </a:rPr>
              <a:t>står först</a:t>
            </a:r>
            <a:r>
              <a:rPr lang="sv-SE" dirty="0"/>
              <a:t> är bilden en </a:t>
            </a:r>
            <a:r>
              <a:rPr lang="sv-SE" dirty="0">
                <a:solidFill>
                  <a:srgbClr val="C00000"/>
                </a:solidFill>
              </a:rPr>
              <a:t>förminskning </a:t>
            </a:r>
            <a:r>
              <a:rPr lang="sv-SE" dirty="0"/>
              <a:t>av verkligheten, till exempel </a:t>
            </a:r>
            <a:r>
              <a:rPr lang="sv-SE" b="1" dirty="0"/>
              <a:t>1 : 2</a:t>
            </a:r>
            <a:r>
              <a:rPr lang="sv-SE" dirty="0"/>
              <a:t>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A6F1432-A083-2841-B9F9-78D64148FF0C}"/>
              </a:ext>
            </a:extLst>
          </p:cNvPr>
          <p:cNvSpPr txBox="1"/>
          <p:nvPr/>
        </p:nvSpPr>
        <p:spPr>
          <a:xfrm>
            <a:off x="2291336" y="5711764"/>
            <a:ext cx="49722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Om det </a:t>
            </a:r>
            <a:r>
              <a:rPr lang="sv-SE" dirty="0">
                <a:solidFill>
                  <a:srgbClr val="C00000"/>
                </a:solidFill>
              </a:rPr>
              <a:t>största </a:t>
            </a:r>
            <a:r>
              <a:rPr lang="sv-SE" dirty="0"/>
              <a:t>talet i skalan </a:t>
            </a:r>
            <a:r>
              <a:rPr lang="sv-SE" dirty="0">
                <a:solidFill>
                  <a:srgbClr val="C00000"/>
                </a:solidFill>
              </a:rPr>
              <a:t>står först </a:t>
            </a:r>
            <a:r>
              <a:rPr lang="sv-SE" dirty="0"/>
              <a:t>är bilden en </a:t>
            </a:r>
            <a:r>
              <a:rPr lang="sv-SE" dirty="0">
                <a:solidFill>
                  <a:srgbClr val="C00000"/>
                </a:solidFill>
              </a:rPr>
              <a:t>förstoring </a:t>
            </a:r>
            <a:r>
              <a:rPr lang="sv-SE" dirty="0"/>
              <a:t>av verkligheten, till exempel </a:t>
            </a:r>
            <a:r>
              <a:rPr lang="sv-SE" b="1" dirty="0"/>
              <a:t>2 : 1</a:t>
            </a:r>
            <a:r>
              <a:rPr lang="sv-SE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7DA91F3-CBDC-06D1-1573-3F2B234ED2DD}"/>
              </a:ext>
            </a:extLst>
          </p:cNvPr>
          <p:cNvSpPr/>
          <p:nvPr/>
        </p:nvSpPr>
        <p:spPr>
          <a:xfrm>
            <a:off x="2920563" y="124852"/>
            <a:ext cx="4343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latin typeface="+mn-lt"/>
              </a:rPr>
              <a:t>Skala – förminskning och förstoring</a:t>
            </a:r>
            <a:endParaRPr lang="sv-SE" sz="2000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FE74046-66BE-6A4C-9DE8-8DC21E767155}"/>
              </a:ext>
            </a:extLst>
          </p:cNvPr>
          <p:cNvSpPr txBox="1"/>
          <p:nvPr/>
        </p:nvSpPr>
        <p:spPr>
          <a:xfrm>
            <a:off x="281569" y="277969"/>
            <a:ext cx="137814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0828F6E-183E-2B4C-8E16-3EA3587B9B59}"/>
              </a:ext>
            </a:extLst>
          </p:cNvPr>
          <p:cNvSpPr/>
          <p:nvPr/>
        </p:nvSpPr>
        <p:spPr>
          <a:xfrm>
            <a:off x="2304401" y="331539"/>
            <a:ext cx="533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På en ritning är ett rum en kvadrat med arean 16 cm</a:t>
            </a:r>
            <a:r>
              <a:rPr lang="sv-SE" baseline="30000" dirty="0"/>
              <a:t>2</a:t>
            </a:r>
            <a:r>
              <a:rPr lang="sv-SE" dirty="0"/>
              <a:t>. Skalan är 1 : 100.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0D7849E-8657-EC4C-8A57-B0006EC2E226}"/>
              </a:ext>
            </a:extLst>
          </p:cNvPr>
          <p:cNvSpPr/>
          <p:nvPr/>
        </p:nvSpPr>
        <p:spPr>
          <a:xfrm>
            <a:off x="2304401" y="1066127"/>
            <a:ext cx="520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stor är rummets area i verkligheten?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4917794-F9AB-524B-8D93-114351D83816}"/>
              </a:ext>
            </a:extLst>
          </p:cNvPr>
          <p:cNvSpPr txBox="1"/>
          <p:nvPr/>
        </p:nvSpPr>
        <p:spPr>
          <a:xfrm>
            <a:off x="2135739" y="1943220"/>
            <a:ext cx="154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Längdskala: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8BDED6E-2880-7D47-8525-154EB53CA547}"/>
              </a:ext>
            </a:extLst>
          </p:cNvPr>
          <p:cNvSpPr txBox="1"/>
          <p:nvPr/>
        </p:nvSpPr>
        <p:spPr>
          <a:xfrm>
            <a:off x="3506560" y="1950783"/>
            <a:ext cx="104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100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4E86C31-58B8-6648-9F39-9B6F4081D2F8}"/>
              </a:ext>
            </a:extLst>
          </p:cNvPr>
          <p:cNvSpPr txBox="1"/>
          <p:nvPr/>
        </p:nvSpPr>
        <p:spPr>
          <a:xfrm>
            <a:off x="2362749" y="2661771"/>
            <a:ext cx="144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Areaskala: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E39AA88-9934-0341-883B-8A625274F6C6}"/>
              </a:ext>
            </a:extLst>
          </p:cNvPr>
          <p:cNvSpPr txBox="1"/>
          <p:nvPr/>
        </p:nvSpPr>
        <p:spPr>
          <a:xfrm>
            <a:off x="3506560" y="2661771"/>
            <a:ext cx="142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 : 100)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67F83D7-4450-7642-91C5-103AB3EE2B7A}"/>
              </a:ext>
            </a:extLst>
          </p:cNvPr>
          <p:cNvSpPr txBox="1"/>
          <p:nvPr/>
        </p:nvSpPr>
        <p:spPr>
          <a:xfrm>
            <a:off x="4791031" y="2646374"/>
            <a:ext cx="155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: 100</a:t>
            </a:r>
            <a:r>
              <a:rPr lang="sv-SE" baseline="30000" dirty="0">
                <a:latin typeface="Bradley Hand Bold"/>
                <a:cs typeface="Bradley Hand Bold"/>
              </a:rPr>
              <a:t>2 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09AE5F-DA65-894A-BA5A-72C82A097DDB}"/>
              </a:ext>
            </a:extLst>
          </p:cNvPr>
          <p:cNvSpPr txBox="1"/>
          <p:nvPr/>
        </p:nvSpPr>
        <p:spPr>
          <a:xfrm>
            <a:off x="5972353" y="2646374"/>
            <a:ext cx="166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 : 10 000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3A41BFE-CD6A-174E-99F0-1D5F19AE4027}"/>
              </a:ext>
            </a:extLst>
          </p:cNvPr>
          <p:cNvSpPr txBox="1"/>
          <p:nvPr/>
        </p:nvSpPr>
        <p:spPr>
          <a:xfrm>
            <a:off x="1477913" y="3393702"/>
            <a:ext cx="227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Area i verkligheten 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F588887-BD77-9D42-97EE-94DBA7A468AB}"/>
              </a:ext>
            </a:extLst>
          </p:cNvPr>
          <p:cNvSpPr txBox="1"/>
          <p:nvPr/>
        </p:nvSpPr>
        <p:spPr>
          <a:xfrm>
            <a:off x="3664307" y="3393702"/>
            <a:ext cx="20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10 000 · 16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100E197-A27C-2F40-B1F2-89EC90244BDA}"/>
              </a:ext>
            </a:extLst>
          </p:cNvPr>
          <p:cNvSpPr txBox="1"/>
          <p:nvPr/>
        </p:nvSpPr>
        <p:spPr>
          <a:xfrm>
            <a:off x="5482679" y="3382431"/>
            <a:ext cx="17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160 000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F242BA7-23C9-3548-AF6F-41AB80FADA8A}"/>
              </a:ext>
            </a:extLst>
          </p:cNvPr>
          <p:cNvSpPr txBox="1"/>
          <p:nvPr/>
        </p:nvSpPr>
        <p:spPr>
          <a:xfrm>
            <a:off x="3717192" y="3813100"/>
            <a:ext cx="171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1 600 dm</a:t>
            </a:r>
            <a:r>
              <a:rPr lang="sv-SE" baseline="30000" dirty="0">
                <a:latin typeface="Bradley Hand Bold"/>
                <a:cs typeface="Bradley Hand Bold"/>
              </a:rPr>
              <a:t>2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C16F9C0-C69F-F245-90B0-8722FAA94970}"/>
              </a:ext>
            </a:extLst>
          </p:cNvPr>
          <p:cNvSpPr txBox="1"/>
          <p:nvPr/>
        </p:nvSpPr>
        <p:spPr>
          <a:xfrm>
            <a:off x="5220997" y="3813100"/>
            <a:ext cx="101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 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78850F5-290B-E54B-BEDE-136FBD2AE80D}"/>
              </a:ext>
            </a:extLst>
          </p:cNvPr>
          <p:cNvSpPr txBox="1"/>
          <p:nvPr/>
        </p:nvSpPr>
        <p:spPr>
          <a:xfrm>
            <a:off x="2039006" y="4843509"/>
            <a:ext cx="61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Rummets area är 16 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i verkligheten.</a:t>
            </a:r>
          </a:p>
        </p:txBody>
      </p:sp>
    </p:spTree>
    <p:extLst>
      <p:ext uri="{BB962C8B-B14F-4D97-AF65-F5344CB8AC3E}">
        <p14:creationId xmlns:p14="http://schemas.microsoft.com/office/powerpoint/2010/main" val="35872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D8200DA-E900-C149-8F55-9F88A9FC7565}"/>
              </a:ext>
            </a:extLst>
          </p:cNvPr>
          <p:cNvSpPr txBox="1"/>
          <p:nvPr/>
        </p:nvSpPr>
        <p:spPr>
          <a:xfrm>
            <a:off x="1348010" y="1973557"/>
            <a:ext cx="202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E16062C-60BF-4245-9631-1CB86A5FEDCA}"/>
              </a:ext>
            </a:extLst>
          </p:cNvPr>
          <p:cNvSpPr txBox="1"/>
          <p:nvPr/>
        </p:nvSpPr>
        <p:spPr>
          <a:xfrm>
            <a:off x="2397219" y="2343386"/>
            <a:ext cx="1612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 3 : 1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98AD04-8534-0449-A981-DEA4FB740F2B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99AE72E-ECEB-044C-A963-66769587239E}"/>
              </a:ext>
            </a:extLst>
          </p:cNvPr>
          <p:cNvGrpSpPr/>
          <p:nvPr/>
        </p:nvGrpSpPr>
        <p:grpSpPr>
          <a:xfrm>
            <a:off x="1806228" y="547935"/>
            <a:ext cx="5431305" cy="1218044"/>
            <a:chOff x="1806228" y="547935"/>
            <a:chExt cx="5431305" cy="1218044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86111C79-E8CF-A449-9B47-8A05DF99D88F}"/>
                </a:ext>
              </a:extLst>
            </p:cNvPr>
            <p:cNvSpPr/>
            <p:nvPr/>
          </p:nvSpPr>
          <p:spPr>
            <a:xfrm>
              <a:off x="1806228" y="628297"/>
              <a:ext cx="34990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lång är getingen i verkligheten?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B0629DE0-427D-204A-B067-9D2FFEFA5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32" t="5769" r="2729" b="5586"/>
            <a:stretch/>
          </p:blipFill>
          <p:spPr>
            <a:xfrm>
              <a:off x="5581290" y="547935"/>
              <a:ext cx="1656243" cy="1218044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C96AAC02-00D2-7445-8604-4EA4FC829C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>
            <a:off x="5640652" y="1676388"/>
            <a:ext cx="2637759" cy="25075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7E9DA82-4BBE-5940-B904-023B05F678A9}"/>
              </a:ext>
            </a:extLst>
          </p:cNvPr>
          <p:cNvSpPr txBox="1"/>
          <p:nvPr/>
        </p:nvSpPr>
        <p:spPr>
          <a:xfrm>
            <a:off x="3203534" y="1973557"/>
            <a:ext cx="91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4,5 cm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44130BE-09EC-7847-B190-EB40A2A8D30F}"/>
              </a:ext>
            </a:extLst>
          </p:cNvPr>
          <p:cNvSpPr txBox="1"/>
          <p:nvPr/>
        </p:nvSpPr>
        <p:spPr>
          <a:xfrm>
            <a:off x="974683" y="2897384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46FC4C9-C02D-FF45-991B-1CE59C3CD5C4}"/>
              </a:ext>
            </a:extLst>
          </p:cNvPr>
          <p:cNvSpPr txBox="1"/>
          <p:nvPr/>
        </p:nvSpPr>
        <p:spPr>
          <a:xfrm>
            <a:off x="4257105" y="2868929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FE024A71-D2DF-A04C-B185-0AB42C2FA241}"/>
              </a:ext>
            </a:extLst>
          </p:cNvPr>
          <p:cNvGrpSpPr/>
          <p:nvPr/>
        </p:nvGrpSpPr>
        <p:grpSpPr>
          <a:xfrm>
            <a:off x="3314378" y="2772630"/>
            <a:ext cx="1082358" cy="613910"/>
            <a:chOff x="3307513" y="4793316"/>
            <a:chExt cx="1082358" cy="613910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8FADC394-6370-C241-8E86-8BF520B4F98B}"/>
                </a:ext>
              </a:extLst>
            </p:cNvPr>
            <p:cNvSpPr txBox="1"/>
            <p:nvPr/>
          </p:nvSpPr>
          <p:spPr>
            <a:xfrm>
              <a:off x="3307513" y="4793316"/>
              <a:ext cx="541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4,5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231E981A-0F17-B845-B67E-2CF51F3629F0}"/>
                </a:ext>
              </a:extLst>
            </p:cNvPr>
            <p:cNvSpPr txBox="1"/>
            <p:nvPr/>
          </p:nvSpPr>
          <p:spPr>
            <a:xfrm>
              <a:off x="3703374" y="4904798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cm </a:t>
              </a:r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77B4EDB0-6F3A-B146-A416-F2C09AF1A8F7}"/>
                </a:ext>
              </a:extLst>
            </p:cNvPr>
            <p:cNvSpPr txBox="1"/>
            <p:nvPr/>
          </p:nvSpPr>
          <p:spPr>
            <a:xfrm>
              <a:off x="3412277" y="503789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3</a:t>
              </a:r>
              <a:endParaRPr lang="sv-SE" dirty="0"/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B58D47D2-E632-4640-B573-E482E213B06B}"/>
                </a:ext>
              </a:extLst>
            </p:cNvPr>
            <p:cNvCxnSpPr>
              <a:cxnSpLocks/>
            </p:cNvCxnSpPr>
            <p:nvPr/>
          </p:nvCxnSpPr>
          <p:spPr>
            <a:xfrm>
              <a:off x="3368724" y="5106551"/>
              <a:ext cx="354755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D5DF0FE5-3001-7442-BF11-41473522F751}"/>
              </a:ext>
            </a:extLst>
          </p:cNvPr>
          <p:cNvSpPr/>
          <p:nvPr/>
        </p:nvSpPr>
        <p:spPr>
          <a:xfrm>
            <a:off x="4697577" y="3397497"/>
            <a:ext cx="41804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Skala 3 : 1 betyder att 3 cm på bilden är 1 cm i verkligheten. </a:t>
            </a:r>
          </a:p>
          <a:p>
            <a:r>
              <a:rPr lang="sv-SE" sz="1200" dirty="0"/>
              <a:t>Genom att dividera med 3 får du getingens längd i verkligheten. 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ACE9179B-B737-D54C-A78C-0722A41DB8E0}"/>
              </a:ext>
            </a:extLst>
          </p:cNvPr>
          <p:cNvSpPr txBox="1"/>
          <p:nvPr/>
        </p:nvSpPr>
        <p:spPr>
          <a:xfrm>
            <a:off x="1621961" y="4770595"/>
            <a:ext cx="485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Getingen är 1,5 cm lång i verkligheten.</a:t>
            </a:r>
          </a:p>
        </p:txBody>
      </p:sp>
    </p:spTree>
    <p:extLst>
      <p:ext uri="{BB962C8B-B14F-4D97-AF65-F5344CB8AC3E}">
        <p14:creationId xmlns:p14="http://schemas.microsoft.com/office/powerpoint/2010/main" val="199247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2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806227" y="628297"/>
            <a:ext cx="62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karta är ritad i skala 1 : 20 000. På kartan är det 3 cm mellan två hus. Hur långt är det i verkligheten? Svara i meter. 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348010" y="1973557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kartan:  3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438078" y="2344952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1 : 20 000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28602" y="2884678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68995" y="2869295"/>
            <a:ext cx="19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20 000 ∙ 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891122" y="2849007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60 000 cm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644595" y="4833294"/>
            <a:ext cx="467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Avstånden mellan husen är 600 m.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FA26FD-DE79-1F44-B17B-2764C834C6AD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0802560-829D-9347-8061-E1FC73E0C6FD}"/>
              </a:ext>
            </a:extLst>
          </p:cNvPr>
          <p:cNvSpPr txBox="1"/>
          <p:nvPr/>
        </p:nvSpPr>
        <p:spPr>
          <a:xfrm>
            <a:off x="2018348" y="3460734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C9AD1AE-971E-5645-A95E-275F029D6FA3}"/>
              </a:ext>
            </a:extLst>
          </p:cNvPr>
          <p:cNvSpPr/>
          <p:nvPr/>
        </p:nvSpPr>
        <p:spPr>
          <a:xfrm>
            <a:off x="3355142" y="3460734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600 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48B81F4-2FD8-1C41-917D-D251C9E7160B}"/>
              </a:ext>
            </a:extLst>
          </p:cNvPr>
          <p:cNvSpPr/>
          <p:nvPr/>
        </p:nvSpPr>
        <p:spPr>
          <a:xfrm>
            <a:off x="6423587" y="2792345"/>
            <a:ext cx="245446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Skala 1 : 20 000 innebär att 1 cm på kartan är 20 000 cm i verkligheten.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1F1776CA-EE88-8A42-9A38-8B8D018310AF}"/>
              </a:ext>
            </a:extLst>
          </p:cNvPr>
          <p:cNvSpPr/>
          <p:nvPr/>
        </p:nvSpPr>
        <p:spPr>
          <a:xfrm>
            <a:off x="6423587" y="3460734"/>
            <a:ext cx="106701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1 m = 100 cm</a:t>
            </a:r>
          </a:p>
        </p:txBody>
      </p:sp>
    </p:spTree>
    <p:extLst>
      <p:ext uri="{BB962C8B-B14F-4D97-AF65-F5344CB8AC3E}">
        <p14:creationId xmlns:p14="http://schemas.microsoft.com/office/powerpoint/2010/main" val="16089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804" r="6729"/>
          <a:stretch/>
        </p:blipFill>
        <p:spPr>
          <a:xfrm>
            <a:off x="1526003" y="27941"/>
            <a:ext cx="5923280" cy="31034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218782">
            <a:off x="2239028" y="1744647"/>
            <a:ext cx="2594068" cy="2630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662650" y="3131385"/>
            <a:ext cx="62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långt är det fågelvägen mellan Garphyttan och Marieberg</a:t>
            </a:r>
          </a:p>
          <a:p>
            <a:r>
              <a:rPr lang="sv-SE" dirty="0"/>
              <a:t> i verkligheten? (Mät i hela och halva cm)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330757" y="3940380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kartan:  7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432523" y="4309679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 1 : 300 000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1349" y="4851501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51742" y="4836118"/>
            <a:ext cx="19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300 000 ∙ 7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077945" y="4836531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2 100 000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6745501" y="483653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 km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969964" y="5904379"/>
            <a:ext cx="75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är 21 km mellan Garphyttan och Marieberg i verkligheten.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FA26FD-DE79-1F44-B17B-2764C834C6AD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38041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45189" t="19005" r="2061" b="6787"/>
          <a:stretch/>
        </p:blipFill>
        <p:spPr>
          <a:xfrm>
            <a:off x="5114177" y="170103"/>
            <a:ext cx="3549954" cy="384433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784030">
            <a:off x="5188656" y="1818217"/>
            <a:ext cx="2817986" cy="26788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60629" y="10750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Bilden visar en myra i skala 5 : 1.</a:t>
            </a:r>
          </a:p>
        </p:txBody>
      </p:sp>
      <p:sp>
        <p:nvSpPr>
          <p:cNvPr id="6" name="Rektangel 5"/>
          <p:cNvSpPr/>
          <p:nvPr/>
        </p:nvSpPr>
        <p:spPr>
          <a:xfrm>
            <a:off x="460629" y="3919507"/>
            <a:ext cx="768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2"/>
            </a:pPr>
            <a:r>
              <a:rPr lang="sv-SE" dirty="0"/>
              <a:t>Antag att myran var avbildad i skala 8 : 1 i stället. Hur långt skulle den då</a:t>
            </a:r>
          </a:p>
          <a:p>
            <a:r>
              <a:rPr lang="sv-SE" dirty="0"/>
              <a:t>       vara på bilden?</a:t>
            </a:r>
          </a:p>
        </p:txBody>
      </p:sp>
      <p:sp>
        <p:nvSpPr>
          <p:cNvPr id="3" name="Rektangel 2"/>
          <p:cNvSpPr/>
          <p:nvPr/>
        </p:nvSpPr>
        <p:spPr>
          <a:xfrm>
            <a:off x="460629" y="15749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R"/>
            </a:pPr>
            <a:r>
              <a:rPr lang="sv-SE" dirty="0"/>
              <a:t>Mät i hela och halva centimeter och räkna   </a:t>
            </a:r>
          </a:p>
          <a:p>
            <a:r>
              <a:rPr lang="sv-SE" dirty="0"/>
              <a:t>       ut hur lång myran är i verkligheten.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54492" y="2375429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  6,5 cm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856966" y="2749635"/>
            <a:ext cx="207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</a:t>
            </a:r>
            <a:r>
              <a:rPr lang="sv-SE" dirty="0"/>
              <a:t>:</a:t>
            </a:r>
            <a:r>
              <a:rPr lang="sv-SE" dirty="0">
                <a:latin typeface="Bradley Hand Bold"/>
                <a:cs typeface="Bradley Hand Bold"/>
              </a:rPr>
              <a:t>  5 : 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71635" y="3133914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2784344" y="3063929"/>
            <a:ext cx="1123820" cy="598581"/>
            <a:chOff x="1793010" y="5118424"/>
            <a:chExt cx="1123820" cy="598581"/>
          </a:xfrm>
        </p:grpSpPr>
        <p:grpSp>
          <p:nvGrpSpPr>
            <p:cNvPr id="14" name="Grupp 13"/>
            <p:cNvGrpSpPr/>
            <p:nvPr/>
          </p:nvGrpSpPr>
          <p:grpSpPr>
            <a:xfrm>
              <a:off x="1793010" y="5118424"/>
              <a:ext cx="1123820" cy="598581"/>
              <a:chOff x="2576249" y="3432277"/>
              <a:chExt cx="1123820" cy="598581"/>
            </a:xfrm>
          </p:grpSpPr>
          <p:grpSp>
            <p:nvGrpSpPr>
              <p:cNvPr id="16" name="Grupp 15"/>
              <p:cNvGrpSpPr>
                <a:grpSpLocks/>
              </p:cNvGrpSpPr>
              <p:nvPr/>
            </p:nvGrpSpPr>
            <p:grpSpPr bwMode="auto">
              <a:xfrm>
                <a:off x="2576249" y="3432277"/>
                <a:ext cx="573111" cy="598581"/>
                <a:chOff x="3980917" y="1889832"/>
                <a:chExt cx="572844" cy="598750"/>
              </a:xfrm>
            </p:grpSpPr>
            <p:sp>
              <p:nvSpPr>
                <p:cNvPr id="1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3997457" y="1889832"/>
                  <a:ext cx="55630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6,5</a:t>
                  </a:r>
                </a:p>
              </p:txBody>
            </p:sp>
            <p:sp>
              <p:nvSpPr>
                <p:cNvPr id="1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048652" y="2119146"/>
                  <a:ext cx="35121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20" name="Rak 19"/>
                <p:cNvCxnSpPr/>
                <p:nvPr/>
              </p:nvCxnSpPr>
              <p:spPr>
                <a:xfrm>
                  <a:off x="3980917" y="2173048"/>
                  <a:ext cx="54597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ruta 16"/>
              <p:cNvSpPr txBox="1"/>
              <p:nvPr/>
            </p:nvSpPr>
            <p:spPr>
              <a:xfrm>
                <a:off x="3444599" y="3532404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5" name="textruta 14"/>
            <p:cNvSpPr txBox="1"/>
            <p:nvPr/>
          </p:nvSpPr>
          <p:spPr>
            <a:xfrm>
              <a:off x="2300538" y="519193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3908164" y="3145910"/>
            <a:ext cx="90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1,3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371635" y="4615563"/>
            <a:ext cx="36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  1,3 cm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1862014" y="5004369"/>
            <a:ext cx="18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Skala:  8 : 1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866004" y="5462868"/>
            <a:ext cx="198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784344" y="5465458"/>
            <a:ext cx="150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8 ∙ 1,3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4069298" y="546428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10,4 cm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460629" y="6208238"/>
            <a:ext cx="82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Myran är 1,3 cm i verkligheten och i skala 8 : 1 skulle den vara 10,4 cm.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01B69F8-A873-4349-97AF-48759F6D03C1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5770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9" grpId="0"/>
      <p:bldP spid="10" grpId="0"/>
      <p:bldP spid="11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105B00C-CAEF-8A4F-BE23-49AB6948FE46}"/>
              </a:ext>
            </a:extLst>
          </p:cNvPr>
          <p:cNvSpPr/>
          <p:nvPr/>
        </p:nvSpPr>
        <p:spPr>
          <a:xfrm>
            <a:off x="304247" y="54793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1C665ECA-F78D-334A-A1A9-4E6F31E05330}"/>
              </a:ext>
            </a:extLst>
          </p:cNvPr>
          <p:cNvGrpSpPr/>
          <p:nvPr/>
        </p:nvGrpSpPr>
        <p:grpSpPr>
          <a:xfrm>
            <a:off x="1873639" y="167437"/>
            <a:ext cx="5207652" cy="1711972"/>
            <a:chOff x="1806227" y="381297"/>
            <a:chExt cx="5207652" cy="1711972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A1D1BDC-D6DE-DB40-ACAD-B5ACB17EDFA2}"/>
                </a:ext>
              </a:extLst>
            </p:cNvPr>
            <p:cNvSpPr/>
            <p:nvPr/>
          </p:nvSpPr>
          <p:spPr>
            <a:xfrm>
              <a:off x="1806227" y="624879"/>
              <a:ext cx="38187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verkligheten är skidorna 1,6 m långa. Vilken är skalan?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52E1C0F-D6B2-4B49-82DC-3DEF3C76B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7477" y="381297"/>
              <a:ext cx="446402" cy="1711972"/>
            </a:xfrm>
            <a:prstGeom prst="rect">
              <a:avLst/>
            </a:prstGeom>
          </p:spPr>
        </p:pic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C6259C68-5140-C448-A21E-D734E6C2F9C5}"/>
              </a:ext>
            </a:extLst>
          </p:cNvPr>
          <p:cNvSpPr txBox="1"/>
          <p:nvPr/>
        </p:nvSpPr>
        <p:spPr>
          <a:xfrm>
            <a:off x="1068290" y="1765726"/>
            <a:ext cx="202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bilden: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B83C27C-0A5B-7E41-A4C2-3E25D3C78E78}"/>
              </a:ext>
            </a:extLst>
          </p:cNvPr>
          <p:cNvSpPr txBox="1"/>
          <p:nvPr/>
        </p:nvSpPr>
        <p:spPr>
          <a:xfrm>
            <a:off x="617391" y="2165262"/>
            <a:ext cx="236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verkligheten: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908F14-8E12-7548-80DE-9F840B50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965" r="75653" b="53696"/>
          <a:stretch/>
        </p:blipFill>
        <p:spPr>
          <a:xfrm rot="5400000">
            <a:off x="5643046" y="1003216"/>
            <a:ext cx="1764266" cy="21942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F3CB26E-2BDC-3740-959F-0D00CD381FDF}"/>
              </a:ext>
            </a:extLst>
          </p:cNvPr>
          <p:cNvSpPr txBox="1"/>
          <p:nvPr/>
        </p:nvSpPr>
        <p:spPr>
          <a:xfrm>
            <a:off x="2880261" y="1765726"/>
            <a:ext cx="91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cm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5B9CD851-104E-814D-90E3-062A86A7CC1A}"/>
              </a:ext>
            </a:extLst>
          </p:cNvPr>
          <p:cNvSpPr/>
          <p:nvPr/>
        </p:nvSpPr>
        <p:spPr>
          <a:xfrm>
            <a:off x="5609903" y="2159324"/>
            <a:ext cx="23669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Omvandla så att du har samma enhet i verkligheten och på bilden.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864565C9-BBAA-C740-B343-7A050313E8FA}"/>
              </a:ext>
            </a:extLst>
          </p:cNvPr>
          <p:cNvSpPr txBox="1"/>
          <p:nvPr/>
        </p:nvSpPr>
        <p:spPr>
          <a:xfrm>
            <a:off x="1298688" y="4562764"/>
            <a:ext cx="485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Skalan är 1 : 40.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A23ACF7-43B2-674C-A945-64C18278E1CC}"/>
              </a:ext>
            </a:extLst>
          </p:cNvPr>
          <p:cNvSpPr txBox="1"/>
          <p:nvPr/>
        </p:nvSpPr>
        <p:spPr>
          <a:xfrm>
            <a:off x="2932998" y="2162293"/>
            <a:ext cx="111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1,6 m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28D9655-F9D1-9146-8049-03586877B545}"/>
              </a:ext>
            </a:extLst>
          </p:cNvPr>
          <p:cNvSpPr txBox="1"/>
          <p:nvPr/>
        </p:nvSpPr>
        <p:spPr>
          <a:xfrm>
            <a:off x="3818786" y="2159324"/>
            <a:ext cx="11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160 cm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09E0202-A8E1-2E4A-8971-9AA25F32C918}"/>
              </a:ext>
            </a:extLst>
          </p:cNvPr>
          <p:cNvSpPr txBox="1"/>
          <p:nvPr/>
        </p:nvSpPr>
        <p:spPr>
          <a:xfrm>
            <a:off x="2081361" y="3534624"/>
            <a:ext cx="99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36CC77D-1377-9C44-B706-4350CDF8DB69}"/>
              </a:ext>
            </a:extLst>
          </p:cNvPr>
          <p:cNvSpPr txBox="1"/>
          <p:nvPr/>
        </p:nvSpPr>
        <p:spPr>
          <a:xfrm>
            <a:off x="2931465" y="2849168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40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5B9C2225-8DCE-CB4B-B95F-D21FED18B072}"/>
              </a:ext>
            </a:extLst>
          </p:cNvPr>
          <p:cNvGrpSpPr/>
          <p:nvPr/>
        </p:nvGrpSpPr>
        <p:grpSpPr>
          <a:xfrm>
            <a:off x="1914679" y="2723759"/>
            <a:ext cx="1503184" cy="632128"/>
            <a:chOff x="3307513" y="4793316"/>
            <a:chExt cx="1503184" cy="632128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BBE498CB-5B78-BA49-8361-9726B64F2480}"/>
                </a:ext>
              </a:extLst>
            </p:cNvPr>
            <p:cNvSpPr txBox="1"/>
            <p:nvPr/>
          </p:nvSpPr>
          <p:spPr>
            <a:xfrm>
              <a:off x="3307513" y="4793316"/>
              <a:ext cx="993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160 cm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8A040E7D-BC25-F042-99D5-BC222115734B}"/>
                </a:ext>
              </a:extLst>
            </p:cNvPr>
            <p:cNvSpPr txBox="1"/>
            <p:nvPr/>
          </p:nvSpPr>
          <p:spPr>
            <a:xfrm>
              <a:off x="4124200" y="4929059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7EDF0693-5098-7C40-9464-B28A17CED478}"/>
                </a:ext>
              </a:extLst>
            </p:cNvPr>
            <p:cNvSpPr txBox="1"/>
            <p:nvPr/>
          </p:nvSpPr>
          <p:spPr>
            <a:xfrm>
              <a:off x="3419839" y="5056112"/>
              <a:ext cx="752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 cm</a:t>
              </a:r>
              <a:endParaRPr lang="sv-SE" dirty="0"/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C40C0F18-5402-3548-BFFA-B2B65F0BA844}"/>
                </a:ext>
              </a:extLst>
            </p:cNvPr>
            <p:cNvCxnSpPr>
              <a:cxnSpLocks/>
            </p:cNvCxnSpPr>
            <p:nvPr/>
          </p:nvCxnSpPr>
          <p:spPr>
            <a:xfrm>
              <a:off x="3368724" y="5106551"/>
              <a:ext cx="752749" cy="0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D4C746AC-B766-CF4F-8AF3-A895CBA36EBD}"/>
              </a:ext>
            </a:extLst>
          </p:cNvPr>
          <p:cNvSpPr/>
          <p:nvPr/>
        </p:nvSpPr>
        <p:spPr>
          <a:xfrm>
            <a:off x="5609902" y="2830826"/>
            <a:ext cx="23669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Skidorna är 40 gånger kortare på bilden än i verkligheten. 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941C553F-0D4A-F843-A119-1624F921C055}"/>
              </a:ext>
            </a:extLst>
          </p:cNvPr>
          <p:cNvSpPr txBox="1"/>
          <p:nvPr/>
        </p:nvSpPr>
        <p:spPr>
          <a:xfrm>
            <a:off x="2953639" y="3531341"/>
            <a:ext cx="107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 : 40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2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20" grpId="0" animBg="1"/>
      <p:bldP spid="21" grpId="0"/>
      <p:bldP spid="22" grpId="0"/>
      <p:bldP spid="23" grpId="0"/>
      <p:bldP spid="24" grpId="0"/>
      <p:bldP spid="25" grpId="0"/>
      <p:bldP spid="31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734204" y="436375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721589" y="1992467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			       20 m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10709" y="2801448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cm   		        5 mm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97066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3 cm 		      4,5 km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576470" y="4428952"/>
            <a:ext cx="323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30 mm 			6 mil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914105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7127700" y="2772038"/>
            <a:ext cx="64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74944" y="3612858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150 000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870847" y="4412331"/>
            <a:ext cx="15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024138" y="1998930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m = 2 000 cm</a:t>
            </a:r>
          </a:p>
        </p:txBody>
      </p:sp>
      <p:sp>
        <p:nvSpPr>
          <p:cNvPr id="15" name="Rektangel 14"/>
          <p:cNvSpPr/>
          <p:nvPr/>
        </p:nvSpPr>
        <p:spPr>
          <a:xfrm>
            <a:off x="4119185" y="2791680"/>
            <a:ext cx="167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 = 10 mm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776141" y="3609589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4,5 km = 450 000 cm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754684" y="4412331"/>
            <a:ext cx="25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6 mil = 60 000 000 mm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249887" y="1303842"/>
            <a:ext cx="7774663" cy="369332"/>
            <a:chOff x="249887" y="1303842"/>
            <a:chExt cx="7774663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	    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974944" y="1303842"/>
              <a:ext cx="1049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Skala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E9D7D5FA-F706-634F-BDBA-1D7C6A7C5D09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9149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3AEBAC1-837D-7BDE-5C45-7F0DFD311FDB}"/>
              </a:ext>
            </a:extLst>
          </p:cNvPr>
          <p:cNvSpPr/>
          <p:nvPr/>
        </p:nvSpPr>
        <p:spPr>
          <a:xfrm>
            <a:off x="5384050" y="3969126"/>
            <a:ext cx="153261" cy="158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144663A-2852-BE55-5C8B-7C713D02F548}"/>
              </a:ext>
            </a:extLst>
          </p:cNvPr>
          <p:cNvSpPr/>
          <p:nvPr/>
        </p:nvSpPr>
        <p:spPr>
          <a:xfrm>
            <a:off x="3864288" y="206654"/>
            <a:ext cx="1223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Areaskala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16FC216-AF51-5549-0A4B-E3E23E188FD9}"/>
              </a:ext>
            </a:extLst>
          </p:cNvPr>
          <p:cNvSpPr/>
          <p:nvPr/>
        </p:nvSpPr>
        <p:spPr>
          <a:xfrm>
            <a:off x="856134" y="1202676"/>
            <a:ext cx="226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Frimärket har sidorna 1 cm och 2 cm.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E09F07D-6F77-9C1F-3089-D1990F857708}"/>
              </a:ext>
            </a:extLst>
          </p:cNvPr>
          <p:cNvSpPr/>
          <p:nvPr/>
        </p:nvSpPr>
        <p:spPr>
          <a:xfrm>
            <a:off x="65056" y="2258352"/>
            <a:ext cx="3931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avbildar frimärket i längdskalan 3 : 1. 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54BFF669-278C-49A8-00B8-1CDE162A70BA}"/>
              </a:ext>
            </a:extLst>
          </p:cNvPr>
          <p:cNvGrpSpPr/>
          <p:nvPr/>
        </p:nvGrpSpPr>
        <p:grpSpPr>
          <a:xfrm>
            <a:off x="3691054" y="991470"/>
            <a:ext cx="2037199" cy="1147036"/>
            <a:chOff x="5235038" y="1078582"/>
            <a:chExt cx="2037199" cy="1147036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C4447345-3D80-DB14-0849-BEDADEC28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173" t="24139" b="21553"/>
            <a:stretch/>
          </p:blipFill>
          <p:spPr>
            <a:xfrm>
              <a:off x="5428522" y="1380701"/>
              <a:ext cx="1070599" cy="568974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5847823A-6663-4899-FAB5-C915C420F73A}"/>
                </a:ext>
              </a:extLst>
            </p:cNvPr>
            <p:cNvSpPr/>
            <p:nvPr/>
          </p:nvSpPr>
          <p:spPr>
            <a:xfrm>
              <a:off x="5317476" y="1078582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VERKLIGHET 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305071B-F50F-99ED-2175-B3AF14B0EC97}"/>
                </a:ext>
              </a:extLst>
            </p:cNvPr>
            <p:cNvSpPr/>
            <p:nvPr/>
          </p:nvSpPr>
          <p:spPr>
            <a:xfrm>
              <a:off x="5235038" y="1487599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1 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970DEBF-EF36-6ADA-A7A2-3C1345FDD833}"/>
                </a:ext>
              </a:extLst>
            </p:cNvPr>
            <p:cNvSpPr/>
            <p:nvPr/>
          </p:nvSpPr>
          <p:spPr>
            <a:xfrm>
              <a:off x="5844309" y="1856286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2 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774C343-3856-57D0-8754-186C60DFD2FA}"/>
                </a:ext>
              </a:extLst>
            </p:cNvPr>
            <p:cNvSpPr/>
            <p:nvPr/>
          </p:nvSpPr>
          <p:spPr>
            <a:xfrm>
              <a:off x="6601424" y="1367421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FF2A76E-A874-91F2-2721-C35E400989F0}"/>
              </a:ext>
            </a:extLst>
          </p:cNvPr>
          <p:cNvGrpSpPr/>
          <p:nvPr/>
        </p:nvGrpSpPr>
        <p:grpSpPr>
          <a:xfrm>
            <a:off x="2929380" y="2620742"/>
            <a:ext cx="2936812" cy="1797652"/>
            <a:chOff x="7424522" y="1081446"/>
            <a:chExt cx="2936812" cy="1797652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15C5B0E5-C333-DF26-7BB2-80E140D2E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74" t="10367" b="10985"/>
            <a:stretch/>
          </p:blipFill>
          <p:spPr>
            <a:xfrm>
              <a:off x="7666463" y="1353288"/>
              <a:ext cx="2331962" cy="1209144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F9C349EB-E904-B38E-B378-F666B0A0075C}"/>
                </a:ext>
              </a:extLst>
            </p:cNvPr>
            <p:cNvSpPr/>
            <p:nvPr/>
          </p:nvSpPr>
          <p:spPr>
            <a:xfrm>
              <a:off x="8131255" y="1081446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FÖRSTORING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7AF42759-B971-FABD-7384-E1581432CD1E}"/>
                </a:ext>
              </a:extLst>
            </p:cNvPr>
            <p:cNvSpPr/>
            <p:nvPr/>
          </p:nvSpPr>
          <p:spPr>
            <a:xfrm>
              <a:off x="7424522" y="1766390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1EA076AE-0CC6-45B4-E3F9-E31401FC043B}"/>
                </a:ext>
              </a:extLst>
            </p:cNvPr>
            <p:cNvSpPr/>
            <p:nvPr/>
          </p:nvSpPr>
          <p:spPr>
            <a:xfrm>
              <a:off x="8677821" y="2509766"/>
              <a:ext cx="3893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6 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0EA5EB0B-52A6-664D-2CE8-93C77C7244C1}"/>
                </a:ext>
              </a:extLst>
            </p:cNvPr>
            <p:cNvSpPr/>
            <p:nvPr/>
          </p:nvSpPr>
          <p:spPr>
            <a:xfrm>
              <a:off x="9690521" y="1088388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749C6F9-258B-66E7-09EA-0EFE180EAE3A}"/>
              </a:ext>
            </a:extLst>
          </p:cNvPr>
          <p:cNvSpPr/>
          <p:nvPr/>
        </p:nvSpPr>
        <p:spPr>
          <a:xfrm>
            <a:off x="5866192" y="1042928"/>
            <a:ext cx="2009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Frimärkets area är 2 · 1 cm</a:t>
            </a:r>
            <a:r>
              <a:rPr lang="sv-SE" baseline="30000" dirty="0"/>
              <a:t>2</a:t>
            </a:r>
            <a:r>
              <a:rPr lang="sv-SE" dirty="0"/>
              <a:t> = 2 cm</a:t>
            </a:r>
            <a:r>
              <a:rPr lang="sv-SE" baseline="30000" dirty="0"/>
              <a:t>2</a:t>
            </a:r>
            <a:r>
              <a:rPr lang="sv-SE" dirty="0"/>
              <a:t>. 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6C6E4AB-4E79-1ADC-FBD1-AC1F6EB0DF51}"/>
              </a:ext>
            </a:extLst>
          </p:cNvPr>
          <p:cNvSpPr/>
          <p:nvPr/>
        </p:nvSpPr>
        <p:spPr>
          <a:xfrm>
            <a:off x="5834885" y="2700105"/>
            <a:ext cx="222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area är 6 · 3 cm</a:t>
            </a:r>
            <a:r>
              <a:rPr lang="sv-SE" baseline="30000" dirty="0"/>
              <a:t>2 </a:t>
            </a:r>
            <a:r>
              <a:rPr lang="sv-SE" dirty="0"/>
              <a:t>= 18 cm</a:t>
            </a:r>
            <a:r>
              <a:rPr lang="sv-SE" baseline="30000" dirty="0"/>
              <a:t>2</a:t>
            </a:r>
            <a:r>
              <a:rPr lang="sv-SE" dirty="0"/>
              <a:t>.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9289A85-2EF1-287E-886B-FD38A52425B2}"/>
              </a:ext>
            </a:extLst>
          </p:cNvPr>
          <p:cNvSpPr/>
          <p:nvPr/>
        </p:nvSpPr>
        <p:spPr>
          <a:xfrm>
            <a:off x="5866192" y="3346436"/>
            <a:ext cx="3373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innebär att förstoringens area </a:t>
            </a:r>
          </a:p>
          <a:p>
            <a:r>
              <a:rPr lang="sv-SE" dirty="0"/>
              <a:t>är </a:t>
            </a:r>
            <a:r>
              <a:rPr lang="sv-SE" dirty="0">
                <a:solidFill>
                  <a:srgbClr val="C00000"/>
                </a:solidFill>
              </a:rPr>
              <a:t>18 / 2 = 9 gånger så stor </a:t>
            </a:r>
            <a:r>
              <a:rPr lang="sv-SE" dirty="0"/>
              <a:t>som frimärkets area.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C6FE971-8C61-3F77-E3DD-8EC6F1E1A9CD}"/>
              </a:ext>
            </a:extLst>
          </p:cNvPr>
          <p:cNvSpPr/>
          <p:nvPr/>
        </p:nvSpPr>
        <p:spPr>
          <a:xfrm>
            <a:off x="5866192" y="4352423"/>
            <a:ext cx="3091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att </a:t>
            </a:r>
            <a:r>
              <a:rPr lang="sv-SE" i="1" dirty="0">
                <a:solidFill>
                  <a:srgbClr val="C00000"/>
                </a:solidFill>
              </a:rPr>
              <a:t>areaskalan </a:t>
            </a:r>
            <a:r>
              <a:rPr lang="sv-SE" dirty="0"/>
              <a:t>är 9 : 1.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4964B96-2E13-6062-9116-2B75F7224626}"/>
              </a:ext>
            </a:extLst>
          </p:cNvPr>
          <p:cNvSpPr/>
          <p:nvPr/>
        </p:nvSpPr>
        <p:spPr>
          <a:xfrm>
            <a:off x="112655" y="2861281"/>
            <a:ext cx="2765926" cy="1200329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Eftersom 9 = 3</a:t>
            </a:r>
            <a:r>
              <a:rPr lang="sv-SE" baseline="30000" dirty="0"/>
              <a:t>2</a:t>
            </a:r>
            <a:r>
              <a:rPr lang="sv-SE" dirty="0"/>
              <a:t> säger man att </a:t>
            </a:r>
            <a:r>
              <a:rPr lang="sv-SE" i="1" dirty="0">
                <a:solidFill>
                  <a:srgbClr val="C00000"/>
                </a:solidFill>
              </a:rPr>
              <a:t>areaskalan </a:t>
            </a:r>
            <a:r>
              <a:rPr lang="sv-SE" dirty="0">
                <a:solidFill>
                  <a:srgbClr val="C00000"/>
                </a:solidFill>
              </a:rPr>
              <a:t>är lika med längdskalan upphöjt till 2 </a:t>
            </a:r>
            <a:r>
              <a:rPr lang="sv-SE" dirty="0"/>
              <a:t>eller längdskalan i kvadrat. 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8D2E8F03-5D9C-6C3B-5846-8AF07E6A2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02" y="5052626"/>
            <a:ext cx="3526577" cy="866008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57D61E17-7C45-F319-52D4-C827A81A7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085" y="5260472"/>
            <a:ext cx="3238168" cy="477487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170068F1-57D2-645E-3DD1-4F3BDB64831A}"/>
              </a:ext>
            </a:extLst>
          </p:cNvPr>
          <p:cNvSpPr/>
          <p:nvPr/>
        </p:nvSpPr>
        <p:spPr>
          <a:xfrm>
            <a:off x="2150209" y="6319508"/>
            <a:ext cx="2483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En enhet för längd är 1 cm.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F9B732B-226E-C8FB-0A87-D98A79ABF314}"/>
              </a:ext>
            </a:extLst>
          </p:cNvPr>
          <p:cNvSpPr/>
          <p:nvPr/>
        </p:nvSpPr>
        <p:spPr>
          <a:xfrm>
            <a:off x="4709654" y="6196397"/>
            <a:ext cx="2931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Motsvarande </a:t>
            </a:r>
            <a:r>
              <a:rPr lang="sv-SE" sz="1600" dirty="0" err="1"/>
              <a:t>areaenhet</a:t>
            </a:r>
            <a:r>
              <a:rPr lang="sv-SE" sz="1600" dirty="0"/>
              <a:t> är</a:t>
            </a:r>
          </a:p>
          <a:p>
            <a:r>
              <a:rPr lang="sv-SE" sz="1600" dirty="0"/>
              <a:t>1 cm · 1 cm = 1</a:t>
            </a:r>
            <a:r>
              <a:rPr lang="sv-SE" sz="1600" baseline="30000" dirty="0"/>
              <a:t>2</a:t>
            </a:r>
            <a:r>
              <a:rPr lang="sv-SE" sz="1600" dirty="0"/>
              <a:t> cm</a:t>
            </a:r>
            <a:r>
              <a:rPr lang="sv-SE" sz="1600" baseline="30000" dirty="0"/>
              <a:t>2</a:t>
            </a:r>
            <a:r>
              <a:rPr lang="sv-SE" sz="1600" dirty="0"/>
              <a:t> = 1 cm</a:t>
            </a:r>
            <a:r>
              <a:rPr lang="sv-SE" sz="1600" baseline="30000" dirty="0"/>
              <a:t>2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38516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9" grpId="0"/>
      <p:bldP spid="20" grpId="0"/>
      <p:bldP spid="21" grpId="0"/>
      <p:bldP spid="22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7F6BD9-528F-BE9A-15B0-79E7CA8584E5}"/>
              </a:ext>
            </a:extLst>
          </p:cNvPr>
          <p:cNvSpPr/>
          <p:nvPr/>
        </p:nvSpPr>
        <p:spPr>
          <a:xfrm>
            <a:off x="3785057" y="110622"/>
            <a:ext cx="1394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Volymskala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7F6B2CB-3379-18E7-F161-4B9F1C653AB4}"/>
              </a:ext>
            </a:extLst>
          </p:cNvPr>
          <p:cNvSpPr/>
          <p:nvPr/>
        </p:nvSpPr>
        <p:spPr>
          <a:xfrm>
            <a:off x="158405" y="1289867"/>
            <a:ext cx="313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här kuben har sidan 1 cm. 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5CECE88-3514-688A-ECE6-A221EB88AB8E}"/>
              </a:ext>
            </a:extLst>
          </p:cNvPr>
          <p:cNvGrpSpPr/>
          <p:nvPr/>
        </p:nvGrpSpPr>
        <p:grpSpPr>
          <a:xfrm>
            <a:off x="3760639" y="840150"/>
            <a:ext cx="1659142" cy="1366693"/>
            <a:chOff x="3649807" y="863116"/>
            <a:chExt cx="1659142" cy="1366693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730E0DBF-4CCA-1EF1-D2F0-7FA5C3122A3A}"/>
                </a:ext>
              </a:extLst>
            </p:cNvPr>
            <p:cNvSpPr/>
            <p:nvPr/>
          </p:nvSpPr>
          <p:spPr>
            <a:xfrm>
              <a:off x="4638136" y="1168608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6E311C29-997E-9FAC-BFB1-792D49348463}"/>
                </a:ext>
              </a:extLst>
            </p:cNvPr>
            <p:cNvGrpSpPr/>
            <p:nvPr/>
          </p:nvGrpSpPr>
          <p:grpSpPr>
            <a:xfrm>
              <a:off x="3649807" y="863116"/>
              <a:ext cx="1441241" cy="1366693"/>
              <a:chOff x="3701721" y="863117"/>
              <a:chExt cx="1441241" cy="1366693"/>
            </a:xfrm>
          </p:grpSpPr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77432E77-66AC-D45D-83FF-005185637B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8614" t="21077" r="1841" b="2190"/>
              <a:stretch/>
            </p:blipFill>
            <p:spPr>
              <a:xfrm>
                <a:off x="3891517" y="1222007"/>
                <a:ext cx="751368" cy="731119"/>
              </a:xfrm>
              <a:prstGeom prst="cube">
                <a:avLst>
                  <a:gd name="adj" fmla="val 25845"/>
                </a:avLst>
              </a:prstGeom>
              <a:ln>
                <a:noFill/>
              </a:ln>
            </p:spPr>
          </p:pic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9C55DE3A-8A6E-6A1F-8E1C-D44E52D97AD5}"/>
                  </a:ext>
                </a:extLst>
              </p:cNvPr>
              <p:cNvSpPr/>
              <p:nvPr/>
            </p:nvSpPr>
            <p:spPr>
              <a:xfrm>
                <a:off x="3701721" y="863117"/>
                <a:ext cx="14412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VERKLIGHET </a:t>
                </a:r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0B57BBC4-3A3D-2572-EFBC-1386172DA472}"/>
                  </a:ext>
                </a:extLst>
              </p:cNvPr>
              <p:cNvSpPr/>
              <p:nvPr/>
            </p:nvSpPr>
            <p:spPr>
              <a:xfrm>
                <a:off x="4035375" y="1860478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2387466C-1A5C-4627-D74E-497312D18672}"/>
                  </a:ext>
                </a:extLst>
              </p:cNvPr>
              <p:cNvSpPr/>
              <p:nvPr/>
            </p:nvSpPr>
            <p:spPr>
              <a:xfrm>
                <a:off x="4449399" y="1730857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DE14332E-9D4F-AA61-28E4-A8564EAA319B}"/>
                  </a:ext>
                </a:extLst>
              </p:cNvPr>
              <p:cNvSpPr/>
              <p:nvPr/>
            </p:nvSpPr>
            <p:spPr>
              <a:xfrm>
                <a:off x="4546143" y="1320852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1 </a:t>
                </a:r>
              </a:p>
            </p:txBody>
          </p:sp>
        </p:grp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790AA39B-A2F1-91C2-F88F-D5EE9704B0BA}"/>
              </a:ext>
            </a:extLst>
          </p:cNvPr>
          <p:cNvSpPr/>
          <p:nvPr/>
        </p:nvSpPr>
        <p:spPr>
          <a:xfrm>
            <a:off x="5624428" y="1195466"/>
            <a:ext cx="2501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Kubens volym är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638082E-1E2C-D592-91F5-DF114AFA999D}"/>
              </a:ext>
            </a:extLst>
          </p:cNvPr>
          <p:cNvSpPr/>
          <p:nvPr/>
        </p:nvSpPr>
        <p:spPr>
          <a:xfrm>
            <a:off x="111395" y="2644248"/>
            <a:ext cx="3624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avbildar kuben i längdskalan 3 : 1. 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0BB793F8-9592-8222-0A4F-0CB20A037F45}"/>
              </a:ext>
            </a:extLst>
          </p:cNvPr>
          <p:cNvGrpSpPr/>
          <p:nvPr/>
        </p:nvGrpSpPr>
        <p:grpSpPr>
          <a:xfrm>
            <a:off x="3525716" y="2355994"/>
            <a:ext cx="2177911" cy="2230428"/>
            <a:chOff x="4525111" y="2137570"/>
            <a:chExt cx="2177911" cy="2230428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5BE5A629-C5A1-C073-5219-88794E2E2B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8614" t="21077" r="1841" b="2190"/>
            <a:stretch/>
          </p:blipFill>
          <p:spPr>
            <a:xfrm>
              <a:off x="4525111" y="2506902"/>
              <a:ext cx="1533080" cy="1491764"/>
            </a:xfrm>
            <a:prstGeom prst="cube">
              <a:avLst>
                <a:gd name="adj" fmla="val 25845"/>
              </a:avLst>
            </a:prstGeom>
            <a:ln>
              <a:noFill/>
            </a:ln>
          </p:spPr>
        </p:pic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B96563D-352C-896B-3CD2-0A2573930102}"/>
                </a:ext>
              </a:extLst>
            </p:cNvPr>
            <p:cNvSpPr/>
            <p:nvPr/>
          </p:nvSpPr>
          <p:spPr>
            <a:xfrm>
              <a:off x="4784452" y="2137570"/>
              <a:ext cx="1441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FÖRSTORING</a:t>
              </a: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4F72A708-90A4-476B-3544-25BB7A77735F}"/>
                </a:ext>
              </a:extLst>
            </p:cNvPr>
            <p:cNvSpPr/>
            <p:nvPr/>
          </p:nvSpPr>
          <p:spPr>
            <a:xfrm>
              <a:off x="4921982" y="3998666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F6784D71-D95B-14D7-0BAE-7401D9D74C04}"/>
                </a:ext>
              </a:extLst>
            </p:cNvPr>
            <p:cNvSpPr/>
            <p:nvPr/>
          </p:nvSpPr>
          <p:spPr>
            <a:xfrm>
              <a:off x="5838726" y="3651723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E21C1580-77BA-E72C-25E2-CFBE1ED1E1AE}"/>
                </a:ext>
              </a:extLst>
            </p:cNvPr>
            <p:cNvSpPr/>
            <p:nvPr/>
          </p:nvSpPr>
          <p:spPr>
            <a:xfrm>
              <a:off x="6032209" y="2876234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3 </a:t>
              </a: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2BDE3A09-CBDF-F403-07B0-C63DD9209DD7}"/>
                </a:ext>
              </a:extLst>
            </p:cNvPr>
            <p:cNvSpPr/>
            <p:nvPr/>
          </p:nvSpPr>
          <p:spPr>
            <a:xfrm>
              <a:off x="6032209" y="2506902"/>
              <a:ext cx="670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F5355CFA-EDF4-4887-F7E0-256F9364739F}"/>
              </a:ext>
            </a:extLst>
          </p:cNvPr>
          <p:cNvSpPr/>
          <p:nvPr/>
        </p:nvSpPr>
        <p:spPr>
          <a:xfrm>
            <a:off x="5633725" y="2505748"/>
            <a:ext cx="2362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Förstoringens volym är 3 · 3 · 3 cm</a:t>
            </a:r>
            <a:r>
              <a:rPr lang="sv-SE" baseline="30000" dirty="0"/>
              <a:t>3 </a:t>
            </a:r>
            <a:r>
              <a:rPr lang="sv-SE" dirty="0"/>
              <a:t>= 27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5505E293-DCD2-D153-1B06-A62A4EECC16B}"/>
              </a:ext>
            </a:extLst>
          </p:cNvPr>
          <p:cNvSpPr/>
          <p:nvPr/>
        </p:nvSpPr>
        <p:spPr>
          <a:xfrm>
            <a:off x="5633725" y="3184031"/>
            <a:ext cx="2925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Förstoringen har alltså </a:t>
            </a:r>
          </a:p>
          <a:p>
            <a:r>
              <a:rPr lang="sv-SE" dirty="0">
                <a:solidFill>
                  <a:srgbClr val="C00000"/>
                </a:solidFill>
              </a:rPr>
              <a:t>27 gånger så stor </a:t>
            </a:r>
            <a:r>
              <a:rPr lang="sv-SE" dirty="0"/>
              <a:t>volym som den ursprungliga kuben.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0D7FABE-4B43-359A-F95C-484B4E392943}"/>
              </a:ext>
            </a:extLst>
          </p:cNvPr>
          <p:cNvSpPr/>
          <p:nvPr/>
        </p:nvSpPr>
        <p:spPr>
          <a:xfrm>
            <a:off x="5633725" y="4151523"/>
            <a:ext cx="3575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att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volymskalan </a:t>
            </a:r>
            <a:r>
              <a:rPr lang="sv-SE" dirty="0"/>
              <a:t>är 27 : 1.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0DF8797-0DC8-5FC2-CF45-11CFCA70D486}"/>
              </a:ext>
            </a:extLst>
          </p:cNvPr>
          <p:cNvSpPr/>
          <p:nvPr/>
        </p:nvSpPr>
        <p:spPr>
          <a:xfrm>
            <a:off x="158405" y="3152079"/>
            <a:ext cx="2839392" cy="1200329"/>
          </a:xfrm>
          <a:prstGeom prst="rect">
            <a:avLst/>
          </a:prstGeom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dirty="0"/>
              <a:t>Eftersom 27 = 3</a:t>
            </a:r>
            <a:r>
              <a:rPr lang="sv-SE" baseline="30000" dirty="0"/>
              <a:t>3</a:t>
            </a:r>
            <a:r>
              <a:rPr lang="sv-SE" dirty="0"/>
              <a:t> säger man att </a:t>
            </a:r>
            <a:r>
              <a:rPr lang="sv-SE" i="1" dirty="0">
                <a:solidFill>
                  <a:srgbClr val="C00000"/>
                </a:solidFill>
              </a:rPr>
              <a:t>volymskalan </a:t>
            </a:r>
            <a:r>
              <a:rPr lang="sv-SE" dirty="0">
                <a:solidFill>
                  <a:srgbClr val="C00000"/>
                </a:solidFill>
              </a:rPr>
              <a:t>är lika med längdskalan upphöjt till 3 </a:t>
            </a:r>
            <a:r>
              <a:rPr lang="sv-SE" dirty="0"/>
              <a:t>eller längdskalan i kubik. 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21E27136-281A-47E6-0D26-AF9723502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9" y="4926170"/>
            <a:ext cx="4148227" cy="888071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44006FA7-1717-D7EB-C648-1296619ED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670" y="5124496"/>
            <a:ext cx="3291882" cy="474829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73C99847-8F30-741E-E57C-27689478B0FE}"/>
              </a:ext>
            </a:extLst>
          </p:cNvPr>
          <p:cNvSpPr/>
          <p:nvPr/>
        </p:nvSpPr>
        <p:spPr>
          <a:xfrm>
            <a:off x="2429129" y="6187189"/>
            <a:ext cx="2483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En enhet för längd är 1 cm. 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B48D145-57D1-42F1-7F8D-FFEBD641A573}"/>
              </a:ext>
            </a:extLst>
          </p:cNvPr>
          <p:cNvSpPr/>
          <p:nvPr/>
        </p:nvSpPr>
        <p:spPr>
          <a:xfrm>
            <a:off x="5018670" y="6049929"/>
            <a:ext cx="3291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Motsvarande volymenhet är</a:t>
            </a:r>
          </a:p>
          <a:p>
            <a:r>
              <a:rPr lang="sv-SE" sz="1600" dirty="0"/>
              <a:t>1 cm · 1 cm · 1 cm = 1</a:t>
            </a:r>
            <a:r>
              <a:rPr lang="sv-SE" sz="1600" baseline="30000" dirty="0"/>
              <a:t>3</a:t>
            </a:r>
            <a:r>
              <a:rPr lang="sv-SE" sz="1600" dirty="0"/>
              <a:t> cm</a:t>
            </a:r>
            <a:r>
              <a:rPr lang="sv-SE" sz="1600" baseline="30000" dirty="0"/>
              <a:t>3</a:t>
            </a:r>
            <a:r>
              <a:rPr lang="sv-SE" sz="1600" dirty="0"/>
              <a:t> = 1 cm</a:t>
            </a:r>
            <a:r>
              <a:rPr lang="sv-SE" sz="1600" baseline="30000" dirty="0"/>
              <a:t>3</a:t>
            </a:r>
            <a:r>
              <a:rPr lang="sv-SE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314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21" grpId="0"/>
      <p:bldP spid="22" grpId="0"/>
      <p:bldP spid="23" grpId="0"/>
      <p:bldP spid="24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888</Words>
  <Application>Microsoft Macintosh PowerPoint</Application>
  <PresentationFormat>Bildspel på skärmen (4:3)</PresentationFormat>
  <Paragraphs>157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49</cp:revision>
  <dcterms:created xsi:type="dcterms:W3CDTF">2017-04-14T14:34:39Z</dcterms:created>
  <dcterms:modified xsi:type="dcterms:W3CDTF">2022-06-20T07:55:38Z</dcterms:modified>
</cp:coreProperties>
</file>