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9" r:id="rId3"/>
    <p:sldId id="265" r:id="rId4"/>
    <p:sldId id="270" r:id="rId5"/>
    <p:sldId id="267" r:id="rId6"/>
    <p:sldId id="272" r:id="rId7"/>
    <p:sldId id="274" r:id="rId8"/>
    <p:sldId id="276" r:id="rId9"/>
    <p:sldId id="277" r:id="rId10"/>
    <p:sldId id="278" r:id="rId11"/>
    <p:sldId id="273" r:id="rId12"/>
    <p:sldId id="279" r:id="rId13"/>
    <p:sldId id="280" r:id="rId14"/>
    <p:sldId id="281" r:id="rId15"/>
    <p:sldId id="275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ördiagnos 5.1_Uppgift 1" id="{0DD4A15E-C416-2C45-940B-2C5FCD0A5F85}">
          <p14:sldIdLst>
            <p14:sldId id="264"/>
            <p14:sldId id="269"/>
            <p14:sldId id="265"/>
            <p14:sldId id="270"/>
            <p14:sldId id="267"/>
            <p14:sldId id="272"/>
          </p14:sldIdLst>
        </p14:section>
        <p14:section name="Fördiagnos 5.1_Uppgift 2" id="{43AB8C84-C0A9-6148-945C-AA0E970C29FF}">
          <p14:sldIdLst>
            <p14:sldId id="274"/>
            <p14:sldId id="276"/>
            <p14:sldId id="277"/>
            <p14:sldId id="278"/>
          </p14:sldIdLst>
        </p14:section>
        <p14:section name="Fördiagnos 5.1_Uppgift 3" id="{C37E1F35-615B-3248-8FA5-D33E3E918D70}">
          <p14:sldIdLst>
            <p14:sldId id="273"/>
            <p14:sldId id="279"/>
            <p14:sldId id="280"/>
          </p14:sldIdLst>
        </p14:section>
        <p14:section name="Fördiagnos 5.1_Uppgift 4" id="{D4B20354-C6AE-7A41-96F6-BDB89BB2B156}">
          <p14:sldIdLst>
            <p14:sldId id="281"/>
            <p14:sldId id="275"/>
          </p14:sldIdLst>
        </p14:section>
        <p14:section name="Fördiagnos 5.1_Uppgift 5" id="{E7A77B5A-7AF6-A049-855B-4064E0F17E85}">
          <p14:sldIdLst>
            <p14:sldId id="282"/>
            <p14:sldId id="283"/>
          </p14:sldIdLst>
        </p14:section>
        <p14:section name="Fördiagnos 5.1_Uppgift 6" id="{FCC6ECFB-3088-3349-BD4F-21BAF329D5FB}">
          <p14:sldIdLst>
            <p14:sldId id="284"/>
            <p14:sldId id="285"/>
          </p14:sldIdLst>
        </p14:section>
        <p14:section name="Fördiagnos 5.1_Uppgift 7" id="{A51D06B1-CD0B-B24A-B0DB-2EF3191D2425}">
          <p14:sldIdLst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630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/>
    <p:restoredTop sz="97496" autoAdjust="0"/>
  </p:normalViewPr>
  <p:slideViewPr>
    <p:cSldViewPr snapToGrid="0" snapToObjects="1">
      <p:cViewPr varScale="1">
        <p:scale>
          <a:sx n="128" d="100"/>
          <a:sy n="128" d="100"/>
        </p:scale>
        <p:origin x="1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149306" y="247971"/>
            <a:ext cx="1252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Procent </a:t>
            </a:r>
          </a:p>
        </p:txBody>
      </p:sp>
      <p:sp>
        <p:nvSpPr>
          <p:cNvPr id="3" name="Rektangel 2"/>
          <p:cNvSpPr/>
          <p:nvPr/>
        </p:nvSpPr>
        <p:spPr>
          <a:xfrm>
            <a:off x="3336217" y="750405"/>
            <a:ext cx="2879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Procent</a:t>
            </a:r>
            <a:r>
              <a:rPr lang="sv-SE" dirty="0"/>
              <a:t> betyder </a:t>
            </a:r>
            <a:r>
              <a:rPr lang="sv-SE" b="1" i="1" dirty="0">
                <a:solidFill>
                  <a:srgbClr val="800000"/>
                </a:solidFill>
              </a:rPr>
              <a:t>hundradel.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190" y="2010607"/>
            <a:ext cx="2946400" cy="28448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101965" y="5596877"/>
            <a:ext cx="2712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45 rutor av 100</a:t>
            </a:r>
            <a:r>
              <a:rPr lang="sv-SE" dirty="0"/>
              <a:t> är </a:t>
            </a:r>
            <a:r>
              <a:rPr lang="sv-SE" b="1" dirty="0">
                <a:solidFill>
                  <a:srgbClr val="F3C630"/>
                </a:solidFill>
              </a:rPr>
              <a:t>gula</a:t>
            </a:r>
            <a:r>
              <a:rPr lang="sv-SE" dirty="0"/>
              <a:t>. </a:t>
            </a:r>
          </a:p>
          <a:p>
            <a:r>
              <a:rPr lang="sv-SE" b="1" dirty="0"/>
              <a:t>45 %</a:t>
            </a:r>
            <a:r>
              <a:rPr lang="sv-SE" dirty="0"/>
              <a:t> av kvadraten är </a:t>
            </a:r>
            <a:r>
              <a:rPr lang="sv-SE" b="1" dirty="0">
                <a:solidFill>
                  <a:srgbClr val="F3C630"/>
                </a:solidFill>
              </a:rPr>
              <a:t>gul</a:t>
            </a:r>
            <a:r>
              <a:rPr lang="sv-SE" dirty="0"/>
              <a:t>.</a:t>
            </a:r>
          </a:p>
        </p:txBody>
      </p:sp>
      <p:sp>
        <p:nvSpPr>
          <p:cNvPr id="7" name="Rektangel 6"/>
          <p:cNvSpPr/>
          <p:nvPr/>
        </p:nvSpPr>
        <p:spPr>
          <a:xfrm>
            <a:off x="4474430" y="5311526"/>
            <a:ext cx="4669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               Det hela är alltid 100 %.</a:t>
            </a:r>
          </a:p>
          <a:p>
            <a:endParaRPr lang="sv-SE" dirty="0"/>
          </a:p>
          <a:p>
            <a:r>
              <a:rPr lang="sv-SE" dirty="0"/>
              <a:t>I detta exempel är </a:t>
            </a:r>
            <a:r>
              <a:rPr lang="sv-SE" b="1" dirty="0">
                <a:solidFill>
                  <a:srgbClr val="800000"/>
                </a:solidFill>
              </a:rPr>
              <a:t>30 % + 25 % + 45 % = 100 %.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13367"/>
            <a:ext cx="3724943" cy="178387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101965" y="4035911"/>
            <a:ext cx="280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30 rutor av 100 </a:t>
            </a:r>
            <a:r>
              <a:rPr lang="sv-SE" dirty="0"/>
              <a:t>är </a:t>
            </a:r>
            <a:r>
              <a:rPr lang="sv-SE" b="1" dirty="0">
                <a:solidFill>
                  <a:srgbClr val="008000"/>
                </a:solidFill>
              </a:rPr>
              <a:t>gröna</a:t>
            </a:r>
            <a:r>
              <a:rPr lang="sv-SE" dirty="0"/>
              <a:t>. </a:t>
            </a:r>
          </a:p>
          <a:p>
            <a:r>
              <a:rPr lang="sv-SE" b="1" dirty="0"/>
              <a:t>30 %</a:t>
            </a:r>
            <a:r>
              <a:rPr lang="sv-SE" dirty="0"/>
              <a:t> av kvadraten är </a:t>
            </a:r>
            <a:r>
              <a:rPr lang="sv-SE" b="1" dirty="0">
                <a:solidFill>
                  <a:srgbClr val="008000"/>
                </a:solidFill>
              </a:rPr>
              <a:t>grön</a:t>
            </a:r>
            <a:r>
              <a:rPr lang="sv-SE" dirty="0"/>
              <a:t>.</a:t>
            </a:r>
          </a:p>
        </p:txBody>
      </p:sp>
      <p:sp>
        <p:nvSpPr>
          <p:cNvPr id="9" name="Rektangel 8"/>
          <p:cNvSpPr/>
          <p:nvPr/>
        </p:nvSpPr>
        <p:spPr>
          <a:xfrm>
            <a:off x="1101965" y="4836138"/>
            <a:ext cx="2550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25 rutor av 100 </a:t>
            </a:r>
            <a:r>
              <a:rPr lang="sv-SE" dirty="0"/>
              <a:t>är </a:t>
            </a:r>
            <a:r>
              <a:rPr lang="sv-SE" b="1" dirty="0">
                <a:solidFill>
                  <a:srgbClr val="0000FF"/>
                </a:solidFill>
              </a:rPr>
              <a:t>blåa</a:t>
            </a:r>
            <a:r>
              <a:rPr lang="sv-SE" dirty="0"/>
              <a:t>. </a:t>
            </a:r>
          </a:p>
          <a:p>
            <a:r>
              <a:rPr lang="sv-SE" b="1" dirty="0"/>
              <a:t>25 %</a:t>
            </a:r>
            <a:r>
              <a:rPr lang="sv-SE" dirty="0"/>
              <a:t> av kvadraten är </a:t>
            </a:r>
            <a:r>
              <a:rPr lang="sv-SE" b="1" dirty="0">
                <a:solidFill>
                  <a:srgbClr val="0000FF"/>
                </a:solidFill>
              </a:rPr>
              <a:t>blå.</a:t>
            </a:r>
          </a:p>
        </p:txBody>
      </p:sp>
      <p:sp>
        <p:nvSpPr>
          <p:cNvPr id="10" name="Rektangel 9"/>
          <p:cNvSpPr/>
          <p:nvPr/>
        </p:nvSpPr>
        <p:spPr>
          <a:xfrm>
            <a:off x="3571883" y="1141657"/>
            <a:ext cx="2294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 En procent </a:t>
            </a:r>
            <a:r>
              <a:rPr lang="sv-SE" dirty="0"/>
              <a:t>skrivs </a:t>
            </a:r>
            <a:r>
              <a:rPr lang="sv-SE" b="1" dirty="0">
                <a:solidFill>
                  <a:srgbClr val="800000"/>
                </a:solidFill>
              </a:rPr>
              <a:t>1 %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1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4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E8C762E-7B47-F846-B93F-CE994FDB5DC7}"/>
              </a:ext>
            </a:extLst>
          </p:cNvPr>
          <p:cNvSpPr/>
          <p:nvPr/>
        </p:nvSpPr>
        <p:spPr>
          <a:xfrm>
            <a:off x="712223" y="223576"/>
            <a:ext cx="1040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01A874-391F-B747-8DC2-D6E8A57CE984}"/>
              </a:ext>
            </a:extLst>
          </p:cNvPr>
          <p:cNvSpPr/>
          <p:nvPr/>
        </p:nvSpPr>
        <p:spPr>
          <a:xfrm>
            <a:off x="1894936" y="223379"/>
            <a:ext cx="452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a)  40 % av 450 g 		b)  6 % av 2 km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560AE48-A182-974E-A7D7-5B6F12C0EC03}"/>
              </a:ext>
            </a:extLst>
          </p:cNvPr>
          <p:cNvSpPr/>
          <p:nvPr/>
        </p:nvSpPr>
        <p:spPr>
          <a:xfrm>
            <a:off x="643894" y="1290819"/>
            <a:ext cx="234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a)     10</a:t>
            </a:r>
            <a:r>
              <a:rPr lang="nb-NO" dirty="0"/>
              <a:t> % </a:t>
            </a:r>
            <a:r>
              <a:rPr lang="nb-NO" dirty="0">
                <a:latin typeface="Bradley Hand" pitchFamily="2" charset="77"/>
              </a:rPr>
              <a:t>av 450 g </a:t>
            </a:r>
            <a:r>
              <a:rPr lang="nb-NO" dirty="0"/>
              <a:t>= </a:t>
            </a: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F808C97A-56D3-B249-8498-01DD283B2806}"/>
              </a:ext>
            </a:extLst>
          </p:cNvPr>
          <p:cNvGrpSpPr/>
          <p:nvPr/>
        </p:nvGrpSpPr>
        <p:grpSpPr>
          <a:xfrm>
            <a:off x="2885821" y="1197500"/>
            <a:ext cx="1208083" cy="624029"/>
            <a:chOff x="1544440" y="5328758"/>
            <a:chExt cx="1208083" cy="624029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44B2EFC8-2C18-9D42-9EDF-4C2CA9908B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4440" y="5328758"/>
              <a:ext cx="595035" cy="624029"/>
              <a:chOff x="3860136" y="1901719"/>
              <a:chExt cx="596382" cy="622829"/>
            </a:xfrm>
          </p:grpSpPr>
          <p:sp>
            <p:nvSpPr>
              <p:cNvPr id="10" name="textruta 24">
                <a:extLst>
                  <a:ext uri="{FF2B5EF4-FFF2-40B4-BE49-F238E27FC236}">
                    <a16:creationId xmlns:a16="http://schemas.microsoft.com/office/drawing/2014/main" id="{CFE4232D-17D1-F842-9EED-58F14828C0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0136" y="1901719"/>
                <a:ext cx="596382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450</a:t>
                </a:r>
              </a:p>
            </p:txBody>
          </p:sp>
          <p:sp>
            <p:nvSpPr>
              <p:cNvPr id="11" name="textruta 25">
                <a:extLst>
                  <a:ext uri="{FF2B5EF4-FFF2-40B4-BE49-F238E27FC236}">
                    <a16:creationId xmlns:a16="http://schemas.microsoft.com/office/drawing/2014/main" id="{8051C603-C86C-1747-8287-AFC8C9C893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7125" y="2155926"/>
                <a:ext cx="43263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10</a:t>
                </a:r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F3BF440D-A2C1-C344-AEA5-4B5D9DA268B6}"/>
                  </a:ext>
                </a:extLst>
              </p:cNvPr>
              <p:cNvCxnSpPr/>
              <p:nvPr/>
            </p:nvCxnSpPr>
            <p:spPr>
              <a:xfrm>
                <a:off x="3961883" y="2202961"/>
                <a:ext cx="39787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B346EC6F-034D-5748-B793-C4BFE68655C3}"/>
                </a:ext>
              </a:extLst>
            </p:cNvPr>
            <p:cNvSpPr txBox="1"/>
            <p:nvPr/>
          </p:nvSpPr>
          <p:spPr>
            <a:xfrm>
              <a:off x="2022523" y="5422077"/>
              <a:ext cx="73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g </a:t>
              </a:r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C1DF0205-2D40-B145-A998-BA4ED6236C77}"/>
              </a:ext>
            </a:extLst>
          </p:cNvPr>
          <p:cNvSpPr/>
          <p:nvPr/>
        </p:nvSpPr>
        <p:spPr>
          <a:xfrm>
            <a:off x="3745565" y="1282331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45 g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DBA0331D-070F-4942-872C-6D7673A0089B}"/>
              </a:ext>
            </a:extLst>
          </p:cNvPr>
          <p:cNvGrpSpPr/>
          <p:nvPr/>
        </p:nvGrpSpPr>
        <p:grpSpPr>
          <a:xfrm>
            <a:off x="6517007" y="806824"/>
            <a:ext cx="2473035" cy="1015663"/>
            <a:chOff x="5226646" y="3273418"/>
            <a:chExt cx="2473035" cy="1015663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64212FC0-6186-A244-A71A-E5EFED39F0AC}"/>
                </a:ext>
              </a:extLst>
            </p:cNvPr>
            <p:cNvGrpSpPr/>
            <p:nvPr/>
          </p:nvGrpSpPr>
          <p:grpSpPr>
            <a:xfrm>
              <a:off x="5255623" y="3273418"/>
              <a:ext cx="2334818" cy="1015663"/>
              <a:chOff x="4956437" y="2715720"/>
              <a:chExt cx="2334818" cy="1015663"/>
            </a:xfrm>
          </p:grpSpPr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6CF1F5C-2311-3F43-92E8-3ED85138867A}"/>
                  </a:ext>
                </a:extLst>
              </p:cNvPr>
              <p:cNvSpPr/>
              <p:nvPr/>
            </p:nvSpPr>
            <p:spPr>
              <a:xfrm>
                <a:off x="4956437" y="2715720"/>
                <a:ext cx="2334818" cy="1015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sz="1600" dirty="0"/>
                  <a:t>10 % =</a:t>
                </a:r>
              </a:p>
              <a:p>
                <a:endParaRPr lang="sv-SE" dirty="0"/>
              </a:p>
              <a:p>
                <a:endParaRPr lang="sv-SE" dirty="0"/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1B7ACD7-ED37-B34B-8932-3EEA9E603848}"/>
                  </a:ext>
                </a:extLst>
              </p:cNvPr>
              <p:cNvSpPr/>
              <p:nvPr/>
            </p:nvSpPr>
            <p:spPr>
              <a:xfrm>
                <a:off x="5596958" y="2767843"/>
                <a:ext cx="336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</a:t>
                </a:r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EC2ED4F8-B841-F543-8DD2-CA5C82FF6183}"/>
                  </a:ext>
                </a:extLst>
              </p:cNvPr>
              <p:cNvSpPr/>
              <p:nvPr/>
            </p:nvSpPr>
            <p:spPr>
              <a:xfrm>
                <a:off x="5596958" y="2988310"/>
                <a:ext cx="4327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10</a:t>
                </a:r>
              </a:p>
            </p:txBody>
          </p:sp>
          <p:cxnSp>
            <p:nvCxnSpPr>
              <p:cNvPr id="20" name="Rak 19">
                <a:extLst>
                  <a:ext uri="{FF2B5EF4-FFF2-40B4-BE49-F238E27FC236}">
                    <a16:creationId xmlns:a16="http://schemas.microsoft.com/office/drawing/2014/main" id="{3AEE7894-97BF-CA48-952C-8295BC7D14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8785" y="3046081"/>
                <a:ext cx="19634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03FA86EB-A505-E449-964B-173F5760E8C5}"/>
                </a:ext>
              </a:extLst>
            </p:cNvPr>
            <p:cNvSpPr/>
            <p:nvPr/>
          </p:nvSpPr>
          <p:spPr>
            <a:xfrm>
              <a:off x="5226646" y="3835327"/>
              <a:ext cx="24730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Alltså dividerar du med </a:t>
              </a:r>
              <a:r>
                <a:rPr lang="sv-SE" sz="1600" dirty="0">
                  <a:solidFill>
                    <a:srgbClr val="FF0000"/>
                  </a:solidFill>
                </a:rPr>
                <a:t>10</a:t>
              </a:r>
              <a:r>
                <a:rPr lang="sv-SE" sz="1600" dirty="0"/>
                <a:t>.</a:t>
              </a:r>
            </a:p>
          </p:txBody>
        </p:sp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3F7A19FC-A838-EB42-934B-45F8EF235D42}"/>
              </a:ext>
            </a:extLst>
          </p:cNvPr>
          <p:cNvSpPr/>
          <p:nvPr/>
        </p:nvSpPr>
        <p:spPr>
          <a:xfrm>
            <a:off x="1157332" y="1868654"/>
            <a:ext cx="180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Bradley Hand Bold"/>
                <a:cs typeface="Bradley Hand Bold"/>
              </a:rPr>
              <a:t>40 </a:t>
            </a:r>
            <a:r>
              <a:rPr lang="nb-NO" dirty="0"/>
              <a:t>% </a:t>
            </a:r>
            <a:r>
              <a:rPr lang="nb-NO" dirty="0">
                <a:latin typeface="Bradley Hand Bold"/>
                <a:cs typeface="Bradley Hand Bold"/>
              </a:rPr>
              <a:t>av 450 g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8583972-CC67-BC43-9C75-C823915D844B}"/>
              </a:ext>
            </a:extLst>
          </p:cNvPr>
          <p:cNvSpPr/>
          <p:nvPr/>
        </p:nvSpPr>
        <p:spPr>
          <a:xfrm>
            <a:off x="2885821" y="1869549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Bradley Hand Bold"/>
                <a:cs typeface="Bradley Hand Bold"/>
              </a:rPr>
              <a:t>4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∙ 45 </a:t>
            </a:r>
            <a:r>
              <a:rPr lang="sv-SE" dirty="0">
                <a:latin typeface="Bradley Hand Bold"/>
                <a:cs typeface="Bradley Hand Bold"/>
              </a:rPr>
              <a:t>g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10CF07B-11FE-6549-B50D-186C02C2D4F2}"/>
              </a:ext>
            </a:extLst>
          </p:cNvPr>
          <p:cNvSpPr/>
          <p:nvPr/>
        </p:nvSpPr>
        <p:spPr>
          <a:xfrm>
            <a:off x="3968450" y="1868654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180 g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08AB02A-3945-044D-8738-78B87DFC390F}"/>
              </a:ext>
            </a:extLst>
          </p:cNvPr>
          <p:cNvSpPr/>
          <p:nvPr/>
        </p:nvSpPr>
        <p:spPr>
          <a:xfrm>
            <a:off x="6540655" y="1960381"/>
            <a:ext cx="2313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Eftersom 10 % är 45 g så är 40 % lika med</a:t>
            </a:r>
            <a:r>
              <a:rPr lang="sv-SE" sz="1600" dirty="0">
                <a:solidFill>
                  <a:srgbClr val="FF0000"/>
                </a:solidFill>
              </a:rPr>
              <a:t> 4 </a:t>
            </a:r>
            <a:r>
              <a:rPr lang="sv-SE" sz="1600" dirty="0"/>
              <a:t>∙ 45 g.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AA3C17AB-10C7-2247-8209-1DE7E89822AC}"/>
              </a:ext>
            </a:extLst>
          </p:cNvPr>
          <p:cNvSpPr/>
          <p:nvPr/>
        </p:nvSpPr>
        <p:spPr>
          <a:xfrm>
            <a:off x="661652" y="3571383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b)     1</a:t>
            </a:r>
            <a:r>
              <a:rPr lang="nb-NO" dirty="0"/>
              <a:t> % </a:t>
            </a:r>
            <a:r>
              <a:rPr lang="nb-NO" dirty="0">
                <a:latin typeface="Bradley Hand" pitchFamily="2" charset="77"/>
              </a:rPr>
              <a:t>av 2 km </a:t>
            </a:r>
            <a:r>
              <a:rPr lang="nb-NO" dirty="0"/>
              <a:t>= </a:t>
            </a:r>
            <a:endParaRPr lang="sv-SE" dirty="0"/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C1165E10-AB09-2B4A-BB50-D5AC339CA276}"/>
              </a:ext>
            </a:extLst>
          </p:cNvPr>
          <p:cNvGrpSpPr/>
          <p:nvPr/>
        </p:nvGrpSpPr>
        <p:grpSpPr>
          <a:xfrm>
            <a:off x="6487760" y="3944934"/>
            <a:ext cx="2553007" cy="1015663"/>
            <a:chOff x="5226646" y="3273418"/>
            <a:chExt cx="2553007" cy="1015663"/>
          </a:xfrm>
        </p:grpSpPr>
        <p:grpSp>
          <p:nvGrpSpPr>
            <p:cNvPr id="34" name="Grupp 33">
              <a:extLst>
                <a:ext uri="{FF2B5EF4-FFF2-40B4-BE49-F238E27FC236}">
                  <a16:creationId xmlns:a16="http://schemas.microsoft.com/office/drawing/2014/main" id="{13DE61ED-5F62-0446-A260-D92A09672AA4}"/>
                </a:ext>
              </a:extLst>
            </p:cNvPr>
            <p:cNvGrpSpPr/>
            <p:nvPr/>
          </p:nvGrpSpPr>
          <p:grpSpPr>
            <a:xfrm>
              <a:off x="5255623" y="3273418"/>
              <a:ext cx="2444058" cy="1015663"/>
              <a:chOff x="4956437" y="2715720"/>
              <a:chExt cx="2444058" cy="1015663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7479ADAE-3D58-E04C-B2D9-600668D3DAFD}"/>
                  </a:ext>
                </a:extLst>
              </p:cNvPr>
              <p:cNvSpPr/>
              <p:nvPr/>
            </p:nvSpPr>
            <p:spPr>
              <a:xfrm>
                <a:off x="4956437" y="2715720"/>
                <a:ext cx="2444058" cy="1015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sz="1600" dirty="0"/>
                  <a:t>1 % =</a:t>
                </a:r>
              </a:p>
              <a:p>
                <a:endParaRPr lang="sv-SE" dirty="0"/>
              </a:p>
              <a:p>
                <a:endParaRPr lang="sv-SE" dirty="0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3A5583C-D662-7042-B75F-01B8EFA8527F}"/>
                  </a:ext>
                </a:extLst>
              </p:cNvPr>
              <p:cNvSpPr/>
              <p:nvPr/>
            </p:nvSpPr>
            <p:spPr>
              <a:xfrm>
                <a:off x="5535448" y="2728369"/>
                <a:ext cx="336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</a:t>
                </a:r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E068462-4B80-714B-9BE5-6CBE146AD202}"/>
                  </a:ext>
                </a:extLst>
              </p:cNvPr>
              <p:cNvSpPr/>
              <p:nvPr/>
            </p:nvSpPr>
            <p:spPr>
              <a:xfrm>
                <a:off x="5455930" y="2948836"/>
                <a:ext cx="56422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100</a:t>
                </a:r>
              </a:p>
            </p:txBody>
          </p:sp>
          <p:cxnSp>
            <p:nvCxnSpPr>
              <p:cNvPr id="39" name="Rak 38">
                <a:extLst>
                  <a:ext uri="{FF2B5EF4-FFF2-40B4-BE49-F238E27FC236}">
                    <a16:creationId xmlns:a16="http://schemas.microsoft.com/office/drawing/2014/main" id="{6EEFF291-46BB-EE43-B033-F27B0D04E0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7758" y="3006607"/>
                <a:ext cx="35227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73168D88-FD35-3E40-8478-C38AA2133E9A}"/>
                </a:ext>
              </a:extLst>
            </p:cNvPr>
            <p:cNvSpPr/>
            <p:nvPr/>
          </p:nvSpPr>
          <p:spPr>
            <a:xfrm>
              <a:off x="5226646" y="3835327"/>
              <a:ext cx="25530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Alltså dividerar du med </a:t>
              </a:r>
              <a:r>
                <a:rPr lang="sv-SE" sz="1600" dirty="0">
                  <a:solidFill>
                    <a:srgbClr val="FF0000"/>
                  </a:solidFill>
                </a:rPr>
                <a:t>100</a:t>
              </a:r>
              <a:r>
                <a:rPr lang="sv-SE" sz="1600" dirty="0"/>
                <a:t>.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D124BC53-F4FB-484B-8F8D-B50210185498}"/>
              </a:ext>
            </a:extLst>
          </p:cNvPr>
          <p:cNvSpPr/>
          <p:nvPr/>
        </p:nvSpPr>
        <p:spPr>
          <a:xfrm>
            <a:off x="2703020" y="3571383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1</a:t>
            </a:r>
            <a:r>
              <a:rPr lang="nb-NO" dirty="0"/>
              <a:t> % </a:t>
            </a:r>
            <a:r>
              <a:rPr lang="nb-NO" dirty="0">
                <a:latin typeface="Bradley Hand" pitchFamily="2" charset="77"/>
              </a:rPr>
              <a:t>av 2 000 m </a:t>
            </a:r>
            <a:r>
              <a:rPr lang="nb-NO" dirty="0"/>
              <a:t>= </a:t>
            </a:r>
            <a:endParaRPr lang="sv-SE" dirty="0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61BDB059-B7CC-A746-AE9A-F1770C61FFAC}"/>
              </a:ext>
            </a:extLst>
          </p:cNvPr>
          <p:cNvSpPr/>
          <p:nvPr/>
        </p:nvSpPr>
        <p:spPr>
          <a:xfrm>
            <a:off x="6512758" y="3237297"/>
            <a:ext cx="19431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/>
              <a:t>Börja med att </a:t>
            </a:r>
            <a:r>
              <a:rPr lang="sv-SE" sz="1600" dirty="0"/>
              <a:t>skriva 2 km som 2 000 m.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39325181-D20C-4041-A989-0ECF5E57FFFE}"/>
              </a:ext>
            </a:extLst>
          </p:cNvPr>
          <p:cNvSpPr/>
          <p:nvPr/>
        </p:nvSpPr>
        <p:spPr>
          <a:xfrm>
            <a:off x="2439620" y="3932487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 m</a:t>
            </a: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17AFE4B7-9294-AF41-BA26-B6F8B89A2DB5}"/>
              </a:ext>
            </a:extLst>
          </p:cNvPr>
          <p:cNvGrpSpPr/>
          <p:nvPr/>
        </p:nvGrpSpPr>
        <p:grpSpPr>
          <a:xfrm>
            <a:off x="1180072" y="3857721"/>
            <a:ext cx="1487394" cy="582993"/>
            <a:chOff x="996125" y="5092688"/>
            <a:chExt cx="1487394" cy="582993"/>
          </a:xfrm>
        </p:grpSpPr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650E5E78-E51A-0043-85A5-3EE41A8D79E7}"/>
                </a:ext>
              </a:extLst>
            </p:cNvPr>
            <p:cNvGrpSpPr/>
            <p:nvPr/>
          </p:nvGrpSpPr>
          <p:grpSpPr>
            <a:xfrm>
              <a:off x="1209518" y="5092688"/>
              <a:ext cx="1274001" cy="582993"/>
              <a:chOff x="1577739" y="5328758"/>
              <a:chExt cx="1274001" cy="582993"/>
            </a:xfrm>
          </p:grpSpPr>
          <p:grpSp>
            <p:nvGrpSpPr>
              <p:cNvPr id="44" name="Grupp 43">
                <a:extLst>
                  <a:ext uri="{FF2B5EF4-FFF2-40B4-BE49-F238E27FC236}">
                    <a16:creationId xmlns:a16="http://schemas.microsoft.com/office/drawing/2014/main" id="{D8C54DDE-4FA6-7C42-B6CC-165B260E84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7739" y="5328758"/>
                <a:ext cx="704039" cy="582993"/>
                <a:chOff x="3893506" y="1901719"/>
                <a:chExt cx="705632" cy="581872"/>
              </a:xfrm>
            </p:grpSpPr>
            <p:sp>
              <p:nvSpPr>
                <p:cNvPr id="46" name="textruta 24">
                  <a:extLst>
                    <a:ext uri="{FF2B5EF4-FFF2-40B4-BE49-F238E27FC236}">
                      <a16:creationId xmlns:a16="http://schemas.microsoft.com/office/drawing/2014/main" id="{58C38392-239F-BB4A-B6DB-D2CE3741FF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3506" y="1901719"/>
                  <a:ext cx="705632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2000</a:t>
                  </a:r>
                </a:p>
              </p:txBody>
            </p:sp>
            <p:sp>
              <p:nvSpPr>
                <p:cNvPr id="47" name="textruta 25">
                  <a:extLst>
                    <a:ext uri="{FF2B5EF4-FFF2-40B4-BE49-F238E27FC236}">
                      <a16:creationId xmlns:a16="http://schemas.microsoft.com/office/drawing/2014/main" id="{50439522-A533-2746-A771-0793E2911C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65012" y="2114969"/>
                  <a:ext cx="557823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solidFill>
                        <a:srgbClr val="FF0000"/>
                      </a:solidFill>
                      <a:latin typeface="Bradley Hand Bold"/>
                      <a:cs typeface="Bradley Hand Bold"/>
                    </a:rPr>
                    <a:t>100</a:t>
                  </a:r>
                </a:p>
              </p:txBody>
            </p:sp>
            <p:cxnSp>
              <p:nvCxnSpPr>
                <p:cNvPr id="48" name="Rak 47">
                  <a:extLst>
                    <a:ext uri="{FF2B5EF4-FFF2-40B4-BE49-F238E27FC236}">
                      <a16:creationId xmlns:a16="http://schemas.microsoft.com/office/drawing/2014/main" id="{DBB74601-896B-044E-85D7-1453BC62B4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3199" y="2189329"/>
                  <a:ext cx="469406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0973BBBF-AC55-1A4D-826D-56908BA7508B}"/>
                  </a:ext>
                </a:extLst>
              </p:cNvPr>
              <p:cNvSpPr txBox="1"/>
              <p:nvPr/>
            </p:nvSpPr>
            <p:spPr>
              <a:xfrm>
                <a:off x="2121740" y="5422077"/>
                <a:ext cx="7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m </a:t>
                </a:r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79941D28-2BF5-B042-81AE-A9C27E75A494}"/>
                </a:ext>
              </a:extLst>
            </p:cNvPr>
            <p:cNvSpPr txBox="1"/>
            <p:nvPr/>
          </p:nvSpPr>
          <p:spPr>
            <a:xfrm>
              <a:off x="996125" y="5186007"/>
              <a:ext cx="333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54" name="Rektangel 53">
            <a:extLst>
              <a:ext uri="{FF2B5EF4-FFF2-40B4-BE49-F238E27FC236}">
                <a16:creationId xmlns:a16="http://schemas.microsoft.com/office/drawing/2014/main" id="{094C5729-BDD1-9640-A495-7DACF05FB8BD}"/>
              </a:ext>
            </a:extLst>
          </p:cNvPr>
          <p:cNvSpPr/>
          <p:nvPr/>
        </p:nvSpPr>
        <p:spPr>
          <a:xfrm>
            <a:off x="1232351" y="4565988"/>
            <a:ext cx="180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Bradley Hand Bold"/>
                <a:cs typeface="Bradley Hand Bold"/>
              </a:rPr>
              <a:t>6 </a:t>
            </a:r>
            <a:r>
              <a:rPr lang="nb-NO" dirty="0"/>
              <a:t>% </a:t>
            </a:r>
            <a:r>
              <a:rPr lang="nb-NO" dirty="0">
                <a:latin typeface="Bradley Hand Bold"/>
                <a:cs typeface="Bradley Hand Bold"/>
              </a:rPr>
              <a:t>av 2 km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FCC357C-6145-7F4D-918D-00AED87C29AF}"/>
              </a:ext>
            </a:extLst>
          </p:cNvPr>
          <p:cNvSpPr/>
          <p:nvPr/>
        </p:nvSpPr>
        <p:spPr>
          <a:xfrm>
            <a:off x="2747861" y="456105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Bradley Hand Bold"/>
                <a:cs typeface="Bradley Hand Bold"/>
              </a:rPr>
              <a:t>6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∙ 20 m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A3CD17E6-762A-1F4A-9C20-092E322C39DA}"/>
              </a:ext>
            </a:extLst>
          </p:cNvPr>
          <p:cNvSpPr/>
          <p:nvPr/>
        </p:nvSpPr>
        <p:spPr>
          <a:xfrm>
            <a:off x="3845058" y="4561056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120 m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E7B9C953-A9A3-A243-A55D-FCEE69AF5E65}"/>
              </a:ext>
            </a:extLst>
          </p:cNvPr>
          <p:cNvSpPr/>
          <p:nvPr/>
        </p:nvSpPr>
        <p:spPr>
          <a:xfrm>
            <a:off x="6521658" y="5052324"/>
            <a:ext cx="2313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Eftersom 1 % är 20 m så är 6 % lika med </a:t>
            </a:r>
            <a:r>
              <a:rPr lang="sv-SE" sz="1600" dirty="0">
                <a:solidFill>
                  <a:srgbClr val="FF0000"/>
                </a:solidFill>
              </a:rPr>
              <a:t>6</a:t>
            </a:r>
            <a:r>
              <a:rPr lang="sv-SE" sz="1600" dirty="0"/>
              <a:t> ∙ 20 m. </a:t>
            </a:r>
          </a:p>
        </p:txBody>
      </p:sp>
      <p:grpSp>
        <p:nvGrpSpPr>
          <p:cNvPr id="58" name="Grupp 57">
            <a:extLst>
              <a:ext uri="{FF2B5EF4-FFF2-40B4-BE49-F238E27FC236}">
                <a16:creationId xmlns:a16="http://schemas.microsoft.com/office/drawing/2014/main" id="{6EE54A38-C5C1-7C4A-8956-ADA21316DBCB}"/>
              </a:ext>
            </a:extLst>
          </p:cNvPr>
          <p:cNvGrpSpPr/>
          <p:nvPr/>
        </p:nvGrpSpPr>
        <p:grpSpPr>
          <a:xfrm>
            <a:off x="1232351" y="5699887"/>
            <a:ext cx="4103703" cy="1144255"/>
            <a:chOff x="1724132" y="5092752"/>
            <a:chExt cx="4103703" cy="1064139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04369A76-466D-9048-A966-D50CF73868D9}"/>
                </a:ext>
              </a:extLst>
            </p:cNvPr>
            <p:cNvSpPr/>
            <p:nvPr/>
          </p:nvSpPr>
          <p:spPr>
            <a:xfrm>
              <a:off x="1724132" y="5092752"/>
              <a:ext cx="955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u="sng" dirty="0">
                  <a:latin typeface="Bradley Hand" pitchFamily="2" charset="77"/>
                </a:rPr>
                <a:t>Svar</a:t>
              </a:r>
              <a:r>
                <a:rPr lang="sv-SE" sz="2000" dirty="0">
                  <a:latin typeface="Bradley Hand" pitchFamily="2" charset="77"/>
                </a:rPr>
                <a:t>:</a:t>
              </a:r>
            </a:p>
          </p:txBody>
        </p:sp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22667BD7-280D-954F-AA5E-EDB7534B116C}"/>
                </a:ext>
              </a:extLst>
            </p:cNvPr>
            <p:cNvGrpSpPr/>
            <p:nvPr/>
          </p:nvGrpSpPr>
          <p:grpSpPr>
            <a:xfrm>
              <a:off x="2476839" y="5092752"/>
              <a:ext cx="3350996" cy="409282"/>
              <a:chOff x="2461243" y="6051666"/>
              <a:chExt cx="3350996" cy="409282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225A26-F5AD-8349-8323-E5D2DAE6D0B8}"/>
                  </a:ext>
                </a:extLst>
              </p:cNvPr>
              <p:cNvSpPr/>
              <p:nvPr/>
            </p:nvSpPr>
            <p:spPr>
              <a:xfrm>
                <a:off x="2461243" y="6051666"/>
                <a:ext cx="33509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a)  180 g      b)  120 m</a:t>
                </a:r>
                <a:endParaRPr lang="sv-SE" sz="2000" dirty="0"/>
              </a:p>
            </p:txBody>
          </p:sp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3D9FE6E4-E8B7-5542-9C34-21CFF773E22A}"/>
                  </a:ext>
                </a:extLst>
              </p:cNvPr>
              <p:cNvSpPr/>
              <p:nvPr/>
            </p:nvSpPr>
            <p:spPr>
              <a:xfrm>
                <a:off x="2663776" y="6060838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</p:grp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AB6B68E3-B1F0-544C-8A0B-0A5C71CC8945}"/>
                </a:ext>
              </a:extLst>
            </p:cNvPr>
            <p:cNvSpPr/>
            <p:nvPr/>
          </p:nvSpPr>
          <p:spPr>
            <a:xfrm>
              <a:off x="2694785" y="575678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4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3" grpId="0"/>
      <p:bldP spid="21" grpId="0"/>
      <p:bldP spid="22" grpId="0"/>
      <p:bldP spid="23" grpId="0"/>
      <p:bldP spid="24" grpId="0" animBg="1"/>
      <p:bldP spid="25" grpId="0"/>
      <p:bldP spid="40" grpId="0"/>
      <p:bldP spid="41" grpId="0" animBg="1"/>
      <p:bldP spid="49" grpId="0"/>
      <p:bldP spid="54" grpId="0"/>
      <p:bldP spid="55" grpId="0"/>
      <p:bldP spid="56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/>
        </p:nvSpPr>
        <p:spPr>
          <a:xfrm>
            <a:off x="305022" y="24061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							Förändringsfaktor</a:t>
            </a:r>
          </a:p>
        </p:txBody>
      </p:sp>
      <p:sp>
        <p:nvSpPr>
          <p:cNvPr id="48" name="Rektangel 47"/>
          <p:cNvSpPr/>
          <p:nvPr/>
        </p:nvSpPr>
        <p:spPr>
          <a:xfrm>
            <a:off x="3337237" y="693193"/>
            <a:ext cx="2502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/>
              <a:t>Vilket är det nya priset? 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5966E5A-7A9D-4546-A6AA-4ADC208E8BF6}"/>
              </a:ext>
            </a:extLst>
          </p:cNvPr>
          <p:cNvSpPr/>
          <p:nvPr/>
        </p:nvSpPr>
        <p:spPr>
          <a:xfrm>
            <a:off x="1244245" y="2163151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Sänkning:   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EA9FD2F-5837-D741-ADF0-F57ADD2A171C}"/>
              </a:ext>
            </a:extLst>
          </p:cNvPr>
          <p:cNvSpPr/>
          <p:nvPr/>
        </p:nvSpPr>
        <p:spPr>
          <a:xfrm>
            <a:off x="1282187" y="2487060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pris: 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226B3D88-D336-C541-AFC2-4E949FC993C4}"/>
              </a:ext>
            </a:extLst>
          </p:cNvPr>
          <p:cNvSpPr/>
          <p:nvPr/>
        </p:nvSpPr>
        <p:spPr>
          <a:xfrm>
            <a:off x="452016" y="1668853"/>
            <a:ext cx="109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Metod 1: </a:t>
            </a:r>
          </a:p>
        </p:txBody>
      </p:sp>
      <p:sp>
        <p:nvSpPr>
          <p:cNvPr id="29" name="Rektangel 28"/>
          <p:cNvSpPr/>
          <p:nvPr/>
        </p:nvSpPr>
        <p:spPr>
          <a:xfrm>
            <a:off x="671137" y="1913965"/>
            <a:ext cx="5752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Pris från början:   12 500 kr 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D48F5936-05FA-C949-90EE-2BF4BD95612A}"/>
              </a:ext>
            </a:extLst>
          </p:cNvPr>
          <p:cNvGrpSpPr/>
          <p:nvPr/>
        </p:nvGrpSpPr>
        <p:grpSpPr>
          <a:xfrm>
            <a:off x="5744512" y="101512"/>
            <a:ext cx="3067013" cy="1640678"/>
            <a:chOff x="5969928" y="1333919"/>
            <a:chExt cx="3067013" cy="1640678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0C0EED25-1A36-B64A-BD7A-3BE26B4B1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9928" y="1333919"/>
              <a:ext cx="3067013" cy="1563997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9FC5177B-9BF0-984D-AC20-E90FD95BE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066" t="42181" r="19530" b="22653"/>
            <a:stretch/>
          </p:blipFill>
          <p:spPr>
            <a:xfrm>
              <a:off x="7687101" y="1983175"/>
              <a:ext cx="1293929" cy="991422"/>
            </a:xfrm>
            <a:prstGeom prst="rect">
              <a:avLst/>
            </a:prstGeom>
          </p:spPr>
        </p:pic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22085BFD-341C-1843-967C-481B535A74C2}"/>
              </a:ext>
            </a:extLst>
          </p:cNvPr>
          <p:cNvSpPr/>
          <p:nvPr/>
        </p:nvSpPr>
        <p:spPr>
          <a:xfrm>
            <a:off x="228070" y="1277884"/>
            <a:ext cx="5122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dirty="0"/>
              <a:t>Här är två alternativa metoder att räkna ut det med: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3107FF6-A7F9-4F4A-9D49-1D1CFE849D2C}"/>
              </a:ext>
            </a:extLst>
          </p:cNvPr>
          <p:cNvSpPr/>
          <p:nvPr/>
        </p:nvSpPr>
        <p:spPr>
          <a:xfrm>
            <a:off x="3932644" y="2166950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3 750 kr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CB6E8539-9150-9A46-89BB-A9FD1DD14AB0}"/>
              </a:ext>
            </a:extLst>
          </p:cNvPr>
          <p:cNvSpPr/>
          <p:nvPr/>
        </p:nvSpPr>
        <p:spPr>
          <a:xfrm>
            <a:off x="2296222" y="2166950"/>
            <a:ext cx="178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0,3 ∙ 12 500 kr = 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B7705F3-F931-8948-93A4-24794589BCE4}"/>
              </a:ext>
            </a:extLst>
          </p:cNvPr>
          <p:cNvSpPr/>
          <p:nvPr/>
        </p:nvSpPr>
        <p:spPr>
          <a:xfrm>
            <a:off x="2334164" y="2485558"/>
            <a:ext cx="21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(12 500 – 3 750) kr =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DC769D1-7856-9444-8788-E50ED326A3F4}"/>
              </a:ext>
            </a:extLst>
          </p:cNvPr>
          <p:cNvSpPr/>
          <p:nvPr/>
        </p:nvSpPr>
        <p:spPr>
          <a:xfrm>
            <a:off x="4378213" y="2482336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8 750 kr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217FD57-F7B8-BC42-A65B-4E82592B0B1D}"/>
              </a:ext>
            </a:extLst>
          </p:cNvPr>
          <p:cNvSpPr/>
          <p:nvPr/>
        </p:nvSpPr>
        <p:spPr>
          <a:xfrm>
            <a:off x="6056938" y="3295788"/>
            <a:ext cx="275458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i="1" dirty="0"/>
              <a:t>Förändringsfaktorn</a:t>
            </a:r>
            <a:r>
              <a:rPr lang="sv-SE" dirty="0"/>
              <a:t> = 0,7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9964A81E-BB47-B14C-B663-D54DCA107837}"/>
              </a:ext>
            </a:extLst>
          </p:cNvPr>
          <p:cNvSpPr/>
          <p:nvPr/>
        </p:nvSpPr>
        <p:spPr>
          <a:xfrm>
            <a:off x="1255315" y="4332673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pris: 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B3548551-10AF-C149-8683-30349B60C9CB}"/>
              </a:ext>
            </a:extLst>
          </p:cNvPr>
          <p:cNvSpPr/>
          <p:nvPr/>
        </p:nvSpPr>
        <p:spPr>
          <a:xfrm>
            <a:off x="337922" y="2846779"/>
            <a:ext cx="109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Metod 2: 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65C6363-AA21-4646-8C75-879B8A91902B}"/>
              </a:ext>
            </a:extLst>
          </p:cNvPr>
          <p:cNvSpPr/>
          <p:nvPr/>
        </p:nvSpPr>
        <p:spPr>
          <a:xfrm>
            <a:off x="643684" y="3157289"/>
            <a:ext cx="4732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 </a:t>
            </a:r>
            <a:r>
              <a:rPr lang="sv-SE" dirty="0">
                <a:solidFill>
                  <a:srgbClr val="C00000"/>
                </a:solidFill>
              </a:rPr>
              <a:t>sänkningen är 30 % </a:t>
            </a:r>
            <a:r>
              <a:rPr lang="sv-SE" dirty="0"/>
              <a:t>så är det </a:t>
            </a:r>
            <a:r>
              <a:rPr lang="sv-SE" dirty="0">
                <a:solidFill>
                  <a:srgbClr val="C00000"/>
                </a:solidFill>
              </a:rPr>
              <a:t>nya priset 70 % av det gamla priset </a:t>
            </a:r>
            <a:r>
              <a:rPr lang="sv-SE" dirty="0"/>
              <a:t>(100 % – 30 % = 70 %). 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735F6C71-0165-264D-A755-0A85814C240D}"/>
              </a:ext>
            </a:extLst>
          </p:cNvPr>
          <p:cNvSpPr/>
          <p:nvPr/>
        </p:nvSpPr>
        <p:spPr>
          <a:xfrm>
            <a:off x="305022" y="3958617"/>
            <a:ext cx="8479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få det nya priset multiplicerar vi det gamla priset med </a:t>
            </a:r>
            <a:r>
              <a:rPr lang="sv-SE" i="1" dirty="0">
                <a:solidFill>
                  <a:srgbClr val="C00000"/>
                </a:solidFill>
              </a:rPr>
              <a:t>förändringsfaktorn</a:t>
            </a:r>
            <a:r>
              <a:rPr lang="sv-SE" i="1" dirty="0"/>
              <a:t>.</a:t>
            </a:r>
            <a:r>
              <a:rPr lang="sv-SE" dirty="0"/>
              <a:t> 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4EEE6655-9457-7C45-A01F-3EDFA5808011}"/>
              </a:ext>
            </a:extLst>
          </p:cNvPr>
          <p:cNvSpPr/>
          <p:nvPr/>
        </p:nvSpPr>
        <p:spPr>
          <a:xfrm>
            <a:off x="2267602" y="4327949"/>
            <a:ext cx="21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0,7</a:t>
            </a:r>
            <a:r>
              <a:rPr lang="sv-SE" dirty="0"/>
              <a:t> ∙ 12 500 kr = 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0D27482B-E7DA-064C-8F5D-2EAFCB1DDAD1}"/>
              </a:ext>
            </a:extLst>
          </p:cNvPr>
          <p:cNvSpPr/>
          <p:nvPr/>
        </p:nvSpPr>
        <p:spPr>
          <a:xfrm>
            <a:off x="3826886" y="4332673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8 750 kr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E4BB20B6-F30F-1E40-AEA9-4290011CCB4B}"/>
              </a:ext>
            </a:extLst>
          </p:cNvPr>
          <p:cNvSpPr/>
          <p:nvPr/>
        </p:nvSpPr>
        <p:spPr>
          <a:xfrm>
            <a:off x="200671" y="5088531"/>
            <a:ext cx="932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priset istället hade höjts med 30 % så hade det nya priset blivit 130 % av det gamla priset.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700FB15D-7528-C848-9337-49BF59195884}"/>
              </a:ext>
            </a:extLst>
          </p:cNvPr>
          <p:cNvSpPr/>
          <p:nvPr/>
        </p:nvSpPr>
        <p:spPr>
          <a:xfrm>
            <a:off x="200671" y="5456450"/>
            <a:ext cx="3731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Förändringsfaktorn hade då varit </a:t>
            </a:r>
            <a:r>
              <a:rPr lang="sv-SE" dirty="0">
                <a:solidFill>
                  <a:srgbClr val="C00000"/>
                </a:solidFill>
              </a:rPr>
              <a:t>1,3</a:t>
            </a:r>
            <a:r>
              <a:rPr lang="sv-SE" dirty="0"/>
              <a:t>. 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EE443C82-A96E-AF4C-83DD-D566D655A4B0}"/>
              </a:ext>
            </a:extLst>
          </p:cNvPr>
          <p:cNvSpPr/>
          <p:nvPr/>
        </p:nvSpPr>
        <p:spPr>
          <a:xfrm>
            <a:off x="280769" y="6062400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pris: 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BDF543D5-FDFE-CD4D-872B-380CB3861A37}"/>
              </a:ext>
            </a:extLst>
          </p:cNvPr>
          <p:cNvSpPr/>
          <p:nvPr/>
        </p:nvSpPr>
        <p:spPr>
          <a:xfrm>
            <a:off x="1293056" y="6057676"/>
            <a:ext cx="21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1,3</a:t>
            </a:r>
            <a:r>
              <a:rPr lang="sv-SE" dirty="0"/>
              <a:t> ∙ 12 500 kr = 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26C6DE5-2BEF-F74A-B323-1DBD6CCEA492}"/>
              </a:ext>
            </a:extLst>
          </p:cNvPr>
          <p:cNvSpPr/>
          <p:nvPr/>
        </p:nvSpPr>
        <p:spPr>
          <a:xfrm>
            <a:off x="2852340" y="6062400"/>
            <a:ext cx="108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16 250 kr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EC44339-0A63-FA44-B6C8-C112D7CDE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469" y="5641117"/>
            <a:ext cx="4515344" cy="5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3" grpId="0"/>
      <p:bldP spid="49" grpId="0"/>
      <p:bldP spid="51" grpId="0"/>
      <p:bldP spid="29" grpId="0"/>
      <p:bldP spid="26" grpId="0"/>
      <p:bldP spid="30" grpId="0"/>
      <p:bldP spid="32" grpId="0"/>
      <p:bldP spid="33" grpId="0"/>
      <p:bldP spid="34" grpId="0"/>
      <p:bldP spid="35" grpId="0" animBg="1"/>
      <p:bldP spid="45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493712" y="3113450"/>
            <a:ext cx="4201791" cy="369332"/>
            <a:chOff x="704468" y="1826299"/>
            <a:chExt cx="4201791" cy="369332"/>
          </a:xfrm>
        </p:grpSpPr>
        <p:sp>
          <p:nvSpPr>
            <p:cNvPr id="15" name="textruta 14"/>
            <p:cNvSpPr txBox="1"/>
            <p:nvPr/>
          </p:nvSpPr>
          <p:spPr>
            <a:xfrm>
              <a:off x="704468" y="1826299"/>
              <a:ext cx="2076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Djup från början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579850" y="1826299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4 500 m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241262" y="3684405"/>
            <a:ext cx="228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Förändringsfaktor: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2149160" y="4301101"/>
            <a:ext cx="163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Nytt djup:</a:t>
            </a:r>
          </a:p>
        </p:txBody>
      </p: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1840028" y="5500102"/>
            <a:ext cx="5384542" cy="488475"/>
            <a:chOff x="542049" y="4752068"/>
            <a:chExt cx="5384542" cy="488475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5384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Den nya modellen kan dyka 6 300 m.</a:t>
              </a:r>
              <a:endParaRPr lang="sv-SE" u="sng" dirty="0">
                <a:latin typeface="Bradley Hand Bold"/>
                <a:cs typeface="Bradley Hand Bold"/>
              </a:endParaRP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86410" y="265992"/>
            <a:ext cx="110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3383476" y="3684405"/>
            <a:ext cx="52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1,4</a:t>
            </a:r>
          </a:p>
        </p:txBody>
      </p:sp>
      <p:sp>
        <p:nvSpPr>
          <p:cNvPr id="106" name="textruta 105">
            <a:extLst>
              <a:ext uri="{FF2B5EF4-FFF2-40B4-BE49-F238E27FC236}">
                <a16:creationId xmlns:a16="http://schemas.microsoft.com/office/drawing/2014/main" id="{780BA510-D16D-9B47-929E-1DF71B0F7DE7}"/>
              </a:ext>
            </a:extLst>
          </p:cNvPr>
          <p:cNvSpPr txBox="1"/>
          <p:nvPr/>
        </p:nvSpPr>
        <p:spPr>
          <a:xfrm>
            <a:off x="3383476" y="4295574"/>
            <a:ext cx="174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1,4 · 4 500 m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5019966" y="4295574"/>
            <a:ext cx="105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6 300 m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3F239629-7378-CB4A-8E81-40375D08B264}"/>
              </a:ext>
            </a:extLst>
          </p:cNvPr>
          <p:cNvGrpSpPr/>
          <p:nvPr/>
        </p:nvGrpSpPr>
        <p:grpSpPr>
          <a:xfrm>
            <a:off x="1204671" y="872826"/>
            <a:ext cx="7761397" cy="1483571"/>
            <a:chOff x="1107689" y="235517"/>
            <a:chExt cx="7761397" cy="1483571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1107689" y="235517"/>
              <a:ext cx="7761397" cy="1200329"/>
              <a:chOff x="1107689" y="235517"/>
              <a:chExt cx="7761397" cy="1200329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583380" y="235517"/>
                <a:ext cx="728570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Miniubåten Alvin kunde dyka ner till 4 500 m djup. </a:t>
                </a:r>
              </a:p>
              <a:p>
                <a:r>
                  <a:rPr lang="sv-SE" dirty="0"/>
                  <a:t>Modellen efter Alvin kan dyka 40 % djupare. </a:t>
                </a:r>
              </a:p>
              <a:p>
                <a:endParaRPr lang="sv-SE" dirty="0"/>
              </a:p>
              <a:p>
                <a:r>
                  <a:rPr lang="sv-SE" dirty="0"/>
                  <a:t>Hur djupt kan den nya modellen dyka?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689" y="444590"/>
                <a:ext cx="384743" cy="505184"/>
              </a:xfrm>
              <a:prstGeom prst="rect">
                <a:avLst/>
              </a:prstGeom>
            </p:spPr>
          </p:pic>
        </p:grp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162E6D2C-6F1A-2542-B29C-8E4A733D2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5928" y="432952"/>
              <a:ext cx="1869383" cy="1286136"/>
            </a:xfrm>
            <a:prstGeom prst="rect">
              <a:avLst/>
            </a:prstGeom>
          </p:spPr>
        </p:pic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F4E1AA02-CC6C-A80E-378C-B0A321F1FA5F}"/>
              </a:ext>
            </a:extLst>
          </p:cNvPr>
          <p:cNvSpPr/>
          <p:nvPr/>
        </p:nvSpPr>
        <p:spPr>
          <a:xfrm>
            <a:off x="5745517" y="3550661"/>
            <a:ext cx="1954785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En ökning med 40 % ger  förändringsfaktorn 1,4.</a:t>
            </a:r>
          </a:p>
        </p:txBody>
      </p:sp>
    </p:spTree>
    <p:extLst>
      <p:ext uri="{BB962C8B-B14F-4D97-AF65-F5344CB8AC3E}">
        <p14:creationId xmlns:p14="http://schemas.microsoft.com/office/powerpoint/2010/main" val="4597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7" grpId="0"/>
      <p:bldP spid="69" grpId="0"/>
      <p:bldP spid="106" grpId="0"/>
      <p:bldP spid="109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820490" y="3295404"/>
            <a:ext cx="4283068" cy="374201"/>
            <a:chOff x="642743" y="1832654"/>
            <a:chExt cx="4283068" cy="374201"/>
          </a:xfrm>
        </p:grpSpPr>
        <p:sp>
          <p:nvSpPr>
            <p:cNvPr id="15" name="textruta 14"/>
            <p:cNvSpPr txBox="1"/>
            <p:nvPr/>
          </p:nvSpPr>
          <p:spPr>
            <a:xfrm>
              <a:off x="642743" y="1832654"/>
              <a:ext cx="2076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Värde från början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599402" y="1837523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10 000 kr</a:t>
              </a:r>
            </a:p>
          </p:txBody>
        </p:sp>
      </p:grpSp>
      <p:sp>
        <p:nvSpPr>
          <p:cNvPr id="40" name="textruta 39"/>
          <p:cNvSpPr txBox="1"/>
          <p:nvPr/>
        </p:nvSpPr>
        <p:spPr>
          <a:xfrm>
            <a:off x="1820490" y="5654564"/>
            <a:ext cx="538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Efter ett år hade fonden värdet 7 500 kr.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336310" y="404538"/>
            <a:ext cx="110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5E3B962-E207-084D-A45C-B3BD52993FB3}"/>
              </a:ext>
            </a:extLst>
          </p:cNvPr>
          <p:cNvGrpSpPr/>
          <p:nvPr/>
        </p:nvGrpSpPr>
        <p:grpSpPr>
          <a:xfrm>
            <a:off x="886526" y="936098"/>
            <a:ext cx="7934525" cy="1438336"/>
            <a:chOff x="934561" y="235517"/>
            <a:chExt cx="7934525" cy="1438336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934561" y="235517"/>
              <a:ext cx="7934525" cy="1200329"/>
              <a:chOff x="934561" y="235517"/>
              <a:chExt cx="7934525" cy="1200329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583380" y="235517"/>
                <a:ext cx="728570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Zoran sätter in 10 000 kr i en aktiefond. </a:t>
                </a:r>
              </a:p>
              <a:p>
                <a:r>
                  <a:rPr lang="sv-SE" dirty="0"/>
                  <a:t>På ett år sjunker värdet med 25 %. </a:t>
                </a:r>
              </a:p>
              <a:p>
                <a:endParaRPr lang="sv-SE" dirty="0"/>
              </a:p>
              <a:p>
                <a:r>
                  <a:rPr lang="sv-SE" dirty="0"/>
                  <a:t>Vilket är värdet efter ett år? 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4561" y="260166"/>
                <a:ext cx="384743" cy="505184"/>
              </a:xfrm>
              <a:prstGeom prst="rect">
                <a:avLst/>
              </a:prstGeom>
            </p:spPr>
          </p:pic>
        </p:grp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A33E58C-B655-8B4D-A0F5-748E5892A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8179" y="260166"/>
              <a:ext cx="2438817" cy="1413687"/>
            </a:xfrm>
            <a:prstGeom prst="rect">
              <a:avLst/>
            </a:prstGeom>
          </p:spPr>
        </p:pic>
      </p:grpSp>
      <p:sp>
        <p:nvSpPr>
          <p:cNvPr id="24" name="textruta 23">
            <a:extLst>
              <a:ext uri="{FF2B5EF4-FFF2-40B4-BE49-F238E27FC236}">
                <a16:creationId xmlns:a16="http://schemas.microsoft.com/office/drawing/2014/main" id="{99658D52-F4B2-2943-89F2-EA1BC35BB4D4}"/>
              </a:ext>
            </a:extLst>
          </p:cNvPr>
          <p:cNvSpPr txBox="1"/>
          <p:nvPr/>
        </p:nvSpPr>
        <p:spPr>
          <a:xfrm>
            <a:off x="1686018" y="3879313"/>
            <a:ext cx="249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Förändringsfaktor: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E4A8941-61A9-EA47-AB0E-4C8D4A24FAF5}"/>
              </a:ext>
            </a:extLst>
          </p:cNvPr>
          <p:cNvSpPr txBox="1"/>
          <p:nvPr/>
        </p:nvSpPr>
        <p:spPr>
          <a:xfrm>
            <a:off x="3777149" y="3894322"/>
            <a:ext cx="8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0,75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756C92E6-A71F-FD4D-A263-2BC2FCED99E8}"/>
              </a:ext>
            </a:extLst>
          </p:cNvPr>
          <p:cNvSpPr txBox="1"/>
          <p:nvPr/>
        </p:nvSpPr>
        <p:spPr>
          <a:xfrm>
            <a:off x="2529316" y="4634655"/>
            <a:ext cx="136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Nytt värde: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2D56397A-150E-2745-B5EF-BC3EE3E468A6}"/>
              </a:ext>
            </a:extLst>
          </p:cNvPr>
          <p:cNvSpPr txBox="1"/>
          <p:nvPr/>
        </p:nvSpPr>
        <p:spPr>
          <a:xfrm>
            <a:off x="3777149" y="4634655"/>
            <a:ext cx="208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0,75 · 10 000 kr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F7082569-51FE-D947-9DF8-82827E34ECE3}"/>
              </a:ext>
            </a:extLst>
          </p:cNvPr>
          <p:cNvSpPr txBox="1"/>
          <p:nvPr/>
        </p:nvSpPr>
        <p:spPr>
          <a:xfrm>
            <a:off x="5691200" y="4633149"/>
            <a:ext cx="13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7 500 kr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75848E4-7240-0933-18CE-A5DB832317F4}"/>
              </a:ext>
            </a:extLst>
          </p:cNvPr>
          <p:cNvSpPr/>
          <p:nvPr/>
        </p:nvSpPr>
        <p:spPr>
          <a:xfrm>
            <a:off x="5860144" y="3767432"/>
            <a:ext cx="2215510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En minskning med 25 % ger förändringsfaktorn 0,75.</a:t>
            </a:r>
          </a:p>
        </p:txBody>
      </p:sp>
    </p:spTree>
    <p:extLst>
      <p:ext uri="{BB962C8B-B14F-4D97-AF65-F5344CB8AC3E}">
        <p14:creationId xmlns:p14="http://schemas.microsoft.com/office/powerpoint/2010/main" val="10109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7" grpId="0"/>
      <p:bldP spid="24" grpId="0"/>
      <p:bldP spid="25" grpId="0"/>
      <p:bldP spid="26" grpId="0"/>
      <p:bldP spid="29" grpId="0"/>
      <p:bldP spid="31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2675" y="160464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noProof="1"/>
              <a:t>					              	    Ränta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31A70B0-F603-7149-B5AC-30A5BD15442A}"/>
              </a:ext>
            </a:extLst>
          </p:cNvPr>
          <p:cNvGrpSpPr/>
          <p:nvPr/>
        </p:nvGrpSpPr>
        <p:grpSpPr>
          <a:xfrm>
            <a:off x="533801" y="617915"/>
            <a:ext cx="8379622" cy="1102237"/>
            <a:chOff x="533801" y="617915"/>
            <a:chExt cx="8379622" cy="1102237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9ECD4612-54E0-1447-9131-783C9B17F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2462" y="737773"/>
              <a:ext cx="1040961" cy="982379"/>
            </a:xfrm>
            <a:prstGeom prst="rect">
              <a:avLst/>
            </a:prstGeom>
          </p:spPr>
        </p:pic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AAA30B2D-02F6-5940-A6D8-C1896DBB1611}"/>
                </a:ext>
              </a:extLst>
            </p:cNvPr>
            <p:cNvSpPr/>
            <p:nvPr/>
          </p:nvSpPr>
          <p:spPr>
            <a:xfrm>
              <a:off x="533801" y="617915"/>
              <a:ext cx="8057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När man lånar eller sätter in pengar på ett sparkonto kan banken använda pengarna och betalar därför för att låna dem. Det banken betalar kallas för </a:t>
              </a:r>
              <a:r>
                <a:rPr lang="sv-SE" i="1" dirty="0">
                  <a:solidFill>
                    <a:srgbClr val="9A0002"/>
                  </a:solidFill>
                </a:rPr>
                <a:t>ränta</a:t>
              </a:r>
              <a:r>
                <a:rPr lang="sv-SE" dirty="0"/>
                <a:t>. 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3B85B65E-5F27-E948-8645-7CE33D5DE1FF}"/>
              </a:ext>
            </a:extLst>
          </p:cNvPr>
          <p:cNvGrpSpPr/>
          <p:nvPr/>
        </p:nvGrpSpPr>
        <p:grpSpPr>
          <a:xfrm>
            <a:off x="3232444" y="3319209"/>
            <a:ext cx="3003386" cy="461665"/>
            <a:chOff x="3584739" y="2555132"/>
            <a:chExt cx="3003386" cy="461665"/>
          </a:xfrm>
        </p:grpSpPr>
        <p:sp>
          <p:nvSpPr>
            <p:cNvPr id="15" name="textruta 29">
              <a:extLst>
                <a:ext uri="{FF2B5EF4-FFF2-40B4-BE49-F238E27FC236}">
                  <a16:creationId xmlns:a16="http://schemas.microsoft.com/office/drawing/2014/main" id="{4C44CBE1-268A-6C48-82E3-A41A23DEE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739" y="2579302"/>
              <a:ext cx="910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b="1" noProof="1">
                  <a:solidFill>
                    <a:srgbClr val="800000"/>
                  </a:solidFill>
                </a:rPr>
                <a:t>Delen =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D2F94F09-F32E-9442-A2F1-380100B63E50}"/>
                </a:ext>
              </a:extLst>
            </p:cNvPr>
            <p:cNvSpPr/>
            <p:nvPr/>
          </p:nvSpPr>
          <p:spPr>
            <a:xfrm>
              <a:off x="4362639" y="2555132"/>
              <a:ext cx="22254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noProof="1">
                  <a:solidFill>
                    <a:srgbClr val="800000"/>
                  </a:solidFill>
                </a:rPr>
                <a:t>Andelen </a:t>
              </a:r>
              <a:r>
                <a:rPr lang="sv-SE" sz="2400" noProof="1">
                  <a:solidFill>
                    <a:srgbClr val="9A0002"/>
                  </a:solidFill>
                  <a:latin typeface="Bradley Hand Bold"/>
                  <a:cs typeface="Bradley Hand Bold"/>
                </a:rPr>
                <a:t>∙</a:t>
              </a:r>
              <a:r>
                <a:rPr lang="sv-SE" b="1" noProof="1">
                  <a:solidFill>
                    <a:srgbClr val="800000"/>
                  </a:solidFill>
                </a:rPr>
                <a:t> Det hela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7468A75B-41CF-E749-B59D-8DE469406228}"/>
              </a:ext>
            </a:extLst>
          </p:cNvPr>
          <p:cNvSpPr/>
          <p:nvPr/>
        </p:nvSpPr>
        <p:spPr>
          <a:xfrm>
            <a:off x="640563" y="5157442"/>
            <a:ext cx="831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antar att vi sätter in kapitalet </a:t>
            </a:r>
            <a:r>
              <a:rPr lang="sv-SE" dirty="0">
                <a:solidFill>
                  <a:srgbClr val="00B050"/>
                </a:solidFill>
              </a:rPr>
              <a:t>5 000 kr</a:t>
            </a:r>
            <a:r>
              <a:rPr lang="sv-SE" dirty="0"/>
              <a:t> på ett bankkonto i </a:t>
            </a:r>
            <a:r>
              <a:rPr lang="sv-SE" b="1" dirty="0"/>
              <a:t>ett år </a:t>
            </a:r>
            <a:r>
              <a:rPr lang="sv-SE" dirty="0"/>
              <a:t>med räntesatsen </a:t>
            </a:r>
            <a:r>
              <a:rPr lang="sv-SE" dirty="0">
                <a:solidFill>
                  <a:srgbClr val="0070C0"/>
                </a:solidFill>
              </a:rPr>
              <a:t>4 %</a:t>
            </a:r>
            <a:r>
              <a:rPr lang="sv-SE" dirty="0"/>
              <a:t>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885C0CB-4601-AC47-9DBE-CE4D1B19CD67}"/>
              </a:ext>
            </a:extLst>
          </p:cNvPr>
          <p:cNvSpPr/>
          <p:nvPr/>
        </p:nvSpPr>
        <p:spPr>
          <a:xfrm>
            <a:off x="2529861" y="1384858"/>
            <a:ext cx="4065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Hur stor räntan blir beror på tre saker: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68653A4-5ECF-044B-A0D5-84E18FBC640F}"/>
              </a:ext>
            </a:extLst>
          </p:cNvPr>
          <p:cNvSpPr/>
          <p:nvPr/>
        </p:nvSpPr>
        <p:spPr>
          <a:xfrm>
            <a:off x="2758456" y="5534376"/>
            <a:ext cx="106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/>
              <a:t>Räntan 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7C4D34C-70F1-8646-A751-E66A12067FB6}"/>
              </a:ext>
            </a:extLst>
          </p:cNvPr>
          <p:cNvSpPr/>
          <p:nvPr/>
        </p:nvSpPr>
        <p:spPr>
          <a:xfrm>
            <a:off x="3667924" y="5533364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0,04 ∙ 5 000 kr  =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53A8278-85ED-BA4D-A510-984C6A1C39BB}"/>
              </a:ext>
            </a:extLst>
          </p:cNvPr>
          <p:cNvSpPr/>
          <p:nvPr/>
        </p:nvSpPr>
        <p:spPr>
          <a:xfrm>
            <a:off x="5265082" y="5533364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200 kr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49BAC76-1D26-E84F-B3DF-91DCC25E0A44}"/>
              </a:ext>
            </a:extLst>
          </p:cNvPr>
          <p:cNvSpPr/>
          <p:nvPr/>
        </p:nvSpPr>
        <p:spPr>
          <a:xfrm>
            <a:off x="848047" y="1693730"/>
            <a:ext cx="6903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• </a:t>
            </a:r>
            <a:r>
              <a:rPr lang="sv-SE" b="1" i="1" dirty="0">
                <a:solidFill>
                  <a:srgbClr val="9A0002"/>
                </a:solidFill>
              </a:rPr>
              <a:t>kapitalet</a:t>
            </a:r>
            <a:r>
              <a:rPr lang="sv-SE" dirty="0"/>
              <a:t>, det vill säga hur mycket pengar som satts in på kontot.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E57EDE51-BE84-114F-AADC-802D159638CD}"/>
              </a:ext>
            </a:extLst>
          </p:cNvPr>
          <p:cNvSpPr/>
          <p:nvPr/>
        </p:nvSpPr>
        <p:spPr>
          <a:xfrm>
            <a:off x="848047" y="2372309"/>
            <a:ext cx="702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• </a:t>
            </a:r>
            <a:r>
              <a:rPr lang="sv-SE" b="1" i="1" dirty="0">
                <a:solidFill>
                  <a:srgbClr val="9A0002"/>
                </a:solidFill>
              </a:rPr>
              <a:t>tiden</a:t>
            </a:r>
            <a:r>
              <a:rPr lang="sv-SE" dirty="0"/>
              <a:t>, det vill säga hur lång tid pengarna är insatta på kontot.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7650EF6-17CE-D848-9DE8-015256851E49}"/>
              </a:ext>
            </a:extLst>
          </p:cNvPr>
          <p:cNvSpPr/>
          <p:nvPr/>
        </p:nvSpPr>
        <p:spPr>
          <a:xfrm>
            <a:off x="848047" y="2056026"/>
            <a:ext cx="81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• </a:t>
            </a:r>
            <a:r>
              <a:rPr lang="sv-SE" b="1" i="1" dirty="0">
                <a:solidFill>
                  <a:srgbClr val="9A0002"/>
                </a:solidFill>
              </a:rPr>
              <a:t>räntesatsen</a:t>
            </a:r>
            <a:r>
              <a:rPr lang="sv-SE" dirty="0"/>
              <a:t>, det vill säga hur stor andel i procent som banken kommer att betala.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1354EF0-87FE-054D-952A-80374AECD8DE}"/>
              </a:ext>
            </a:extLst>
          </p:cNvPr>
          <p:cNvSpPr/>
          <p:nvPr/>
        </p:nvSpPr>
        <p:spPr>
          <a:xfrm>
            <a:off x="821122" y="3741657"/>
            <a:ext cx="7950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det gäller beräkningar med ränta så motsvaras </a:t>
            </a:r>
            <a:r>
              <a:rPr lang="sv-SE" dirty="0">
                <a:solidFill>
                  <a:srgbClr val="9A0002"/>
                </a:solidFill>
              </a:rPr>
              <a:t>delen</a:t>
            </a:r>
            <a:r>
              <a:rPr lang="sv-SE" dirty="0"/>
              <a:t> av </a:t>
            </a:r>
            <a:r>
              <a:rPr lang="sv-SE" b="1" dirty="0">
                <a:solidFill>
                  <a:srgbClr val="9A0002"/>
                </a:solidFill>
              </a:rPr>
              <a:t>räntan</a:t>
            </a:r>
            <a:r>
              <a:rPr lang="sv-SE" dirty="0"/>
              <a:t>, </a:t>
            </a:r>
            <a:r>
              <a:rPr lang="sv-SE" dirty="0">
                <a:solidFill>
                  <a:srgbClr val="0070C0"/>
                </a:solidFill>
              </a:rPr>
              <a:t>andelen</a:t>
            </a:r>
            <a:r>
              <a:rPr lang="sv-SE" dirty="0"/>
              <a:t> motsvaras av </a:t>
            </a:r>
            <a:r>
              <a:rPr lang="sv-SE" b="1" dirty="0">
                <a:solidFill>
                  <a:srgbClr val="0070C0"/>
                </a:solidFill>
              </a:rPr>
              <a:t>räntesatsen</a:t>
            </a:r>
            <a:r>
              <a:rPr lang="sv-SE" dirty="0"/>
              <a:t> och </a:t>
            </a:r>
            <a:r>
              <a:rPr lang="sv-SE" dirty="0">
                <a:solidFill>
                  <a:srgbClr val="00B050"/>
                </a:solidFill>
              </a:rPr>
              <a:t>det hela </a:t>
            </a:r>
            <a:r>
              <a:rPr lang="sv-SE" dirty="0"/>
              <a:t>motsvaras av </a:t>
            </a:r>
            <a:r>
              <a:rPr lang="sv-SE" b="1" dirty="0">
                <a:solidFill>
                  <a:srgbClr val="00B050"/>
                </a:solidFill>
              </a:rPr>
              <a:t>kapitalet</a:t>
            </a:r>
            <a:r>
              <a:rPr lang="sv-SE" dirty="0"/>
              <a:t>s storlek. 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C738187-E685-F644-9693-573301CD6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644" y="2874564"/>
            <a:ext cx="2185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b="1" noProof="1">
                <a:solidFill>
                  <a:srgbClr val="800000"/>
                </a:solidFill>
              </a:rPr>
              <a:t>Hur beräknas ränta?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CB628DE7-B1F2-1B4F-BF66-B0A212FEA517}"/>
              </a:ext>
            </a:extLst>
          </p:cNvPr>
          <p:cNvGrpSpPr/>
          <p:nvPr/>
        </p:nvGrpSpPr>
        <p:grpSpPr>
          <a:xfrm>
            <a:off x="2861813" y="4558833"/>
            <a:ext cx="3601289" cy="461665"/>
            <a:chOff x="3494440" y="2556764"/>
            <a:chExt cx="3601289" cy="461665"/>
          </a:xfrm>
        </p:grpSpPr>
        <p:sp>
          <p:nvSpPr>
            <p:cNvPr id="32" name="textruta 29">
              <a:extLst>
                <a:ext uri="{FF2B5EF4-FFF2-40B4-BE49-F238E27FC236}">
                  <a16:creationId xmlns:a16="http://schemas.microsoft.com/office/drawing/2014/main" id="{A18D53EF-BBA9-7642-A5E8-C6534F167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440" y="2590307"/>
              <a:ext cx="1033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b="1" noProof="1">
                  <a:solidFill>
                    <a:srgbClr val="800000"/>
                  </a:solidFill>
                </a:rPr>
                <a:t>Räntan </a:t>
              </a:r>
              <a:r>
                <a:rPr lang="sv-SE" sz="1800" b="1" noProof="1"/>
                <a:t>=</a:t>
              </a: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4888BB59-E387-0740-B81E-6AB34DBFF47B}"/>
                </a:ext>
              </a:extLst>
            </p:cNvPr>
            <p:cNvSpPr/>
            <p:nvPr/>
          </p:nvSpPr>
          <p:spPr>
            <a:xfrm>
              <a:off x="4389875" y="2556764"/>
              <a:ext cx="27058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noProof="1">
                  <a:solidFill>
                    <a:srgbClr val="0070C0"/>
                  </a:solidFill>
                </a:rPr>
                <a:t>Räntesatsen </a:t>
              </a:r>
              <a:r>
                <a:rPr lang="sv-SE" sz="2400" noProof="1">
                  <a:latin typeface="Bradley Hand Bold"/>
                  <a:cs typeface="Bradley Hand Bold"/>
                </a:rPr>
                <a:t>∙</a:t>
              </a:r>
              <a:r>
                <a:rPr lang="sv-SE" b="1" noProof="1">
                  <a:solidFill>
                    <a:srgbClr val="800000"/>
                  </a:solidFill>
                </a:rPr>
                <a:t> </a:t>
              </a:r>
              <a:r>
                <a:rPr lang="sv-SE" b="1" noProof="1">
                  <a:solidFill>
                    <a:srgbClr val="00B050"/>
                  </a:solidFill>
                </a:rPr>
                <a:t>Kapitalet</a:t>
              </a:r>
            </a:p>
          </p:txBody>
        </p:sp>
      </p:grpSp>
      <p:sp>
        <p:nvSpPr>
          <p:cNvPr id="34" name="textruta 29">
            <a:extLst>
              <a:ext uri="{FF2B5EF4-FFF2-40B4-BE49-F238E27FC236}">
                <a16:creationId xmlns:a16="http://schemas.microsoft.com/office/drawing/2014/main" id="{E00C4D5E-7EA9-1E48-BAC8-9BE0AF3C7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861" y="4330659"/>
            <a:ext cx="3815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noProof="1"/>
              <a:t>Om tiden är </a:t>
            </a:r>
            <a:r>
              <a:rPr lang="sv-SE" sz="1800" b="1" noProof="1"/>
              <a:t>ett år </a:t>
            </a:r>
            <a:r>
              <a:rPr lang="sv-SE" sz="1800" noProof="1"/>
              <a:t>så beräknas  räntan: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3EBF71F-916E-C84C-BD8F-42FC6265F44E}"/>
              </a:ext>
            </a:extLst>
          </p:cNvPr>
          <p:cNvSpPr/>
          <p:nvPr/>
        </p:nvSpPr>
        <p:spPr>
          <a:xfrm>
            <a:off x="1639229" y="6133888"/>
            <a:ext cx="5516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Är tiden istället </a:t>
            </a:r>
            <a:r>
              <a:rPr lang="sv-SE" b="1" dirty="0"/>
              <a:t>ett halvår </a:t>
            </a:r>
            <a:r>
              <a:rPr lang="sv-SE" dirty="0"/>
              <a:t>blir räntan 200/2 kr = 100 kr. </a:t>
            </a:r>
          </a:p>
        </p:txBody>
      </p:sp>
    </p:spTree>
    <p:extLst>
      <p:ext uri="{BB962C8B-B14F-4D97-AF65-F5344CB8AC3E}">
        <p14:creationId xmlns:p14="http://schemas.microsoft.com/office/powerpoint/2010/main" val="2861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1004360" y="2250245"/>
            <a:ext cx="362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 			 Kapital:  12 000 kr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162777" y="2526780"/>
            <a:ext cx="165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Räntesats: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97951" y="2896783"/>
            <a:ext cx="166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Ränta (1 år):</a:t>
            </a:r>
          </a:p>
        </p:txBody>
      </p:sp>
      <p:sp>
        <p:nvSpPr>
          <p:cNvPr id="10" name="Rektangel 9"/>
          <p:cNvSpPr/>
          <p:nvPr/>
        </p:nvSpPr>
        <p:spPr>
          <a:xfrm>
            <a:off x="3971800" y="2530757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0,06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334855" y="2899862"/>
            <a:ext cx="2379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0,06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nb-NO" dirty="0">
                <a:latin typeface="Bradley Hand Bold"/>
                <a:cs typeface="Bradley Hand Bold"/>
              </a:rPr>
              <a:t>12 000 kr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5170118" y="2899862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720 kr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2088743" y="3293504"/>
            <a:ext cx="147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månader: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1629290" y="3810313"/>
            <a:ext cx="201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Ränta (3 mån):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4433792" y="3841778"/>
            <a:ext cx="166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180 kr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1004360" y="4655726"/>
            <a:ext cx="323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		     Att betala:</a:t>
            </a:r>
          </a:p>
        </p:txBody>
      </p:sp>
      <p:sp>
        <p:nvSpPr>
          <p:cNvPr id="27" name="Rektangel 26"/>
          <p:cNvSpPr/>
          <p:nvPr/>
        </p:nvSpPr>
        <p:spPr>
          <a:xfrm>
            <a:off x="3288030" y="4654905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(12 000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180) kr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8" name="Rektangel 27"/>
          <p:cNvSpPr/>
          <p:nvPr/>
        </p:nvSpPr>
        <p:spPr>
          <a:xfrm>
            <a:off x="5360068" y="4667076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12 180 kr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1293834" y="5492374"/>
            <a:ext cx="646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a)  Räntan på 3 månader är 180 kr.</a:t>
            </a:r>
          </a:p>
          <a:p>
            <a:r>
              <a:rPr lang="sv-SE" dirty="0">
                <a:latin typeface="Bradley Hand Bold"/>
                <a:cs typeface="Bradley Hand Bold"/>
              </a:rPr>
              <a:t>	    b)  Patricia ska betala 12 180 kr sammanlagt.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7A1844F-89EF-954E-B41F-D0F562B233E1}"/>
              </a:ext>
            </a:extLst>
          </p:cNvPr>
          <p:cNvSpPr/>
          <p:nvPr/>
        </p:nvSpPr>
        <p:spPr>
          <a:xfrm>
            <a:off x="3334855" y="2528314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 </a:t>
            </a:r>
            <a:r>
              <a:rPr lang="sv-SE" dirty="0"/>
              <a:t>% =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1A6BC48E-9015-9849-850F-E61BD470906B}"/>
              </a:ext>
            </a:extLst>
          </p:cNvPr>
          <p:cNvGrpSpPr/>
          <p:nvPr/>
        </p:nvGrpSpPr>
        <p:grpSpPr>
          <a:xfrm>
            <a:off x="349241" y="540312"/>
            <a:ext cx="8794759" cy="1550127"/>
            <a:chOff x="355200" y="154543"/>
            <a:chExt cx="8794759" cy="1550127"/>
          </a:xfrm>
        </p:grpSpPr>
        <p:grpSp>
          <p:nvGrpSpPr>
            <p:cNvPr id="2" name="Grupp 1"/>
            <p:cNvGrpSpPr/>
            <p:nvPr/>
          </p:nvGrpSpPr>
          <p:grpSpPr>
            <a:xfrm>
              <a:off x="355200" y="154543"/>
              <a:ext cx="8794759" cy="1550127"/>
              <a:chOff x="349241" y="518643"/>
              <a:chExt cx="8794759" cy="1550127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762000" y="522193"/>
                <a:ext cx="8382000" cy="154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Patricia lånar 12 000 kr för att köpa en elbas. Räntesatsen är 6 %. </a:t>
                </a:r>
              </a:p>
              <a:p>
                <a:r>
                  <a:rPr lang="sv-SE" dirty="0"/>
                  <a:t>Hon betalar tillbaka lånet efter tre månader.</a:t>
                </a:r>
              </a:p>
              <a:p>
                <a:endParaRPr lang="sv-SE" sz="1050" dirty="0"/>
              </a:p>
              <a:p>
                <a:r>
                  <a:rPr lang="sv-SE" dirty="0"/>
                  <a:t>a) Hur stor blir räntan? </a:t>
                </a:r>
              </a:p>
              <a:p>
                <a:endParaRPr lang="sv-SE" sz="1050" dirty="0"/>
              </a:p>
              <a:p>
                <a:r>
                  <a:rPr lang="sv-SE" dirty="0"/>
                  <a:t>b) Hur mycket ska Patricia betala tillbaka sammanlagt?  </a:t>
                </a:r>
              </a:p>
            </p:txBody>
          </p:sp>
          <p:pic>
            <p:nvPicPr>
              <p:cNvPr id="15" name="Bildobjekt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9241" y="518643"/>
                <a:ext cx="419100" cy="520700"/>
              </a:xfrm>
              <a:prstGeom prst="rect">
                <a:avLst/>
              </a:prstGeom>
            </p:spPr>
          </p:pic>
        </p:grp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6100E589-FCF2-374D-B1FD-5AFA863E6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2205" y="242179"/>
              <a:ext cx="1264766" cy="831002"/>
            </a:xfrm>
            <a:prstGeom prst="rect">
              <a:avLst/>
            </a:prstGeom>
          </p:spPr>
        </p:pic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BAED3693-89EE-664B-B516-1552ECE30452}"/>
              </a:ext>
            </a:extLst>
          </p:cNvPr>
          <p:cNvGrpSpPr/>
          <p:nvPr/>
        </p:nvGrpSpPr>
        <p:grpSpPr>
          <a:xfrm>
            <a:off x="3374435" y="3212158"/>
            <a:ext cx="937271" cy="600341"/>
            <a:chOff x="6248558" y="2933901"/>
            <a:chExt cx="937271" cy="600341"/>
          </a:xfrm>
        </p:grpSpPr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98040A61-3906-2E43-A14F-BBB5D541E1A3}"/>
                </a:ext>
              </a:extLst>
            </p:cNvPr>
            <p:cNvSpPr txBox="1"/>
            <p:nvPr/>
          </p:nvSpPr>
          <p:spPr>
            <a:xfrm>
              <a:off x="6618045" y="3047079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år </a:t>
              </a:r>
              <a:r>
                <a:rPr lang="sv-SE" dirty="0"/>
                <a:t>=</a:t>
              </a:r>
            </a:p>
          </p:txBody>
        </p:sp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434E28B5-3F21-EE4F-B403-8DD98DFDB17A}"/>
                </a:ext>
              </a:extLst>
            </p:cNvPr>
            <p:cNvGrpSpPr/>
            <p:nvPr/>
          </p:nvGrpSpPr>
          <p:grpSpPr>
            <a:xfrm>
              <a:off x="6248558" y="2933901"/>
              <a:ext cx="510076" cy="600341"/>
              <a:chOff x="3737896" y="1885818"/>
              <a:chExt cx="510076" cy="600341"/>
            </a:xfrm>
          </p:grpSpPr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33F403DA-3CF6-304F-B6FB-CEDB6460F734}"/>
                  </a:ext>
                </a:extLst>
              </p:cNvPr>
              <p:cNvSpPr txBox="1"/>
              <p:nvPr/>
            </p:nvSpPr>
            <p:spPr>
              <a:xfrm>
                <a:off x="3840551" y="1885818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40" name="textruta 39">
                <a:extLst>
                  <a:ext uri="{FF2B5EF4-FFF2-40B4-BE49-F238E27FC236}">
                    <a16:creationId xmlns:a16="http://schemas.microsoft.com/office/drawing/2014/main" id="{C3087162-688C-D349-A0F7-E1D04E8C2BFC}"/>
                  </a:ext>
                </a:extLst>
              </p:cNvPr>
              <p:cNvSpPr txBox="1"/>
              <p:nvPr/>
            </p:nvSpPr>
            <p:spPr>
              <a:xfrm>
                <a:off x="3737896" y="2116827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12</a:t>
                </a:r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74DE8C28-4853-EB4A-934D-392CBF8138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8347" y="2183662"/>
                <a:ext cx="209036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6A19C7FD-3C90-D049-AB92-B540C70176CE}"/>
              </a:ext>
            </a:extLst>
          </p:cNvPr>
          <p:cNvGrpSpPr/>
          <p:nvPr/>
        </p:nvGrpSpPr>
        <p:grpSpPr>
          <a:xfrm>
            <a:off x="4139446" y="3231659"/>
            <a:ext cx="687402" cy="567869"/>
            <a:chOff x="6277715" y="2945731"/>
            <a:chExt cx="687402" cy="567869"/>
          </a:xfrm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BE47F007-B4F9-764A-955B-4C737133BA7E}"/>
                </a:ext>
              </a:extLst>
            </p:cNvPr>
            <p:cNvSpPr txBox="1"/>
            <p:nvPr/>
          </p:nvSpPr>
          <p:spPr>
            <a:xfrm>
              <a:off x="6572061" y="30510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år</a:t>
              </a:r>
            </a:p>
          </p:txBody>
        </p:sp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C85F5652-5E66-9949-BFDE-3DE847E12C75}"/>
                </a:ext>
              </a:extLst>
            </p:cNvPr>
            <p:cNvGrpSpPr/>
            <p:nvPr/>
          </p:nvGrpSpPr>
          <p:grpSpPr>
            <a:xfrm>
              <a:off x="6277715" y="2945731"/>
              <a:ext cx="402541" cy="567869"/>
              <a:chOff x="3767053" y="1897648"/>
              <a:chExt cx="402541" cy="567869"/>
            </a:xfrm>
          </p:grpSpPr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E04CD21B-F76D-754F-A364-9CE9AF4625D2}"/>
                  </a:ext>
                </a:extLst>
              </p:cNvPr>
              <p:cNvSpPr txBox="1"/>
              <p:nvPr/>
            </p:nvSpPr>
            <p:spPr>
              <a:xfrm>
                <a:off x="3863100" y="189764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46" name="textruta 45">
                <a:extLst>
                  <a:ext uri="{FF2B5EF4-FFF2-40B4-BE49-F238E27FC236}">
                    <a16:creationId xmlns:a16="http://schemas.microsoft.com/office/drawing/2014/main" id="{A95E93FF-C348-A645-9482-CDC49D3D89A3}"/>
                  </a:ext>
                </a:extLst>
              </p:cNvPr>
              <p:cNvSpPr txBox="1"/>
              <p:nvPr/>
            </p:nvSpPr>
            <p:spPr>
              <a:xfrm>
                <a:off x="3767053" y="2096185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4</a:t>
                </a:r>
              </a:p>
            </p:txBody>
          </p:sp>
          <p:cxnSp>
            <p:nvCxnSpPr>
              <p:cNvPr id="47" name="Rak 46">
                <a:extLst>
                  <a:ext uri="{FF2B5EF4-FFF2-40B4-BE49-F238E27FC236}">
                    <a16:creationId xmlns:a16="http://schemas.microsoft.com/office/drawing/2014/main" id="{DBD5D40C-5CB0-6449-BF98-9932CA22D8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0969" y="2173063"/>
                <a:ext cx="17553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upp 53">
            <a:extLst>
              <a:ext uri="{FF2B5EF4-FFF2-40B4-BE49-F238E27FC236}">
                <a16:creationId xmlns:a16="http://schemas.microsoft.com/office/drawing/2014/main" id="{C47DF899-6164-E54F-9169-8B1EF4C3751C}"/>
              </a:ext>
            </a:extLst>
          </p:cNvPr>
          <p:cNvGrpSpPr/>
          <p:nvPr/>
        </p:nvGrpSpPr>
        <p:grpSpPr>
          <a:xfrm>
            <a:off x="3416749" y="3730153"/>
            <a:ext cx="1150558" cy="585486"/>
            <a:chOff x="6393121" y="2939100"/>
            <a:chExt cx="1074098" cy="585486"/>
          </a:xfrm>
        </p:grpSpPr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28C84BD5-4120-9043-A1C5-09B2C40748B7}"/>
                </a:ext>
              </a:extLst>
            </p:cNvPr>
            <p:cNvSpPr txBox="1"/>
            <p:nvPr/>
          </p:nvSpPr>
          <p:spPr>
            <a:xfrm>
              <a:off x="6873787" y="304707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kr </a:t>
              </a:r>
              <a:r>
                <a:rPr lang="sv-SE" dirty="0"/>
                <a:t>=</a:t>
              </a:r>
            </a:p>
          </p:txBody>
        </p:sp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98F20D8D-62A2-5A43-B549-32B7641C4421}"/>
                </a:ext>
              </a:extLst>
            </p:cNvPr>
            <p:cNvGrpSpPr/>
            <p:nvPr/>
          </p:nvGrpSpPr>
          <p:grpSpPr>
            <a:xfrm>
              <a:off x="6393121" y="2939100"/>
              <a:ext cx="570456" cy="585486"/>
              <a:chOff x="3882459" y="1891017"/>
              <a:chExt cx="570456" cy="585486"/>
            </a:xfrm>
          </p:grpSpPr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69E1FBFF-49E1-4C4F-9DF1-00D87D7B23EB}"/>
                  </a:ext>
                </a:extLst>
              </p:cNvPr>
              <p:cNvSpPr txBox="1"/>
              <p:nvPr/>
            </p:nvSpPr>
            <p:spPr>
              <a:xfrm>
                <a:off x="3882459" y="1891017"/>
                <a:ext cx="570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720</a:t>
                </a:r>
              </a:p>
            </p:txBody>
          </p:sp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24C5766B-820A-6646-831B-0C45F239BE57}"/>
                  </a:ext>
                </a:extLst>
              </p:cNvPr>
              <p:cNvSpPr txBox="1"/>
              <p:nvPr/>
            </p:nvSpPr>
            <p:spPr>
              <a:xfrm>
                <a:off x="3943450" y="2107171"/>
                <a:ext cx="362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4</a:t>
                </a:r>
              </a:p>
            </p:txBody>
          </p:sp>
          <p:cxnSp>
            <p:nvCxnSpPr>
              <p:cNvPr id="59" name="Rak 58">
                <a:extLst>
                  <a:ext uri="{FF2B5EF4-FFF2-40B4-BE49-F238E27FC236}">
                    <a16:creationId xmlns:a16="http://schemas.microsoft.com/office/drawing/2014/main" id="{C9713A9A-FA4B-6D48-BDE4-56D942BECD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8347" y="2183662"/>
                <a:ext cx="486157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07D53504-CD7C-A6D5-7CA2-8C13BD1CB3F8}"/>
              </a:ext>
            </a:extLst>
          </p:cNvPr>
          <p:cNvSpPr/>
          <p:nvPr/>
        </p:nvSpPr>
        <p:spPr>
          <a:xfrm>
            <a:off x="227318" y="101028"/>
            <a:ext cx="110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6567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  <p:bldP spid="18" grpId="0"/>
      <p:bldP spid="19" grpId="0"/>
      <p:bldP spid="20" grpId="0"/>
      <p:bldP spid="26" grpId="0"/>
      <p:bldP spid="27" grpId="0"/>
      <p:bldP spid="28" grpId="0"/>
      <p:bldP spid="30" grpId="0"/>
      <p:bldP spid="31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CFDA74B7-1BF7-904E-BE70-7D28E5B21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150" y="270261"/>
            <a:ext cx="29584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000" b="1" noProof="1"/>
              <a:t>Procent - procentenheter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B05CE83-A304-0441-8526-BB8D39F1B776}"/>
              </a:ext>
            </a:extLst>
          </p:cNvPr>
          <p:cNvSpPr/>
          <p:nvPr/>
        </p:nvSpPr>
        <p:spPr>
          <a:xfrm>
            <a:off x="2124135" y="842840"/>
            <a:ext cx="520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Vad är det för skillnad på </a:t>
            </a:r>
            <a:r>
              <a:rPr lang="sv-SE" b="1" i="1" dirty="0">
                <a:solidFill>
                  <a:srgbClr val="9A0002"/>
                </a:solidFill>
              </a:rPr>
              <a:t>procentenhet </a:t>
            </a:r>
            <a:r>
              <a:rPr lang="sv-SE" dirty="0"/>
              <a:t>och </a:t>
            </a:r>
            <a:r>
              <a:rPr lang="sv-SE" b="1" i="1" dirty="0">
                <a:solidFill>
                  <a:srgbClr val="9A0002"/>
                </a:solidFill>
              </a:rPr>
              <a:t>procent</a:t>
            </a:r>
            <a:r>
              <a:rPr lang="sv-SE" dirty="0"/>
              <a:t>? </a:t>
            </a:r>
          </a:p>
          <a:p>
            <a:r>
              <a:rPr lang="sv-SE" dirty="0"/>
              <a:t>Och när ska man använda de olika begreppen?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4BC859-1539-5E4E-B4F1-9E79FF9353FE}"/>
              </a:ext>
            </a:extLst>
          </p:cNvPr>
          <p:cNvSpPr/>
          <p:nvPr/>
        </p:nvSpPr>
        <p:spPr>
          <a:xfrm>
            <a:off x="2124135" y="2196935"/>
            <a:ext cx="6416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räntesatsen är </a:t>
            </a:r>
            <a:r>
              <a:rPr lang="sv-SE" dirty="0">
                <a:solidFill>
                  <a:srgbClr val="9A0002"/>
                </a:solidFill>
              </a:rPr>
              <a:t>2 % </a:t>
            </a:r>
            <a:r>
              <a:rPr lang="sv-SE" dirty="0"/>
              <a:t>så är </a:t>
            </a:r>
            <a:r>
              <a:rPr lang="sv-SE" dirty="0">
                <a:solidFill>
                  <a:srgbClr val="9A0002"/>
                </a:solidFill>
              </a:rPr>
              <a:t>räntan</a:t>
            </a:r>
            <a:r>
              <a:rPr lang="sv-SE" dirty="0"/>
              <a:t> på ett år </a:t>
            </a:r>
            <a:r>
              <a:rPr lang="sv-SE" dirty="0">
                <a:solidFill>
                  <a:srgbClr val="9A0002"/>
                </a:solidFill>
              </a:rPr>
              <a:t>2 000 kr</a:t>
            </a:r>
            <a:r>
              <a:rPr lang="sv-SE" dirty="0"/>
              <a:t>. 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8DCAEC1-526C-CF4B-8EEB-369D3EDB1F5C}"/>
              </a:ext>
            </a:extLst>
          </p:cNvPr>
          <p:cNvSpPr/>
          <p:nvPr/>
        </p:nvSpPr>
        <p:spPr>
          <a:xfrm>
            <a:off x="2124135" y="2585651"/>
            <a:ext cx="541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räntesatsen är </a:t>
            </a:r>
            <a:r>
              <a:rPr lang="sv-SE" dirty="0">
                <a:solidFill>
                  <a:srgbClr val="9A0002"/>
                </a:solidFill>
              </a:rPr>
              <a:t>3 % </a:t>
            </a:r>
            <a:r>
              <a:rPr lang="sv-SE" dirty="0"/>
              <a:t>så är </a:t>
            </a:r>
            <a:r>
              <a:rPr lang="sv-SE" dirty="0">
                <a:solidFill>
                  <a:srgbClr val="9A0002"/>
                </a:solidFill>
              </a:rPr>
              <a:t>räntan</a:t>
            </a:r>
            <a:r>
              <a:rPr lang="sv-SE" dirty="0"/>
              <a:t> på ett år </a:t>
            </a:r>
            <a:r>
              <a:rPr lang="sv-SE" dirty="0">
                <a:solidFill>
                  <a:srgbClr val="9A0002"/>
                </a:solidFill>
              </a:rPr>
              <a:t>3 000 kr</a:t>
            </a:r>
            <a:r>
              <a:rPr lang="sv-SE" dirty="0"/>
              <a:t>. 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7A15995-DD1D-0245-A999-08D9F05CB785}"/>
              </a:ext>
            </a:extLst>
          </p:cNvPr>
          <p:cNvSpPr/>
          <p:nvPr/>
        </p:nvSpPr>
        <p:spPr>
          <a:xfrm>
            <a:off x="2124135" y="2981635"/>
            <a:ext cx="3041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Räntan </a:t>
            </a:r>
            <a:r>
              <a:rPr lang="sv-SE" dirty="0">
                <a:solidFill>
                  <a:srgbClr val="9A0002"/>
                </a:solidFill>
              </a:rPr>
              <a:t>ökar med 1 000 kr</a:t>
            </a:r>
            <a:r>
              <a:rPr lang="sv-SE" dirty="0"/>
              <a:t>. 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01E8A82-F472-1940-8456-07D69F4D1D21}"/>
              </a:ext>
            </a:extLst>
          </p:cNvPr>
          <p:cNvSpPr/>
          <p:nvPr/>
        </p:nvSpPr>
        <p:spPr>
          <a:xfrm>
            <a:off x="3178363" y="3474071"/>
            <a:ext cx="3636202" cy="369332"/>
          </a:xfrm>
          <a:prstGeom prst="rect">
            <a:avLst/>
          </a:prstGeom>
          <a:ln>
            <a:solidFill>
              <a:srgbClr val="9A0002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Ökningen kan beskrivas på två sätt: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EFF72B0-F55B-A846-A94B-FCE73E5390B6}"/>
              </a:ext>
            </a:extLst>
          </p:cNvPr>
          <p:cNvSpPr txBox="1"/>
          <p:nvPr/>
        </p:nvSpPr>
        <p:spPr>
          <a:xfrm>
            <a:off x="1060488" y="4114249"/>
            <a:ext cx="429875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2DF48BA0-C921-3847-8436-41C9A9CECEDF}"/>
              </a:ext>
            </a:extLst>
          </p:cNvPr>
          <p:cNvGrpSpPr/>
          <p:nvPr/>
        </p:nvGrpSpPr>
        <p:grpSpPr>
          <a:xfrm>
            <a:off x="2882901" y="4027992"/>
            <a:ext cx="910497" cy="668998"/>
            <a:chOff x="6293306" y="2897246"/>
            <a:chExt cx="910497" cy="668998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AF148B01-5179-6E4B-A166-483859326818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EEDD328A-E663-B044-BEFA-8995BE0826B5}"/>
                </a:ext>
              </a:extLst>
            </p:cNvPr>
            <p:cNvGrpSpPr/>
            <p:nvPr/>
          </p:nvGrpSpPr>
          <p:grpSpPr>
            <a:xfrm>
              <a:off x="6293306" y="2897246"/>
              <a:ext cx="710776" cy="668998"/>
              <a:chOff x="3782644" y="1849163"/>
              <a:chExt cx="710776" cy="668998"/>
            </a:xfrm>
          </p:grpSpPr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E0E96408-C247-BD4F-B642-6B6274A0AE7C}"/>
                  </a:ext>
                </a:extLst>
              </p:cNvPr>
              <p:cNvSpPr txBox="1"/>
              <p:nvPr/>
            </p:nvSpPr>
            <p:spPr>
              <a:xfrm>
                <a:off x="3840677" y="1849163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1000</a:t>
                </a:r>
              </a:p>
            </p:txBody>
          </p:sp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139A96A4-D454-B44D-9280-8DE15A081C97}"/>
                  </a:ext>
                </a:extLst>
              </p:cNvPr>
              <p:cNvSpPr txBox="1"/>
              <p:nvPr/>
            </p:nvSpPr>
            <p:spPr>
              <a:xfrm>
                <a:off x="3782644" y="2148829"/>
                <a:ext cx="70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2000</a:t>
                </a:r>
              </a:p>
            </p:txBody>
          </p:sp>
          <p:cxnSp>
            <p:nvCxnSpPr>
              <p:cNvPr id="18" name="Rak 17">
                <a:extLst>
                  <a:ext uri="{FF2B5EF4-FFF2-40B4-BE49-F238E27FC236}">
                    <a16:creationId xmlns:a16="http://schemas.microsoft.com/office/drawing/2014/main" id="{C21C6821-C02A-BC4D-8518-9000CDDD0C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BFEB85F7-61B3-6B48-B96F-8C56EE46CFE8}"/>
              </a:ext>
            </a:extLst>
          </p:cNvPr>
          <p:cNvSpPr txBox="1"/>
          <p:nvPr/>
        </p:nvSpPr>
        <p:spPr>
          <a:xfrm>
            <a:off x="1585030" y="4158442"/>
            <a:ext cx="143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Ökning </a:t>
            </a:r>
            <a:r>
              <a:rPr lang="sv-SE" b="1" dirty="0">
                <a:solidFill>
                  <a:srgbClr val="9A0002"/>
                </a:solidFill>
              </a:rPr>
              <a:t>(%)</a:t>
            </a:r>
            <a:r>
              <a:rPr lang="sv-SE" dirty="0"/>
              <a:t> :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7288F3A3-D52C-344E-941B-B3862222A3E8}"/>
              </a:ext>
            </a:extLst>
          </p:cNvPr>
          <p:cNvSpPr txBox="1"/>
          <p:nvPr/>
        </p:nvSpPr>
        <p:spPr>
          <a:xfrm>
            <a:off x="3696270" y="418781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50 %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7C44ACE-D3BD-634A-9DC6-0DFCB8701151}"/>
              </a:ext>
            </a:extLst>
          </p:cNvPr>
          <p:cNvSpPr txBox="1"/>
          <p:nvPr/>
        </p:nvSpPr>
        <p:spPr>
          <a:xfrm>
            <a:off x="1060487" y="4692093"/>
            <a:ext cx="429875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0A39266-1257-BE4F-BE52-01129DA009DB}"/>
              </a:ext>
            </a:extLst>
          </p:cNvPr>
          <p:cNvSpPr txBox="1"/>
          <p:nvPr/>
        </p:nvSpPr>
        <p:spPr>
          <a:xfrm>
            <a:off x="1590958" y="4726363"/>
            <a:ext cx="274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Ökning </a:t>
            </a:r>
            <a:r>
              <a:rPr lang="sv-SE" b="1" dirty="0">
                <a:solidFill>
                  <a:srgbClr val="9A0002"/>
                </a:solidFill>
              </a:rPr>
              <a:t>(procentenheter) </a:t>
            </a:r>
            <a:r>
              <a:rPr lang="sv-SE" dirty="0"/>
              <a:t>: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598D3CF-049A-AB45-9BE2-1CA94B22C27F}"/>
              </a:ext>
            </a:extLst>
          </p:cNvPr>
          <p:cNvSpPr txBox="1"/>
          <p:nvPr/>
        </p:nvSpPr>
        <p:spPr>
          <a:xfrm>
            <a:off x="4093284" y="4726363"/>
            <a:ext cx="252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(2 – 1 ) procentenheter =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45B2664D-87AD-8849-BCEC-89141CECBAB8}"/>
              </a:ext>
            </a:extLst>
          </p:cNvPr>
          <p:cNvSpPr txBox="1"/>
          <p:nvPr/>
        </p:nvSpPr>
        <p:spPr>
          <a:xfrm>
            <a:off x="6512541" y="4729413"/>
            <a:ext cx="16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 procentenhet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FD2F7217-822D-2B41-B22F-3CBF8C5BC933}"/>
              </a:ext>
            </a:extLst>
          </p:cNvPr>
          <p:cNvSpPr txBox="1"/>
          <p:nvPr/>
        </p:nvSpPr>
        <p:spPr>
          <a:xfrm>
            <a:off x="967877" y="5587368"/>
            <a:ext cx="444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Ökningen i procent kan också beräknas genom att </a:t>
            </a:r>
            <a:r>
              <a:rPr lang="sv-SE" dirty="0">
                <a:solidFill>
                  <a:srgbClr val="9A0002"/>
                </a:solidFill>
              </a:rPr>
              <a:t>förändringen i procentenheter </a:t>
            </a:r>
            <a:r>
              <a:rPr lang="sv-SE" dirty="0"/>
              <a:t>divideras med </a:t>
            </a:r>
            <a:r>
              <a:rPr lang="sv-SE" dirty="0">
                <a:solidFill>
                  <a:srgbClr val="9A0002"/>
                </a:solidFill>
              </a:rPr>
              <a:t>räntesatsen från början</a:t>
            </a:r>
            <a:r>
              <a:rPr lang="sv-SE" dirty="0"/>
              <a:t>. 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18326349-3157-2641-8E48-3693710FC348}"/>
              </a:ext>
            </a:extLst>
          </p:cNvPr>
          <p:cNvSpPr txBox="1"/>
          <p:nvPr/>
        </p:nvSpPr>
        <p:spPr>
          <a:xfrm>
            <a:off x="5249443" y="5771940"/>
            <a:ext cx="143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Ökning (%) :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BDCB5181-8FCF-A94A-8345-D83DAB843A63}"/>
              </a:ext>
            </a:extLst>
          </p:cNvPr>
          <p:cNvGrpSpPr/>
          <p:nvPr/>
        </p:nvGrpSpPr>
        <p:grpSpPr>
          <a:xfrm>
            <a:off x="6454508" y="5640261"/>
            <a:ext cx="624370" cy="668998"/>
            <a:chOff x="6293306" y="2897246"/>
            <a:chExt cx="624370" cy="668998"/>
          </a:xfrm>
        </p:grpSpPr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D84F4234-BC99-D047-8A36-C54E81076321}"/>
                </a:ext>
              </a:extLst>
            </p:cNvPr>
            <p:cNvSpPr txBox="1"/>
            <p:nvPr/>
          </p:nvSpPr>
          <p:spPr>
            <a:xfrm>
              <a:off x="6618045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38F365DA-6467-AA47-A595-EAAAB3B950E7}"/>
                </a:ext>
              </a:extLst>
            </p:cNvPr>
            <p:cNvGrpSpPr/>
            <p:nvPr/>
          </p:nvGrpSpPr>
          <p:grpSpPr>
            <a:xfrm>
              <a:off x="6293306" y="2897246"/>
              <a:ext cx="359719" cy="668998"/>
              <a:chOff x="3782644" y="1849163"/>
              <a:chExt cx="359719" cy="668998"/>
            </a:xfrm>
          </p:grpSpPr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9E43B6D1-EE26-D241-A438-9FD9B70223F8}"/>
                  </a:ext>
                </a:extLst>
              </p:cNvPr>
              <p:cNvSpPr txBox="1"/>
              <p:nvPr/>
            </p:nvSpPr>
            <p:spPr>
              <a:xfrm>
                <a:off x="3840677" y="184916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CA4331F8-8C66-5D4A-977A-A014951448BC}"/>
                  </a:ext>
                </a:extLst>
              </p:cNvPr>
              <p:cNvSpPr txBox="1"/>
              <p:nvPr/>
            </p:nvSpPr>
            <p:spPr>
              <a:xfrm>
                <a:off x="3782644" y="2148829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2</a:t>
                </a: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41D60F4C-496B-8740-B0D7-89787F026F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8347" y="2183662"/>
                <a:ext cx="20903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ruta 33">
            <a:extLst>
              <a:ext uri="{FF2B5EF4-FFF2-40B4-BE49-F238E27FC236}">
                <a16:creationId xmlns:a16="http://schemas.microsoft.com/office/drawing/2014/main" id="{49A8157D-10AF-734A-B2E3-BE1B7D1DDA2F}"/>
              </a:ext>
            </a:extLst>
          </p:cNvPr>
          <p:cNvSpPr txBox="1"/>
          <p:nvPr/>
        </p:nvSpPr>
        <p:spPr>
          <a:xfrm>
            <a:off x="6940435" y="579289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50 %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882CB7E3-C3F7-E64B-B7F1-355341C2FB70}"/>
              </a:ext>
            </a:extLst>
          </p:cNvPr>
          <p:cNvGrpSpPr/>
          <p:nvPr/>
        </p:nvGrpSpPr>
        <p:grpSpPr>
          <a:xfrm>
            <a:off x="1793590" y="1660746"/>
            <a:ext cx="6906356" cy="1294237"/>
            <a:chOff x="1793590" y="1660746"/>
            <a:chExt cx="6906356" cy="1294237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1DF44830-687F-454F-9267-E240F1C8833D}"/>
                </a:ext>
              </a:extLst>
            </p:cNvPr>
            <p:cNvSpPr/>
            <p:nvPr/>
          </p:nvSpPr>
          <p:spPr>
            <a:xfrm>
              <a:off x="1793590" y="1792771"/>
              <a:ext cx="64160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err="1"/>
                <a:t>Nour</a:t>
              </a:r>
              <a:r>
                <a:rPr lang="sv-SE" dirty="0"/>
                <a:t> har lånat 100 000 kronor för att köpa en motorcykel. </a:t>
              </a:r>
            </a:p>
          </p:txBody>
        </p:sp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A68378F1-111F-E541-AE94-676203158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b="5748"/>
            <a:stretch/>
          </p:blipFill>
          <p:spPr>
            <a:xfrm>
              <a:off x="7326775" y="1660746"/>
              <a:ext cx="1373171" cy="1294237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7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 animBg="1"/>
      <p:bldP spid="12" grpId="0" animBg="1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637985" y="2302222"/>
            <a:ext cx="368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 	Räntesats från början:  5 </a:t>
            </a:r>
            <a:r>
              <a:rPr lang="sv-SE" dirty="0"/>
              <a:t>%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004611" y="2737948"/>
            <a:ext cx="165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Ny räntesats: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93648" y="3131367"/>
            <a:ext cx="291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Ökning(procentenheter):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496642" y="3131367"/>
            <a:ext cx="3250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(7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5) procentenheter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5931132" y="3131367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 procentenheter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1944597" y="4857148"/>
            <a:ext cx="687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a)  Ökningen är 2 procentenheter.</a:t>
            </a:r>
          </a:p>
          <a:p>
            <a:r>
              <a:rPr lang="sv-SE" dirty="0">
                <a:latin typeface="Bradley Hand Bold"/>
                <a:cs typeface="Bradley Hand Bold"/>
              </a:rPr>
              <a:t>	    b)  Ökningen är 40 </a:t>
            </a:r>
            <a:r>
              <a:rPr lang="sv-SE" dirty="0">
                <a:cs typeface="Bradley Hand Bold"/>
              </a:rPr>
              <a:t>%.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7A1844F-89EF-954E-B41F-D0F562B233E1}"/>
              </a:ext>
            </a:extLst>
          </p:cNvPr>
          <p:cNvSpPr/>
          <p:nvPr/>
        </p:nvSpPr>
        <p:spPr>
          <a:xfrm>
            <a:off x="3517336" y="274105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 </a:t>
            </a:r>
            <a:r>
              <a:rPr lang="sv-SE" dirty="0"/>
              <a:t>%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5DEC1501-B0AE-664B-8D57-BB044D4CD321}"/>
              </a:ext>
            </a:extLst>
          </p:cNvPr>
          <p:cNvSpPr txBox="1"/>
          <p:nvPr/>
        </p:nvSpPr>
        <p:spPr>
          <a:xfrm>
            <a:off x="637985" y="3890646"/>
            <a:ext cx="38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grpSp>
        <p:nvGrpSpPr>
          <p:cNvPr id="38" name="Grupp 37">
            <a:extLst>
              <a:ext uri="{FF2B5EF4-FFF2-40B4-BE49-F238E27FC236}">
                <a16:creationId xmlns:a16="http://schemas.microsoft.com/office/drawing/2014/main" id="{2642CFC4-5FF6-AE4A-BD5D-D598764D5E61}"/>
              </a:ext>
            </a:extLst>
          </p:cNvPr>
          <p:cNvGrpSpPr/>
          <p:nvPr/>
        </p:nvGrpSpPr>
        <p:grpSpPr>
          <a:xfrm>
            <a:off x="3517336" y="3783671"/>
            <a:ext cx="571024" cy="602076"/>
            <a:chOff x="6465538" y="2940104"/>
            <a:chExt cx="533077" cy="602076"/>
          </a:xfrm>
        </p:grpSpPr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D3A8B9B5-03EC-D64E-A2B4-E169EB0105E5}"/>
                </a:ext>
              </a:extLst>
            </p:cNvPr>
            <p:cNvSpPr txBox="1"/>
            <p:nvPr/>
          </p:nvSpPr>
          <p:spPr>
            <a:xfrm>
              <a:off x="6718475" y="3047079"/>
              <a:ext cx="280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B6B324F9-48D6-D243-9AB8-FCB71695BA34}"/>
                </a:ext>
              </a:extLst>
            </p:cNvPr>
            <p:cNvGrpSpPr/>
            <p:nvPr/>
          </p:nvGrpSpPr>
          <p:grpSpPr>
            <a:xfrm>
              <a:off x="6465538" y="2940104"/>
              <a:ext cx="325823" cy="602076"/>
              <a:chOff x="3954876" y="1892021"/>
              <a:chExt cx="325823" cy="602076"/>
            </a:xfrm>
          </p:grpSpPr>
          <p:sp>
            <p:nvSpPr>
              <p:cNvPr id="41" name="textruta 40">
                <a:extLst>
                  <a:ext uri="{FF2B5EF4-FFF2-40B4-BE49-F238E27FC236}">
                    <a16:creationId xmlns:a16="http://schemas.microsoft.com/office/drawing/2014/main" id="{99A37A1F-6B3E-B446-AA78-7D702FF2F05D}"/>
                  </a:ext>
                </a:extLst>
              </p:cNvPr>
              <p:cNvSpPr txBox="1"/>
              <p:nvPr/>
            </p:nvSpPr>
            <p:spPr>
              <a:xfrm>
                <a:off x="3973622" y="1892021"/>
                <a:ext cx="307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2DA53BCB-506B-3D49-BC14-D116FD1523BE}"/>
                  </a:ext>
                </a:extLst>
              </p:cNvPr>
              <p:cNvSpPr txBox="1"/>
              <p:nvPr/>
            </p:nvSpPr>
            <p:spPr>
              <a:xfrm>
                <a:off x="3954876" y="2124765"/>
                <a:ext cx="304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43" name="Rak 42">
                <a:extLst>
                  <a:ext uri="{FF2B5EF4-FFF2-40B4-BE49-F238E27FC236}">
                    <a16:creationId xmlns:a16="http://schemas.microsoft.com/office/drawing/2014/main" id="{8250D658-B1EB-0643-A0ED-21776F243B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5254" y="2183662"/>
                <a:ext cx="22332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F0D0F943-E8B8-864A-8FD7-7B0B5817C92E}"/>
              </a:ext>
            </a:extLst>
          </p:cNvPr>
          <p:cNvSpPr/>
          <p:nvPr/>
        </p:nvSpPr>
        <p:spPr>
          <a:xfrm>
            <a:off x="3999020" y="3890646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0,40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46897F36-5722-E34D-A4CF-5FEE54D76931}"/>
              </a:ext>
            </a:extLst>
          </p:cNvPr>
          <p:cNvSpPr/>
          <p:nvPr/>
        </p:nvSpPr>
        <p:spPr>
          <a:xfrm>
            <a:off x="4748100" y="3890646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40 </a:t>
            </a:r>
            <a:r>
              <a:rPr lang="sv-SE" dirty="0"/>
              <a:t>%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9F5016C4-B847-B446-8126-ECFDA99D2C75}"/>
              </a:ext>
            </a:extLst>
          </p:cNvPr>
          <p:cNvGrpSpPr/>
          <p:nvPr/>
        </p:nvGrpSpPr>
        <p:grpSpPr>
          <a:xfrm>
            <a:off x="1615871" y="707085"/>
            <a:ext cx="8382000" cy="1392260"/>
            <a:chOff x="1570151" y="150791"/>
            <a:chExt cx="8382000" cy="1392260"/>
          </a:xfrm>
        </p:grpSpPr>
        <p:sp>
          <p:nvSpPr>
            <p:cNvPr id="3" name="Rektangel 2"/>
            <p:cNvSpPr/>
            <p:nvPr/>
          </p:nvSpPr>
          <p:spPr>
            <a:xfrm>
              <a:off x="1570151" y="250389"/>
              <a:ext cx="838200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Räntesatsen på ett lån höjs från 5 % till 7 %.</a:t>
              </a:r>
            </a:p>
            <a:p>
              <a:endParaRPr lang="sv-SE" sz="1100" dirty="0"/>
            </a:p>
            <a:p>
              <a:r>
                <a:rPr lang="sv-SE" dirty="0"/>
                <a:t>a) Hur stor är ökningen i procentenheter? </a:t>
              </a:r>
            </a:p>
            <a:p>
              <a:endParaRPr lang="sv-SE" sz="1000" dirty="0"/>
            </a:p>
            <a:p>
              <a:r>
                <a:rPr lang="sv-SE" dirty="0"/>
                <a:t>b) Hur stor är ökningen i hela procent?  </a:t>
              </a:r>
            </a:p>
          </p:txBody>
        </p:sp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D8F078D6-BA6B-5243-AF12-F229491CA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59" y="150791"/>
              <a:ext cx="1246024" cy="1207769"/>
            </a:xfrm>
            <a:prstGeom prst="rect">
              <a:avLst/>
            </a:prstGeom>
          </p:spPr>
        </p:pic>
      </p:grpSp>
      <p:sp>
        <p:nvSpPr>
          <p:cNvPr id="26" name="textruta 25">
            <a:extLst>
              <a:ext uri="{FF2B5EF4-FFF2-40B4-BE49-F238E27FC236}">
                <a16:creationId xmlns:a16="http://schemas.microsoft.com/office/drawing/2014/main" id="{C25A949D-7CFA-8ECA-2C58-F1E88ABB861F}"/>
              </a:ext>
            </a:extLst>
          </p:cNvPr>
          <p:cNvSpPr txBox="1"/>
          <p:nvPr/>
        </p:nvSpPr>
        <p:spPr>
          <a:xfrm>
            <a:off x="2052534" y="3883411"/>
            <a:ext cx="167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(</a:t>
            </a:r>
            <a:r>
              <a:rPr lang="sv-SE" dirty="0">
                <a:cs typeface="Bradley Hand Bold"/>
              </a:rPr>
              <a:t>%</a:t>
            </a:r>
            <a:r>
              <a:rPr lang="sv-SE" dirty="0">
                <a:latin typeface="Bradley Hand Bold"/>
                <a:cs typeface="Bradley Hand Bold"/>
              </a:rPr>
              <a:t>):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B681A98-55B0-614B-A788-436B0196BF8D}"/>
              </a:ext>
            </a:extLst>
          </p:cNvPr>
          <p:cNvSpPr/>
          <p:nvPr/>
        </p:nvSpPr>
        <p:spPr>
          <a:xfrm>
            <a:off x="515438" y="376722"/>
            <a:ext cx="110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2749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30" grpId="0"/>
      <p:bldP spid="31" grpId="0"/>
      <p:bldP spid="35" grpId="0"/>
      <p:bldP spid="44" grpId="0"/>
      <p:bldP spid="46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>
            <a:extLst>
              <a:ext uri="{FF2B5EF4-FFF2-40B4-BE49-F238E27FC236}">
                <a16:creationId xmlns:a16="http://schemas.microsoft.com/office/drawing/2014/main" id="{01254C42-7CB3-2048-AF7C-74630D6510DB}"/>
              </a:ext>
            </a:extLst>
          </p:cNvPr>
          <p:cNvGrpSpPr/>
          <p:nvPr/>
        </p:nvGrpSpPr>
        <p:grpSpPr>
          <a:xfrm>
            <a:off x="2195880" y="4917646"/>
            <a:ext cx="1910058" cy="568712"/>
            <a:chOff x="2195880" y="4917646"/>
            <a:chExt cx="1910058" cy="568712"/>
          </a:xfrm>
        </p:grpSpPr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0C6D9A7F-E47B-9047-9219-AD14C081E612}"/>
                </a:ext>
              </a:extLst>
            </p:cNvPr>
            <p:cNvGrpSpPr/>
            <p:nvPr/>
          </p:nvGrpSpPr>
          <p:grpSpPr>
            <a:xfrm>
              <a:off x="2195880" y="4917646"/>
              <a:ext cx="1136247" cy="568712"/>
              <a:chOff x="2575932" y="4456208"/>
              <a:chExt cx="1136247" cy="568712"/>
            </a:xfrm>
          </p:grpSpPr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DD790CE8-9009-6541-A3A9-FE31B1EAA1F0}"/>
                  </a:ext>
                </a:extLst>
              </p:cNvPr>
              <p:cNvSpPr/>
              <p:nvPr/>
            </p:nvSpPr>
            <p:spPr>
              <a:xfrm>
                <a:off x="2575932" y="4456208"/>
                <a:ext cx="356839" cy="5687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636E9FA-1915-DB4C-AD77-C5106D11F2CC}"/>
                  </a:ext>
                </a:extLst>
              </p:cNvPr>
              <p:cNvSpPr/>
              <p:nvPr/>
            </p:nvSpPr>
            <p:spPr>
              <a:xfrm>
                <a:off x="2965636" y="4456208"/>
                <a:ext cx="356839" cy="5687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A78C99D2-E5BB-ED45-B641-CD8A03BACA11}"/>
                  </a:ext>
                </a:extLst>
              </p:cNvPr>
              <p:cNvSpPr/>
              <p:nvPr/>
            </p:nvSpPr>
            <p:spPr>
              <a:xfrm>
                <a:off x="3355340" y="4456208"/>
                <a:ext cx="356839" cy="5687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0A116BCF-6973-080D-5E9E-334459306F2E}"/>
                </a:ext>
              </a:extLst>
            </p:cNvPr>
            <p:cNvSpPr/>
            <p:nvPr/>
          </p:nvSpPr>
          <p:spPr>
            <a:xfrm>
              <a:off x="3364992" y="4917646"/>
              <a:ext cx="356839" cy="5687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2D239DE9-A441-8A59-75C1-077849981750}"/>
                </a:ext>
              </a:extLst>
            </p:cNvPr>
            <p:cNvSpPr/>
            <p:nvPr/>
          </p:nvSpPr>
          <p:spPr>
            <a:xfrm>
              <a:off x="3749099" y="4917646"/>
              <a:ext cx="356839" cy="5687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ektangel 1"/>
          <p:cNvSpPr/>
          <p:nvPr/>
        </p:nvSpPr>
        <p:spPr>
          <a:xfrm>
            <a:off x="-360851" y="139199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								  Det hela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2851287" y="909501"/>
            <a:ext cx="2231173" cy="728327"/>
            <a:chOff x="2940267" y="1268458"/>
            <a:chExt cx="2231173" cy="728327"/>
          </a:xfrm>
        </p:grpSpPr>
        <p:sp>
          <p:nvSpPr>
            <p:cNvPr id="3" name="textruta 2"/>
            <p:cNvSpPr txBox="1"/>
            <p:nvPr/>
          </p:nvSpPr>
          <p:spPr>
            <a:xfrm>
              <a:off x="2940267" y="1453124"/>
              <a:ext cx="2231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>
                  <a:solidFill>
                    <a:srgbClr val="800000"/>
                  </a:solidFill>
                </a:rPr>
                <a:t>Andelen = </a:t>
              </a:r>
            </a:p>
          </p:txBody>
        </p:sp>
        <p:grpSp>
          <p:nvGrpSpPr>
            <p:cNvPr id="4" name="Grupp 3"/>
            <p:cNvGrpSpPr>
              <a:grpSpLocks/>
            </p:cNvGrpSpPr>
            <p:nvPr/>
          </p:nvGrpSpPr>
          <p:grpSpPr bwMode="auto">
            <a:xfrm>
              <a:off x="4040407" y="1268458"/>
              <a:ext cx="989312" cy="728327"/>
              <a:chOff x="3981452" y="1789733"/>
              <a:chExt cx="988852" cy="728532"/>
            </a:xfrm>
          </p:grpSpPr>
          <p:sp>
            <p:nvSpPr>
              <p:cNvPr id="5" name="textruta 29"/>
              <p:cNvSpPr txBox="1">
                <a:spLocks noChangeArrowheads="1"/>
              </p:cNvSpPr>
              <p:nvPr/>
            </p:nvSpPr>
            <p:spPr bwMode="auto">
              <a:xfrm>
                <a:off x="4054991" y="1789733"/>
                <a:ext cx="74280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b="1">
                    <a:solidFill>
                      <a:srgbClr val="800000"/>
                    </a:solidFill>
                  </a:rPr>
                  <a:t>Delen</a:t>
                </a:r>
              </a:p>
            </p:txBody>
          </p:sp>
          <p:sp>
            <p:nvSpPr>
              <p:cNvPr id="6" name="textruta 30"/>
              <p:cNvSpPr txBox="1">
                <a:spLocks noChangeArrowheads="1"/>
              </p:cNvSpPr>
              <p:nvPr/>
            </p:nvSpPr>
            <p:spPr bwMode="auto">
              <a:xfrm>
                <a:off x="3981452" y="2148829"/>
                <a:ext cx="98885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b="1">
                    <a:solidFill>
                      <a:srgbClr val="800000"/>
                    </a:solidFill>
                  </a:rPr>
                  <a:t>Det hela</a:t>
                </a:r>
              </a:p>
            </p:txBody>
          </p:sp>
          <p:cxnSp>
            <p:nvCxnSpPr>
              <p:cNvPr id="7" name="Rak 6"/>
              <p:cNvCxnSpPr/>
              <p:nvPr/>
            </p:nvCxnSpPr>
            <p:spPr>
              <a:xfrm>
                <a:off x="3981452" y="2148829"/>
                <a:ext cx="942755" cy="0"/>
              </a:xfrm>
              <a:prstGeom prst="line">
                <a:avLst/>
              </a:prstGeom>
              <a:ln w="158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upp 11"/>
          <p:cNvGrpSpPr/>
          <p:nvPr/>
        </p:nvGrpSpPr>
        <p:grpSpPr>
          <a:xfrm>
            <a:off x="2369245" y="1956802"/>
            <a:ext cx="2951560" cy="373154"/>
            <a:chOff x="4150494" y="2598682"/>
            <a:chExt cx="2951560" cy="373154"/>
          </a:xfrm>
        </p:grpSpPr>
        <p:sp>
          <p:nvSpPr>
            <p:cNvPr id="10" name="textruta 29"/>
            <p:cNvSpPr txBox="1">
              <a:spLocks noChangeArrowheads="1"/>
            </p:cNvSpPr>
            <p:nvPr/>
          </p:nvSpPr>
          <p:spPr bwMode="auto">
            <a:xfrm>
              <a:off x="6361146" y="2598682"/>
              <a:ext cx="7409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b="1">
                  <a:solidFill>
                    <a:srgbClr val="800000"/>
                  </a:solidFill>
                </a:rPr>
                <a:t>Delen</a:t>
              </a: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4150494" y="2602504"/>
              <a:ext cx="2437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>
                  <a:solidFill>
                    <a:srgbClr val="800000"/>
                  </a:solidFill>
                </a:rPr>
                <a:t>Andelen av Det hela  =</a:t>
              </a: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866CB86F-036E-7A41-A984-EF19FB0B3476}"/>
              </a:ext>
            </a:extLst>
          </p:cNvPr>
          <p:cNvSpPr/>
          <p:nvPr/>
        </p:nvSpPr>
        <p:spPr>
          <a:xfrm>
            <a:off x="1506419" y="2624434"/>
            <a:ext cx="5150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Om vi vet </a:t>
            </a:r>
            <a:r>
              <a:rPr lang="sv-SE" dirty="0">
                <a:solidFill>
                  <a:srgbClr val="C00000"/>
                </a:solidFill>
              </a:rPr>
              <a:t>andelen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och delen </a:t>
            </a:r>
            <a:r>
              <a:rPr lang="sv-SE" dirty="0"/>
              <a:t>kan vi beräkna </a:t>
            </a:r>
            <a:r>
              <a:rPr lang="sv-SE" dirty="0">
                <a:solidFill>
                  <a:srgbClr val="C00000"/>
                </a:solidFill>
              </a:rPr>
              <a:t>det hela</a:t>
            </a:r>
            <a:r>
              <a:rPr lang="sv-SE" dirty="0"/>
              <a:t>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F2D88DB-AF39-784B-88F1-EB0CF5906038}"/>
              </a:ext>
            </a:extLst>
          </p:cNvPr>
          <p:cNvSpPr/>
          <p:nvPr/>
        </p:nvSpPr>
        <p:spPr>
          <a:xfrm>
            <a:off x="1496319" y="3157698"/>
            <a:ext cx="152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Till exempel:</a:t>
            </a:r>
          </a:p>
        </p:txBody>
      </p:sp>
      <p:grpSp>
        <p:nvGrpSpPr>
          <p:cNvPr id="65" name="Grupp 64">
            <a:extLst>
              <a:ext uri="{FF2B5EF4-FFF2-40B4-BE49-F238E27FC236}">
                <a16:creationId xmlns:a16="http://schemas.microsoft.com/office/drawing/2014/main" id="{F6B6745C-0478-BE45-A298-F5C7BC86BDCF}"/>
              </a:ext>
            </a:extLst>
          </p:cNvPr>
          <p:cNvGrpSpPr/>
          <p:nvPr/>
        </p:nvGrpSpPr>
        <p:grpSpPr>
          <a:xfrm>
            <a:off x="2194682" y="5562751"/>
            <a:ext cx="1911256" cy="521486"/>
            <a:chOff x="2758208" y="5584016"/>
            <a:chExt cx="1911256" cy="521486"/>
          </a:xfrm>
        </p:grpSpPr>
        <p:sp>
          <p:nvSpPr>
            <p:cNvPr id="20" name="Höger klammerparentes 19">
              <a:extLst>
                <a:ext uri="{FF2B5EF4-FFF2-40B4-BE49-F238E27FC236}">
                  <a16:creationId xmlns:a16="http://schemas.microsoft.com/office/drawing/2014/main" id="{F45E43BF-2D3E-D04A-B4A6-862FAE700511}"/>
                </a:ext>
              </a:extLst>
            </p:cNvPr>
            <p:cNvSpPr/>
            <p:nvPr/>
          </p:nvSpPr>
          <p:spPr>
            <a:xfrm rot="5400000">
              <a:off x="3620961" y="4721263"/>
              <a:ext cx="185749" cy="191125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2A966959-F819-0F40-BA69-A0881C3051FE}"/>
                </a:ext>
              </a:extLst>
            </p:cNvPr>
            <p:cNvSpPr/>
            <p:nvPr/>
          </p:nvSpPr>
          <p:spPr>
            <a:xfrm>
              <a:off x="3116245" y="5736170"/>
              <a:ext cx="1348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Alla frukter</a:t>
              </a:r>
            </a:p>
          </p:txBody>
        </p:sp>
      </p:grpSp>
      <p:grpSp>
        <p:nvGrpSpPr>
          <p:cNvPr id="66" name="Grupp 65">
            <a:extLst>
              <a:ext uri="{FF2B5EF4-FFF2-40B4-BE49-F238E27FC236}">
                <a16:creationId xmlns:a16="http://schemas.microsoft.com/office/drawing/2014/main" id="{CB5C991B-F370-7441-88D8-6F343DB3252B}"/>
              </a:ext>
            </a:extLst>
          </p:cNvPr>
          <p:cNvGrpSpPr/>
          <p:nvPr/>
        </p:nvGrpSpPr>
        <p:grpSpPr>
          <a:xfrm>
            <a:off x="2060829" y="4347841"/>
            <a:ext cx="1348160" cy="476033"/>
            <a:chOff x="2624355" y="4369106"/>
            <a:chExt cx="1348160" cy="476033"/>
          </a:xfrm>
        </p:grpSpPr>
        <p:sp>
          <p:nvSpPr>
            <p:cNvPr id="22" name="Höger klammerparentes 21">
              <a:extLst>
                <a:ext uri="{FF2B5EF4-FFF2-40B4-BE49-F238E27FC236}">
                  <a16:creationId xmlns:a16="http://schemas.microsoft.com/office/drawing/2014/main" id="{A7858C7F-DE6A-3342-937E-7D389E78F5C8}"/>
                </a:ext>
              </a:extLst>
            </p:cNvPr>
            <p:cNvSpPr/>
            <p:nvPr/>
          </p:nvSpPr>
          <p:spPr>
            <a:xfrm rot="16200000">
              <a:off x="3098396" y="4427595"/>
              <a:ext cx="103760" cy="73132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A07DBF9B-3271-CB46-8353-CDE823BA2A31}"/>
                </a:ext>
              </a:extLst>
            </p:cNvPr>
            <p:cNvSpPr/>
            <p:nvPr/>
          </p:nvSpPr>
          <p:spPr>
            <a:xfrm>
              <a:off x="2624355" y="4369106"/>
              <a:ext cx="1348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6 äpplen</a:t>
              </a:r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5329D994-8B0A-C04C-92DB-AB413A43960E}"/>
              </a:ext>
            </a:extLst>
          </p:cNvPr>
          <p:cNvGrpSpPr/>
          <p:nvPr/>
        </p:nvGrpSpPr>
        <p:grpSpPr>
          <a:xfrm>
            <a:off x="2216978" y="4985715"/>
            <a:ext cx="309706" cy="356380"/>
            <a:chOff x="6973415" y="4583381"/>
            <a:chExt cx="309706" cy="356380"/>
          </a:xfrm>
        </p:grpSpPr>
        <p:sp>
          <p:nvSpPr>
            <p:cNvPr id="24" name="Ellips 23">
              <a:extLst>
                <a:ext uri="{FF2B5EF4-FFF2-40B4-BE49-F238E27FC236}">
                  <a16:creationId xmlns:a16="http://schemas.microsoft.com/office/drawing/2014/main" id="{B907365A-DAF6-6544-8B29-3FA64B7F62DF}"/>
                </a:ext>
              </a:extLst>
            </p:cNvPr>
            <p:cNvSpPr/>
            <p:nvPr/>
          </p:nvSpPr>
          <p:spPr>
            <a:xfrm>
              <a:off x="7062811" y="4583381"/>
              <a:ext cx="126009" cy="131753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Ellips 24">
              <a:extLst>
                <a:ext uri="{FF2B5EF4-FFF2-40B4-BE49-F238E27FC236}">
                  <a16:creationId xmlns:a16="http://schemas.microsoft.com/office/drawing/2014/main" id="{E56F296A-4B24-4A4C-89BD-1063B2F5AB65}"/>
                </a:ext>
              </a:extLst>
            </p:cNvPr>
            <p:cNvSpPr/>
            <p:nvPr/>
          </p:nvSpPr>
          <p:spPr>
            <a:xfrm>
              <a:off x="7157112" y="4808008"/>
              <a:ext cx="126009" cy="131753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Ellips 28">
              <a:extLst>
                <a:ext uri="{FF2B5EF4-FFF2-40B4-BE49-F238E27FC236}">
                  <a16:creationId xmlns:a16="http://schemas.microsoft.com/office/drawing/2014/main" id="{06C8C6D7-1F8D-5F4C-89AC-DC7884D14094}"/>
                </a:ext>
              </a:extLst>
            </p:cNvPr>
            <p:cNvSpPr/>
            <p:nvPr/>
          </p:nvSpPr>
          <p:spPr>
            <a:xfrm>
              <a:off x="6973415" y="4778698"/>
              <a:ext cx="126009" cy="131753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F4CEB1DD-B8F8-C84F-86D0-57B96EB81D43}"/>
              </a:ext>
            </a:extLst>
          </p:cNvPr>
          <p:cNvGrpSpPr/>
          <p:nvPr/>
        </p:nvGrpSpPr>
        <p:grpSpPr>
          <a:xfrm>
            <a:off x="2610407" y="4985715"/>
            <a:ext cx="309706" cy="356380"/>
            <a:chOff x="6973415" y="4583381"/>
            <a:chExt cx="309706" cy="356380"/>
          </a:xfrm>
        </p:grpSpPr>
        <p:sp>
          <p:nvSpPr>
            <p:cNvPr id="32" name="Ellips 31">
              <a:extLst>
                <a:ext uri="{FF2B5EF4-FFF2-40B4-BE49-F238E27FC236}">
                  <a16:creationId xmlns:a16="http://schemas.microsoft.com/office/drawing/2014/main" id="{9269B403-3119-5D49-99E1-367C30B82A98}"/>
                </a:ext>
              </a:extLst>
            </p:cNvPr>
            <p:cNvSpPr/>
            <p:nvPr/>
          </p:nvSpPr>
          <p:spPr>
            <a:xfrm>
              <a:off x="7062811" y="4583381"/>
              <a:ext cx="126009" cy="131753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Ellips 32">
              <a:extLst>
                <a:ext uri="{FF2B5EF4-FFF2-40B4-BE49-F238E27FC236}">
                  <a16:creationId xmlns:a16="http://schemas.microsoft.com/office/drawing/2014/main" id="{A223BA00-B347-0744-9A02-E1FC36665C4C}"/>
                </a:ext>
              </a:extLst>
            </p:cNvPr>
            <p:cNvSpPr/>
            <p:nvPr/>
          </p:nvSpPr>
          <p:spPr>
            <a:xfrm>
              <a:off x="7157112" y="4808008"/>
              <a:ext cx="126009" cy="131753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43FC3925-BDCE-7C4B-92F4-5F4A5A5E3EED}"/>
                </a:ext>
              </a:extLst>
            </p:cNvPr>
            <p:cNvSpPr/>
            <p:nvPr/>
          </p:nvSpPr>
          <p:spPr>
            <a:xfrm>
              <a:off x="6973415" y="4778698"/>
              <a:ext cx="126009" cy="131753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1" name="Rektangel 40">
            <a:extLst>
              <a:ext uri="{FF2B5EF4-FFF2-40B4-BE49-F238E27FC236}">
                <a16:creationId xmlns:a16="http://schemas.microsoft.com/office/drawing/2014/main" id="{C2E35250-2DA4-5C4D-8BE0-7964FD7F95AC}"/>
              </a:ext>
            </a:extLst>
          </p:cNvPr>
          <p:cNvSpPr/>
          <p:nvPr/>
        </p:nvSpPr>
        <p:spPr>
          <a:xfrm>
            <a:off x="4806876" y="4424906"/>
            <a:ext cx="325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40 % av alla frukter = 6 </a:t>
            </a:r>
            <a:r>
              <a:rPr lang="nb-NO" dirty="0" err="1"/>
              <a:t>st</a:t>
            </a:r>
            <a:endParaRPr lang="sv-SE" dirty="0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AE1D5BA0-0EB2-B845-8FA1-58359B8623CC}"/>
              </a:ext>
            </a:extLst>
          </p:cNvPr>
          <p:cNvSpPr/>
          <p:nvPr/>
        </p:nvSpPr>
        <p:spPr>
          <a:xfrm>
            <a:off x="4768151" y="5972174"/>
            <a:ext cx="2869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Det finns 15 frukter i korgen.</a:t>
            </a:r>
            <a:endParaRPr lang="sv-SE" dirty="0"/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9565D8D8-42DE-CD46-BBC9-B75A16101122}"/>
              </a:ext>
            </a:extLst>
          </p:cNvPr>
          <p:cNvGrpSpPr/>
          <p:nvPr/>
        </p:nvGrpSpPr>
        <p:grpSpPr>
          <a:xfrm>
            <a:off x="255274" y="3422843"/>
            <a:ext cx="7202615" cy="1443686"/>
            <a:chOff x="444582" y="3495225"/>
            <a:chExt cx="7202615" cy="1443686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E0A2BA2-777A-D54C-9A3D-31C06FBC0F4D}"/>
                </a:ext>
              </a:extLst>
            </p:cNvPr>
            <p:cNvSpPr/>
            <p:nvPr/>
          </p:nvSpPr>
          <p:spPr>
            <a:xfrm>
              <a:off x="2069945" y="3495225"/>
              <a:ext cx="5577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40 % av frukterna i en korg är äpplen. Hur många frukter finns det i korgen om antalet äpplen är 6?</a:t>
              </a:r>
            </a:p>
          </p:txBody>
        </p:sp>
        <p:pic>
          <p:nvPicPr>
            <p:cNvPr id="63" name="Bildobjekt 62">
              <a:extLst>
                <a:ext uri="{FF2B5EF4-FFF2-40B4-BE49-F238E27FC236}">
                  <a16:creationId xmlns:a16="http://schemas.microsoft.com/office/drawing/2014/main" id="{D5EB1E42-307B-024E-8F9B-2FA25151C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</a:blip>
            <a:srcRect t="17413" b="16833"/>
            <a:stretch/>
          </p:blipFill>
          <p:spPr>
            <a:xfrm>
              <a:off x="444582" y="3830964"/>
              <a:ext cx="1684982" cy="1107947"/>
            </a:xfrm>
            <a:prstGeom prst="ellipse">
              <a:avLst/>
            </a:prstGeom>
          </p:spPr>
        </p:pic>
      </p:grpSp>
      <p:sp>
        <p:nvSpPr>
          <p:cNvPr id="69" name="Rektangel 68">
            <a:extLst>
              <a:ext uri="{FF2B5EF4-FFF2-40B4-BE49-F238E27FC236}">
                <a16:creationId xmlns:a16="http://schemas.microsoft.com/office/drawing/2014/main" id="{47650DB6-F9A2-BD11-FD22-50E8954A8DAB}"/>
              </a:ext>
            </a:extLst>
          </p:cNvPr>
          <p:cNvSpPr/>
          <p:nvPr/>
        </p:nvSpPr>
        <p:spPr>
          <a:xfrm>
            <a:off x="4806876" y="4811043"/>
            <a:ext cx="325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20 % av alla frukter = </a:t>
            </a:r>
            <a:r>
              <a:rPr lang="nb-NO" dirty="0">
                <a:solidFill>
                  <a:srgbClr val="FF0000"/>
                </a:solidFill>
              </a:rPr>
              <a:t>3</a:t>
            </a:r>
            <a:r>
              <a:rPr lang="nb-NO" dirty="0"/>
              <a:t> </a:t>
            </a:r>
            <a:r>
              <a:rPr lang="nb-NO" dirty="0" err="1"/>
              <a:t>st</a:t>
            </a:r>
            <a:endParaRPr lang="sv-SE" dirty="0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28028E41-B584-8899-B06B-14644CEDD81B}"/>
              </a:ext>
            </a:extLst>
          </p:cNvPr>
          <p:cNvSpPr/>
          <p:nvPr/>
        </p:nvSpPr>
        <p:spPr>
          <a:xfrm>
            <a:off x="4669262" y="5290873"/>
            <a:ext cx="362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100 % av alla frukter = </a:t>
            </a:r>
            <a:r>
              <a:rPr lang="nb-NO" dirty="0">
                <a:solidFill>
                  <a:srgbClr val="FF0000"/>
                </a:solidFill>
              </a:rPr>
              <a:t>3</a:t>
            </a:r>
            <a:r>
              <a:rPr lang="nb-NO" dirty="0"/>
              <a:t> · 5 </a:t>
            </a:r>
            <a:r>
              <a:rPr lang="nb-NO" dirty="0" err="1"/>
              <a:t>st</a:t>
            </a:r>
            <a:r>
              <a:rPr lang="nb-NO" dirty="0"/>
              <a:t> = 15 </a:t>
            </a:r>
            <a:r>
              <a:rPr lang="nb-NO" dirty="0" err="1"/>
              <a:t>st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73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1" grpId="0"/>
      <p:bldP spid="62" grpId="0"/>
      <p:bldP spid="69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D1997CD-D796-CBAC-CE58-FCE1F9E5E4F0}"/>
              </a:ext>
            </a:extLst>
          </p:cNvPr>
          <p:cNvSpPr/>
          <p:nvPr/>
        </p:nvSpPr>
        <p:spPr>
          <a:xfrm>
            <a:off x="1792372" y="2818936"/>
            <a:ext cx="180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Bradley Hand Bold"/>
                <a:cs typeface="Bradley Hand Bold"/>
              </a:rPr>
              <a:t>10 </a:t>
            </a:r>
            <a:r>
              <a:rPr lang="nb-NO" dirty="0"/>
              <a:t>% </a:t>
            </a:r>
            <a:r>
              <a:rPr lang="nb-NO" dirty="0">
                <a:latin typeface="Bradley Hand Bold"/>
                <a:cs typeface="Bradley Hand Bold"/>
              </a:rPr>
              <a:t>av alla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541B2141-62E5-BF9A-77CF-D7962977D604}"/>
              </a:ext>
            </a:extLst>
          </p:cNvPr>
          <p:cNvGrpSpPr/>
          <p:nvPr/>
        </p:nvGrpSpPr>
        <p:grpSpPr>
          <a:xfrm>
            <a:off x="3278201" y="2698865"/>
            <a:ext cx="1075311" cy="597416"/>
            <a:chOff x="1617123" y="5331872"/>
            <a:chExt cx="1075311" cy="597416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7BD184E9-F670-68F2-263F-E92FE17C70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7123" y="5331872"/>
              <a:ext cx="482824" cy="597416"/>
              <a:chOff x="3932991" y="1904827"/>
              <a:chExt cx="483918" cy="596267"/>
            </a:xfrm>
          </p:grpSpPr>
          <p:sp>
            <p:nvSpPr>
              <p:cNvPr id="6" name="textruta 24">
                <a:extLst>
                  <a:ext uri="{FF2B5EF4-FFF2-40B4-BE49-F238E27FC236}">
                    <a16:creationId xmlns:a16="http://schemas.microsoft.com/office/drawing/2014/main" id="{44F7D47F-C8E2-80A7-C597-808AE8A0A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2991" y="1904827"/>
                <a:ext cx="48391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75</a:t>
                </a:r>
              </a:p>
            </p:txBody>
          </p:sp>
          <p:sp>
            <p:nvSpPr>
              <p:cNvPr id="7" name="textruta 25">
                <a:extLst>
                  <a:ext uri="{FF2B5EF4-FFF2-40B4-BE49-F238E27FC236}">
                    <a16:creationId xmlns:a16="http://schemas.microsoft.com/office/drawing/2014/main" id="{89DF8474-4D7E-CBDE-8E02-22AE63CC6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0809" y="2132472"/>
                <a:ext cx="324862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3</a:t>
                </a:r>
              </a:p>
            </p:txBody>
          </p:sp>
          <p:cxnSp>
            <p:nvCxnSpPr>
              <p:cNvPr id="8" name="Rak 7">
                <a:extLst>
                  <a:ext uri="{FF2B5EF4-FFF2-40B4-BE49-F238E27FC236}">
                    <a16:creationId xmlns:a16="http://schemas.microsoft.com/office/drawing/2014/main" id="{2C1FF2ED-74E9-56FF-6150-9F6E9BEEA6D9}"/>
                  </a:ext>
                </a:extLst>
              </p:cNvPr>
              <p:cNvCxnSpPr/>
              <p:nvPr/>
            </p:nvCxnSpPr>
            <p:spPr>
              <a:xfrm>
                <a:off x="3961883" y="2202961"/>
                <a:ext cx="39787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C8573BEF-4AAD-C86C-057B-8AEE81C04E4E}"/>
                </a:ext>
              </a:extLst>
            </p:cNvPr>
            <p:cNvSpPr txBox="1"/>
            <p:nvPr/>
          </p:nvSpPr>
          <p:spPr>
            <a:xfrm>
              <a:off x="1962434" y="5445914"/>
              <a:ext cx="73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F06287C2-C9F2-A9F8-9AFE-9AC25CFBD758}"/>
              </a:ext>
            </a:extLst>
          </p:cNvPr>
          <p:cNvSpPr/>
          <p:nvPr/>
        </p:nvSpPr>
        <p:spPr>
          <a:xfrm>
            <a:off x="4129801" y="2818345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25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7C17480-7B0C-4182-4AAE-1118BB7D92DC}"/>
              </a:ext>
            </a:extLst>
          </p:cNvPr>
          <p:cNvSpPr/>
          <p:nvPr/>
        </p:nvSpPr>
        <p:spPr>
          <a:xfrm>
            <a:off x="1792372" y="2196781"/>
            <a:ext cx="180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Bradley Hand Bold"/>
                <a:cs typeface="Bradley Hand Bold"/>
              </a:rPr>
              <a:t>30 </a:t>
            </a:r>
            <a:r>
              <a:rPr lang="nb-NO" dirty="0"/>
              <a:t>% </a:t>
            </a:r>
            <a:r>
              <a:rPr lang="nb-NO" dirty="0">
                <a:latin typeface="Bradley Hand Bold"/>
                <a:cs typeface="Bradley Hand Bold"/>
              </a:rPr>
              <a:t>av alla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577A07F-A8CE-BF3F-3824-1D5DACBFD961}"/>
              </a:ext>
            </a:extLst>
          </p:cNvPr>
          <p:cNvSpPr/>
          <p:nvPr/>
        </p:nvSpPr>
        <p:spPr>
          <a:xfrm>
            <a:off x="3249753" y="3481460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</a:t>
            </a:r>
            <a:r>
              <a:rPr lang="is-IS" dirty="0">
                <a:latin typeface="Bradley Hand Bold"/>
                <a:cs typeface="Bradley Hand Bold"/>
              </a:rPr>
              <a:t>∙ 25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AAB258A-A1C3-5C8B-F13F-96BD4F3A663E}"/>
              </a:ext>
            </a:extLst>
          </p:cNvPr>
          <p:cNvSpPr/>
          <p:nvPr/>
        </p:nvSpPr>
        <p:spPr>
          <a:xfrm>
            <a:off x="3260428" y="2202309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75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F73DD388-B00B-F0DB-A187-9F2419C28DA4}"/>
              </a:ext>
            </a:extLst>
          </p:cNvPr>
          <p:cNvGrpSpPr/>
          <p:nvPr/>
        </p:nvGrpSpPr>
        <p:grpSpPr>
          <a:xfrm>
            <a:off x="913526" y="951420"/>
            <a:ext cx="7381459" cy="1018021"/>
            <a:chOff x="1065926" y="3068087"/>
            <a:chExt cx="7381459" cy="1018021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5F11FD62-655B-0BD4-F5E4-2EB11E84D7CA}"/>
                </a:ext>
              </a:extLst>
            </p:cNvPr>
            <p:cNvSpPr/>
            <p:nvPr/>
          </p:nvSpPr>
          <p:spPr>
            <a:xfrm>
              <a:off x="1065926" y="3253933"/>
              <a:ext cx="5879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30 % av kulorna i en låda är gröna. Hur många kulor finns det i lådan om det finns 75 gröna kulor?</a:t>
              </a:r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B04E069A-9C2C-9B96-400A-7E745EF5F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036" b="17051"/>
            <a:stretch/>
          </p:blipFill>
          <p:spPr>
            <a:xfrm>
              <a:off x="7064829" y="3068087"/>
              <a:ext cx="1382556" cy="1018021"/>
            </a:xfrm>
            <a:prstGeom prst="ellipse">
              <a:avLst/>
            </a:prstGeom>
          </p:spPr>
        </p:pic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F0589B39-72B9-66DE-0819-751CD75EA200}"/>
              </a:ext>
            </a:extLst>
          </p:cNvPr>
          <p:cNvSpPr/>
          <p:nvPr/>
        </p:nvSpPr>
        <p:spPr>
          <a:xfrm>
            <a:off x="1667526" y="3481460"/>
            <a:ext cx="180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Bradley Hand Bold"/>
                <a:cs typeface="Bradley Hand Bold"/>
              </a:rPr>
              <a:t>100 </a:t>
            </a:r>
            <a:r>
              <a:rPr lang="nb-NO" dirty="0"/>
              <a:t>% </a:t>
            </a:r>
            <a:r>
              <a:rPr lang="nb-NO" dirty="0">
                <a:latin typeface="Bradley Hand Bold"/>
                <a:cs typeface="Bradley Hand Bold"/>
              </a:rPr>
              <a:t>av alla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29E85E9-45B2-FD39-CDC6-E71DFBCDC639}"/>
              </a:ext>
            </a:extLst>
          </p:cNvPr>
          <p:cNvSpPr/>
          <p:nvPr/>
        </p:nvSpPr>
        <p:spPr>
          <a:xfrm>
            <a:off x="4453307" y="3482652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250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9F6CD04C-AF06-F8A5-FA4A-B85791871E2A}"/>
              </a:ext>
            </a:extLst>
          </p:cNvPr>
          <p:cNvSpPr txBox="1"/>
          <p:nvPr/>
        </p:nvSpPr>
        <p:spPr>
          <a:xfrm>
            <a:off x="1667526" y="4480549"/>
            <a:ext cx="394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Det finns 250 kulor i lådan.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3432EC5-34FD-A93E-FB93-4DD58CEF072A}"/>
              </a:ext>
            </a:extLst>
          </p:cNvPr>
          <p:cNvSpPr/>
          <p:nvPr/>
        </p:nvSpPr>
        <p:spPr>
          <a:xfrm>
            <a:off x="515438" y="376722"/>
            <a:ext cx="110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32244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89647" y="627121"/>
            <a:ext cx="497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Bråkform, decimalform och procentform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64D895F-B5E2-CB44-A3AE-D6ABA55D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3" y="1630036"/>
            <a:ext cx="8540214" cy="196793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1A98CB4-797C-0C48-A404-FC8B28C58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5563" y="2938438"/>
            <a:ext cx="596900" cy="38422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431B12E-60D0-8840-9901-D5CD79E7D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77157" y="2918075"/>
            <a:ext cx="596900" cy="42494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46487C6-860B-6548-9C0E-ABB3E6C61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17834" y="2910154"/>
            <a:ext cx="596900" cy="45349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26461B7-0C1C-E44B-94CB-ED42ACDE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71659" y="2938437"/>
            <a:ext cx="596900" cy="38422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04C082B-5663-9941-84FD-4B4E7D4B5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37871" y="2910153"/>
            <a:ext cx="596900" cy="45349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6156F3-2BE8-444B-85AD-7358645C2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8224" y="2944225"/>
            <a:ext cx="424947" cy="27353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18E2BC1-10D7-2A42-AB73-4FE7FB884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13460" y="2944220"/>
            <a:ext cx="583285" cy="27353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A2F706B-715C-EF4D-A9E9-B6C547C80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103493" y="2944219"/>
            <a:ext cx="525004" cy="27353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020EF97-793B-9B4D-AA53-6C7572894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07537" y="2944219"/>
            <a:ext cx="488963" cy="27353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443A5CB-8A04-444E-91CB-12395543D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663067" y="2944223"/>
            <a:ext cx="557824" cy="27353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AEF65B7-ABAB-754C-A587-470D82194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564230" y="2975971"/>
            <a:ext cx="557824" cy="27353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805B4A4-E8A6-A34A-9B27-A4DC889FF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249714" y="3000130"/>
            <a:ext cx="557824" cy="27353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B7CE11BE-7664-DD48-90D4-6E37AFF51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17717" y="2936840"/>
            <a:ext cx="557824" cy="273537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C3CB4D9-451D-2447-AC9F-58CC2AEF8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419448" y="2946726"/>
            <a:ext cx="622402" cy="273537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9CA0F580-CDB6-8042-A85B-21700A77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208711" y="2944219"/>
            <a:ext cx="488963" cy="2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2675" y="160464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							Ändring i procent</a:t>
            </a:r>
          </a:p>
        </p:txBody>
      </p:sp>
      <p:sp>
        <p:nvSpPr>
          <p:cNvPr id="6" name="Rektangel 5"/>
          <p:cNvSpPr/>
          <p:nvPr/>
        </p:nvSpPr>
        <p:spPr>
          <a:xfrm>
            <a:off x="2954064" y="952866"/>
            <a:ext cx="323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Tre av de tio ballongerna är </a:t>
            </a:r>
            <a:r>
              <a:rPr lang="sv-SE" b="1" dirty="0">
                <a:solidFill>
                  <a:srgbClr val="0070C0"/>
                </a:solidFill>
              </a:rPr>
              <a:t>blåa</a:t>
            </a:r>
            <a:r>
              <a:rPr lang="sv-SE" dirty="0"/>
              <a:t>. 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1E29C4-12CA-5249-B5E4-FC63C0CFE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99" y="952866"/>
            <a:ext cx="2269965" cy="972196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E6958D5-07BC-694E-BAD8-FE35B3B4C78B}"/>
              </a:ext>
            </a:extLst>
          </p:cNvPr>
          <p:cNvSpPr/>
          <p:nvPr/>
        </p:nvSpPr>
        <p:spPr>
          <a:xfrm>
            <a:off x="3009757" y="1231659"/>
            <a:ext cx="5303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då att </a:t>
            </a:r>
            <a:r>
              <a:rPr lang="sv-SE" i="1" dirty="0"/>
              <a:t>andelen </a:t>
            </a:r>
            <a:r>
              <a:rPr lang="sv-SE" dirty="0"/>
              <a:t>blåa ballonger är tre tiondelar. 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02CEE58-8C1D-8741-B534-7FD384E3709D}"/>
              </a:ext>
            </a:extLst>
          </p:cNvPr>
          <p:cNvSpPr/>
          <p:nvPr/>
        </p:nvSpPr>
        <p:spPr>
          <a:xfrm>
            <a:off x="3015754" y="1633263"/>
            <a:ext cx="5529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Andelen talar om hur stor </a:t>
            </a:r>
            <a:r>
              <a:rPr lang="sv-SE" i="1" dirty="0"/>
              <a:t>delen </a:t>
            </a:r>
            <a:r>
              <a:rPr lang="sv-SE" dirty="0"/>
              <a:t>är jämfört med </a:t>
            </a:r>
            <a:r>
              <a:rPr lang="sv-SE" i="1" dirty="0"/>
              <a:t>det hela</a:t>
            </a:r>
            <a:r>
              <a:rPr lang="sv-SE" dirty="0"/>
              <a:t>. 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9856B80-1FD3-6A4A-994E-3F933FBDF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749" y="2210521"/>
            <a:ext cx="2237182" cy="933888"/>
          </a:xfrm>
          <a:prstGeom prst="rect">
            <a:avLst/>
          </a:prstGeom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2912BCA2-4372-D549-9F9A-0756F8E86A82}"/>
              </a:ext>
            </a:extLst>
          </p:cNvPr>
          <p:cNvGrpSpPr/>
          <p:nvPr/>
        </p:nvGrpSpPr>
        <p:grpSpPr>
          <a:xfrm>
            <a:off x="650985" y="2002595"/>
            <a:ext cx="3136185" cy="645512"/>
            <a:chOff x="4356662" y="5558881"/>
            <a:chExt cx="3136185" cy="645512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197DAE96-D0AF-1746-9A91-F4F6B0953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662" y="5558881"/>
              <a:ext cx="418704" cy="645512"/>
              <a:chOff x="3903851" y="1851400"/>
              <a:chExt cx="419653" cy="644271"/>
            </a:xfrm>
          </p:grpSpPr>
          <p:sp>
            <p:nvSpPr>
              <p:cNvPr id="20" name="textruta 24">
                <a:extLst>
                  <a:ext uri="{FF2B5EF4-FFF2-40B4-BE49-F238E27FC236}">
                    <a16:creationId xmlns:a16="http://schemas.microsoft.com/office/drawing/2014/main" id="{53B3E3D4-1D09-A243-A16C-528888F09B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93" y="1851400"/>
                <a:ext cx="302370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sp>
            <p:nvSpPr>
              <p:cNvPr id="21" name="textruta 25">
                <a:extLst>
                  <a:ext uri="{FF2B5EF4-FFF2-40B4-BE49-F238E27FC236}">
                    <a16:creationId xmlns:a16="http://schemas.microsoft.com/office/drawing/2014/main" id="{BC72F7E2-2A18-3442-AF13-61F677EBF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3851" y="2127049"/>
                <a:ext cx="41965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ED447812-9FC9-B748-8814-3956E57C78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114" y="2175425"/>
                <a:ext cx="26895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3FFEA5B6-EE86-4E43-8967-786633359E23}"/>
                </a:ext>
              </a:extLst>
            </p:cNvPr>
            <p:cNvSpPr/>
            <p:nvPr/>
          </p:nvSpPr>
          <p:spPr>
            <a:xfrm>
              <a:off x="4735436" y="5707032"/>
              <a:ext cx="2757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i </a:t>
              </a:r>
              <a:r>
                <a:rPr lang="sv-SE" i="1" dirty="0"/>
                <a:t>bråkform</a:t>
              </a:r>
              <a:r>
                <a:rPr lang="sv-SE" dirty="0"/>
                <a:t> </a:t>
              </a:r>
            </a:p>
          </p:txBody>
        </p: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1F888315-DA96-2240-B544-646AF4CC2DC3}"/>
              </a:ext>
            </a:extLst>
          </p:cNvPr>
          <p:cNvSpPr/>
          <p:nvPr/>
        </p:nvSpPr>
        <p:spPr>
          <a:xfrm>
            <a:off x="615203" y="2600556"/>
            <a:ext cx="275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0,3     i </a:t>
            </a:r>
            <a:r>
              <a:rPr lang="sv-SE" i="1" dirty="0"/>
              <a:t>decimalform</a:t>
            </a:r>
            <a:r>
              <a:rPr lang="sv-SE" dirty="0"/>
              <a:t>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B105F0D-7EA3-934B-A55A-EDF1513CA69E}"/>
              </a:ext>
            </a:extLst>
          </p:cNvPr>
          <p:cNvSpPr/>
          <p:nvPr/>
        </p:nvSpPr>
        <p:spPr>
          <a:xfrm>
            <a:off x="598491" y="3032601"/>
            <a:ext cx="275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30 %  i </a:t>
            </a:r>
            <a:r>
              <a:rPr lang="sv-SE" i="1" dirty="0"/>
              <a:t>procentform</a:t>
            </a:r>
            <a:r>
              <a:rPr lang="sv-SE" dirty="0"/>
              <a:t>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CE9245F-5B20-B046-AC09-74822E0DCEF2}"/>
              </a:ext>
            </a:extLst>
          </p:cNvPr>
          <p:cNvSpPr/>
          <p:nvPr/>
        </p:nvSpPr>
        <p:spPr>
          <a:xfrm>
            <a:off x="3200755" y="3555781"/>
            <a:ext cx="4898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hur många procent ökar antalet ballonger?  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31E50C65-B17A-384B-B6F5-535DD9CA1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92" y="3549328"/>
            <a:ext cx="2269965" cy="972196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AF40DDD-14C9-4742-9DE3-6D3252F6CA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698" b="99767" l="80777" r="94821">
                        <a14:foregroundMark x1="82769" y1="36047" x2="89343" y2="30930"/>
                        <a14:foregroundMark x1="89343" y1="30930" x2="91833" y2="35116"/>
                        <a14:foregroundMark x1="80976" y1="46977" x2="80976" y2="47674"/>
                        <a14:foregroundMark x1="80777" y1="46977" x2="81275" y2="42326"/>
                        <a14:foregroundMark x1="87351" y1="75349" x2="87550" y2="89535"/>
                        <a14:foregroundMark x1="87251" y1="90930" x2="87251" y2="99767"/>
                        <a14:foregroundMark x1="87450" y1="90000" x2="87649" y2="99535"/>
                        <a14:foregroundMark x1="87649" y1="89767" x2="87649" y2="98140"/>
                        <a14:foregroundMark x1="87351" y1="76512" x2="87649" y2="88372"/>
                        <a14:foregroundMark x1="87151" y1="76744" x2="87251" y2="92093"/>
                        <a14:foregroundMark x1="86952" y1="74884" x2="87351" y2="75581"/>
                        <a14:foregroundMark x1="87649" y1="73721" x2="87849" y2="78372"/>
                        <a14:foregroundMark x1="87948" y1="73721" x2="87749" y2="75581"/>
                        <a14:foregroundMark x1="87550" y1="79070" x2="87749" y2="85349"/>
                        <a14:foregroundMark x1="87749" y1="78605" x2="87749" y2="83721"/>
                        <a14:foregroundMark x1="86653" y1="75116" x2="86952" y2="79302"/>
                        <a14:foregroundMark x1="86554" y1="76977" x2="86753" y2="79767"/>
                      </a14:backgroundRemoval>
                    </a14:imgEffect>
                  </a14:imgLayer>
                </a14:imgProps>
              </a:ext>
            </a:extLst>
          </a:blip>
          <a:srcRect l="79322" t="30044" r="3365" b="10070"/>
          <a:stretch/>
        </p:blipFill>
        <p:spPr>
          <a:xfrm>
            <a:off x="2744937" y="3568885"/>
            <a:ext cx="357900" cy="530185"/>
          </a:xfrm>
          <a:prstGeom prst="ellipse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B52C2E73-217E-E74D-97AD-D7B035028B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698" b="99767" l="80777" r="94821">
                        <a14:foregroundMark x1="82769" y1="36047" x2="89343" y2="30930"/>
                        <a14:foregroundMark x1="89343" y1="30930" x2="91833" y2="35116"/>
                        <a14:foregroundMark x1="80976" y1="46977" x2="80976" y2="47674"/>
                        <a14:foregroundMark x1="80777" y1="46977" x2="81275" y2="42326"/>
                        <a14:foregroundMark x1="87351" y1="75349" x2="87550" y2="89535"/>
                        <a14:foregroundMark x1="87251" y1="90930" x2="87251" y2="99767"/>
                        <a14:foregroundMark x1="87450" y1="90000" x2="87649" y2="99535"/>
                        <a14:foregroundMark x1="87649" y1="89767" x2="87649" y2="98140"/>
                        <a14:foregroundMark x1="87351" y1="76512" x2="87649" y2="88372"/>
                        <a14:foregroundMark x1="87151" y1="76744" x2="87251" y2="92093"/>
                        <a14:foregroundMark x1="86952" y1="74884" x2="87351" y2="75581"/>
                        <a14:foregroundMark x1="87649" y1="73721" x2="87849" y2="78372"/>
                        <a14:foregroundMark x1="87948" y1="73721" x2="87749" y2="75581"/>
                        <a14:foregroundMark x1="87550" y1="79070" x2="87749" y2="85349"/>
                        <a14:foregroundMark x1="87749" y1="78605" x2="87749" y2="83721"/>
                        <a14:foregroundMark x1="86653" y1="75116" x2="86952" y2="79302"/>
                        <a14:foregroundMark x1="86554" y1="76977" x2="86753" y2="79767"/>
                      </a14:backgroundRemoval>
                    </a14:imgEffect>
                  </a14:imgLayer>
                </a14:imgProps>
              </a:ext>
            </a:extLst>
          </a:blip>
          <a:srcRect l="79322" t="30044" r="3365" b="10070"/>
          <a:stretch/>
        </p:blipFill>
        <p:spPr>
          <a:xfrm>
            <a:off x="2298794" y="4244379"/>
            <a:ext cx="357900" cy="530185"/>
          </a:xfrm>
          <a:prstGeom prst="ellipse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077C49A6-093C-9845-AFC8-A202FE9249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698" b="99767" l="80777" r="94821">
                        <a14:foregroundMark x1="82769" y1="36047" x2="89343" y2="30930"/>
                        <a14:foregroundMark x1="89343" y1="30930" x2="91833" y2="35116"/>
                        <a14:foregroundMark x1="80976" y1="46977" x2="80976" y2="47674"/>
                        <a14:foregroundMark x1="80777" y1="46977" x2="81275" y2="42326"/>
                        <a14:foregroundMark x1="87351" y1="75349" x2="87550" y2="89535"/>
                        <a14:foregroundMark x1="87251" y1="90930" x2="87251" y2="99767"/>
                        <a14:foregroundMark x1="87450" y1="90000" x2="87649" y2="99535"/>
                        <a14:foregroundMark x1="87649" y1="89767" x2="87649" y2="98140"/>
                        <a14:foregroundMark x1="87351" y1="76512" x2="87649" y2="88372"/>
                        <a14:foregroundMark x1="87151" y1="76744" x2="87251" y2="92093"/>
                        <a14:foregroundMark x1="86952" y1="74884" x2="87351" y2="75581"/>
                        <a14:foregroundMark x1="87649" y1="73721" x2="87849" y2="78372"/>
                        <a14:foregroundMark x1="87948" y1="73721" x2="87749" y2="75581"/>
                        <a14:foregroundMark x1="87550" y1="79070" x2="87749" y2="85349"/>
                        <a14:foregroundMark x1="87749" y1="78605" x2="87749" y2="83721"/>
                        <a14:foregroundMark x1="86653" y1="75116" x2="86952" y2="79302"/>
                        <a14:foregroundMark x1="86554" y1="76977" x2="86753" y2="79767"/>
                      </a14:backgroundRemoval>
                    </a14:imgEffect>
                  </a14:imgLayer>
                </a14:imgProps>
              </a:ext>
            </a:extLst>
          </a:blip>
          <a:srcRect l="79322" t="30044" r="3365" b="10070"/>
          <a:stretch/>
        </p:blipFill>
        <p:spPr>
          <a:xfrm>
            <a:off x="1754734" y="4234302"/>
            <a:ext cx="357900" cy="530185"/>
          </a:xfrm>
          <a:prstGeom prst="ellipse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2EF4F75C-0982-8846-8EBD-92F85DA8B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698" b="99767" l="80777" r="94821">
                        <a14:foregroundMark x1="82769" y1="36047" x2="89343" y2="30930"/>
                        <a14:foregroundMark x1="89343" y1="30930" x2="91833" y2="35116"/>
                        <a14:foregroundMark x1="80976" y1="46977" x2="80976" y2="47674"/>
                        <a14:foregroundMark x1="80777" y1="46977" x2="81275" y2="42326"/>
                        <a14:foregroundMark x1="87351" y1="75349" x2="87550" y2="89535"/>
                        <a14:foregroundMark x1="87251" y1="90930" x2="87251" y2="99767"/>
                        <a14:foregroundMark x1="87450" y1="90000" x2="87649" y2="99535"/>
                        <a14:foregroundMark x1="87649" y1="89767" x2="87649" y2="98140"/>
                        <a14:foregroundMark x1="87351" y1="76512" x2="87649" y2="88372"/>
                        <a14:foregroundMark x1="87151" y1="76744" x2="87251" y2="92093"/>
                        <a14:foregroundMark x1="86952" y1="74884" x2="87351" y2="75581"/>
                        <a14:foregroundMark x1="87649" y1="73721" x2="87849" y2="78372"/>
                        <a14:foregroundMark x1="87948" y1="73721" x2="87749" y2="75581"/>
                        <a14:foregroundMark x1="87550" y1="79070" x2="87749" y2="85349"/>
                        <a14:foregroundMark x1="87749" y1="78605" x2="87749" y2="83721"/>
                        <a14:foregroundMark x1="86653" y1="75116" x2="86952" y2="79302"/>
                        <a14:foregroundMark x1="86554" y1="76977" x2="86753" y2="79767"/>
                      </a14:backgroundRemoval>
                    </a14:imgEffect>
                  </a14:imgLayer>
                </a14:imgProps>
              </a:ext>
            </a:extLst>
          </a:blip>
          <a:srcRect l="79322" t="30044" r="3365" b="10070"/>
          <a:stretch/>
        </p:blipFill>
        <p:spPr>
          <a:xfrm>
            <a:off x="1271873" y="4156814"/>
            <a:ext cx="357900" cy="530185"/>
          </a:xfrm>
          <a:prstGeom prst="ellipse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B29B6D3-C772-9D42-B5D7-53D4538DAE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589" y="4244379"/>
            <a:ext cx="2883249" cy="959733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B83BD065-79CC-4D4A-8D79-D24D290F9225}"/>
              </a:ext>
            </a:extLst>
          </p:cNvPr>
          <p:cNvSpPr/>
          <p:nvPr/>
        </p:nvSpPr>
        <p:spPr>
          <a:xfrm>
            <a:off x="3805749" y="5630399"/>
            <a:ext cx="1318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Ökningen =   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526F92EA-5A81-0A4D-A4D6-3D13C9EC022B}"/>
              </a:ext>
            </a:extLst>
          </p:cNvPr>
          <p:cNvGrpSpPr/>
          <p:nvPr/>
        </p:nvGrpSpPr>
        <p:grpSpPr>
          <a:xfrm>
            <a:off x="4980783" y="5492309"/>
            <a:ext cx="697211" cy="645512"/>
            <a:chOff x="4356662" y="5558881"/>
            <a:chExt cx="697211" cy="645512"/>
          </a:xfrm>
        </p:grpSpPr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79129BFA-97E6-EB4C-8256-6D4EBB71E0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662" y="5558881"/>
              <a:ext cx="418704" cy="645512"/>
              <a:chOff x="3903851" y="1851400"/>
              <a:chExt cx="419653" cy="644271"/>
            </a:xfrm>
          </p:grpSpPr>
          <p:sp>
            <p:nvSpPr>
              <p:cNvPr id="37" name="textruta 24">
                <a:extLst>
                  <a:ext uri="{FF2B5EF4-FFF2-40B4-BE49-F238E27FC236}">
                    <a16:creationId xmlns:a16="http://schemas.microsoft.com/office/drawing/2014/main" id="{A80F2185-7CCF-444B-BF5B-FFD16A1F4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93" y="1851400"/>
                <a:ext cx="302370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</a:t>
                </a:r>
              </a:p>
            </p:txBody>
          </p:sp>
          <p:sp>
            <p:nvSpPr>
              <p:cNvPr id="38" name="textruta 25">
                <a:extLst>
                  <a:ext uri="{FF2B5EF4-FFF2-40B4-BE49-F238E27FC236}">
                    <a16:creationId xmlns:a16="http://schemas.microsoft.com/office/drawing/2014/main" id="{138E2FC5-7321-7849-AC1D-36943B3E7A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3851" y="2127049"/>
                <a:ext cx="41965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39" name="Rak 38">
                <a:extLst>
                  <a:ext uri="{FF2B5EF4-FFF2-40B4-BE49-F238E27FC236}">
                    <a16:creationId xmlns:a16="http://schemas.microsoft.com/office/drawing/2014/main" id="{F41AF386-97E8-E448-82ED-9DB911958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114" y="2175425"/>
                <a:ext cx="26895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E0DBA850-7AF4-1F4C-8F11-2BD193EE26BA}"/>
                </a:ext>
              </a:extLst>
            </p:cNvPr>
            <p:cNvSpPr/>
            <p:nvPr/>
          </p:nvSpPr>
          <p:spPr>
            <a:xfrm>
              <a:off x="4566014" y="5696971"/>
              <a:ext cx="4878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=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7BD302B4-40D9-1745-8CB5-452363914A1E}"/>
              </a:ext>
            </a:extLst>
          </p:cNvPr>
          <p:cNvSpPr/>
          <p:nvPr/>
        </p:nvSpPr>
        <p:spPr>
          <a:xfrm>
            <a:off x="5599997" y="5632060"/>
            <a:ext cx="85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40 %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239B465-2D69-E742-929E-C9C0AE451BEB}"/>
              </a:ext>
            </a:extLst>
          </p:cNvPr>
          <p:cNvGrpSpPr/>
          <p:nvPr/>
        </p:nvGrpSpPr>
        <p:grpSpPr>
          <a:xfrm>
            <a:off x="5780631" y="4099070"/>
            <a:ext cx="1773405" cy="422454"/>
            <a:chOff x="5780631" y="4099070"/>
            <a:chExt cx="1773405" cy="422454"/>
          </a:xfrm>
        </p:grpSpPr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4C1A40FF-86C0-4B4C-93BB-312C4C28AEAD}"/>
                </a:ext>
              </a:extLst>
            </p:cNvPr>
            <p:cNvSpPr/>
            <p:nvPr/>
          </p:nvSpPr>
          <p:spPr>
            <a:xfrm>
              <a:off x="6312427" y="4099070"/>
              <a:ext cx="1241609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/>
                <a:t>4 fler ballonger</a:t>
              </a:r>
            </a:p>
          </p:txBody>
        </p:sp>
        <p:cxnSp>
          <p:nvCxnSpPr>
            <p:cNvPr id="5" name="Rak 4">
              <a:extLst>
                <a:ext uri="{FF2B5EF4-FFF2-40B4-BE49-F238E27FC236}">
                  <a16:creationId xmlns:a16="http://schemas.microsoft.com/office/drawing/2014/main" id="{702DB1DD-2EEF-AA40-85F7-5CC3E2EEE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0631" y="4272365"/>
              <a:ext cx="524972" cy="24915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E6B54FDB-5D97-5140-AEC4-E95731155CA3}"/>
              </a:ext>
            </a:extLst>
          </p:cNvPr>
          <p:cNvGrpSpPr/>
          <p:nvPr/>
        </p:nvGrpSpPr>
        <p:grpSpPr>
          <a:xfrm>
            <a:off x="5964072" y="4998587"/>
            <a:ext cx="2348821" cy="299283"/>
            <a:chOff x="5777181" y="4076786"/>
            <a:chExt cx="2348821" cy="299283"/>
          </a:xfrm>
        </p:grpSpPr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AC979FB8-CE4F-4742-91D6-96492D8CB184}"/>
                </a:ext>
              </a:extLst>
            </p:cNvPr>
            <p:cNvSpPr/>
            <p:nvPr/>
          </p:nvSpPr>
          <p:spPr>
            <a:xfrm>
              <a:off x="6312427" y="4099070"/>
              <a:ext cx="1813575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/>
                <a:t>10 ballonger från början.</a:t>
              </a:r>
            </a:p>
          </p:txBody>
        </p:sp>
        <p:cxnSp>
          <p:nvCxnSpPr>
            <p:cNvPr id="44" name="Rak 43">
              <a:extLst>
                <a:ext uri="{FF2B5EF4-FFF2-40B4-BE49-F238E27FC236}">
                  <a16:creationId xmlns:a16="http://schemas.microsoft.com/office/drawing/2014/main" id="{B2EC3196-9692-9446-B08C-7F13E21A6866}"/>
                </a:ext>
              </a:extLst>
            </p:cNvPr>
            <p:cNvCxnSpPr>
              <a:cxnSpLocks/>
            </p:cNvCxnSpPr>
            <p:nvPr/>
          </p:nvCxnSpPr>
          <p:spPr>
            <a:xfrm>
              <a:off x="5777181" y="4076786"/>
              <a:ext cx="528422" cy="19558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15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26" grpId="0"/>
      <p:bldP spid="27" grpId="0"/>
      <p:bldP spid="17" grpId="0"/>
      <p:bldP spid="33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/>
        </p:nvSpPr>
        <p:spPr>
          <a:xfrm>
            <a:off x="1959994" y="1724498"/>
            <a:ext cx="14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Antal lime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837122" y="2420942"/>
            <a:ext cx="19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totalt: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1496352" y="3244334"/>
            <a:ext cx="207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Andel lime (</a:t>
            </a:r>
            <a:r>
              <a:rPr lang="sv-SE" dirty="0">
                <a:cs typeface="Bradley Hand Bold"/>
              </a:rPr>
              <a:t>%</a:t>
            </a:r>
            <a:r>
              <a:rPr lang="sv-SE" dirty="0">
                <a:latin typeface="Bradley Hand Bold"/>
                <a:cs typeface="Bradley Hand Bold"/>
              </a:rPr>
              <a:t>):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3330984" y="3120967"/>
            <a:ext cx="692286" cy="622298"/>
            <a:chOff x="6029949" y="1055932"/>
            <a:chExt cx="692286" cy="622298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6029949" y="1055932"/>
              <a:ext cx="482516" cy="622298"/>
              <a:chOff x="3704310" y="1911295"/>
              <a:chExt cx="482516" cy="622298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718428" y="1911295"/>
                <a:ext cx="468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23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704310" y="2164261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38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1753" y="2209423"/>
                <a:ext cx="42926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455535" y="1179299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4" name="textruta 63">
            <a:extLst>
              <a:ext uri="{FF2B5EF4-FFF2-40B4-BE49-F238E27FC236}">
                <a16:creationId xmlns:a16="http://schemas.microsoft.com/office/drawing/2014/main" id="{51A58618-66F7-C54E-B246-6E288F7D1639}"/>
              </a:ext>
            </a:extLst>
          </p:cNvPr>
          <p:cNvSpPr txBox="1"/>
          <p:nvPr/>
        </p:nvSpPr>
        <p:spPr>
          <a:xfrm>
            <a:off x="3962463" y="324433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0,605… </a:t>
            </a:r>
            <a:r>
              <a:rPr lang="sv-SE" dirty="0">
                <a:cs typeface="Bradley Hand Bold"/>
              </a:rPr>
              <a:t>≈</a:t>
            </a:r>
          </a:p>
        </p:txBody>
      </p:sp>
      <p:sp>
        <p:nvSpPr>
          <p:cNvPr id="99" name="textruta 25">
            <a:extLst>
              <a:ext uri="{FF2B5EF4-FFF2-40B4-BE49-F238E27FC236}">
                <a16:creationId xmlns:a16="http://schemas.microsoft.com/office/drawing/2014/main" id="{300FCAD9-CAC3-414F-9553-4A6049C6E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85" y="441584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sv-SE" sz="1800" dirty="0">
              <a:latin typeface="Bradley Hand Bold"/>
              <a:cs typeface="Bradley Hand Bold"/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562512" y="239168"/>
            <a:ext cx="110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3220671" y="2418874"/>
            <a:ext cx="19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(23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15)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D23C1EEC-8E3E-6F4A-ACD7-5EB48AE1A49C}"/>
              </a:ext>
            </a:extLst>
          </p:cNvPr>
          <p:cNvSpPr txBox="1"/>
          <p:nvPr/>
        </p:nvSpPr>
        <p:spPr>
          <a:xfrm>
            <a:off x="4760301" y="2418874"/>
            <a:ext cx="149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38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7" name="textruta 106">
            <a:extLst>
              <a:ext uri="{FF2B5EF4-FFF2-40B4-BE49-F238E27FC236}">
                <a16:creationId xmlns:a16="http://schemas.microsoft.com/office/drawing/2014/main" id="{8EDD9FA6-0A52-8948-ADD0-3A177947FED2}"/>
              </a:ext>
            </a:extLst>
          </p:cNvPr>
          <p:cNvSpPr txBox="1"/>
          <p:nvPr/>
        </p:nvSpPr>
        <p:spPr>
          <a:xfrm>
            <a:off x="5775059" y="2973496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5702563" y="323498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61 </a:t>
            </a:r>
            <a:r>
              <a:rPr lang="sv-SE" dirty="0">
                <a:cs typeface="Bradley Hand Bold"/>
              </a:rPr>
              <a:t>%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A8479AA3-955F-7C42-B887-97CE34163A18}"/>
              </a:ext>
            </a:extLst>
          </p:cNvPr>
          <p:cNvGrpSpPr/>
          <p:nvPr/>
        </p:nvGrpSpPr>
        <p:grpSpPr>
          <a:xfrm>
            <a:off x="1187254" y="543967"/>
            <a:ext cx="7301228" cy="1994746"/>
            <a:chOff x="1107689" y="111084"/>
            <a:chExt cx="7301228" cy="1994746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1107689" y="368951"/>
              <a:ext cx="5716146" cy="646331"/>
              <a:chOff x="1107689" y="368951"/>
              <a:chExt cx="5716146" cy="646331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583380" y="368951"/>
                <a:ext cx="52404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I en fruktskål finns 23 lime och 15 citroner. Hur många procent av frukten är lime? Avrunda till heltal.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689" y="444590"/>
                <a:ext cx="384743" cy="505184"/>
              </a:xfrm>
              <a:prstGeom prst="rect">
                <a:avLst/>
              </a:prstGeom>
            </p:spPr>
          </p:pic>
        </p:grp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BA892D78-E278-B940-8F73-562816BC8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4783" y="111084"/>
              <a:ext cx="1494134" cy="1994746"/>
            </a:xfrm>
            <a:prstGeom prst="ellipse">
              <a:avLst/>
            </a:prstGeom>
          </p:spPr>
        </p:pic>
      </p:grpSp>
      <p:sp>
        <p:nvSpPr>
          <p:cNvPr id="31" name="textruta 30">
            <a:extLst>
              <a:ext uri="{FF2B5EF4-FFF2-40B4-BE49-F238E27FC236}">
                <a16:creationId xmlns:a16="http://schemas.microsoft.com/office/drawing/2014/main" id="{F39911BC-6BB2-ABDD-9695-70ED41B78DEE}"/>
              </a:ext>
            </a:extLst>
          </p:cNvPr>
          <p:cNvSpPr txBox="1"/>
          <p:nvPr/>
        </p:nvSpPr>
        <p:spPr>
          <a:xfrm>
            <a:off x="3252699" y="1744476"/>
            <a:ext cx="76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23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936FA82B-E9E9-17CC-FD4F-42CC73BFB501}"/>
              </a:ext>
            </a:extLst>
          </p:cNvPr>
          <p:cNvSpPr txBox="1"/>
          <p:nvPr/>
        </p:nvSpPr>
        <p:spPr>
          <a:xfrm>
            <a:off x="4989563" y="324433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0,61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5E63BDCA-C13A-5A1A-3947-77F09BF28C19}"/>
              </a:ext>
            </a:extLst>
          </p:cNvPr>
          <p:cNvSpPr txBox="1"/>
          <p:nvPr/>
        </p:nvSpPr>
        <p:spPr>
          <a:xfrm>
            <a:off x="2365166" y="4333222"/>
            <a:ext cx="441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Andelen lime är 61 </a:t>
            </a:r>
            <a:r>
              <a:rPr lang="sv-SE" dirty="0">
                <a:cs typeface="Bradley Hand Bold"/>
              </a:rPr>
              <a:t>%.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u="sng" dirty="0">
                <a:latin typeface="Bradley Hand Bold"/>
                <a:cs typeface="Bradley Hand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9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3" grpId="0"/>
      <p:bldP spid="54" grpId="0"/>
      <p:bldP spid="64" grpId="0"/>
      <p:bldP spid="67" grpId="0"/>
      <p:bldP spid="69" grpId="0"/>
      <p:bldP spid="104" grpId="0"/>
      <p:bldP spid="109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/>
        </p:nvSpPr>
        <p:spPr>
          <a:xfrm>
            <a:off x="127725" y="2498214"/>
            <a:ext cx="232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Antalet från början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469799" y="3075722"/>
            <a:ext cx="19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(antal):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852026" y="3703504"/>
            <a:ext cx="163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(</a:t>
            </a:r>
            <a:r>
              <a:rPr lang="sv-SE" dirty="0">
                <a:cs typeface="Bradley Hand Bold"/>
              </a:rPr>
              <a:t>%</a:t>
            </a:r>
            <a:r>
              <a:rPr lang="sv-SE" dirty="0">
                <a:latin typeface="Bradley Hand Bold"/>
                <a:cs typeface="Bradley Hand Bold"/>
              </a:rPr>
              <a:t>):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2348722" y="3598698"/>
            <a:ext cx="859272" cy="618745"/>
            <a:chOff x="5950354" y="1066203"/>
            <a:chExt cx="859272" cy="618745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5950354" y="1066203"/>
              <a:ext cx="756938" cy="618745"/>
              <a:chOff x="3624715" y="1921566"/>
              <a:chExt cx="756938" cy="618745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701644" y="1921566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250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624715" y="2170979"/>
                <a:ext cx="7569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5 100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1753" y="2209423"/>
                <a:ext cx="551613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542926" y="117819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4" name="textruta 63">
            <a:extLst>
              <a:ext uri="{FF2B5EF4-FFF2-40B4-BE49-F238E27FC236}">
                <a16:creationId xmlns:a16="http://schemas.microsoft.com/office/drawing/2014/main" id="{51A58618-66F7-C54E-B246-6E288F7D1639}"/>
              </a:ext>
            </a:extLst>
          </p:cNvPr>
          <p:cNvSpPr txBox="1"/>
          <p:nvPr/>
        </p:nvSpPr>
        <p:spPr>
          <a:xfrm>
            <a:off x="3213363" y="3703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solidFill>
                <a:srgbClr val="FF0000"/>
              </a:solidFill>
              <a:latin typeface="Bradley Hand Bold"/>
              <a:cs typeface="Bradley Hand Bold"/>
            </a:endParaRPr>
          </a:p>
        </p:txBody>
      </p:sp>
      <p:sp>
        <p:nvSpPr>
          <p:cNvPr id="99" name="textruta 25">
            <a:extLst>
              <a:ext uri="{FF2B5EF4-FFF2-40B4-BE49-F238E27FC236}">
                <a16:creationId xmlns:a16="http://schemas.microsoft.com/office/drawing/2014/main" id="{300FCAD9-CAC3-414F-9553-4A6049C6E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722" y="496455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sv-SE" sz="1800" dirty="0">
              <a:latin typeface="Bradley Hand Bold"/>
              <a:cs typeface="Bradley Hand Bold"/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90497" y="143145"/>
            <a:ext cx="110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1B93380B-AB18-1547-9A81-D1A96B6D3647}"/>
              </a:ext>
            </a:extLst>
          </p:cNvPr>
          <p:cNvGrpSpPr/>
          <p:nvPr/>
        </p:nvGrpSpPr>
        <p:grpSpPr>
          <a:xfrm>
            <a:off x="565207" y="550443"/>
            <a:ext cx="8664003" cy="1501785"/>
            <a:chOff x="542235" y="259329"/>
            <a:chExt cx="8664003" cy="1501785"/>
          </a:xfrm>
        </p:grpSpPr>
        <p:sp>
          <p:nvSpPr>
            <p:cNvPr id="10" name="Rektangel 9"/>
            <p:cNvSpPr/>
            <p:nvPr/>
          </p:nvSpPr>
          <p:spPr>
            <a:xfrm>
              <a:off x="997660" y="283786"/>
              <a:ext cx="820857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Antalet biblioteksbesökare i en kommun ökade en </a:t>
              </a:r>
            </a:p>
            <a:p>
              <a:r>
                <a:rPr lang="sv-SE" dirty="0"/>
                <a:t>period från 5 100 personer till 5 350 personer. </a:t>
              </a:r>
            </a:p>
            <a:p>
              <a:endParaRPr lang="sv-SE" dirty="0"/>
            </a:p>
            <a:p>
              <a:r>
                <a:rPr lang="sv-SE" dirty="0"/>
                <a:t>Med hur många procent ökade antalet besökare? </a:t>
              </a:r>
            </a:p>
            <a:p>
              <a:r>
                <a:rPr lang="sv-SE" dirty="0"/>
                <a:t>Avrunda till hela procent. </a:t>
              </a:r>
            </a:p>
          </p:txBody>
        </p:sp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C545DBE7-41AC-6348-A87A-8D50A2CB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235" y="389147"/>
              <a:ext cx="304720" cy="400110"/>
            </a:xfrm>
            <a:prstGeom prst="rect">
              <a:avLst/>
            </a:prstGeom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0B547244-2F46-0C44-B824-38B455DFC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6562" y="259329"/>
              <a:ext cx="2253559" cy="1499642"/>
            </a:xfrm>
            <a:prstGeom prst="rect">
              <a:avLst/>
            </a:prstGeom>
          </p:spPr>
        </p:pic>
      </p:grp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2188437" y="3081413"/>
            <a:ext cx="342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(5 350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5 100) personer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D23C1EEC-8E3E-6F4A-ACD7-5EB48AE1A49C}"/>
              </a:ext>
            </a:extLst>
          </p:cNvPr>
          <p:cNvSpPr txBox="1"/>
          <p:nvPr/>
        </p:nvSpPr>
        <p:spPr>
          <a:xfrm>
            <a:off x="4897209" y="3079756"/>
            <a:ext cx="149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250 personer</a:t>
            </a:r>
          </a:p>
        </p:txBody>
      </p:sp>
      <p:sp>
        <p:nvSpPr>
          <p:cNvPr id="107" name="textruta 106">
            <a:extLst>
              <a:ext uri="{FF2B5EF4-FFF2-40B4-BE49-F238E27FC236}">
                <a16:creationId xmlns:a16="http://schemas.microsoft.com/office/drawing/2014/main" id="{8EDD9FA6-0A52-8948-ADD0-3A177947FED2}"/>
              </a:ext>
            </a:extLst>
          </p:cNvPr>
          <p:cNvSpPr txBox="1"/>
          <p:nvPr/>
        </p:nvSpPr>
        <p:spPr>
          <a:xfrm>
            <a:off x="4953493" y="3703504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4827072" y="369847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 </a:t>
            </a:r>
            <a:r>
              <a:rPr lang="sv-SE" dirty="0">
                <a:cs typeface="Bradley Hand Bold"/>
              </a:rPr>
              <a:t>%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6141CBD5-9073-06FD-D7C3-BB9D39062F7D}"/>
              </a:ext>
            </a:extLst>
          </p:cNvPr>
          <p:cNvSpPr txBox="1"/>
          <p:nvPr/>
        </p:nvSpPr>
        <p:spPr>
          <a:xfrm>
            <a:off x="2274237" y="2496588"/>
            <a:ext cx="23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5 100 personer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EF0ADDD-629E-3863-4E6E-D8F09017073A}"/>
              </a:ext>
            </a:extLst>
          </p:cNvPr>
          <p:cNvSpPr/>
          <p:nvPr/>
        </p:nvSpPr>
        <p:spPr>
          <a:xfrm>
            <a:off x="6651113" y="3478779"/>
            <a:ext cx="2390039" cy="7386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beräkna ökningen i procent så delar vi ökningen i antal med antalet från början.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601BEF7D-EE28-D1D2-99A6-73AB151954DA}"/>
              </a:ext>
            </a:extLst>
          </p:cNvPr>
          <p:cNvSpPr txBox="1"/>
          <p:nvPr/>
        </p:nvSpPr>
        <p:spPr>
          <a:xfrm>
            <a:off x="3168042" y="3710692"/>
            <a:ext cx="126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0,049… </a:t>
            </a:r>
            <a:r>
              <a:rPr lang="sv-SE" dirty="0">
                <a:cs typeface="Bradley Hand Bold"/>
              </a:rPr>
              <a:t>≈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7432BCB3-A8E1-3426-3BF0-A96B9746914E}"/>
              </a:ext>
            </a:extLst>
          </p:cNvPr>
          <p:cNvSpPr txBox="1"/>
          <p:nvPr/>
        </p:nvSpPr>
        <p:spPr>
          <a:xfrm>
            <a:off x="4150883" y="369847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0,05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E7250356-A860-4AB4-655B-1CAA1C82BAF9}"/>
              </a:ext>
            </a:extLst>
          </p:cNvPr>
          <p:cNvSpPr txBox="1"/>
          <p:nvPr/>
        </p:nvSpPr>
        <p:spPr>
          <a:xfrm>
            <a:off x="1098894" y="4827138"/>
            <a:ext cx="441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Antalet besökare ökade med 5 </a:t>
            </a:r>
            <a:r>
              <a:rPr lang="sv-SE" dirty="0">
                <a:cs typeface="Bradley Hand Bold"/>
              </a:rPr>
              <a:t>%.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u="sng" dirty="0">
                <a:latin typeface="Bradley Hand Bold"/>
                <a:cs typeface="Bradley Hand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1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3" grpId="0"/>
      <p:bldP spid="54" grpId="0"/>
      <p:bldP spid="67" grpId="0"/>
      <p:bldP spid="69" grpId="0"/>
      <p:bldP spid="104" grpId="0"/>
      <p:bldP spid="10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83461A8-AA1B-6027-B041-814445DA8413}"/>
              </a:ext>
            </a:extLst>
          </p:cNvPr>
          <p:cNvGrpSpPr/>
          <p:nvPr/>
        </p:nvGrpSpPr>
        <p:grpSpPr>
          <a:xfrm>
            <a:off x="738246" y="528642"/>
            <a:ext cx="8241701" cy="1707671"/>
            <a:chOff x="610642" y="133155"/>
            <a:chExt cx="8241701" cy="1707671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7F4E2B4A-27B4-3158-0591-256A874C4EC1}"/>
                </a:ext>
              </a:extLst>
            </p:cNvPr>
            <p:cNvSpPr/>
            <p:nvPr/>
          </p:nvSpPr>
          <p:spPr>
            <a:xfrm>
              <a:off x="1000125" y="182086"/>
              <a:ext cx="6413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Priset på en grill sänktes från 2 450 kr till 1 800 kr. Med hur många procent sänktes priset? Avrunda till hela procent. </a:t>
              </a: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929EFB2-38E5-1FC9-A7C3-90FA92766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642" y="133155"/>
              <a:ext cx="447499" cy="520700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218A89DC-2893-0CE6-0E5F-282DD4E4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4925" y="263408"/>
              <a:ext cx="1577418" cy="1577418"/>
            </a:xfrm>
            <a:prstGeom prst="ellipse">
              <a:avLst/>
            </a:prstGeom>
          </p:spPr>
        </p:pic>
      </p:grpSp>
      <p:sp>
        <p:nvSpPr>
          <p:cNvPr id="6" name="textruta 5">
            <a:extLst>
              <a:ext uri="{FF2B5EF4-FFF2-40B4-BE49-F238E27FC236}">
                <a16:creationId xmlns:a16="http://schemas.microsoft.com/office/drawing/2014/main" id="{B42FEC51-A5ED-54ED-5A10-D4552471A53C}"/>
              </a:ext>
            </a:extLst>
          </p:cNvPr>
          <p:cNvSpPr txBox="1"/>
          <p:nvPr/>
        </p:nvSpPr>
        <p:spPr>
          <a:xfrm>
            <a:off x="584575" y="2139577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från början:  2 450 kr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1CFD1F5-4B40-7773-D872-089239F17F63}"/>
              </a:ext>
            </a:extLst>
          </p:cNvPr>
          <p:cNvSpPr txBox="1"/>
          <p:nvPr/>
        </p:nvSpPr>
        <p:spPr>
          <a:xfrm>
            <a:off x="584575" y="2741486"/>
            <a:ext cx="194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Sänkning (kr):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E3A820D-39B7-E9E9-8CC1-1E8390D147D8}"/>
              </a:ext>
            </a:extLst>
          </p:cNvPr>
          <p:cNvSpPr txBox="1"/>
          <p:nvPr/>
        </p:nvSpPr>
        <p:spPr>
          <a:xfrm>
            <a:off x="2267873" y="2756094"/>
            <a:ext cx="243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(2 450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1 800) kr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6E63F76-55CB-CE4C-EAC3-4572FD3D05F7}"/>
              </a:ext>
            </a:extLst>
          </p:cNvPr>
          <p:cNvSpPr txBox="1"/>
          <p:nvPr/>
        </p:nvSpPr>
        <p:spPr>
          <a:xfrm>
            <a:off x="4366526" y="2757272"/>
            <a:ext cx="102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650 kr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E578787-1A5A-7F73-66EC-5F672C9979D7}"/>
              </a:ext>
            </a:extLst>
          </p:cNvPr>
          <p:cNvSpPr txBox="1"/>
          <p:nvPr/>
        </p:nvSpPr>
        <p:spPr>
          <a:xfrm>
            <a:off x="633609" y="3378812"/>
            <a:ext cx="214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Sänkning (</a:t>
            </a:r>
            <a:r>
              <a:rPr lang="sv-SE" dirty="0">
                <a:cs typeface="Bradley Hand Bold"/>
              </a:rPr>
              <a:t>% )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13B93EE0-E6E5-5989-F532-6311F5CA22A8}"/>
              </a:ext>
            </a:extLst>
          </p:cNvPr>
          <p:cNvGrpSpPr/>
          <p:nvPr/>
        </p:nvGrpSpPr>
        <p:grpSpPr>
          <a:xfrm>
            <a:off x="2360675" y="3260893"/>
            <a:ext cx="1119337" cy="645944"/>
            <a:chOff x="1642131" y="5313306"/>
            <a:chExt cx="1119337" cy="645944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C599EDBC-9150-A15F-B2ED-3C72571A9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2131" y="5313306"/>
              <a:ext cx="817093" cy="645944"/>
              <a:chOff x="3958055" y="1886294"/>
              <a:chExt cx="818944" cy="644701"/>
            </a:xfrm>
          </p:grpSpPr>
          <p:sp>
            <p:nvSpPr>
              <p:cNvPr id="14" name="textruta 24">
                <a:extLst>
                  <a:ext uri="{FF2B5EF4-FFF2-40B4-BE49-F238E27FC236}">
                    <a16:creationId xmlns:a16="http://schemas.microsoft.com/office/drawing/2014/main" id="{995DCD0B-DD7D-9837-06A9-649FD54E9F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4904" y="1886294"/>
                <a:ext cx="742095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650</a:t>
                </a:r>
              </a:p>
            </p:txBody>
          </p:sp>
          <p:sp>
            <p:nvSpPr>
              <p:cNvPr id="15" name="textruta 25">
                <a:extLst>
                  <a:ext uri="{FF2B5EF4-FFF2-40B4-BE49-F238E27FC236}">
                    <a16:creationId xmlns:a16="http://schemas.microsoft.com/office/drawing/2014/main" id="{10EDC6A0-0AEF-EADD-A37E-B95225031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8055" y="2162374"/>
                <a:ext cx="800426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2 450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6AC38D7B-E505-1EAD-21CE-A17B539E2ABD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71580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EDD0C54C-A9F2-7678-74A7-1D97AF57C4FF}"/>
                </a:ext>
              </a:extLst>
            </p:cNvPr>
            <p:cNvSpPr txBox="1"/>
            <p:nvPr/>
          </p:nvSpPr>
          <p:spPr>
            <a:xfrm>
              <a:off x="2423269" y="5425024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7" name="textruta 24">
            <a:extLst>
              <a:ext uri="{FF2B5EF4-FFF2-40B4-BE49-F238E27FC236}">
                <a16:creationId xmlns:a16="http://schemas.microsoft.com/office/drawing/2014/main" id="{279241FD-9F5D-C610-3C5E-89338A4A1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075" y="3372611"/>
            <a:ext cx="1176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0,265</a:t>
            </a:r>
            <a:r>
              <a:rPr lang="is-IS" sz="1800" dirty="0">
                <a:latin typeface="Bradley Hand Bold"/>
                <a:cs typeface="Bradley Hand Bold"/>
              </a:rPr>
              <a:t>… </a:t>
            </a:r>
            <a:r>
              <a:rPr lang="is-IS" sz="1800" dirty="0">
                <a:latin typeface="+mn-lt"/>
                <a:cs typeface="Bradley Hand Bold"/>
              </a:rPr>
              <a:t>≈</a:t>
            </a:r>
            <a:endParaRPr lang="sv-SE" sz="1800" dirty="0">
              <a:latin typeface="+mn-lt"/>
              <a:cs typeface="Bradley Hand Bold"/>
            </a:endParaRPr>
          </a:p>
        </p:txBody>
      </p:sp>
      <p:sp>
        <p:nvSpPr>
          <p:cNvPr id="18" name="textruta 24">
            <a:extLst>
              <a:ext uri="{FF2B5EF4-FFF2-40B4-BE49-F238E27FC236}">
                <a16:creationId xmlns:a16="http://schemas.microsoft.com/office/drawing/2014/main" id="{7062B7F1-4591-90A6-9E59-C453C0A4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047" y="3352839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27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4B21934E-4143-9967-C4BB-C33A0F886AA8}"/>
              </a:ext>
            </a:extLst>
          </p:cNvPr>
          <p:cNvSpPr txBox="1"/>
          <p:nvPr/>
        </p:nvSpPr>
        <p:spPr>
          <a:xfrm>
            <a:off x="647414" y="4640571"/>
            <a:ext cx="357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Priset sänktes med 27 </a:t>
            </a:r>
            <a:r>
              <a:rPr lang="sv-SE" dirty="0">
                <a:cs typeface="Bradley Hand Bold"/>
              </a:rPr>
              <a:t>%.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F648703-0748-BC6E-A1F6-19E3FF047BE2}"/>
              </a:ext>
            </a:extLst>
          </p:cNvPr>
          <p:cNvSpPr/>
          <p:nvPr/>
        </p:nvSpPr>
        <p:spPr>
          <a:xfrm>
            <a:off x="6573279" y="3110818"/>
            <a:ext cx="2514900" cy="7386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beräkna sänkningen i procent så delar vi sänkningen i kronor med priset från början.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C23A31E-498E-A234-4CF8-55F8CE26BEFC}"/>
              </a:ext>
            </a:extLst>
          </p:cNvPr>
          <p:cNvSpPr/>
          <p:nvPr/>
        </p:nvSpPr>
        <p:spPr>
          <a:xfrm>
            <a:off x="188029" y="122802"/>
            <a:ext cx="110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FEE310D5-EE35-B6A7-6402-107FEFD59A59}"/>
              </a:ext>
            </a:extLst>
          </p:cNvPr>
          <p:cNvSpPr txBox="1"/>
          <p:nvPr/>
        </p:nvSpPr>
        <p:spPr>
          <a:xfrm>
            <a:off x="4435744" y="335513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0,27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3519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20700" y="725269"/>
            <a:ext cx="590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Hur stor andel är färgad? </a:t>
            </a:r>
          </a:p>
          <a:p>
            <a:r>
              <a:rPr lang="sv-SE" dirty="0"/>
              <a:t>Svara i bråkform, decimalform och procentform.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08" y="1594303"/>
            <a:ext cx="1003300" cy="5588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2382166"/>
            <a:ext cx="1790700" cy="6477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08" y="3278199"/>
            <a:ext cx="1689100" cy="5207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08" y="3798899"/>
            <a:ext cx="2184400" cy="1143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08" y="5197512"/>
            <a:ext cx="2209800" cy="495300"/>
          </a:xfrm>
          <a:prstGeom prst="rect">
            <a:avLst/>
          </a:prstGeom>
        </p:spPr>
      </p:pic>
      <p:grpSp>
        <p:nvGrpSpPr>
          <p:cNvPr id="15" name="Grupp 14"/>
          <p:cNvGrpSpPr/>
          <p:nvPr/>
        </p:nvGrpSpPr>
        <p:grpSpPr>
          <a:xfrm>
            <a:off x="3108374" y="1577216"/>
            <a:ext cx="516033" cy="575890"/>
            <a:chOff x="5768859" y="3712626"/>
            <a:chExt cx="516033" cy="575890"/>
          </a:xfrm>
        </p:grpSpPr>
        <p:grpSp>
          <p:nvGrpSpPr>
            <p:cNvPr id="16" name="Grupp 15"/>
            <p:cNvGrpSpPr>
              <a:grpSpLocks/>
            </p:cNvGrpSpPr>
            <p:nvPr/>
          </p:nvGrpSpPr>
          <p:grpSpPr bwMode="auto">
            <a:xfrm>
              <a:off x="5768859" y="3712626"/>
              <a:ext cx="328242" cy="575890"/>
              <a:chOff x="3981113" y="1913397"/>
              <a:chExt cx="328986" cy="574782"/>
            </a:xfrm>
          </p:grpSpPr>
          <p:sp>
            <p:nvSpPr>
              <p:cNvPr id="18" name="textruta 24"/>
              <p:cNvSpPr txBox="1">
                <a:spLocks noChangeArrowheads="1"/>
              </p:cNvSpPr>
              <p:nvPr/>
            </p:nvSpPr>
            <p:spPr bwMode="auto">
              <a:xfrm>
                <a:off x="3992333" y="1913397"/>
                <a:ext cx="30654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19" name="textruta 25"/>
              <p:cNvSpPr txBox="1">
                <a:spLocks noChangeArrowheads="1"/>
              </p:cNvSpPr>
              <p:nvPr/>
            </p:nvSpPr>
            <p:spPr bwMode="auto">
              <a:xfrm>
                <a:off x="3981113" y="2119557"/>
                <a:ext cx="32898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cxnSp>
            <p:nvCxnSpPr>
              <p:cNvPr id="20" name="Rak 19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ruta 16"/>
            <p:cNvSpPr txBox="1"/>
            <p:nvPr/>
          </p:nvSpPr>
          <p:spPr>
            <a:xfrm>
              <a:off x="6029422" y="3805015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21" name="textruta 24"/>
          <p:cNvSpPr txBox="1">
            <a:spLocks noChangeArrowheads="1"/>
          </p:cNvSpPr>
          <p:nvPr/>
        </p:nvSpPr>
        <p:spPr bwMode="auto">
          <a:xfrm>
            <a:off x="3571727" y="1676269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0,5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22" name="textruta 24"/>
          <p:cNvSpPr txBox="1">
            <a:spLocks noChangeArrowheads="1"/>
          </p:cNvSpPr>
          <p:nvPr/>
        </p:nvSpPr>
        <p:spPr bwMode="auto">
          <a:xfrm>
            <a:off x="4171313" y="1681681"/>
            <a:ext cx="6737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50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3162108" y="2444561"/>
            <a:ext cx="516031" cy="585306"/>
            <a:chOff x="5768861" y="3703209"/>
            <a:chExt cx="516031" cy="585306"/>
          </a:xfrm>
        </p:grpSpPr>
        <p:grpSp>
          <p:nvGrpSpPr>
            <p:cNvPr id="24" name="Grupp 23"/>
            <p:cNvGrpSpPr>
              <a:grpSpLocks/>
            </p:cNvGrpSpPr>
            <p:nvPr/>
          </p:nvGrpSpPr>
          <p:grpSpPr bwMode="auto">
            <a:xfrm>
              <a:off x="5768861" y="3703209"/>
              <a:ext cx="334920" cy="585306"/>
              <a:chOff x="3981113" y="1903999"/>
              <a:chExt cx="335679" cy="584180"/>
            </a:xfrm>
          </p:grpSpPr>
          <p:sp>
            <p:nvSpPr>
              <p:cNvPr id="26" name="textruta 24"/>
              <p:cNvSpPr txBox="1">
                <a:spLocks noChangeArrowheads="1"/>
              </p:cNvSpPr>
              <p:nvPr/>
            </p:nvSpPr>
            <p:spPr bwMode="auto">
              <a:xfrm>
                <a:off x="4010247" y="1903999"/>
                <a:ext cx="30654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27" name="textruta 25"/>
              <p:cNvSpPr txBox="1">
                <a:spLocks noChangeArrowheads="1"/>
              </p:cNvSpPr>
              <p:nvPr/>
            </p:nvSpPr>
            <p:spPr bwMode="auto">
              <a:xfrm>
                <a:off x="3981113" y="2119557"/>
                <a:ext cx="32898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28" name="Rak 27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ruta 24"/>
            <p:cNvSpPr txBox="1"/>
            <p:nvPr/>
          </p:nvSpPr>
          <p:spPr>
            <a:xfrm>
              <a:off x="6029422" y="3805015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29" name="textruta 24"/>
          <p:cNvSpPr txBox="1">
            <a:spLocks noChangeArrowheads="1"/>
          </p:cNvSpPr>
          <p:nvPr/>
        </p:nvSpPr>
        <p:spPr bwMode="auto">
          <a:xfrm>
            <a:off x="3584328" y="2553031"/>
            <a:ext cx="830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0,25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30" name="textruta 24"/>
          <p:cNvSpPr txBox="1">
            <a:spLocks noChangeArrowheads="1"/>
          </p:cNvSpPr>
          <p:nvPr/>
        </p:nvSpPr>
        <p:spPr bwMode="auto">
          <a:xfrm>
            <a:off x="4327607" y="253581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25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31" name="Grupp 30"/>
          <p:cNvGrpSpPr/>
          <p:nvPr/>
        </p:nvGrpSpPr>
        <p:grpSpPr>
          <a:xfrm>
            <a:off x="3194604" y="3220244"/>
            <a:ext cx="516024" cy="554000"/>
            <a:chOff x="5768868" y="3734516"/>
            <a:chExt cx="516024" cy="554000"/>
          </a:xfrm>
        </p:grpSpPr>
        <p:grpSp>
          <p:nvGrpSpPr>
            <p:cNvPr id="32" name="Grupp 31"/>
            <p:cNvGrpSpPr>
              <a:grpSpLocks/>
            </p:cNvGrpSpPr>
            <p:nvPr/>
          </p:nvGrpSpPr>
          <p:grpSpPr bwMode="auto">
            <a:xfrm>
              <a:off x="5768868" y="3734516"/>
              <a:ext cx="330783" cy="554000"/>
              <a:chOff x="3981113" y="1935245"/>
              <a:chExt cx="331532" cy="552934"/>
            </a:xfrm>
          </p:grpSpPr>
          <p:sp>
            <p:nvSpPr>
              <p:cNvPr id="34" name="textruta 24"/>
              <p:cNvSpPr txBox="1">
                <a:spLocks noChangeArrowheads="1"/>
              </p:cNvSpPr>
              <p:nvPr/>
            </p:nvSpPr>
            <p:spPr bwMode="auto">
              <a:xfrm>
                <a:off x="3988054" y="1935245"/>
                <a:ext cx="324591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3</a:t>
                </a:r>
              </a:p>
            </p:txBody>
          </p:sp>
          <p:sp>
            <p:nvSpPr>
              <p:cNvPr id="35" name="textruta 25"/>
              <p:cNvSpPr txBox="1">
                <a:spLocks noChangeArrowheads="1"/>
              </p:cNvSpPr>
              <p:nvPr/>
            </p:nvSpPr>
            <p:spPr bwMode="auto">
              <a:xfrm>
                <a:off x="3981113" y="2119557"/>
                <a:ext cx="32898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36" name="Rak 35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ruta 32"/>
            <p:cNvSpPr txBox="1"/>
            <p:nvPr/>
          </p:nvSpPr>
          <p:spPr>
            <a:xfrm>
              <a:off x="6029422" y="3805015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37" name="textruta 24"/>
          <p:cNvSpPr txBox="1">
            <a:spLocks noChangeArrowheads="1"/>
          </p:cNvSpPr>
          <p:nvPr/>
        </p:nvSpPr>
        <p:spPr bwMode="auto">
          <a:xfrm>
            <a:off x="3623377" y="3288749"/>
            <a:ext cx="843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0,75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38" name="textruta 24"/>
          <p:cNvSpPr txBox="1">
            <a:spLocks noChangeArrowheads="1"/>
          </p:cNvSpPr>
          <p:nvPr/>
        </p:nvSpPr>
        <p:spPr bwMode="auto">
          <a:xfrm>
            <a:off x="4343651" y="3278199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75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39" name="Grupp 38"/>
          <p:cNvGrpSpPr/>
          <p:nvPr/>
        </p:nvGrpSpPr>
        <p:grpSpPr>
          <a:xfrm>
            <a:off x="3209531" y="4141569"/>
            <a:ext cx="557526" cy="561132"/>
            <a:chOff x="5719802" y="3727381"/>
            <a:chExt cx="557526" cy="561132"/>
          </a:xfrm>
        </p:grpSpPr>
        <p:grpSp>
          <p:nvGrpSpPr>
            <p:cNvPr id="40" name="Grupp 39"/>
            <p:cNvGrpSpPr>
              <a:grpSpLocks/>
            </p:cNvGrpSpPr>
            <p:nvPr/>
          </p:nvGrpSpPr>
          <p:grpSpPr bwMode="auto">
            <a:xfrm>
              <a:off x="5719802" y="3727381"/>
              <a:ext cx="431655" cy="561132"/>
              <a:chOff x="3931951" y="1928126"/>
              <a:chExt cx="432634" cy="560053"/>
            </a:xfrm>
          </p:grpSpPr>
          <p:sp>
            <p:nvSpPr>
              <p:cNvPr id="42" name="textruta 24"/>
              <p:cNvSpPr txBox="1">
                <a:spLocks noChangeArrowheads="1"/>
              </p:cNvSpPr>
              <p:nvPr/>
            </p:nvSpPr>
            <p:spPr bwMode="auto">
              <a:xfrm>
                <a:off x="3986840" y="1928126"/>
                <a:ext cx="30654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43" name="textruta 25"/>
              <p:cNvSpPr txBox="1">
                <a:spLocks noChangeArrowheads="1"/>
              </p:cNvSpPr>
              <p:nvPr/>
            </p:nvSpPr>
            <p:spPr bwMode="auto">
              <a:xfrm>
                <a:off x="3931951" y="2119557"/>
                <a:ext cx="43263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10</a:t>
                </a:r>
              </a:p>
            </p:txBody>
          </p:sp>
          <p:cxnSp>
            <p:nvCxnSpPr>
              <p:cNvPr id="44" name="Rak 43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ruta 40"/>
            <p:cNvSpPr txBox="1"/>
            <p:nvPr/>
          </p:nvSpPr>
          <p:spPr>
            <a:xfrm>
              <a:off x="6021858" y="3806019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45" name="textruta 24"/>
          <p:cNvSpPr txBox="1">
            <a:spLocks noChangeArrowheads="1"/>
          </p:cNvSpPr>
          <p:nvPr/>
        </p:nvSpPr>
        <p:spPr bwMode="auto">
          <a:xfrm>
            <a:off x="3669666" y="4220207"/>
            <a:ext cx="792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0,10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46" name="textruta 24"/>
          <p:cNvSpPr txBox="1">
            <a:spLocks noChangeArrowheads="1"/>
          </p:cNvSpPr>
          <p:nvPr/>
        </p:nvSpPr>
        <p:spPr bwMode="auto">
          <a:xfrm>
            <a:off x="4346842" y="4220207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10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47" name="Grupp 46"/>
          <p:cNvGrpSpPr/>
          <p:nvPr/>
        </p:nvGrpSpPr>
        <p:grpSpPr>
          <a:xfrm>
            <a:off x="3201527" y="5165203"/>
            <a:ext cx="550615" cy="569390"/>
            <a:chOff x="5759300" y="3719123"/>
            <a:chExt cx="550615" cy="569390"/>
          </a:xfrm>
        </p:grpSpPr>
        <p:grpSp>
          <p:nvGrpSpPr>
            <p:cNvPr id="48" name="Grupp 47"/>
            <p:cNvGrpSpPr>
              <a:grpSpLocks/>
            </p:cNvGrpSpPr>
            <p:nvPr/>
          </p:nvGrpSpPr>
          <p:grpSpPr bwMode="auto">
            <a:xfrm>
              <a:off x="5759300" y="3719123"/>
              <a:ext cx="351378" cy="569390"/>
              <a:chOff x="3971539" y="1919884"/>
              <a:chExt cx="352175" cy="568295"/>
            </a:xfrm>
          </p:grpSpPr>
          <p:sp>
            <p:nvSpPr>
              <p:cNvPr id="50" name="textruta 24"/>
              <p:cNvSpPr txBox="1">
                <a:spLocks noChangeArrowheads="1"/>
              </p:cNvSpPr>
              <p:nvPr/>
            </p:nvSpPr>
            <p:spPr bwMode="auto">
              <a:xfrm>
                <a:off x="3985987" y="1919884"/>
                <a:ext cx="32898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sp>
            <p:nvSpPr>
              <p:cNvPr id="51" name="textruta 25"/>
              <p:cNvSpPr txBox="1">
                <a:spLocks noChangeArrowheads="1"/>
              </p:cNvSpPr>
              <p:nvPr/>
            </p:nvSpPr>
            <p:spPr bwMode="auto">
              <a:xfrm>
                <a:off x="3971539" y="2119557"/>
                <a:ext cx="35217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52" name="Rak 51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ruta 48"/>
            <p:cNvSpPr txBox="1"/>
            <p:nvPr/>
          </p:nvSpPr>
          <p:spPr>
            <a:xfrm>
              <a:off x="6054445" y="3805543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53" name="textruta 24"/>
          <p:cNvSpPr txBox="1">
            <a:spLocks noChangeArrowheads="1"/>
          </p:cNvSpPr>
          <p:nvPr/>
        </p:nvSpPr>
        <p:spPr bwMode="auto">
          <a:xfrm>
            <a:off x="3695110" y="5258902"/>
            <a:ext cx="814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0,40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54" name="textruta 24"/>
          <p:cNvSpPr txBox="1">
            <a:spLocks noChangeArrowheads="1"/>
          </p:cNvSpPr>
          <p:nvPr/>
        </p:nvSpPr>
        <p:spPr bwMode="auto">
          <a:xfrm>
            <a:off x="4415005" y="5258902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40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D12A26BF-28B1-A3F3-BC82-10907CDAD1AE}"/>
              </a:ext>
            </a:extLst>
          </p:cNvPr>
          <p:cNvSpPr/>
          <p:nvPr/>
        </p:nvSpPr>
        <p:spPr>
          <a:xfrm>
            <a:off x="371431" y="251248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9223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9" grpId="0"/>
      <p:bldP spid="30" grpId="0"/>
      <p:bldP spid="37" grpId="0"/>
      <p:bldP spid="38" grpId="0"/>
      <p:bldP spid="45" grpId="0"/>
      <p:bldP spid="46" grpId="0"/>
      <p:bldP spid="53" grpId="0"/>
      <p:bldP spid="54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6700" y="182179"/>
            <a:ext cx="8664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				                    Omvandling till procentform</a:t>
            </a:r>
          </a:p>
        </p:txBody>
      </p:sp>
      <p:sp>
        <p:nvSpPr>
          <p:cNvPr id="3" name="Rektangel 2"/>
          <p:cNvSpPr/>
          <p:nvPr/>
        </p:nvSpPr>
        <p:spPr>
          <a:xfrm>
            <a:off x="1875465" y="720754"/>
            <a:ext cx="589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ta reda på hur stor en </a:t>
            </a:r>
            <a:r>
              <a:rPr lang="sv-SE" b="1" i="1" dirty="0">
                <a:solidFill>
                  <a:srgbClr val="800000"/>
                </a:solidFill>
              </a:rPr>
              <a:t>andel</a:t>
            </a:r>
            <a:r>
              <a:rPr lang="sv-SE" dirty="0"/>
              <a:t> är </a:t>
            </a:r>
            <a:r>
              <a:rPr lang="sv-SE" b="1" dirty="0">
                <a:solidFill>
                  <a:srgbClr val="800000"/>
                </a:solidFill>
              </a:rPr>
              <a:t>i procent </a:t>
            </a:r>
            <a:r>
              <a:rPr lang="sv-SE" dirty="0"/>
              <a:t>skriver vi</a:t>
            </a:r>
          </a:p>
          <a:p>
            <a:r>
              <a:rPr lang="sv-SE" b="1" dirty="0">
                <a:solidFill>
                  <a:srgbClr val="800000"/>
                </a:solidFill>
              </a:rPr>
              <a:t>först andelen i bråkform</a:t>
            </a:r>
            <a:r>
              <a:rPr lang="sv-SE" dirty="0"/>
              <a:t>. Bråket kan vi omvandla till procent.</a:t>
            </a:r>
          </a:p>
        </p:txBody>
      </p:sp>
      <p:grpSp>
        <p:nvGrpSpPr>
          <p:cNvPr id="10" name="Grupp 9"/>
          <p:cNvGrpSpPr/>
          <p:nvPr/>
        </p:nvGrpSpPr>
        <p:grpSpPr>
          <a:xfrm>
            <a:off x="764872" y="2081648"/>
            <a:ext cx="7270378" cy="634618"/>
            <a:chOff x="1783256" y="2460750"/>
            <a:chExt cx="5242541" cy="634618"/>
          </a:xfrm>
        </p:grpSpPr>
        <p:sp>
          <p:nvSpPr>
            <p:cNvPr id="4" name="Rektangel 3"/>
            <p:cNvSpPr/>
            <p:nvPr/>
          </p:nvSpPr>
          <p:spPr>
            <a:xfrm>
              <a:off x="1783256" y="2551837"/>
              <a:ext cx="52425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Om vi ska omvandla           till procentform gör vi om bråket till </a:t>
              </a:r>
              <a:r>
                <a:rPr lang="sv-SE" b="1" dirty="0">
                  <a:solidFill>
                    <a:srgbClr val="800000"/>
                  </a:solidFill>
                </a:rPr>
                <a:t>hundradelar.</a:t>
              </a:r>
            </a:p>
          </p:txBody>
        </p:sp>
        <p:grpSp>
          <p:nvGrpSpPr>
            <p:cNvPr id="5" name="Grupp 4"/>
            <p:cNvGrpSpPr>
              <a:grpSpLocks/>
            </p:cNvGrpSpPr>
            <p:nvPr/>
          </p:nvGrpSpPr>
          <p:grpSpPr bwMode="auto">
            <a:xfrm>
              <a:off x="3238834" y="2460750"/>
              <a:ext cx="312145" cy="634618"/>
              <a:chOff x="2176749" y="1874815"/>
              <a:chExt cx="312000" cy="634797"/>
            </a:xfrm>
          </p:grpSpPr>
          <p:sp>
            <p:nvSpPr>
              <p:cNvPr id="6" name="textruta 24"/>
              <p:cNvSpPr txBox="1">
                <a:spLocks noChangeArrowheads="1"/>
              </p:cNvSpPr>
              <p:nvPr/>
            </p:nvSpPr>
            <p:spPr bwMode="auto">
              <a:xfrm>
                <a:off x="2176749" y="1874815"/>
                <a:ext cx="31199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11</a:t>
                </a:r>
              </a:p>
            </p:txBody>
          </p:sp>
          <p:sp>
            <p:nvSpPr>
              <p:cNvPr id="7" name="textruta 25"/>
              <p:cNvSpPr txBox="1">
                <a:spLocks noChangeArrowheads="1"/>
              </p:cNvSpPr>
              <p:nvPr/>
            </p:nvSpPr>
            <p:spPr bwMode="auto">
              <a:xfrm>
                <a:off x="2176750" y="2140176"/>
                <a:ext cx="31199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25</a:t>
                </a:r>
              </a:p>
            </p:txBody>
          </p:sp>
          <p:cxnSp>
            <p:nvCxnSpPr>
              <p:cNvPr id="8" name="Rak 7"/>
              <p:cNvCxnSpPr/>
              <p:nvPr/>
            </p:nvCxnSpPr>
            <p:spPr>
              <a:xfrm>
                <a:off x="2201069" y="2203694"/>
                <a:ext cx="257072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Rektangel 11"/>
          <p:cNvSpPr/>
          <p:nvPr/>
        </p:nvSpPr>
        <p:spPr>
          <a:xfrm>
            <a:off x="4971655" y="2697565"/>
            <a:ext cx="267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</a:t>
            </a:r>
            <a:r>
              <a:rPr lang="sv-SE" b="1" i="1" dirty="0">
                <a:solidFill>
                  <a:srgbClr val="800000"/>
                </a:solidFill>
              </a:rPr>
              <a:t>förlänger</a:t>
            </a:r>
            <a:r>
              <a:rPr lang="sv-SE" dirty="0"/>
              <a:t> bråket med </a:t>
            </a:r>
            <a:r>
              <a:rPr lang="sv-SE" b="1" dirty="0">
                <a:solidFill>
                  <a:srgbClr val="800000"/>
                </a:solidFill>
              </a:rPr>
              <a:t>4</a:t>
            </a:r>
            <a:r>
              <a:rPr lang="sv-SE" dirty="0"/>
              <a:t>.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84878" y="2703773"/>
            <a:ext cx="4295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</a:t>
            </a:r>
            <a:r>
              <a:rPr lang="sv-SE" b="1" dirty="0">
                <a:solidFill>
                  <a:srgbClr val="800000"/>
                </a:solidFill>
              </a:rPr>
              <a:t>multiplicerar</a:t>
            </a:r>
            <a:r>
              <a:rPr lang="sv-SE" dirty="0"/>
              <a:t> täljare och nämnare med </a:t>
            </a:r>
            <a:r>
              <a:rPr lang="sv-SE" b="1" dirty="0">
                <a:solidFill>
                  <a:srgbClr val="800000"/>
                </a:solidFill>
              </a:rPr>
              <a:t>4</a:t>
            </a:r>
            <a:r>
              <a:rPr lang="sv-SE" dirty="0"/>
              <a:t>. </a:t>
            </a:r>
          </a:p>
        </p:txBody>
      </p:sp>
      <p:grpSp>
        <p:nvGrpSpPr>
          <p:cNvPr id="20" name="Grupp 19"/>
          <p:cNvGrpSpPr/>
          <p:nvPr/>
        </p:nvGrpSpPr>
        <p:grpSpPr>
          <a:xfrm>
            <a:off x="3457608" y="3319377"/>
            <a:ext cx="854264" cy="671763"/>
            <a:chOff x="4843160" y="3645559"/>
            <a:chExt cx="854264" cy="671763"/>
          </a:xfrm>
        </p:grpSpPr>
        <p:grpSp>
          <p:nvGrpSpPr>
            <p:cNvPr id="14" name="Grupp 13"/>
            <p:cNvGrpSpPr>
              <a:grpSpLocks/>
            </p:cNvGrpSpPr>
            <p:nvPr/>
          </p:nvGrpSpPr>
          <p:grpSpPr bwMode="auto">
            <a:xfrm>
              <a:off x="4843160" y="3645559"/>
              <a:ext cx="759672" cy="671763"/>
              <a:chOff x="3896478" y="1846460"/>
              <a:chExt cx="761393" cy="670471"/>
            </a:xfrm>
          </p:grpSpPr>
          <p:sp>
            <p:nvSpPr>
              <p:cNvPr id="15" name="textruta 24"/>
              <p:cNvSpPr txBox="1">
                <a:spLocks noChangeArrowheads="1"/>
              </p:cNvSpPr>
              <p:nvPr/>
            </p:nvSpPr>
            <p:spPr bwMode="auto">
              <a:xfrm>
                <a:off x="3909513" y="1846460"/>
                <a:ext cx="69987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11 </a:t>
                </a:r>
                <a:r>
                  <a:rPr lang="is-IS" sz="1800" dirty="0"/>
                  <a:t>∙ </a:t>
                </a:r>
                <a:r>
                  <a:rPr lang="is-IS" sz="1800" b="1" dirty="0">
                    <a:solidFill>
                      <a:srgbClr val="800000"/>
                    </a:solidFill>
                  </a:rPr>
                  <a:t>4</a:t>
                </a:r>
                <a:endParaRPr lang="sv-SE" sz="18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6" name="textruta 25"/>
              <p:cNvSpPr txBox="1">
                <a:spLocks noChangeArrowheads="1"/>
              </p:cNvSpPr>
              <p:nvPr/>
            </p:nvSpPr>
            <p:spPr bwMode="auto">
              <a:xfrm>
                <a:off x="3896478" y="2148309"/>
                <a:ext cx="76139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25 </a:t>
                </a:r>
                <a:r>
                  <a:rPr lang="is-IS" sz="1800" dirty="0"/>
                  <a:t>∙ </a:t>
                </a:r>
                <a:r>
                  <a:rPr lang="is-IS" sz="1800" b="1" dirty="0">
                    <a:solidFill>
                      <a:srgbClr val="800000"/>
                    </a:solidFill>
                  </a:rPr>
                  <a:t>4</a:t>
                </a:r>
                <a:endParaRPr lang="sv-SE" sz="1800" dirty="0"/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3981113" y="2202961"/>
                <a:ext cx="51159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/>
            <p:cNvSpPr txBox="1"/>
            <p:nvPr/>
          </p:nvSpPr>
          <p:spPr>
            <a:xfrm>
              <a:off x="5441954" y="3791492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6" name="Grupp 25"/>
          <p:cNvGrpSpPr/>
          <p:nvPr/>
        </p:nvGrpSpPr>
        <p:grpSpPr>
          <a:xfrm>
            <a:off x="4242167" y="3319377"/>
            <a:ext cx="663384" cy="672284"/>
            <a:chOff x="5685748" y="3645559"/>
            <a:chExt cx="663384" cy="672284"/>
          </a:xfrm>
        </p:grpSpPr>
        <p:grpSp>
          <p:nvGrpSpPr>
            <p:cNvPr id="21" name="Grupp 20"/>
            <p:cNvGrpSpPr>
              <a:grpSpLocks/>
            </p:cNvGrpSpPr>
            <p:nvPr/>
          </p:nvGrpSpPr>
          <p:grpSpPr bwMode="auto">
            <a:xfrm>
              <a:off x="5685748" y="3645559"/>
              <a:ext cx="535649" cy="672284"/>
              <a:chOff x="3897813" y="1846460"/>
              <a:chExt cx="536863" cy="670991"/>
            </a:xfrm>
          </p:grpSpPr>
          <p:sp>
            <p:nvSpPr>
              <p:cNvPr id="22" name="textruta 24"/>
              <p:cNvSpPr txBox="1">
                <a:spLocks noChangeArrowheads="1"/>
              </p:cNvSpPr>
              <p:nvPr/>
            </p:nvSpPr>
            <p:spPr bwMode="auto">
              <a:xfrm>
                <a:off x="3947700" y="1846460"/>
                <a:ext cx="419603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44</a:t>
                </a:r>
              </a:p>
            </p:txBody>
          </p:sp>
          <p:sp>
            <p:nvSpPr>
              <p:cNvPr id="23" name="textruta 25"/>
              <p:cNvSpPr txBox="1">
                <a:spLocks noChangeArrowheads="1"/>
              </p:cNvSpPr>
              <p:nvPr/>
            </p:nvSpPr>
            <p:spPr bwMode="auto">
              <a:xfrm>
                <a:off x="3897813" y="2148829"/>
                <a:ext cx="53686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100</a:t>
                </a:r>
              </a:p>
            </p:txBody>
          </p:sp>
          <p:cxnSp>
            <p:nvCxnSpPr>
              <p:cNvPr id="24" name="Rak 23"/>
              <p:cNvCxnSpPr/>
              <p:nvPr/>
            </p:nvCxnSpPr>
            <p:spPr>
              <a:xfrm>
                <a:off x="3981113" y="2202961"/>
                <a:ext cx="34685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ruta 24"/>
            <p:cNvSpPr txBox="1"/>
            <p:nvPr/>
          </p:nvSpPr>
          <p:spPr>
            <a:xfrm>
              <a:off x="6093662" y="3791492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7" name="textruta 24"/>
          <p:cNvSpPr txBox="1">
            <a:spLocks noChangeArrowheads="1"/>
          </p:cNvSpPr>
          <p:nvPr/>
        </p:nvSpPr>
        <p:spPr bwMode="auto">
          <a:xfrm>
            <a:off x="4905551" y="3465310"/>
            <a:ext cx="635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/>
              <a:t>44 %</a:t>
            </a:r>
          </a:p>
        </p:txBody>
      </p:sp>
      <p:grpSp>
        <p:nvGrpSpPr>
          <p:cNvPr id="28" name="Grupp 27"/>
          <p:cNvGrpSpPr/>
          <p:nvPr/>
        </p:nvGrpSpPr>
        <p:grpSpPr>
          <a:xfrm>
            <a:off x="764872" y="4230653"/>
            <a:ext cx="8742528" cy="663327"/>
            <a:chOff x="1783256" y="2432041"/>
            <a:chExt cx="6304082" cy="663327"/>
          </a:xfrm>
        </p:grpSpPr>
        <p:sp>
          <p:nvSpPr>
            <p:cNvPr id="29" name="Rektangel 28"/>
            <p:cNvSpPr/>
            <p:nvPr/>
          </p:nvSpPr>
          <p:spPr>
            <a:xfrm>
              <a:off x="1783256" y="2551837"/>
              <a:ext cx="6304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Om vi ska omvandla           till procentform gör vi om bråket till </a:t>
              </a:r>
              <a:r>
                <a:rPr lang="sv-SE" b="1" dirty="0">
                  <a:solidFill>
                    <a:srgbClr val="800000"/>
                  </a:solidFill>
                </a:rPr>
                <a:t>hundradelar.</a:t>
              </a:r>
            </a:p>
          </p:txBody>
        </p:sp>
        <p:grpSp>
          <p:nvGrpSpPr>
            <p:cNvPr id="30" name="Grupp 29"/>
            <p:cNvGrpSpPr>
              <a:grpSpLocks/>
            </p:cNvGrpSpPr>
            <p:nvPr/>
          </p:nvGrpSpPr>
          <p:grpSpPr bwMode="auto">
            <a:xfrm>
              <a:off x="3197623" y="2432041"/>
              <a:ext cx="407000" cy="663327"/>
              <a:chOff x="2135558" y="1846098"/>
              <a:chExt cx="406811" cy="663514"/>
            </a:xfrm>
          </p:grpSpPr>
          <p:sp>
            <p:nvSpPr>
              <p:cNvPr id="31" name="textruta 24"/>
              <p:cNvSpPr txBox="1">
                <a:spLocks noChangeArrowheads="1"/>
              </p:cNvSpPr>
              <p:nvPr/>
            </p:nvSpPr>
            <p:spPr bwMode="auto">
              <a:xfrm>
                <a:off x="2176750" y="1846098"/>
                <a:ext cx="31199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64</a:t>
                </a:r>
              </a:p>
            </p:txBody>
          </p:sp>
          <p:sp>
            <p:nvSpPr>
              <p:cNvPr id="32" name="textruta 25"/>
              <p:cNvSpPr txBox="1">
                <a:spLocks noChangeArrowheads="1"/>
              </p:cNvSpPr>
              <p:nvPr/>
            </p:nvSpPr>
            <p:spPr bwMode="auto">
              <a:xfrm>
                <a:off x="2135558" y="2140176"/>
                <a:ext cx="406811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200</a:t>
                </a:r>
              </a:p>
            </p:txBody>
          </p:sp>
          <p:cxnSp>
            <p:nvCxnSpPr>
              <p:cNvPr id="33" name="Rak 32"/>
              <p:cNvCxnSpPr/>
              <p:nvPr/>
            </p:nvCxnSpPr>
            <p:spPr>
              <a:xfrm>
                <a:off x="2201069" y="2203694"/>
                <a:ext cx="257072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ktangel 33"/>
          <p:cNvSpPr/>
          <p:nvPr/>
        </p:nvSpPr>
        <p:spPr>
          <a:xfrm>
            <a:off x="819403" y="4885158"/>
            <a:ext cx="3928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</a:t>
            </a:r>
            <a:r>
              <a:rPr lang="sv-SE" b="1" dirty="0">
                <a:solidFill>
                  <a:srgbClr val="800000"/>
                </a:solidFill>
              </a:rPr>
              <a:t>dividerar</a:t>
            </a:r>
            <a:r>
              <a:rPr lang="sv-SE" dirty="0"/>
              <a:t> täljare och nämnare med </a:t>
            </a:r>
            <a:r>
              <a:rPr lang="sv-SE" b="1" dirty="0">
                <a:solidFill>
                  <a:srgbClr val="800000"/>
                </a:solidFill>
              </a:rPr>
              <a:t>2</a:t>
            </a:r>
            <a:r>
              <a:rPr lang="sv-SE" dirty="0"/>
              <a:t>. </a:t>
            </a:r>
          </a:p>
        </p:txBody>
      </p:sp>
      <p:sp>
        <p:nvSpPr>
          <p:cNvPr id="35" name="Rektangel 34"/>
          <p:cNvSpPr/>
          <p:nvPr/>
        </p:nvSpPr>
        <p:spPr>
          <a:xfrm>
            <a:off x="4710595" y="4885158"/>
            <a:ext cx="2655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</a:t>
            </a:r>
            <a:r>
              <a:rPr lang="sv-SE" b="1" i="1" dirty="0">
                <a:solidFill>
                  <a:srgbClr val="800000"/>
                </a:solidFill>
              </a:rPr>
              <a:t>förkortar</a:t>
            </a:r>
            <a:r>
              <a:rPr lang="sv-SE" dirty="0"/>
              <a:t> bråket med </a:t>
            </a:r>
            <a:r>
              <a:rPr lang="sv-SE" b="1" dirty="0">
                <a:solidFill>
                  <a:srgbClr val="800000"/>
                </a:solidFill>
              </a:rPr>
              <a:t>2</a:t>
            </a:r>
            <a:r>
              <a:rPr lang="sv-SE" dirty="0"/>
              <a:t>.</a:t>
            </a:r>
          </a:p>
        </p:txBody>
      </p:sp>
      <p:grpSp>
        <p:nvGrpSpPr>
          <p:cNvPr id="36" name="Grupp 35"/>
          <p:cNvGrpSpPr/>
          <p:nvPr/>
        </p:nvGrpSpPr>
        <p:grpSpPr>
          <a:xfrm>
            <a:off x="3502913" y="5553933"/>
            <a:ext cx="898409" cy="672284"/>
            <a:chOff x="4799015" y="3645559"/>
            <a:chExt cx="898409" cy="672284"/>
          </a:xfrm>
        </p:grpSpPr>
        <p:grpSp>
          <p:nvGrpSpPr>
            <p:cNvPr id="37" name="Grupp 36"/>
            <p:cNvGrpSpPr>
              <a:grpSpLocks/>
            </p:cNvGrpSpPr>
            <p:nvPr/>
          </p:nvGrpSpPr>
          <p:grpSpPr bwMode="auto">
            <a:xfrm>
              <a:off x="4799015" y="3645559"/>
              <a:ext cx="847726" cy="672284"/>
              <a:chOff x="3852230" y="1846460"/>
              <a:chExt cx="849646" cy="670991"/>
            </a:xfrm>
          </p:grpSpPr>
          <p:sp>
            <p:nvSpPr>
              <p:cNvPr id="39" name="textruta 24"/>
              <p:cNvSpPr txBox="1">
                <a:spLocks noChangeArrowheads="1"/>
              </p:cNvSpPr>
              <p:nvPr/>
            </p:nvSpPr>
            <p:spPr bwMode="auto">
              <a:xfrm>
                <a:off x="3909513" y="1846460"/>
                <a:ext cx="73082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64 </a:t>
                </a:r>
                <a:r>
                  <a:rPr lang="is-IS" sz="1800" dirty="0"/>
                  <a:t>/ </a:t>
                </a:r>
                <a:r>
                  <a:rPr lang="is-IS" sz="1800" b="1" dirty="0">
                    <a:solidFill>
                      <a:srgbClr val="800000"/>
                    </a:solidFill>
                  </a:rPr>
                  <a:t>2</a:t>
                </a:r>
                <a:endParaRPr lang="sv-SE" sz="18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40" name="textruta 25"/>
              <p:cNvSpPr txBox="1">
                <a:spLocks noChangeArrowheads="1"/>
              </p:cNvSpPr>
              <p:nvPr/>
            </p:nvSpPr>
            <p:spPr bwMode="auto">
              <a:xfrm>
                <a:off x="3852230" y="2148829"/>
                <a:ext cx="84964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200</a:t>
                </a:r>
                <a:r>
                  <a:rPr lang="is-IS" sz="1800" dirty="0"/>
                  <a:t>/ </a:t>
                </a:r>
                <a:r>
                  <a:rPr lang="is-IS" sz="1800" b="1" dirty="0">
                    <a:solidFill>
                      <a:srgbClr val="800000"/>
                    </a:solidFill>
                  </a:rPr>
                  <a:t>2</a:t>
                </a:r>
                <a:endParaRPr lang="sv-SE" sz="1800" dirty="0"/>
              </a:p>
            </p:txBody>
          </p:sp>
          <p:cxnSp>
            <p:nvCxnSpPr>
              <p:cNvPr id="41" name="Rak 40"/>
              <p:cNvCxnSpPr/>
              <p:nvPr/>
            </p:nvCxnSpPr>
            <p:spPr>
              <a:xfrm>
                <a:off x="3909513" y="2202961"/>
                <a:ext cx="58319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ruta 37"/>
            <p:cNvSpPr txBox="1"/>
            <p:nvPr/>
          </p:nvSpPr>
          <p:spPr>
            <a:xfrm>
              <a:off x="5441954" y="3791492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42" name="Grupp 41"/>
          <p:cNvGrpSpPr/>
          <p:nvPr/>
        </p:nvGrpSpPr>
        <p:grpSpPr>
          <a:xfrm>
            <a:off x="4350639" y="5553933"/>
            <a:ext cx="663384" cy="672284"/>
            <a:chOff x="5685748" y="3645559"/>
            <a:chExt cx="663384" cy="672284"/>
          </a:xfrm>
        </p:grpSpPr>
        <p:grpSp>
          <p:nvGrpSpPr>
            <p:cNvPr id="43" name="Grupp 42"/>
            <p:cNvGrpSpPr>
              <a:grpSpLocks/>
            </p:cNvGrpSpPr>
            <p:nvPr/>
          </p:nvGrpSpPr>
          <p:grpSpPr bwMode="auto">
            <a:xfrm>
              <a:off x="5685748" y="3645559"/>
              <a:ext cx="535649" cy="672284"/>
              <a:chOff x="3897813" y="1846460"/>
              <a:chExt cx="536863" cy="670991"/>
            </a:xfrm>
          </p:grpSpPr>
          <p:sp>
            <p:nvSpPr>
              <p:cNvPr id="45" name="textruta 24"/>
              <p:cNvSpPr txBox="1">
                <a:spLocks noChangeArrowheads="1"/>
              </p:cNvSpPr>
              <p:nvPr/>
            </p:nvSpPr>
            <p:spPr bwMode="auto">
              <a:xfrm>
                <a:off x="3947700" y="1846460"/>
                <a:ext cx="41960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32</a:t>
                </a:r>
              </a:p>
            </p:txBody>
          </p:sp>
          <p:sp>
            <p:nvSpPr>
              <p:cNvPr id="46" name="textruta 25"/>
              <p:cNvSpPr txBox="1">
                <a:spLocks noChangeArrowheads="1"/>
              </p:cNvSpPr>
              <p:nvPr/>
            </p:nvSpPr>
            <p:spPr bwMode="auto">
              <a:xfrm>
                <a:off x="3897813" y="2148829"/>
                <a:ext cx="53686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100</a:t>
                </a:r>
              </a:p>
            </p:txBody>
          </p:sp>
          <p:cxnSp>
            <p:nvCxnSpPr>
              <p:cNvPr id="47" name="Rak 46"/>
              <p:cNvCxnSpPr/>
              <p:nvPr/>
            </p:nvCxnSpPr>
            <p:spPr>
              <a:xfrm>
                <a:off x="3981113" y="2202961"/>
                <a:ext cx="34685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ruta 43"/>
            <p:cNvSpPr txBox="1"/>
            <p:nvPr/>
          </p:nvSpPr>
          <p:spPr>
            <a:xfrm>
              <a:off x="6093662" y="3791492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8" name="textruta 24"/>
          <p:cNvSpPr txBox="1">
            <a:spLocks noChangeArrowheads="1"/>
          </p:cNvSpPr>
          <p:nvPr/>
        </p:nvSpPr>
        <p:spPr bwMode="auto">
          <a:xfrm>
            <a:off x="5014023" y="5699866"/>
            <a:ext cx="635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/>
              <a:t>32 %</a:t>
            </a:r>
          </a:p>
        </p:txBody>
      </p:sp>
      <p:sp>
        <p:nvSpPr>
          <p:cNvPr id="50" name="Rektangel 49"/>
          <p:cNvSpPr/>
          <p:nvPr/>
        </p:nvSpPr>
        <p:spPr>
          <a:xfrm>
            <a:off x="1899492" y="1528272"/>
            <a:ext cx="5874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Ibland kan vi göra det genom </a:t>
            </a:r>
            <a:r>
              <a:rPr lang="sv-SE" b="1" i="1" dirty="0">
                <a:solidFill>
                  <a:srgbClr val="800000"/>
                </a:solidFill>
              </a:rPr>
              <a:t>förlängning</a:t>
            </a:r>
            <a:r>
              <a:rPr lang="sv-SE" dirty="0"/>
              <a:t> eller </a:t>
            </a:r>
            <a:r>
              <a:rPr lang="sv-SE" b="1" i="1" dirty="0">
                <a:solidFill>
                  <a:srgbClr val="800000"/>
                </a:solidFill>
              </a:rPr>
              <a:t>förkortning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51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27" grpId="0"/>
      <p:bldP spid="34" grpId="0"/>
      <p:bldP spid="35" grpId="0"/>
      <p:bldP spid="48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 24">
            <a:extLst>
              <a:ext uri="{FF2B5EF4-FFF2-40B4-BE49-F238E27FC236}">
                <a16:creationId xmlns:a16="http://schemas.microsoft.com/office/drawing/2014/main" id="{90481CBD-8AEE-B948-A24D-6A2577C965F6}"/>
              </a:ext>
            </a:extLst>
          </p:cNvPr>
          <p:cNvGrpSpPr/>
          <p:nvPr/>
        </p:nvGrpSpPr>
        <p:grpSpPr>
          <a:xfrm>
            <a:off x="1297848" y="739615"/>
            <a:ext cx="7403788" cy="1292697"/>
            <a:chOff x="635959" y="-16851"/>
            <a:chExt cx="7403788" cy="1292697"/>
          </a:xfrm>
        </p:grpSpPr>
        <p:sp>
          <p:nvSpPr>
            <p:cNvPr id="10" name="Rektangel 9"/>
            <p:cNvSpPr/>
            <p:nvPr/>
          </p:nvSpPr>
          <p:spPr>
            <a:xfrm>
              <a:off x="635959" y="352516"/>
              <a:ext cx="72857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stor andel av pengarnas värde utgör 50-lappen?</a:t>
              </a:r>
            </a:p>
            <a:p>
              <a:r>
                <a:rPr lang="sv-SE" dirty="0"/>
                <a:t>Svara i</a:t>
              </a:r>
            </a:p>
            <a:p>
              <a:r>
                <a:rPr lang="sv-SE" dirty="0"/>
                <a:t>a) bråkform 	  b) decimalform  	 c) procentform	</a:t>
              </a: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C7B8BC58-4A9E-D744-AC6E-C26FBFB4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3583" y="-16851"/>
              <a:ext cx="2326164" cy="1128672"/>
            </a:xfrm>
            <a:prstGeom prst="rect">
              <a:avLst/>
            </a:prstGeom>
          </p:spPr>
        </p:pic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089811" y="2221720"/>
            <a:ext cx="2241847" cy="370583"/>
            <a:chOff x="498796" y="1797973"/>
            <a:chExt cx="2241847" cy="370583"/>
          </a:xfrm>
        </p:grpSpPr>
        <p:sp>
          <p:nvSpPr>
            <p:cNvPr id="15" name="textruta 14"/>
            <p:cNvSpPr txBox="1"/>
            <p:nvPr/>
          </p:nvSpPr>
          <p:spPr>
            <a:xfrm>
              <a:off x="498796" y="1799224"/>
              <a:ext cx="1679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a) Det hela 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1789445" y="1797973"/>
              <a:ext cx="951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125 kr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587187" y="2516634"/>
            <a:ext cx="169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Delen :  50 kr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1352150" y="2929967"/>
            <a:ext cx="141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Andelen: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2499405" y="2794125"/>
            <a:ext cx="742231" cy="627250"/>
            <a:chOff x="6159787" y="1042355"/>
            <a:chExt cx="742231" cy="627250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6159787" y="1042355"/>
              <a:ext cx="591829" cy="627250"/>
              <a:chOff x="3834148" y="1897718"/>
              <a:chExt cx="591829" cy="627250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896811" y="1897718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50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834148" y="2155636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125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0286" y="2203366"/>
                <a:ext cx="43728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635318" y="115135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3147997" y="2802644"/>
            <a:ext cx="970375" cy="610164"/>
            <a:chOff x="6133333" y="1052634"/>
            <a:chExt cx="970375" cy="610164"/>
          </a:xfrm>
        </p:grpSpPr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FC0F44F7-5282-F848-806A-3B630294EE05}"/>
                </a:ext>
              </a:extLst>
            </p:cNvPr>
            <p:cNvGrpSpPr/>
            <p:nvPr/>
          </p:nvGrpSpPr>
          <p:grpSpPr>
            <a:xfrm>
              <a:off x="6133333" y="1052634"/>
              <a:ext cx="835485" cy="610164"/>
              <a:chOff x="3807694" y="1907997"/>
              <a:chExt cx="835485" cy="610164"/>
            </a:xfrm>
          </p:grpSpPr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51A58618-66F7-C54E-B246-6E288F7D1639}"/>
                  </a:ext>
                </a:extLst>
              </p:cNvPr>
              <p:cNvSpPr txBox="1"/>
              <p:nvPr/>
            </p:nvSpPr>
            <p:spPr>
              <a:xfrm>
                <a:off x="3946027" y="1907997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50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/5</a:t>
                </a:r>
              </a:p>
            </p:txBody>
          </p:sp>
          <p:sp>
            <p:nvSpPr>
              <p:cNvPr id="65" name="textruta 64">
                <a:extLst>
                  <a:ext uri="{FF2B5EF4-FFF2-40B4-BE49-F238E27FC236}">
                    <a16:creationId xmlns:a16="http://schemas.microsoft.com/office/drawing/2014/main" id="{8FEADDE7-9012-FE4F-8AA1-2F3C9D1F29E4}"/>
                  </a:ext>
                </a:extLst>
              </p:cNvPr>
              <p:cNvSpPr txBox="1"/>
              <p:nvPr/>
            </p:nvSpPr>
            <p:spPr>
              <a:xfrm>
                <a:off x="3807694" y="2148829"/>
                <a:ext cx="835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125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/5</a:t>
                </a:r>
              </a:p>
            </p:txBody>
          </p:sp>
          <p:cxnSp>
            <p:nvCxnSpPr>
              <p:cNvPr id="66" name="Rak 65">
                <a:extLst>
                  <a:ext uri="{FF2B5EF4-FFF2-40B4-BE49-F238E27FC236}">
                    <a16:creationId xmlns:a16="http://schemas.microsoft.com/office/drawing/2014/main" id="{7FE0800A-1679-9C47-92DD-82D2D5463CAC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6837008" y="1166135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68" name="Grupp 67">
            <a:extLst>
              <a:ext uri="{FF2B5EF4-FFF2-40B4-BE49-F238E27FC236}">
                <a16:creationId xmlns:a16="http://schemas.microsoft.com/office/drawing/2014/main" id="{6C260491-37AB-FF41-B444-A588C51A35A4}"/>
              </a:ext>
            </a:extLst>
          </p:cNvPr>
          <p:cNvGrpSpPr>
            <a:grpSpLocks/>
          </p:cNvGrpSpPr>
          <p:nvPr/>
        </p:nvGrpSpPr>
        <p:grpSpPr bwMode="auto">
          <a:xfrm>
            <a:off x="4952573" y="2827622"/>
            <a:ext cx="359244" cy="553998"/>
            <a:chOff x="3954039" y="1935246"/>
            <a:chExt cx="374242" cy="552933"/>
          </a:xfrm>
        </p:grpSpPr>
        <p:sp>
          <p:nvSpPr>
            <p:cNvPr id="70" name="textruta 24">
              <a:extLst>
                <a:ext uri="{FF2B5EF4-FFF2-40B4-BE49-F238E27FC236}">
                  <a16:creationId xmlns:a16="http://schemas.microsoft.com/office/drawing/2014/main" id="{9B06244C-6247-B04E-8C1A-3B98A5AD2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613" y="1935246"/>
              <a:ext cx="342668" cy="36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2</a:t>
              </a:r>
            </a:p>
          </p:txBody>
        </p:sp>
        <p:sp>
          <p:nvSpPr>
            <p:cNvPr id="71" name="textruta 25">
              <a:extLst>
                <a:ext uri="{FF2B5EF4-FFF2-40B4-BE49-F238E27FC236}">
                  <a16:creationId xmlns:a16="http://schemas.microsoft.com/office/drawing/2014/main" id="{BB2CF9B9-FA0F-1944-8861-2FE855328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4039" y="2119557"/>
              <a:ext cx="339328" cy="36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5</a:t>
              </a:r>
            </a:p>
          </p:txBody>
        </p:sp>
        <p:cxnSp>
          <p:nvCxnSpPr>
            <p:cNvPr id="72" name="Rak 71">
              <a:extLst>
                <a:ext uri="{FF2B5EF4-FFF2-40B4-BE49-F238E27FC236}">
                  <a16:creationId xmlns:a16="http://schemas.microsoft.com/office/drawing/2014/main" id="{CFBAA07F-B6CE-3948-9D7D-4CC90671A42B}"/>
                </a:ext>
              </a:extLst>
            </p:cNvPr>
            <p:cNvCxnSpPr/>
            <p:nvPr/>
          </p:nvCxnSpPr>
          <p:spPr>
            <a:xfrm>
              <a:off x="4025158" y="2202961"/>
              <a:ext cx="226049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CEBA233F-E54B-4D41-AF2E-CE681BC20972}"/>
              </a:ext>
            </a:extLst>
          </p:cNvPr>
          <p:cNvGrpSpPr/>
          <p:nvPr/>
        </p:nvGrpSpPr>
        <p:grpSpPr>
          <a:xfrm>
            <a:off x="4095044" y="2799845"/>
            <a:ext cx="885328" cy="604152"/>
            <a:chOff x="6197239" y="1052634"/>
            <a:chExt cx="885328" cy="604152"/>
          </a:xfrm>
        </p:grpSpPr>
        <p:grpSp>
          <p:nvGrpSpPr>
            <p:cNvPr id="74" name="Grupp 73">
              <a:extLst>
                <a:ext uri="{FF2B5EF4-FFF2-40B4-BE49-F238E27FC236}">
                  <a16:creationId xmlns:a16="http://schemas.microsoft.com/office/drawing/2014/main" id="{E5A13A66-45B1-1148-93E2-8852A6004999}"/>
                </a:ext>
              </a:extLst>
            </p:cNvPr>
            <p:cNvGrpSpPr/>
            <p:nvPr/>
          </p:nvGrpSpPr>
          <p:grpSpPr>
            <a:xfrm>
              <a:off x="6197239" y="1052634"/>
              <a:ext cx="768848" cy="604152"/>
              <a:chOff x="3871600" y="1907997"/>
              <a:chExt cx="768848" cy="604152"/>
            </a:xfrm>
          </p:grpSpPr>
          <p:sp>
            <p:nvSpPr>
              <p:cNvPr id="76" name="textruta 75">
                <a:extLst>
                  <a:ext uri="{FF2B5EF4-FFF2-40B4-BE49-F238E27FC236}">
                    <a16:creationId xmlns:a16="http://schemas.microsoft.com/office/drawing/2014/main" id="{F05AE8A8-3FAA-424A-889B-09724F3C5C77}"/>
                  </a:ext>
                </a:extLst>
              </p:cNvPr>
              <p:cNvSpPr txBox="1"/>
              <p:nvPr/>
            </p:nvSpPr>
            <p:spPr>
              <a:xfrm>
                <a:off x="3946027" y="1907997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10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/5</a:t>
                </a:r>
              </a:p>
            </p:txBody>
          </p:sp>
          <p:sp>
            <p:nvSpPr>
              <p:cNvPr id="77" name="textruta 76">
                <a:extLst>
                  <a:ext uri="{FF2B5EF4-FFF2-40B4-BE49-F238E27FC236}">
                    <a16:creationId xmlns:a16="http://schemas.microsoft.com/office/drawing/2014/main" id="{2A6B1E98-9FF7-984D-A27A-CBFB025B3EC8}"/>
                  </a:ext>
                </a:extLst>
              </p:cNvPr>
              <p:cNvSpPr txBox="1"/>
              <p:nvPr/>
            </p:nvSpPr>
            <p:spPr>
              <a:xfrm>
                <a:off x="3871600" y="2142817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25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/5</a:t>
                </a:r>
              </a:p>
            </p:txBody>
          </p:sp>
          <p:cxnSp>
            <p:nvCxnSpPr>
              <p:cNvPr id="78" name="Rak 77">
                <a:extLst>
                  <a:ext uri="{FF2B5EF4-FFF2-40B4-BE49-F238E27FC236}">
                    <a16:creationId xmlns:a16="http://schemas.microsoft.com/office/drawing/2014/main" id="{9E0BD211-534E-6848-8B94-3B094A4A6298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3565C083-10AA-D44D-8106-C300F8A9ACDA}"/>
                </a:ext>
              </a:extLst>
            </p:cNvPr>
            <p:cNvSpPr txBox="1"/>
            <p:nvPr/>
          </p:nvSpPr>
          <p:spPr>
            <a:xfrm>
              <a:off x="6815867" y="1157434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79" name="textruta 78">
            <a:extLst>
              <a:ext uri="{FF2B5EF4-FFF2-40B4-BE49-F238E27FC236}">
                <a16:creationId xmlns:a16="http://schemas.microsoft.com/office/drawing/2014/main" id="{44469412-0B07-0348-9287-74DD6D21CF09}"/>
              </a:ext>
            </a:extLst>
          </p:cNvPr>
          <p:cNvSpPr txBox="1"/>
          <p:nvPr/>
        </p:nvSpPr>
        <p:spPr>
          <a:xfrm>
            <a:off x="1089812" y="3829386"/>
            <a:ext cx="4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9AFD8B6C-5902-5C4F-B86C-D5F19D3169F3}"/>
              </a:ext>
            </a:extLst>
          </p:cNvPr>
          <p:cNvGrpSpPr/>
          <p:nvPr/>
        </p:nvGrpSpPr>
        <p:grpSpPr>
          <a:xfrm>
            <a:off x="1441999" y="3737053"/>
            <a:ext cx="524266" cy="553998"/>
            <a:chOff x="850984" y="3313306"/>
            <a:chExt cx="524266" cy="553998"/>
          </a:xfrm>
        </p:grpSpPr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3920E39C-DB76-114A-BE03-4EFB25818F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984" y="3313306"/>
              <a:ext cx="359244" cy="553998"/>
              <a:chOff x="3954039" y="1935246"/>
              <a:chExt cx="374242" cy="552933"/>
            </a:xfrm>
          </p:grpSpPr>
          <p:sp>
            <p:nvSpPr>
              <p:cNvPr id="81" name="textruta 24">
                <a:extLst>
                  <a:ext uri="{FF2B5EF4-FFF2-40B4-BE49-F238E27FC236}">
                    <a16:creationId xmlns:a16="http://schemas.microsoft.com/office/drawing/2014/main" id="{61ACD894-460A-A146-84A5-FA3F56DCB1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5613" y="1935246"/>
                <a:ext cx="34266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sp>
            <p:nvSpPr>
              <p:cNvPr id="82" name="textruta 25">
                <a:extLst>
                  <a:ext uri="{FF2B5EF4-FFF2-40B4-BE49-F238E27FC236}">
                    <a16:creationId xmlns:a16="http://schemas.microsoft.com/office/drawing/2014/main" id="{918CCFBB-C52F-3F46-AFF4-F35AE46D79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4039" y="2119557"/>
                <a:ext cx="33932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83" name="Rak 82">
                <a:extLst>
                  <a:ext uri="{FF2B5EF4-FFF2-40B4-BE49-F238E27FC236}">
                    <a16:creationId xmlns:a16="http://schemas.microsoft.com/office/drawing/2014/main" id="{4034F576-BAAD-834B-840C-8ECC52F84E83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ruta 83">
              <a:extLst>
                <a:ext uri="{FF2B5EF4-FFF2-40B4-BE49-F238E27FC236}">
                  <a16:creationId xmlns:a16="http://schemas.microsoft.com/office/drawing/2014/main" id="{275D87D3-8AFA-2F44-A822-3D99253AEB19}"/>
                </a:ext>
              </a:extLst>
            </p:cNvPr>
            <p:cNvSpPr txBox="1"/>
            <p:nvPr/>
          </p:nvSpPr>
          <p:spPr>
            <a:xfrm>
              <a:off x="1108550" y="339687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86" name="textruta 85">
            <a:extLst>
              <a:ext uri="{FF2B5EF4-FFF2-40B4-BE49-F238E27FC236}">
                <a16:creationId xmlns:a16="http://schemas.microsoft.com/office/drawing/2014/main" id="{F9E8FCD0-A167-734E-82D5-4DE7306DA862}"/>
              </a:ext>
            </a:extLst>
          </p:cNvPr>
          <p:cNvSpPr txBox="1"/>
          <p:nvPr/>
        </p:nvSpPr>
        <p:spPr>
          <a:xfrm>
            <a:off x="1904861" y="3846767"/>
            <a:ext cx="95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0,4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C3FABB49-F978-0548-8BA3-8053026DFA20}"/>
              </a:ext>
            </a:extLst>
          </p:cNvPr>
          <p:cNvSpPr txBox="1"/>
          <p:nvPr/>
        </p:nvSpPr>
        <p:spPr>
          <a:xfrm>
            <a:off x="1089812" y="4475717"/>
            <a:ext cx="4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c)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B3E496D8-66BA-E945-A804-007264A72850}"/>
              </a:ext>
            </a:extLst>
          </p:cNvPr>
          <p:cNvGrpSpPr/>
          <p:nvPr/>
        </p:nvGrpSpPr>
        <p:grpSpPr>
          <a:xfrm>
            <a:off x="1404883" y="4379713"/>
            <a:ext cx="561382" cy="553998"/>
            <a:chOff x="850984" y="3313306"/>
            <a:chExt cx="561382" cy="553998"/>
          </a:xfrm>
        </p:grpSpPr>
        <p:grpSp>
          <p:nvGrpSpPr>
            <p:cNvPr id="89" name="Grupp 88">
              <a:extLst>
                <a:ext uri="{FF2B5EF4-FFF2-40B4-BE49-F238E27FC236}">
                  <a16:creationId xmlns:a16="http://schemas.microsoft.com/office/drawing/2014/main" id="{8795A08B-4B00-C341-8900-830F98157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984" y="3313306"/>
              <a:ext cx="359244" cy="553998"/>
              <a:chOff x="3954039" y="1935246"/>
              <a:chExt cx="374242" cy="552933"/>
            </a:xfrm>
          </p:grpSpPr>
          <p:sp>
            <p:nvSpPr>
              <p:cNvPr id="91" name="textruta 24">
                <a:extLst>
                  <a:ext uri="{FF2B5EF4-FFF2-40B4-BE49-F238E27FC236}">
                    <a16:creationId xmlns:a16="http://schemas.microsoft.com/office/drawing/2014/main" id="{BB271AB2-CD96-4D42-A489-BEE063943E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5613" y="1935246"/>
                <a:ext cx="34266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sp>
            <p:nvSpPr>
              <p:cNvPr id="92" name="textruta 25">
                <a:extLst>
                  <a:ext uri="{FF2B5EF4-FFF2-40B4-BE49-F238E27FC236}">
                    <a16:creationId xmlns:a16="http://schemas.microsoft.com/office/drawing/2014/main" id="{B6D7C3CC-0045-0C42-AD02-9C9F04334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4039" y="2119557"/>
                <a:ext cx="33932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93" name="Rak 92">
                <a:extLst>
                  <a:ext uri="{FF2B5EF4-FFF2-40B4-BE49-F238E27FC236}">
                    <a16:creationId xmlns:a16="http://schemas.microsoft.com/office/drawing/2014/main" id="{8BB04A84-5E1F-1743-902D-CFF6F52751F0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F9F5F0BA-0441-BB43-8FAB-83CD9BB39E98}"/>
                </a:ext>
              </a:extLst>
            </p:cNvPr>
            <p:cNvSpPr txBox="1"/>
            <p:nvPr/>
          </p:nvSpPr>
          <p:spPr>
            <a:xfrm>
              <a:off x="1145666" y="339687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94" name="textruta 93">
            <a:extLst>
              <a:ext uri="{FF2B5EF4-FFF2-40B4-BE49-F238E27FC236}">
                <a16:creationId xmlns:a16="http://schemas.microsoft.com/office/drawing/2014/main" id="{20DAF6E5-56C2-6345-B6C2-BD869BCB9783}"/>
              </a:ext>
            </a:extLst>
          </p:cNvPr>
          <p:cNvSpPr txBox="1"/>
          <p:nvPr/>
        </p:nvSpPr>
        <p:spPr>
          <a:xfrm>
            <a:off x="1908121" y="4480714"/>
            <a:ext cx="95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40</a:t>
            </a:r>
            <a:r>
              <a:rPr lang="sv-SE" dirty="0">
                <a:cs typeface="Bradley Hand Bold"/>
              </a:rPr>
              <a:t> %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1199370" y="5362547"/>
            <a:ext cx="3672430" cy="560240"/>
            <a:chOff x="542049" y="4686545"/>
            <a:chExt cx="3672430" cy="560240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85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</a:p>
          </p:txBody>
        </p:sp>
        <p:grpSp>
          <p:nvGrpSpPr>
            <p:cNvPr id="95" name="Grupp 94">
              <a:extLst>
                <a:ext uri="{FF2B5EF4-FFF2-40B4-BE49-F238E27FC236}">
                  <a16:creationId xmlns:a16="http://schemas.microsoft.com/office/drawing/2014/main" id="{A8FF8A76-9B7D-2247-92B7-94199A9456C4}"/>
                </a:ext>
              </a:extLst>
            </p:cNvPr>
            <p:cNvGrpSpPr/>
            <p:nvPr/>
          </p:nvGrpSpPr>
          <p:grpSpPr>
            <a:xfrm>
              <a:off x="1308944" y="4686545"/>
              <a:ext cx="637996" cy="560240"/>
              <a:chOff x="572229" y="3313306"/>
              <a:chExt cx="637996" cy="560240"/>
            </a:xfrm>
          </p:grpSpPr>
          <p:grpSp>
            <p:nvGrpSpPr>
              <p:cNvPr id="96" name="Grupp 95">
                <a:extLst>
                  <a:ext uri="{FF2B5EF4-FFF2-40B4-BE49-F238E27FC236}">
                    <a16:creationId xmlns:a16="http://schemas.microsoft.com/office/drawing/2014/main" id="{9B3E36B3-9BBD-C049-A384-2E247632A6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5777" y="3313306"/>
                <a:ext cx="354448" cy="560240"/>
                <a:chOff x="3959035" y="1935246"/>
                <a:chExt cx="369246" cy="559163"/>
              </a:xfrm>
            </p:grpSpPr>
            <p:sp>
              <p:nvSpPr>
                <p:cNvPr id="98" name="textruta 24">
                  <a:extLst>
                    <a:ext uri="{FF2B5EF4-FFF2-40B4-BE49-F238E27FC236}">
                      <a16:creationId xmlns:a16="http://schemas.microsoft.com/office/drawing/2014/main" id="{718A24B7-83A1-CA4A-A086-7EA9FE889D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85613" y="1935246"/>
                  <a:ext cx="342668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sp>
              <p:nvSpPr>
                <p:cNvPr id="99" name="textruta 25">
                  <a:extLst>
                    <a:ext uri="{FF2B5EF4-FFF2-40B4-BE49-F238E27FC236}">
                      <a16:creationId xmlns:a16="http://schemas.microsoft.com/office/drawing/2014/main" id="{300FCAD9-CAC3-414F-9553-4A6049C6EA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59035" y="2125787"/>
                  <a:ext cx="339328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100" name="Rak 99">
                  <a:extLst>
                    <a:ext uri="{FF2B5EF4-FFF2-40B4-BE49-F238E27FC236}">
                      <a16:creationId xmlns:a16="http://schemas.microsoft.com/office/drawing/2014/main" id="{0ECF37C9-4C77-F149-9BC5-7C9809E3EA8A}"/>
                    </a:ext>
                  </a:extLst>
                </p:cNvPr>
                <p:cNvCxnSpPr/>
                <p:nvPr/>
              </p:nvCxnSpPr>
              <p:spPr>
                <a:xfrm>
                  <a:off x="4025158" y="2202961"/>
                  <a:ext cx="226049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ruta 96">
                <a:extLst>
                  <a:ext uri="{FF2B5EF4-FFF2-40B4-BE49-F238E27FC236}">
                    <a16:creationId xmlns:a16="http://schemas.microsoft.com/office/drawing/2014/main" id="{48075837-D42B-554B-800B-18FA325FCE60}"/>
                  </a:ext>
                </a:extLst>
              </p:cNvPr>
              <p:cNvSpPr txBox="1"/>
              <p:nvPr/>
            </p:nvSpPr>
            <p:spPr>
              <a:xfrm>
                <a:off x="572229" y="3402231"/>
                <a:ext cx="505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a)</a:t>
                </a:r>
              </a:p>
            </p:txBody>
          </p:sp>
        </p:grpSp>
        <p:sp>
          <p:nvSpPr>
            <p:cNvPr id="101" name="textruta 100">
              <a:extLst>
                <a:ext uri="{FF2B5EF4-FFF2-40B4-BE49-F238E27FC236}">
                  <a16:creationId xmlns:a16="http://schemas.microsoft.com/office/drawing/2014/main" id="{49AA2AD8-144D-9F44-9DB3-0685DEE6B06F}"/>
                </a:ext>
              </a:extLst>
            </p:cNvPr>
            <p:cNvSpPr txBox="1"/>
            <p:nvPr/>
          </p:nvSpPr>
          <p:spPr>
            <a:xfrm>
              <a:off x="2135088" y="4775470"/>
              <a:ext cx="951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b)  0,4</a:t>
              </a:r>
            </a:p>
          </p:txBody>
        </p:sp>
        <p:sp>
          <p:nvSpPr>
            <p:cNvPr id="102" name="textruta 101">
              <a:extLst>
                <a:ext uri="{FF2B5EF4-FFF2-40B4-BE49-F238E27FC236}">
                  <a16:creationId xmlns:a16="http://schemas.microsoft.com/office/drawing/2014/main" id="{09B089E8-C683-6941-8B2C-512CAAB80D4F}"/>
                </a:ext>
              </a:extLst>
            </p:cNvPr>
            <p:cNvSpPr txBox="1"/>
            <p:nvPr/>
          </p:nvSpPr>
          <p:spPr>
            <a:xfrm>
              <a:off x="3111982" y="4752068"/>
              <a:ext cx="1102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c)  40</a:t>
              </a:r>
              <a:r>
                <a:rPr lang="sv-SE" dirty="0">
                  <a:cs typeface="Bradley Hand Bold"/>
                </a:rPr>
                <a:t> %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CCEA4B11-FC6D-F96C-6A47-1E52C79C2729}"/>
              </a:ext>
            </a:extLst>
          </p:cNvPr>
          <p:cNvSpPr/>
          <p:nvPr/>
        </p:nvSpPr>
        <p:spPr>
          <a:xfrm>
            <a:off x="582386" y="561514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40249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79" grpId="0"/>
      <p:bldP spid="86" grpId="0"/>
      <p:bldP spid="87" grpId="0"/>
      <p:bldP spid="94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525870" y="3452041"/>
            <a:ext cx="2299229" cy="378685"/>
            <a:chOff x="879768" y="1840067"/>
            <a:chExt cx="2299229" cy="378685"/>
          </a:xfrm>
        </p:grpSpPr>
        <p:sp>
          <p:nvSpPr>
            <p:cNvPr id="15" name="textruta 14"/>
            <p:cNvSpPr txBox="1"/>
            <p:nvPr/>
          </p:nvSpPr>
          <p:spPr>
            <a:xfrm>
              <a:off x="879768" y="1849420"/>
              <a:ext cx="1679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Det hela 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1897185" y="1840067"/>
              <a:ext cx="1281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20 elever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763688" y="3769447"/>
            <a:ext cx="213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Delen :  6 elever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1483987" y="4316757"/>
            <a:ext cx="141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Andelen 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2607816" y="4206125"/>
            <a:ext cx="677770" cy="591508"/>
            <a:chOff x="6176082" y="1053081"/>
            <a:chExt cx="677770" cy="591508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6176082" y="1053081"/>
              <a:ext cx="453970" cy="591508"/>
              <a:chOff x="3850443" y="1908444"/>
              <a:chExt cx="453970" cy="591508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913632" y="190844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850443" y="213062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4854" y="2193087"/>
                <a:ext cx="314099" cy="1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587152" y="1178069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3221662" y="4193605"/>
            <a:ext cx="1070057" cy="614699"/>
            <a:chOff x="6063812" y="1052634"/>
            <a:chExt cx="1070057" cy="614699"/>
          </a:xfrm>
        </p:grpSpPr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FC0F44F7-5282-F848-806A-3B630294EE05}"/>
                </a:ext>
              </a:extLst>
            </p:cNvPr>
            <p:cNvGrpSpPr/>
            <p:nvPr/>
          </p:nvGrpSpPr>
          <p:grpSpPr>
            <a:xfrm>
              <a:off x="6063812" y="1052634"/>
              <a:ext cx="824265" cy="614699"/>
              <a:chOff x="3738173" y="1907997"/>
              <a:chExt cx="824265" cy="614699"/>
            </a:xfrm>
          </p:grpSpPr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51A58618-66F7-C54E-B246-6E288F7D1639}"/>
                  </a:ext>
                </a:extLst>
              </p:cNvPr>
              <p:cNvSpPr txBox="1"/>
              <p:nvPr/>
            </p:nvSpPr>
            <p:spPr>
              <a:xfrm>
                <a:off x="3865942" y="1907997"/>
                <a:ext cx="689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</a:t>
                </a:r>
                <a:r>
                  <a:rPr lang="is-IS" dirty="0"/>
                  <a:t>  </a:t>
                </a:r>
                <a:r>
                  <a:rPr lang="is-IS" dirty="0">
                    <a:solidFill>
                      <a:srgbClr val="FF0000"/>
                    </a:solidFill>
                  </a:rPr>
                  <a:t>∙</a:t>
                </a:r>
                <a:r>
                  <a:rPr lang="is-IS" dirty="0"/>
                  <a:t> 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5</a:t>
                </a:r>
              </a:p>
            </p:txBody>
          </p:sp>
          <p:sp>
            <p:nvSpPr>
              <p:cNvPr id="65" name="textruta 64">
                <a:extLst>
                  <a:ext uri="{FF2B5EF4-FFF2-40B4-BE49-F238E27FC236}">
                    <a16:creationId xmlns:a16="http://schemas.microsoft.com/office/drawing/2014/main" id="{8FEADDE7-9012-FE4F-8AA1-2F3C9D1F29E4}"/>
                  </a:ext>
                </a:extLst>
              </p:cNvPr>
              <p:cNvSpPr txBox="1"/>
              <p:nvPr/>
            </p:nvSpPr>
            <p:spPr>
              <a:xfrm>
                <a:off x="3738173" y="2153364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 20</a:t>
                </a:r>
                <a:r>
                  <a:rPr lang="is-IS" dirty="0">
                    <a:latin typeface="Bradley Hand Bold"/>
                    <a:cs typeface="Bradley Hand Bold"/>
                  </a:rPr>
                  <a:t> </a:t>
                </a:r>
                <a:r>
                  <a:rPr lang="is-IS" dirty="0">
                    <a:solidFill>
                      <a:srgbClr val="FF0000"/>
                    </a:solidFill>
                  </a:rPr>
                  <a:t>∙</a:t>
                </a:r>
                <a:r>
                  <a:rPr lang="is-IS" dirty="0"/>
                  <a:t> 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66" name="Rak 65">
                <a:extLst>
                  <a:ext uri="{FF2B5EF4-FFF2-40B4-BE49-F238E27FC236}">
                    <a16:creationId xmlns:a16="http://schemas.microsoft.com/office/drawing/2014/main" id="{7FE0800A-1679-9C47-92DD-82D2D5463CAC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6867169" y="118834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1353526" y="5480174"/>
            <a:ext cx="4723207" cy="369332"/>
            <a:chOff x="542049" y="4752068"/>
            <a:chExt cx="4723207" cy="369332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85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</a:p>
          </p:txBody>
        </p:sp>
        <p:sp>
          <p:nvSpPr>
            <p:cNvPr id="102" name="textruta 101">
              <a:extLst>
                <a:ext uri="{FF2B5EF4-FFF2-40B4-BE49-F238E27FC236}">
                  <a16:creationId xmlns:a16="http://schemas.microsoft.com/office/drawing/2014/main" id="{09B089E8-C683-6941-8B2C-512CAAB80D4F}"/>
                </a:ext>
              </a:extLst>
            </p:cNvPr>
            <p:cNvSpPr txBox="1"/>
            <p:nvPr/>
          </p:nvSpPr>
          <p:spPr>
            <a:xfrm>
              <a:off x="1228795" y="4752068"/>
              <a:ext cx="4036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30</a:t>
              </a:r>
              <a:r>
                <a:rPr lang="sv-SE" dirty="0">
                  <a:cs typeface="Bradley Hand Bold"/>
                </a:rPr>
                <a:t> %</a:t>
              </a:r>
              <a:r>
                <a:rPr lang="sv-SE" dirty="0">
                  <a:latin typeface="Bradley Hand" pitchFamily="2" charset="77"/>
                  <a:cs typeface="Bradley Hand Bold"/>
                </a:rPr>
                <a:t> av eleverna hade betyget D. 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1A5DCA40-059C-634B-B790-458493D92A2C}"/>
              </a:ext>
            </a:extLst>
          </p:cNvPr>
          <p:cNvGrpSpPr/>
          <p:nvPr/>
        </p:nvGrpSpPr>
        <p:grpSpPr>
          <a:xfrm>
            <a:off x="1525870" y="1273042"/>
            <a:ext cx="8259746" cy="2031325"/>
            <a:chOff x="881293" y="73829"/>
            <a:chExt cx="8259746" cy="2031325"/>
          </a:xfrm>
        </p:grpSpPr>
        <p:sp>
          <p:nvSpPr>
            <p:cNvPr id="10" name="Rektangel 9"/>
            <p:cNvSpPr/>
            <p:nvPr/>
          </p:nvSpPr>
          <p:spPr>
            <a:xfrm>
              <a:off x="881293" y="73829"/>
              <a:ext cx="825974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I en kemigrupp hade eleverna följande betyg:</a:t>
              </a:r>
            </a:p>
            <a:p>
              <a:endParaRPr lang="sv-SE" dirty="0"/>
            </a:p>
            <a:p>
              <a:r>
                <a:rPr lang="sv-SE" dirty="0"/>
                <a:t>	Betyg:   E   D   C   B</a:t>
              </a:r>
            </a:p>
            <a:p>
              <a:r>
                <a:rPr lang="sv-SE" dirty="0"/>
                <a:t>	Antal:    3   6   7   4</a:t>
              </a:r>
            </a:p>
            <a:p>
              <a:endParaRPr lang="sv-SE" dirty="0"/>
            </a:p>
            <a:p>
              <a:r>
                <a:rPr lang="sv-SE" dirty="0"/>
                <a:t>Hur stor andel i procent hade betyget D?</a:t>
              </a:r>
            </a:p>
            <a:p>
              <a:r>
                <a:rPr lang="sv-SE" dirty="0"/>
                <a:t>	</a:t>
              </a: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B302A800-28FA-6744-973D-5B3353A65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7149" y="439875"/>
              <a:ext cx="1713511" cy="1138981"/>
            </a:xfrm>
            <a:prstGeom prst="rect">
              <a:avLst/>
            </a:prstGeom>
          </p:spPr>
        </p:pic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0AB12A97-C294-A641-9BDE-B3BBF6801335}"/>
              </a:ext>
            </a:extLst>
          </p:cNvPr>
          <p:cNvGrpSpPr/>
          <p:nvPr/>
        </p:nvGrpSpPr>
        <p:grpSpPr>
          <a:xfrm>
            <a:off x="4302031" y="4233079"/>
            <a:ext cx="689913" cy="561812"/>
            <a:chOff x="3787966" y="3039567"/>
            <a:chExt cx="689913" cy="561812"/>
          </a:xfrm>
        </p:grpSpPr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6C260491-37AB-FF41-B444-A588C51A3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966" y="3039567"/>
              <a:ext cx="556563" cy="561812"/>
              <a:chOff x="3928272" y="1935246"/>
              <a:chExt cx="579798" cy="560732"/>
            </a:xfrm>
          </p:grpSpPr>
          <p:sp>
            <p:nvSpPr>
              <p:cNvPr id="70" name="textruta 24">
                <a:extLst>
                  <a:ext uri="{FF2B5EF4-FFF2-40B4-BE49-F238E27FC236}">
                    <a16:creationId xmlns:a16="http://schemas.microsoft.com/office/drawing/2014/main" id="{9B06244C-6247-B04E-8C1A-3B98A5AD2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5613" y="1935246"/>
                <a:ext cx="46791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30</a:t>
                </a:r>
              </a:p>
            </p:txBody>
          </p:sp>
          <p:sp>
            <p:nvSpPr>
              <p:cNvPr id="71" name="textruta 25">
                <a:extLst>
                  <a:ext uri="{FF2B5EF4-FFF2-40B4-BE49-F238E27FC236}">
                    <a16:creationId xmlns:a16="http://schemas.microsoft.com/office/drawing/2014/main" id="{BB2CF9B9-FA0F-1944-8861-2FE855328C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8272" y="2127356"/>
                <a:ext cx="57979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100</a:t>
                </a:r>
              </a:p>
            </p:txBody>
          </p:sp>
          <p:cxnSp>
            <p:nvCxnSpPr>
              <p:cNvPr id="72" name="Rak 71">
                <a:extLst>
                  <a:ext uri="{FF2B5EF4-FFF2-40B4-BE49-F238E27FC236}">
                    <a16:creationId xmlns:a16="http://schemas.microsoft.com/office/drawing/2014/main" id="{CFBAA07F-B6CE-3948-9D7D-4CC90671A4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5158" y="2202962"/>
                <a:ext cx="347438" cy="942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ruta 66">
              <a:extLst>
                <a:ext uri="{FF2B5EF4-FFF2-40B4-BE49-F238E27FC236}">
                  <a16:creationId xmlns:a16="http://schemas.microsoft.com/office/drawing/2014/main" id="{C3E20AD2-909B-8148-9C72-D15212202CB1}"/>
                </a:ext>
              </a:extLst>
            </p:cNvPr>
            <p:cNvSpPr txBox="1"/>
            <p:nvPr/>
          </p:nvSpPr>
          <p:spPr>
            <a:xfrm>
              <a:off x="4211179" y="3131900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69" name="textruta 68">
            <a:extLst>
              <a:ext uri="{FF2B5EF4-FFF2-40B4-BE49-F238E27FC236}">
                <a16:creationId xmlns:a16="http://schemas.microsoft.com/office/drawing/2014/main" id="{867F67EC-5F1E-9D44-8CB1-4F22E252D831}"/>
              </a:ext>
            </a:extLst>
          </p:cNvPr>
          <p:cNvSpPr txBox="1"/>
          <p:nvPr/>
        </p:nvSpPr>
        <p:spPr>
          <a:xfrm>
            <a:off x="4974236" y="4304308"/>
            <a:ext cx="110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</a:t>
            </a:r>
            <a:r>
              <a:rPr lang="sv-SE" dirty="0">
                <a:cs typeface="Bradley Hand Bold"/>
              </a:rPr>
              <a:t> %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2D442C6-8722-4743-545B-1C511DFE5E55}"/>
              </a:ext>
            </a:extLst>
          </p:cNvPr>
          <p:cNvSpPr/>
          <p:nvPr/>
        </p:nvSpPr>
        <p:spPr>
          <a:xfrm>
            <a:off x="617847" y="564879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9818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2675" y="160464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noProof="1"/>
              <a:t>					              	    Delen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27CA6C13-88AA-554E-8F22-B1F0002FA00E}"/>
              </a:ext>
            </a:extLst>
          </p:cNvPr>
          <p:cNvGrpSpPr/>
          <p:nvPr/>
        </p:nvGrpSpPr>
        <p:grpSpPr>
          <a:xfrm>
            <a:off x="1525745" y="977331"/>
            <a:ext cx="7443950" cy="2396776"/>
            <a:chOff x="1525745" y="977331"/>
            <a:chExt cx="7443950" cy="2396776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1865494-C127-8B4E-8CA6-636A64B9B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5068" y="977331"/>
              <a:ext cx="3994627" cy="2396776"/>
            </a:xfrm>
            <a:prstGeom prst="rect">
              <a:avLst/>
            </a:prstGeom>
          </p:spPr>
        </p:pic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AAA30B2D-02F6-5940-A6D8-C1896DBB1611}"/>
                </a:ext>
              </a:extLst>
            </p:cNvPr>
            <p:cNvSpPr/>
            <p:nvPr/>
          </p:nvSpPr>
          <p:spPr>
            <a:xfrm>
              <a:off x="1525745" y="1921957"/>
              <a:ext cx="35050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noProof="1"/>
                <a:t>Annonsen talar om att priset på cykeln sänkts med 30 %. Med hur många kronor har priset sänkts? </a:t>
              </a: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3392511" y="810472"/>
            <a:ext cx="2231173" cy="671616"/>
            <a:chOff x="2940267" y="1325169"/>
            <a:chExt cx="2231173" cy="671616"/>
          </a:xfrm>
        </p:grpSpPr>
        <p:sp>
          <p:nvSpPr>
            <p:cNvPr id="3" name="textruta 2"/>
            <p:cNvSpPr txBox="1"/>
            <p:nvPr/>
          </p:nvSpPr>
          <p:spPr>
            <a:xfrm>
              <a:off x="2940267" y="1453124"/>
              <a:ext cx="2231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noProof="1">
                  <a:solidFill>
                    <a:srgbClr val="800000"/>
                  </a:solidFill>
                </a:rPr>
                <a:t>Andelen = </a:t>
              </a:r>
            </a:p>
          </p:txBody>
        </p:sp>
        <p:grpSp>
          <p:nvGrpSpPr>
            <p:cNvPr id="4" name="Grupp 3"/>
            <p:cNvGrpSpPr>
              <a:grpSpLocks/>
            </p:cNvGrpSpPr>
            <p:nvPr/>
          </p:nvGrpSpPr>
          <p:grpSpPr bwMode="auto">
            <a:xfrm>
              <a:off x="4040407" y="1325169"/>
              <a:ext cx="989312" cy="671616"/>
              <a:chOff x="3981452" y="1846460"/>
              <a:chExt cx="988852" cy="671805"/>
            </a:xfrm>
          </p:grpSpPr>
          <p:sp>
            <p:nvSpPr>
              <p:cNvPr id="5" name="textruta 29"/>
              <p:cNvSpPr txBox="1">
                <a:spLocks noChangeArrowheads="1"/>
              </p:cNvSpPr>
              <p:nvPr/>
            </p:nvSpPr>
            <p:spPr bwMode="auto">
              <a:xfrm>
                <a:off x="4060933" y="1846460"/>
                <a:ext cx="74280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b="1" noProof="1">
                    <a:solidFill>
                      <a:srgbClr val="800000"/>
                    </a:solidFill>
                  </a:rPr>
                  <a:t>Delen</a:t>
                </a:r>
              </a:p>
            </p:txBody>
          </p:sp>
          <p:sp>
            <p:nvSpPr>
              <p:cNvPr id="6" name="textruta 30"/>
              <p:cNvSpPr txBox="1">
                <a:spLocks noChangeArrowheads="1"/>
              </p:cNvSpPr>
              <p:nvPr/>
            </p:nvSpPr>
            <p:spPr bwMode="auto">
              <a:xfrm>
                <a:off x="3981452" y="2148829"/>
                <a:ext cx="98885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b="1" noProof="1">
                    <a:solidFill>
                      <a:srgbClr val="800000"/>
                    </a:solidFill>
                  </a:rPr>
                  <a:t>Det hela</a:t>
                </a:r>
              </a:p>
            </p:txBody>
          </p:sp>
          <p:cxnSp>
            <p:nvCxnSpPr>
              <p:cNvPr id="7" name="Rak 6"/>
              <p:cNvCxnSpPr/>
              <p:nvPr/>
            </p:nvCxnSpPr>
            <p:spPr>
              <a:xfrm>
                <a:off x="4004500" y="2164549"/>
                <a:ext cx="94275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3B85B65E-5F27-E948-8645-7CE33D5DE1FF}"/>
              </a:ext>
            </a:extLst>
          </p:cNvPr>
          <p:cNvGrpSpPr/>
          <p:nvPr/>
        </p:nvGrpSpPr>
        <p:grpSpPr>
          <a:xfrm>
            <a:off x="2595213" y="3983995"/>
            <a:ext cx="3043276" cy="373882"/>
            <a:chOff x="3559654" y="2597954"/>
            <a:chExt cx="3043276" cy="373882"/>
          </a:xfrm>
        </p:grpSpPr>
        <p:sp>
          <p:nvSpPr>
            <p:cNvPr id="15" name="textruta 29">
              <a:extLst>
                <a:ext uri="{FF2B5EF4-FFF2-40B4-BE49-F238E27FC236}">
                  <a16:creationId xmlns:a16="http://schemas.microsoft.com/office/drawing/2014/main" id="{4C44CBE1-268A-6C48-82E3-A41A23DEE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654" y="2602504"/>
              <a:ext cx="910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b="1" noProof="1">
                  <a:solidFill>
                    <a:srgbClr val="800000"/>
                  </a:solidFill>
                </a:rPr>
                <a:t>Delen =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D2F94F09-F32E-9442-A2F1-380100B63E50}"/>
                </a:ext>
              </a:extLst>
            </p:cNvPr>
            <p:cNvSpPr/>
            <p:nvPr/>
          </p:nvSpPr>
          <p:spPr>
            <a:xfrm>
              <a:off x="4377444" y="2597954"/>
              <a:ext cx="22254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noProof="1">
                  <a:solidFill>
                    <a:srgbClr val="800000"/>
                  </a:solidFill>
                </a:rPr>
                <a:t>Andelen av Det hela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7468A75B-41CF-E749-B59D-8DE469406228}"/>
              </a:ext>
            </a:extLst>
          </p:cNvPr>
          <p:cNvSpPr/>
          <p:nvPr/>
        </p:nvSpPr>
        <p:spPr>
          <a:xfrm>
            <a:off x="1960323" y="4596806"/>
            <a:ext cx="5038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noProof="1">
                <a:solidFill>
                  <a:srgbClr val="9A0002"/>
                </a:solidFill>
              </a:rPr>
              <a:t>Delen</a:t>
            </a:r>
            <a:r>
              <a:rPr lang="sv-SE" i="1" noProof="1"/>
              <a:t> </a:t>
            </a:r>
            <a:r>
              <a:rPr lang="sv-SE" noProof="1"/>
              <a:t>motsvarar hur stor sänkningen är i kronor. </a:t>
            </a:r>
            <a:r>
              <a:rPr lang="sv-SE" i="1" noProof="1">
                <a:solidFill>
                  <a:srgbClr val="9A0002"/>
                </a:solidFill>
              </a:rPr>
              <a:t>Andelen </a:t>
            </a:r>
            <a:r>
              <a:rPr lang="sv-SE" noProof="1"/>
              <a:t>är 30 % och </a:t>
            </a:r>
            <a:r>
              <a:rPr lang="sv-SE" i="1" noProof="1">
                <a:solidFill>
                  <a:srgbClr val="9A0002"/>
                </a:solidFill>
              </a:rPr>
              <a:t>det hela </a:t>
            </a:r>
            <a:r>
              <a:rPr lang="sv-SE" noProof="1"/>
              <a:t>är priset från början.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885C0CB-4601-AC47-9DBE-CE4D1B19CD67}"/>
              </a:ext>
            </a:extLst>
          </p:cNvPr>
          <p:cNvSpPr/>
          <p:nvPr/>
        </p:nvSpPr>
        <p:spPr>
          <a:xfrm>
            <a:off x="1121179" y="3633814"/>
            <a:ext cx="7170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noProof="1"/>
              <a:t>Vi beräknar </a:t>
            </a:r>
            <a:r>
              <a:rPr lang="sv-SE" i="1" noProof="1"/>
              <a:t>förändringen </a:t>
            </a:r>
            <a:r>
              <a:rPr lang="sv-SE" noProof="1"/>
              <a:t>(sänkningen) genom att använda sambandet: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68653A4-5ECF-044B-A0D5-84E18FBC640F}"/>
              </a:ext>
            </a:extLst>
          </p:cNvPr>
          <p:cNvSpPr/>
          <p:nvPr/>
        </p:nvSpPr>
        <p:spPr>
          <a:xfrm>
            <a:off x="1827743" y="5491166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/>
              <a:t>Sänkningen i kr 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7C4D34C-70F1-8646-A751-E66A12067FB6}"/>
              </a:ext>
            </a:extLst>
          </p:cNvPr>
          <p:cNvSpPr/>
          <p:nvPr/>
        </p:nvSpPr>
        <p:spPr>
          <a:xfrm>
            <a:off x="3467327" y="5491166"/>
            <a:ext cx="1985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10 % av 4 500 kr  =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53A8278-85ED-BA4D-A510-984C6A1C39BB}"/>
              </a:ext>
            </a:extLst>
          </p:cNvPr>
          <p:cNvSpPr/>
          <p:nvPr/>
        </p:nvSpPr>
        <p:spPr>
          <a:xfrm>
            <a:off x="5315320" y="5491166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450 kr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9D0D49EC-FBAC-D00D-B100-20357CDDE87C}"/>
              </a:ext>
            </a:extLst>
          </p:cNvPr>
          <p:cNvSpPr/>
          <p:nvPr/>
        </p:nvSpPr>
        <p:spPr>
          <a:xfrm>
            <a:off x="3467327" y="5955950"/>
            <a:ext cx="1985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30 % av 4 500 kr  =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E7442A3-0540-7A3C-6933-20E81541F1B7}"/>
              </a:ext>
            </a:extLst>
          </p:cNvPr>
          <p:cNvSpPr/>
          <p:nvPr/>
        </p:nvSpPr>
        <p:spPr>
          <a:xfrm>
            <a:off x="5315320" y="5955950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3 · 450 kr 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FB5E997-DD5C-6A13-2E18-0D99C98985AA}"/>
              </a:ext>
            </a:extLst>
          </p:cNvPr>
          <p:cNvSpPr/>
          <p:nvPr/>
        </p:nvSpPr>
        <p:spPr>
          <a:xfrm>
            <a:off x="6501015" y="5957550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noProof="1">
                <a:solidFill>
                  <a:srgbClr val="FF0000"/>
                </a:solidFill>
                <a:cs typeface="Bradley Hand Bold"/>
              </a:rPr>
              <a:t>1 350 kr </a:t>
            </a:r>
          </a:p>
        </p:txBody>
      </p:sp>
    </p:spTree>
    <p:extLst>
      <p:ext uri="{BB962C8B-B14F-4D97-AF65-F5344CB8AC3E}">
        <p14:creationId xmlns:p14="http://schemas.microsoft.com/office/powerpoint/2010/main" val="34687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29">
            <a:extLst>
              <a:ext uri="{FF2B5EF4-FFF2-40B4-BE49-F238E27FC236}">
                <a16:creationId xmlns:a16="http://schemas.microsoft.com/office/drawing/2014/main" id="{9D49B6F3-4897-9E40-AF15-402D5C85B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759" y="1636697"/>
            <a:ext cx="7255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sv-SE" sz="1800" dirty="0"/>
              <a:t>De här sambanden mellan procentform och bråkform är viktiga att kunna. 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86A900FA-3029-C46C-52F7-28F705F3D35A}"/>
              </a:ext>
            </a:extLst>
          </p:cNvPr>
          <p:cNvGrpSpPr/>
          <p:nvPr/>
        </p:nvGrpSpPr>
        <p:grpSpPr>
          <a:xfrm>
            <a:off x="1812507" y="2426439"/>
            <a:ext cx="6004563" cy="2005121"/>
            <a:chOff x="1327363" y="2200450"/>
            <a:chExt cx="6004563" cy="2005121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A9466B70-A0A2-598F-3828-AD39B5B25C8E}"/>
                </a:ext>
              </a:extLst>
            </p:cNvPr>
            <p:cNvGrpSpPr/>
            <p:nvPr/>
          </p:nvGrpSpPr>
          <p:grpSpPr>
            <a:xfrm>
              <a:off x="1327363" y="2200450"/>
              <a:ext cx="6004563" cy="2005121"/>
              <a:chOff x="624837" y="4274577"/>
              <a:chExt cx="6004563" cy="2005121"/>
            </a:xfrm>
          </p:grpSpPr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783C0021-6A9E-761B-7B57-95B6039120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85867"/>
              <a:stretch/>
            </p:blipFill>
            <p:spPr>
              <a:xfrm>
                <a:off x="624837" y="4283999"/>
                <a:ext cx="1421133" cy="1995699"/>
              </a:xfrm>
              <a:prstGeom prst="rect">
                <a:avLst/>
              </a:prstGeom>
            </p:spPr>
          </p:pic>
          <p:pic>
            <p:nvPicPr>
              <p:cNvPr id="17" name="Bildobjekt 16">
                <a:extLst>
                  <a:ext uri="{FF2B5EF4-FFF2-40B4-BE49-F238E27FC236}">
                    <a16:creationId xmlns:a16="http://schemas.microsoft.com/office/drawing/2014/main" id="{189E6D10-CD6A-7DA0-39C8-D5C6C2E788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0120" r="47897"/>
              <a:stretch/>
            </p:blipFill>
            <p:spPr>
              <a:xfrm>
                <a:off x="2045970" y="4277680"/>
                <a:ext cx="2217421" cy="2002018"/>
              </a:xfrm>
              <a:prstGeom prst="rect">
                <a:avLst/>
              </a:prstGeom>
            </p:spPr>
          </p:pic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711492A9-004E-B5D1-73FA-5C5B2411F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6251" r="330"/>
              <a:stretch/>
            </p:blipFill>
            <p:spPr>
              <a:xfrm>
                <a:off x="4263391" y="4274577"/>
                <a:ext cx="2366009" cy="2005121"/>
              </a:xfrm>
              <a:prstGeom prst="rect">
                <a:avLst/>
              </a:prstGeom>
            </p:spPr>
          </p:pic>
        </p:grp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603BE0B5-7FF3-DA8D-4DAE-693F55210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5489" y="2250510"/>
              <a:ext cx="506437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FE08717-8363-F042-90F1-62C808DE2AE8}"/>
              </a:ext>
            </a:extLst>
          </p:cNvPr>
          <p:cNvSpPr/>
          <p:nvPr/>
        </p:nvSpPr>
        <p:spPr>
          <a:xfrm>
            <a:off x="590312" y="248242"/>
            <a:ext cx="1040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2F84F23-E1CA-004A-A65D-5C9809F1D6B0}"/>
              </a:ext>
            </a:extLst>
          </p:cNvPr>
          <p:cNvSpPr/>
          <p:nvPr/>
        </p:nvSpPr>
        <p:spPr>
          <a:xfrm>
            <a:off x="668189" y="689865"/>
            <a:ext cx="537707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Isak köpte 40 serietidningar på en loppmarknad. Samma kväll läste han 25 % av dem. </a:t>
            </a:r>
          </a:p>
          <a:p>
            <a:endParaRPr lang="sv-SE" sz="1000" dirty="0"/>
          </a:p>
          <a:p>
            <a:r>
              <a:rPr lang="sv-SE" dirty="0"/>
              <a:t>Hur många serietidningar läste Isak den kvällen? 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81BB196E-AEBB-684E-AC1D-08A5351138B9}"/>
              </a:ext>
            </a:extLst>
          </p:cNvPr>
          <p:cNvGrpSpPr/>
          <p:nvPr/>
        </p:nvGrpSpPr>
        <p:grpSpPr>
          <a:xfrm>
            <a:off x="5157710" y="2472348"/>
            <a:ext cx="1833640" cy="656960"/>
            <a:chOff x="1608995" y="5302943"/>
            <a:chExt cx="1833640" cy="656960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A893568A-5225-DE4B-A1F7-37169B8F60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8995" y="5302943"/>
              <a:ext cx="457275" cy="656960"/>
              <a:chOff x="3924844" y="1875952"/>
              <a:chExt cx="458311" cy="655696"/>
            </a:xfrm>
          </p:grpSpPr>
          <p:sp>
            <p:nvSpPr>
              <p:cNvPr id="7" name="textruta 24">
                <a:extLst>
                  <a:ext uri="{FF2B5EF4-FFF2-40B4-BE49-F238E27FC236}">
                    <a16:creationId xmlns:a16="http://schemas.microsoft.com/office/drawing/2014/main" id="{DFF4686D-1787-1C49-A1C6-C72DC0F0EA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4844" y="1875952"/>
                <a:ext cx="458311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40</a:t>
                </a:r>
              </a:p>
            </p:txBody>
          </p:sp>
          <p:sp>
            <p:nvSpPr>
              <p:cNvPr id="8" name="textruta 25">
                <a:extLst>
                  <a:ext uri="{FF2B5EF4-FFF2-40B4-BE49-F238E27FC236}">
                    <a16:creationId xmlns:a16="http://schemas.microsoft.com/office/drawing/2014/main" id="{1C11A96C-DAB8-FD4F-86AA-45091461A2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2187" y="2163026"/>
                <a:ext cx="33037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9" name="Rak 8">
                <a:extLst>
                  <a:ext uri="{FF2B5EF4-FFF2-40B4-BE49-F238E27FC236}">
                    <a16:creationId xmlns:a16="http://schemas.microsoft.com/office/drawing/2014/main" id="{565C2E99-3C11-114B-8DFC-DB0471C38339}"/>
                  </a:ext>
                </a:extLst>
              </p:cNvPr>
              <p:cNvCxnSpPr/>
              <p:nvPr/>
            </p:nvCxnSpPr>
            <p:spPr>
              <a:xfrm>
                <a:off x="3961883" y="2202961"/>
                <a:ext cx="39787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6FDE9052-108D-D440-A59A-724A5F738C39}"/>
                </a:ext>
              </a:extLst>
            </p:cNvPr>
            <p:cNvSpPr txBox="1"/>
            <p:nvPr/>
          </p:nvSpPr>
          <p:spPr>
            <a:xfrm>
              <a:off x="2032386" y="5450995"/>
              <a:ext cx="1410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tidningar </a:t>
              </a:r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3A2FFBEB-67C0-6745-8BC3-36054C7CBB55}"/>
              </a:ext>
            </a:extLst>
          </p:cNvPr>
          <p:cNvSpPr/>
          <p:nvPr/>
        </p:nvSpPr>
        <p:spPr>
          <a:xfrm>
            <a:off x="6847522" y="2615321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tidningar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C4D84BC-ED39-BF4E-B45E-27BE10BE6BA8}"/>
              </a:ext>
            </a:extLst>
          </p:cNvPr>
          <p:cNvSpPr/>
          <p:nvPr/>
        </p:nvSpPr>
        <p:spPr>
          <a:xfrm>
            <a:off x="2602494" y="2603777"/>
            <a:ext cx="2544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Bradley Hand Bold"/>
                <a:cs typeface="Bradley Hand Bold"/>
              </a:rPr>
              <a:t>25 </a:t>
            </a:r>
            <a:r>
              <a:rPr lang="nb-NO" dirty="0"/>
              <a:t>% </a:t>
            </a:r>
            <a:r>
              <a:rPr lang="nb-NO" dirty="0">
                <a:latin typeface="Bradley Hand Bold"/>
                <a:cs typeface="Bradley Hand Bold"/>
              </a:rPr>
              <a:t>av 40 </a:t>
            </a:r>
            <a:r>
              <a:rPr lang="nb-NO" dirty="0" err="1">
                <a:latin typeface="Bradley Hand Bold"/>
                <a:cs typeface="Bradley Hand Bold"/>
              </a:rPr>
              <a:t>tidningar</a:t>
            </a:r>
            <a:r>
              <a:rPr lang="nb-NO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2A7602F-F628-1C4F-984F-8395DB154E46}"/>
              </a:ext>
            </a:extLst>
          </p:cNvPr>
          <p:cNvSpPr/>
          <p:nvPr/>
        </p:nvSpPr>
        <p:spPr>
          <a:xfrm>
            <a:off x="697330" y="2603777"/>
            <a:ext cx="2052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latin typeface="Bradley Hand Bold"/>
                <a:cs typeface="Bradley Hand Bold"/>
              </a:rPr>
              <a:t>Antal</a:t>
            </a:r>
            <a:r>
              <a:rPr lang="nb-NO" dirty="0">
                <a:latin typeface="Bradley Hand Bold"/>
                <a:cs typeface="Bradley Hand Bold"/>
              </a:rPr>
              <a:t> </a:t>
            </a:r>
            <a:r>
              <a:rPr lang="nb-NO" dirty="0" err="1">
                <a:latin typeface="Bradley Hand Bold"/>
                <a:cs typeface="Bradley Hand Bold"/>
              </a:rPr>
              <a:t>tidningar</a:t>
            </a:r>
            <a:r>
              <a:rPr lang="sv-SE" dirty="0">
                <a:latin typeface="Bradley Hand Bold"/>
                <a:cs typeface="Bradley Hand Bold"/>
              </a:rPr>
              <a:t>:</a:t>
            </a:r>
            <a:endParaRPr lang="sv-SE" dirty="0"/>
          </a:p>
        </p:txBody>
      </p:sp>
      <p:pic>
        <p:nvPicPr>
          <p:cNvPr id="1026" name="Picture 2" descr="Läsande barn kan ha 35 000 fler ord i ordförråd - P4 Göteborg | Sveriges  Radio">
            <a:extLst>
              <a:ext uri="{FF2B5EF4-FFF2-40B4-BE49-F238E27FC236}">
                <a16:creationId xmlns:a16="http://schemas.microsoft.com/office/drawing/2014/main" id="{A30BA019-7F5A-D646-BBFC-97794742D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" r="15645"/>
          <a:stretch/>
        </p:blipFill>
        <p:spPr bwMode="auto">
          <a:xfrm>
            <a:off x="5571330" y="583711"/>
            <a:ext cx="2093640" cy="13049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937D35BC-20EC-5A4C-8204-195C338A4D42}"/>
              </a:ext>
            </a:extLst>
          </p:cNvPr>
          <p:cNvGrpSpPr/>
          <p:nvPr/>
        </p:nvGrpSpPr>
        <p:grpSpPr>
          <a:xfrm>
            <a:off x="2013013" y="3234232"/>
            <a:ext cx="2369039" cy="1015663"/>
            <a:chOff x="5255623" y="3273418"/>
            <a:chExt cx="2369039" cy="1015663"/>
          </a:xfrm>
        </p:grpSpPr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F1F9522F-ED2F-3841-83F9-13621B048D24}"/>
                </a:ext>
              </a:extLst>
            </p:cNvPr>
            <p:cNvGrpSpPr/>
            <p:nvPr/>
          </p:nvGrpSpPr>
          <p:grpSpPr>
            <a:xfrm>
              <a:off x="5255623" y="3273418"/>
              <a:ext cx="2334818" cy="1015663"/>
              <a:chOff x="4956437" y="2715720"/>
              <a:chExt cx="2334818" cy="1015663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51A8015F-8C61-8540-A3D1-4141EF6F8F87}"/>
                  </a:ext>
                </a:extLst>
              </p:cNvPr>
              <p:cNvSpPr/>
              <p:nvPr/>
            </p:nvSpPr>
            <p:spPr>
              <a:xfrm>
                <a:off x="4956437" y="2715720"/>
                <a:ext cx="2334818" cy="1015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sz="1600" dirty="0"/>
                  <a:t>25 % =</a:t>
                </a:r>
              </a:p>
              <a:p>
                <a:endParaRPr lang="sv-SE" dirty="0"/>
              </a:p>
              <a:p>
                <a:endParaRPr lang="sv-SE" dirty="0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59938086-F8FA-774C-9A73-5C9AD0FB5AFC}"/>
                  </a:ext>
                </a:extLst>
              </p:cNvPr>
              <p:cNvSpPr/>
              <p:nvPr/>
            </p:nvSpPr>
            <p:spPr>
              <a:xfrm>
                <a:off x="5596958" y="2767843"/>
                <a:ext cx="336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</a:t>
                </a:r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2E15F827-C999-3D45-9DBC-D92AFF69DE0D}"/>
                  </a:ext>
                </a:extLst>
              </p:cNvPr>
              <p:cNvSpPr/>
              <p:nvPr/>
            </p:nvSpPr>
            <p:spPr>
              <a:xfrm>
                <a:off x="5596958" y="2988310"/>
                <a:ext cx="4327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4</a:t>
                </a:r>
              </a:p>
            </p:txBody>
          </p:sp>
          <p:cxnSp>
            <p:nvCxnSpPr>
              <p:cNvPr id="34" name="Rak 33">
                <a:extLst>
                  <a:ext uri="{FF2B5EF4-FFF2-40B4-BE49-F238E27FC236}">
                    <a16:creationId xmlns:a16="http://schemas.microsoft.com/office/drawing/2014/main" id="{AA63D7CB-A872-7646-92DE-4FA1AAB22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8785" y="3046081"/>
                <a:ext cx="19634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54EB3A31-889C-DF4B-ADB2-BDDAAD3FF5C2}"/>
                </a:ext>
              </a:extLst>
            </p:cNvPr>
            <p:cNvSpPr/>
            <p:nvPr/>
          </p:nvSpPr>
          <p:spPr>
            <a:xfrm>
              <a:off x="5289844" y="3821159"/>
              <a:ext cx="233481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Alltså dividerar du med </a:t>
              </a:r>
              <a:r>
                <a:rPr lang="sv-SE" sz="1600" dirty="0">
                  <a:solidFill>
                    <a:srgbClr val="FF0000"/>
                  </a:solidFill>
                </a:rPr>
                <a:t>4</a:t>
              </a:r>
              <a:r>
                <a:rPr lang="sv-SE" sz="1600" dirty="0"/>
                <a:t>.</a:t>
              </a: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4E13A970-F481-6743-9E00-239E8E0CE144}"/>
              </a:ext>
            </a:extLst>
          </p:cNvPr>
          <p:cNvGrpSpPr/>
          <p:nvPr/>
        </p:nvGrpSpPr>
        <p:grpSpPr>
          <a:xfrm>
            <a:off x="1081190" y="4929391"/>
            <a:ext cx="4010180" cy="467408"/>
            <a:chOff x="315944" y="5524906"/>
            <a:chExt cx="4010180" cy="467408"/>
          </a:xfrm>
        </p:grpSpPr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DC5A5B2F-798B-BC41-835D-269CE521A9B5}"/>
                </a:ext>
              </a:extLst>
            </p:cNvPr>
            <p:cNvSpPr txBox="1"/>
            <p:nvPr/>
          </p:nvSpPr>
          <p:spPr>
            <a:xfrm>
              <a:off x="315944" y="5622982"/>
              <a:ext cx="401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 Isak läste 10 tidningar.  </a:t>
              </a:r>
            </a:p>
          </p:txBody>
        </p: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61F9B1BE-D878-534D-BC20-761DF3F43927}"/>
                </a:ext>
              </a:extLst>
            </p:cNvPr>
            <p:cNvSpPr txBox="1"/>
            <p:nvPr/>
          </p:nvSpPr>
          <p:spPr>
            <a:xfrm>
              <a:off x="3103747" y="552490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sv-SE" dirty="0">
                <a:latin typeface="Bradley Hand Bold"/>
                <a:cs typeface="Bradley Han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1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34770</TotalTime>
  <Words>2045</Words>
  <Application>Microsoft Macintosh PowerPoint</Application>
  <PresentationFormat>Bildspel på skärmen (4:3)</PresentationFormat>
  <Paragraphs>435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8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47</cp:revision>
  <dcterms:created xsi:type="dcterms:W3CDTF">2017-04-14T14:35:34Z</dcterms:created>
  <dcterms:modified xsi:type="dcterms:W3CDTF">2022-06-29T09:10:54Z</dcterms:modified>
</cp:coreProperties>
</file>