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6A98"/>
    <a:srgbClr val="1AB788"/>
    <a:srgbClr val="149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94"/>
  </p:normalViewPr>
  <p:slideViewPr>
    <p:cSldViewPr snapToGrid="0" snapToObjects="1">
      <p:cViewPr>
        <p:scale>
          <a:sx n="194" d="100"/>
          <a:sy n="194" d="100"/>
        </p:scale>
        <p:origin x="-4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00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11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9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6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5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434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19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69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40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79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92EC-F075-D442-8C6A-A74458830A41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91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C0E67B2-1675-9B43-8515-61A713BC3078}"/>
              </a:ext>
            </a:extLst>
          </p:cNvPr>
          <p:cNvSpPr txBox="1"/>
          <p:nvPr/>
        </p:nvSpPr>
        <p:spPr>
          <a:xfrm>
            <a:off x="2971800" y="286263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516A98"/>
                </a:solidFill>
              </a:rPr>
              <a:t>Fundera och resonera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935DB875-94D5-A549-AE66-E45086F1DF8B}"/>
              </a:ext>
            </a:extLst>
          </p:cNvPr>
          <p:cNvSpPr txBox="1"/>
          <p:nvPr/>
        </p:nvSpPr>
        <p:spPr>
          <a:xfrm>
            <a:off x="1932187" y="3004658"/>
            <a:ext cx="61397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Sannolikheten att det ska börja regna en dag är 35 %. </a:t>
            </a:r>
          </a:p>
          <a:p>
            <a:r>
              <a:rPr lang="sv-SE" dirty="0"/>
              <a:t>”Då är sannolikheten att det inte blir regn 65 %”, säger Daniel. </a:t>
            </a:r>
          </a:p>
          <a:p>
            <a:endParaRPr lang="sv-SE" dirty="0"/>
          </a:p>
          <a:p>
            <a:r>
              <a:rPr lang="sv-SE" dirty="0"/>
              <a:t>Hur kan han veta det? 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1009484B-66BC-574E-8587-85C523FAE3F7}"/>
              </a:ext>
            </a:extLst>
          </p:cNvPr>
          <p:cNvSpPr txBox="1"/>
          <p:nvPr/>
        </p:nvSpPr>
        <p:spPr>
          <a:xfrm>
            <a:off x="1932187" y="1100021"/>
            <a:ext cx="61397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Du har fått tre sexor i följd med en vanlig sexsidig tärning. Hur påverkar det din chans att få en sexa även vid nästa kast? </a:t>
            </a:r>
          </a:p>
          <a:p>
            <a:endParaRPr lang="sv-SE" dirty="0"/>
          </a:p>
          <a:p>
            <a:r>
              <a:rPr lang="sv-SE" dirty="0"/>
              <a:t>Förklara hur du tänker. 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8C6E20D-FC81-6440-9D46-760C982F20A9}"/>
              </a:ext>
            </a:extLst>
          </p:cNvPr>
          <p:cNvSpPr txBox="1"/>
          <p:nvPr/>
        </p:nvSpPr>
        <p:spPr>
          <a:xfrm>
            <a:off x="1368007" y="1174175"/>
            <a:ext cx="429875" cy="400110"/>
          </a:xfrm>
          <a:prstGeom prst="rect">
            <a:avLst/>
          </a:prstGeom>
          <a:solidFill>
            <a:srgbClr val="516A98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75A6EEB6-9795-1042-91B7-234CE7781192}"/>
              </a:ext>
            </a:extLst>
          </p:cNvPr>
          <p:cNvSpPr txBox="1"/>
          <p:nvPr/>
        </p:nvSpPr>
        <p:spPr>
          <a:xfrm>
            <a:off x="1367943" y="3095061"/>
            <a:ext cx="429875" cy="400110"/>
          </a:xfrm>
          <a:prstGeom prst="rect">
            <a:avLst/>
          </a:prstGeom>
          <a:solidFill>
            <a:srgbClr val="516A98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EDD2D7A4-8269-8E43-8C7A-C44C522666F4}"/>
              </a:ext>
            </a:extLst>
          </p:cNvPr>
          <p:cNvSpPr txBox="1"/>
          <p:nvPr/>
        </p:nvSpPr>
        <p:spPr>
          <a:xfrm>
            <a:off x="1367943" y="4885675"/>
            <a:ext cx="429875" cy="400110"/>
          </a:xfrm>
          <a:prstGeom prst="rect">
            <a:avLst/>
          </a:prstGeom>
          <a:solidFill>
            <a:srgbClr val="516A98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2CF7BC86-CF3F-457D-B20E-69D6D1CD22A6}"/>
              </a:ext>
            </a:extLst>
          </p:cNvPr>
          <p:cNvSpPr txBox="1"/>
          <p:nvPr/>
        </p:nvSpPr>
        <p:spPr>
          <a:xfrm>
            <a:off x="1932187" y="4786184"/>
            <a:ext cx="4240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När kan medianen ge en bättre beskrivning av ett statistiskt material än medelvärdet? </a:t>
            </a:r>
          </a:p>
        </p:txBody>
      </p:sp>
    </p:spTree>
    <p:extLst>
      <p:ext uri="{BB962C8B-B14F-4D97-AF65-F5344CB8AC3E}">
        <p14:creationId xmlns:p14="http://schemas.microsoft.com/office/powerpoint/2010/main" val="59498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8" grpId="0" animBg="1"/>
      <p:bldP spid="29" grpId="0" animBg="1"/>
      <p:bldP spid="31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086EFBCA-F810-F940-8C43-234681C5A730}"/>
              </a:ext>
            </a:extLst>
          </p:cNvPr>
          <p:cNvSpPr txBox="1"/>
          <p:nvPr/>
        </p:nvSpPr>
        <p:spPr>
          <a:xfrm>
            <a:off x="1770145" y="717942"/>
            <a:ext cx="737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Ger diagrammet en korrekt bild av verkligheten? Förklara hur du tänker. 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4E0191E-A327-D443-8A84-9EF6C31D0ABF}"/>
              </a:ext>
            </a:extLst>
          </p:cNvPr>
          <p:cNvSpPr txBox="1"/>
          <p:nvPr/>
        </p:nvSpPr>
        <p:spPr>
          <a:xfrm>
            <a:off x="1219087" y="751801"/>
            <a:ext cx="429875" cy="400110"/>
          </a:xfrm>
          <a:prstGeom prst="rect">
            <a:avLst/>
          </a:prstGeom>
          <a:solidFill>
            <a:srgbClr val="516A9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0612BCBB-9388-4D4C-A1D4-E3E2DFA0F5B4}"/>
              </a:ext>
            </a:extLst>
          </p:cNvPr>
          <p:cNvSpPr txBox="1"/>
          <p:nvPr/>
        </p:nvSpPr>
        <p:spPr>
          <a:xfrm>
            <a:off x="1770146" y="3989380"/>
            <a:ext cx="6459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Selma misstänker att en tärning är falsk. </a:t>
            </a:r>
          </a:p>
          <a:p>
            <a:r>
              <a:rPr lang="sv-SE" dirty="0"/>
              <a:t>Ge ett förslag på hur hon kan ta reda på om den är falsk eller inte.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E140095-6F39-8044-B3A0-B4F652A9BE11}"/>
              </a:ext>
            </a:extLst>
          </p:cNvPr>
          <p:cNvSpPr txBox="1"/>
          <p:nvPr/>
        </p:nvSpPr>
        <p:spPr>
          <a:xfrm>
            <a:off x="1219087" y="4059972"/>
            <a:ext cx="429875" cy="400110"/>
          </a:xfrm>
          <a:prstGeom prst="rect">
            <a:avLst/>
          </a:prstGeom>
          <a:solidFill>
            <a:srgbClr val="516A9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E9678B3-FAAF-374C-92B4-36F16F3905BB}"/>
              </a:ext>
            </a:extLst>
          </p:cNvPr>
          <p:cNvSpPr txBox="1"/>
          <p:nvPr/>
        </p:nvSpPr>
        <p:spPr>
          <a:xfrm>
            <a:off x="1770145" y="5292709"/>
            <a:ext cx="490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Ge exempel på vilka händelser A, B och C kan vara om </a:t>
            </a:r>
            <a:r>
              <a:rPr lang="sv-SE" i="1" dirty="0"/>
              <a:t>P</a:t>
            </a:r>
            <a:r>
              <a:rPr lang="sv-SE" dirty="0"/>
              <a:t>(A) = 100 %, </a:t>
            </a:r>
            <a:r>
              <a:rPr lang="sv-SE" i="1" dirty="0"/>
              <a:t>P</a:t>
            </a:r>
            <a:r>
              <a:rPr lang="sv-SE" dirty="0"/>
              <a:t>(B) = 50 % och </a:t>
            </a:r>
            <a:r>
              <a:rPr lang="sv-SE" i="1" dirty="0"/>
              <a:t>P</a:t>
            </a:r>
            <a:r>
              <a:rPr lang="sv-SE" dirty="0"/>
              <a:t>(C) = 0. 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5454809-8CED-0E48-BA20-6D7AC8905F7C}"/>
              </a:ext>
            </a:extLst>
          </p:cNvPr>
          <p:cNvSpPr txBox="1"/>
          <p:nvPr/>
        </p:nvSpPr>
        <p:spPr>
          <a:xfrm>
            <a:off x="1219087" y="5385340"/>
            <a:ext cx="429875" cy="400110"/>
          </a:xfrm>
          <a:prstGeom prst="rect">
            <a:avLst/>
          </a:prstGeom>
          <a:solidFill>
            <a:srgbClr val="516A9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6.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1A7BF830-F676-3151-DD8F-2B5281781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2393" y="1016226"/>
            <a:ext cx="3020848" cy="246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21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ruta 30">
            <a:extLst>
              <a:ext uri="{FF2B5EF4-FFF2-40B4-BE49-F238E27FC236}">
                <a16:creationId xmlns:a16="http://schemas.microsoft.com/office/drawing/2014/main" id="{D31DAC63-34C1-E19B-61FA-1D2B76F98262}"/>
              </a:ext>
            </a:extLst>
          </p:cNvPr>
          <p:cNvSpPr txBox="1"/>
          <p:nvPr/>
        </p:nvSpPr>
        <p:spPr>
          <a:xfrm>
            <a:off x="981361" y="779030"/>
            <a:ext cx="429875" cy="400110"/>
          </a:xfrm>
          <a:prstGeom prst="rect">
            <a:avLst/>
          </a:prstGeom>
          <a:solidFill>
            <a:srgbClr val="516A9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59879D7A-7FA5-4B13-2360-C90CA3E6B504}"/>
              </a:ext>
            </a:extLst>
          </p:cNvPr>
          <p:cNvGrpSpPr/>
          <p:nvPr/>
        </p:nvGrpSpPr>
        <p:grpSpPr>
          <a:xfrm>
            <a:off x="1532420" y="665710"/>
            <a:ext cx="6691576" cy="613281"/>
            <a:chOff x="1532420" y="665710"/>
            <a:chExt cx="6691576" cy="613281"/>
          </a:xfrm>
        </p:grpSpPr>
        <p:sp>
          <p:nvSpPr>
            <p:cNvPr id="32" name="textruta 31">
              <a:extLst>
                <a:ext uri="{FF2B5EF4-FFF2-40B4-BE49-F238E27FC236}">
                  <a16:creationId xmlns:a16="http://schemas.microsoft.com/office/drawing/2014/main" id="{066B788C-DF14-E8D9-5A78-F27CDF33B273}"/>
                </a:ext>
              </a:extLst>
            </p:cNvPr>
            <p:cNvSpPr txBox="1"/>
            <p:nvPr/>
          </p:nvSpPr>
          <p:spPr>
            <a:xfrm>
              <a:off x="1532420" y="779030"/>
              <a:ext cx="6410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När Joshua skulle räkna ut medelvärdet gjorde han så här: </a:t>
              </a:r>
            </a:p>
          </p:txBody>
        </p:sp>
        <p:grpSp>
          <p:nvGrpSpPr>
            <p:cNvPr id="7" name="Grupp 6">
              <a:extLst>
                <a:ext uri="{FF2B5EF4-FFF2-40B4-BE49-F238E27FC236}">
                  <a16:creationId xmlns:a16="http://schemas.microsoft.com/office/drawing/2014/main" id="{B9AB3A6E-F871-1AE6-9C71-8B6F151AD5D7}"/>
                </a:ext>
              </a:extLst>
            </p:cNvPr>
            <p:cNvGrpSpPr/>
            <p:nvPr/>
          </p:nvGrpSpPr>
          <p:grpSpPr>
            <a:xfrm>
              <a:off x="7091840" y="665710"/>
              <a:ext cx="881523" cy="613281"/>
              <a:chOff x="2669476" y="3424995"/>
              <a:chExt cx="881523" cy="613281"/>
            </a:xfrm>
          </p:grpSpPr>
          <p:grpSp>
            <p:nvGrpSpPr>
              <p:cNvPr id="8" name="Grupp 7">
                <a:extLst>
                  <a:ext uri="{FF2B5EF4-FFF2-40B4-BE49-F238E27FC236}">
                    <a16:creationId xmlns:a16="http://schemas.microsoft.com/office/drawing/2014/main" id="{3905C0F3-A523-DCA4-4561-6DC762A5E8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69476" y="3424995"/>
                <a:ext cx="756938" cy="613281"/>
                <a:chOff x="4074105" y="1882545"/>
                <a:chExt cx="756586" cy="613453"/>
              </a:xfrm>
            </p:grpSpPr>
            <p:sp>
              <p:nvSpPr>
                <p:cNvPr id="10" name="textruta 29">
                  <a:extLst>
                    <a:ext uri="{FF2B5EF4-FFF2-40B4-BE49-F238E27FC236}">
                      <a16:creationId xmlns:a16="http://schemas.microsoft.com/office/drawing/2014/main" id="{69C544CD-7C52-2EBC-4A0A-FD7FE761D3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74105" y="1882545"/>
                  <a:ext cx="756586" cy="3694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sv-SE" sz="1800" dirty="0">
                      <a:latin typeface="+mn-lt"/>
                      <a:cs typeface="Bradley Hand Bold"/>
                    </a:rPr>
                    <a:t>6 + 10</a:t>
                  </a:r>
                </a:p>
              </p:txBody>
            </p:sp>
            <p:sp>
              <p:nvSpPr>
                <p:cNvPr id="11" name="textruta 30">
                  <a:extLst>
                    <a:ext uri="{FF2B5EF4-FFF2-40B4-BE49-F238E27FC236}">
                      <a16:creationId xmlns:a16="http://schemas.microsoft.com/office/drawing/2014/main" id="{1499A5EF-9C94-F3F2-E363-A743076E7EB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1487" y="2126562"/>
                  <a:ext cx="316500" cy="3694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sv-SE" sz="1800" dirty="0">
                      <a:latin typeface="+mn-lt"/>
                      <a:cs typeface="Bradley Hand Bold"/>
                    </a:rPr>
                    <a:t>2</a:t>
                  </a:r>
                </a:p>
              </p:txBody>
            </p:sp>
            <p:cxnSp>
              <p:nvCxnSpPr>
                <p:cNvPr id="12" name="Rak 11">
                  <a:extLst>
                    <a:ext uri="{FF2B5EF4-FFF2-40B4-BE49-F238E27FC236}">
                      <a16:creationId xmlns:a16="http://schemas.microsoft.com/office/drawing/2014/main" id="{FE063662-65BB-1B0A-97D2-3F63A38AD4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19886" y="2203748"/>
                  <a:ext cx="612151" cy="0"/>
                </a:xfrm>
                <a:prstGeom prst="line">
                  <a:avLst/>
                </a:prstGeom>
                <a:ln w="15875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extruta 8">
                <a:extLst>
                  <a:ext uri="{FF2B5EF4-FFF2-40B4-BE49-F238E27FC236}">
                    <a16:creationId xmlns:a16="http://schemas.microsoft.com/office/drawing/2014/main" id="{DCAE1CBB-793B-6A10-B774-86215AAF3490}"/>
                  </a:ext>
                </a:extLst>
              </p:cNvPr>
              <p:cNvSpPr txBox="1"/>
              <p:nvPr/>
            </p:nvSpPr>
            <p:spPr>
              <a:xfrm>
                <a:off x="3295529" y="3557610"/>
                <a:ext cx="2554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/>
                  <a:t>=</a:t>
                </a:r>
              </a:p>
            </p:txBody>
          </p:sp>
        </p:grp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B34C654D-8502-2EF3-076F-3E42378E3EE7}"/>
                </a:ext>
              </a:extLst>
            </p:cNvPr>
            <p:cNvSpPr/>
            <p:nvPr/>
          </p:nvSpPr>
          <p:spPr>
            <a:xfrm>
              <a:off x="7896863" y="802155"/>
              <a:ext cx="32713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s-IS" dirty="0">
                  <a:solidFill>
                    <a:srgbClr val="950001"/>
                  </a:solidFill>
                  <a:cs typeface="Bradley Hand Bold"/>
                </a:rPr>
                <a:t>8</a:t>
              </a:r>
              <a:endParaRPr lang="sv-SE" dirty="0">
                <a:solidFill>
                  <a:srgbClr val="950001"/>
                </a:solidFill>
                <a:cs typeface="Bradley Hand Bold"/>
              </a:endParaRPr>
            </a:p>
          </p:txBody>
        </p:sp>
      </p:grpSp>
      <p:sp>
        <p:nvSpPr>
          <p:cNvPr id="16" name="textruta 15">
            <a:extLst>
              <a:ext uri="{FF2B5EF4-FFF2-40B4-BE49-F238E27FC236}">
                <a16:creationId xmlns:a16="http://schemas.microsoft.com/office/drawing/2014/main" id="{91FA68C0-ED37-0C6D-BA67-B2EE39EC1F74}"/>
              </a:ext>
            </a:extLst>
          </p:cNvPr>
          <p:cNvSpPr txBox="1"/>
          <p:nvPr/>
        </p:nvSpPr>
        <p:spPr>
          <a:xfrm>
            <a:off x="1543235" y="4058884"/>
            <a:ext cx="635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a) Hur kan du i diagrammet direkt se att Joshua tänkt fel? 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763159A7-1AD3-6370-9AD3-DF375E31AA52}"/>
              </a:ext>
            </a:extLst>
          </p:cNvPr>
          <p:cNvSpPr txBox="1"/>
          <p:nvPr/>
        </p:nvSpPr>
        <p:spPr>
          <a:xfrm>
            <a:off x="1532420" y="4446306"/>
            <a:ext cx="635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b) Förklara hur Joshua ska göra när han beräknar medelvärdet. 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FFDD4791-2557-5375-62E9-4978AFA8B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0699" y="1147224"/>
            <a:ext cx="3415199" cy="29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4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0BAA4758-71E0-6D59-2E7F-86B41CB768FD}"/>
              </a:ext>
            </a:extLst>
          </p:cNvPr>
          <p:cNvSpPr txBox="1"/>
          <p:nvPr/>
        </p:nvSpPr>
        <p:spPr>
          <a:xfrm>
            <a:off x="1126240" y="687182"/>
            <a:ext cx="382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Vem har rätt? Förklara hur du tänker.  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D446D6E-5EC1-40E5-E207-3A48D0FE7B03}"/>
              </a:ext>
            </a:extLst>
          </p:cNvPr>
          <p:cNvSpPr txBox="1"/>
          <p:nvPr/>
        </p:nvSpPr>
        <p:spPr>
          <a:xfrm>
            <a:off x="575181" y="737857"/>
            <a:ext cx="429875" cy="400110"/>
          </a:xfrm>
          <a:prstGeom prst="rect">
            <a:avLst/>
          </a:prstGeom>
          <a:solidFill>
            <a:srgbClr val="516A9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8.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E605D3E-58CE-F677-6A78-3B6C439B12E5}"/>
              </a:ext>
            </a:extLst>
          </p:cNvPr>
          <p:cNvSpPr txBox="1"/>
          <p:nvPr/>
        </p:nvSpPr>
        <p:spPr>
          <a:xfrm>
            <a:off x="1126240" y="1321051"/>
            <a:ext cx="754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Elvira</a:t>
            </a:r>
            <a:r>
              <a:rPr lang="sv-SE" dirty="0"/>
              <a:t>: När man kastar två vanliga sexsidiga tärningar är det 12 möjliga utfall. 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D2B5031A-8762-A34B-06B2-58BC9BE14BE7}"/>
              </a:ext>
            </a:extLst>
          </p:cNvPr>
          <p:cNvSpPr txBox="1"/>
          <p:nvPr/>
        </p:nvSpPr>
        <p:spPr>
          <a:xfrm>
            <a:off x="1050800" y="1771663"/>
            <a:ext cx="779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Moses</a:t>
            </a:r>
            <a:r>
              <a:rPr lang="sv-SE" dirty="0"/>
              <a:t>: När man kastar två vanliga sexsidiga tärningar är det 36 möjliga utfall.  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1FACB3AE-D99A-BD4B-463C-9C68BD68C4FF}"/>
              </a:ext>
            </a:extLst>
          </p:cNvPr>
          <p:cNvSpPr txBox="1"/>
          <p:nvPr/>
        </p:nvSpPr>
        <p:spPr>
          <a:xfrm>
            <a:off x="575181" y="2750297"/>
            <a:ext cx="429875" cy="400110"/>
          </a:xfrm>
          <a:prstGeom prst="rect">
            <a:avLst/>
          </a:prstGeom>
          <a:solidFill>
            <a:srgbClr val="516A9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8B460988-408C-B61D-D1D4-990302518F2E}"/>
              </a:ext>
            </a:extLst>
          </p:cNvPr>
          <p:cNvSpPr txBox="1"/>
          <p:nvPr/>
        </p:nvSpPr>
        <p:spPr>
          <a:xfrm>
            <a:off x="1251648" y="2706384"/>
            <a:ext cx="7794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Vilket av talen i rutan kan inte vara en sannolikhet? Förklara hur du tänker. 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B08187C7-F596-EAEF-AE99-93795BC6B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120" y="3208791"/>
            <a:ext cx="2905760" cy="692539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E36E4F64-B131-86F5-754E-58F2C681D601}"/>
              </a:ext>
            </a:extLst>
          </p:cNvPr>
          <p:cNvSpPr txBox="1"/>
          <p:nvPr/>
        </p:nvSpPr>
        <p:spPr>
          <a:xfrm>
            <a:off x="575181" y="4484266"/>
            <a:ext cx="538061" cy="400110"/>
          </a:xfrm>
          <a:prstGeom prst="rect">
            <a:avLst/>
          </a:prstGeom>
          <a:solidFill>
            <a:srgbClr val="516A9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10.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FA099CA-DAB5-DDC9-9143-6B933E8F575A}"/>
              </a:ext>
            </a:extLst>
          </p:cNvPr>
          <p:cNvSpPr txBox="1"/>
          <p:nvPr/>
        </p:nvSpPr>
        <p:spPr>
          <a:xfrm>
            <a:off x="1251648" y="4395775"/>
            <a:ext cx="67004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På ett prov med 12 frågor fanns det tre svarsalternativ till varje fråga. Lukas svarade rätt på 4 frågor. Tycker du att det var ett bra resultat? </a:t>
            </a:r>
          </a:p>
          <a:p>
            <a:endParaRPr lang="sv-SE" dirty="0"/>
          </a:p>
          <a:p>
            <a:r>
              <a:rPr lang="sv-SE" dirty="0"/>
              <a:t>Förklara hur du tänker. </a:t>
            </a:r>
          </a:p>
        </p:txBody>
      </p:sp>
    </p:spTree>
    <p:extLst>
      <p:ext uri="{BB962C8B-B14F-4D97-AF65-F5344CB8AC3E}">
        <p14:creationId xmlns:p14="http://schemas.microsoft.com/office/powerpoint/2010/main" val="339181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 animBg="1"/>
      <p:bldP spid="7" grpId="0"/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3230</TotalTime>
  <Words>306</Words>
  <Application>Microsoft Macintosh PowerPoint</Application>
  <PresentationFormat>Bildspel på skärmen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7</cp:revision>
  <dcterms:created xsi:type="dcterms:W3CDTF">2022-04-10T09:43:42Z</dcterms:created>
  <dcterms:modified xsi:type="dcterms:W3CDTF">2022-07-02T08:44:38Z</dcterms:modified>
</cp:coreProperties>
</file>