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71" r:id="rId4"/>
    <p:sldId id="257" r:id="rId5"/>
    <p:sldId id="272" r:id="rId6"/>
    <p:sldId id="273" r:id="rId7"/>
    <p:sldId id="270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ördiagnos 6.1_Uppgift 1-2" id="{A25B4EF1-37AC-4041-8704-68038A7D4DFA}">
          <p14:sldIdLst>
            <p14:sldId id="268"/>
            <p14:sldId id="269"/>
            <p14:sldId id="271"/>
            <p14:sldId id="257"/>
            <p14:sldId id="272"/>
          </p14:sldIdLst>
        </p14:section>
        <p14:section name="Fördiagnos 6.1_Uppgift 3" id="{76C33D4B-FA47-E245-8B99-EAA2F769BDD2}">
          <p14:sldIdLst>
            <p14:sldId id="273"/>
            <p14:sldId id="270"/>
          </p14:sldIdLst>
        </p14:section>
        <p14:section name="Fördiagnos 6.1_Uppgift 4" id="{32F8BFF2-93E2-2744-BB31-A176B0305C75}">
          <p14:sldIdLst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9038" autoAdjust="0"/>
  </p:normalViewPr>
  <p:slideViewPr>
    <p:cSldViewPr snapToGrid="0" snapToObjects="1">
      <p:cViewPr>
        <p:scale>
          <a:sx n="137" d="100"/>
          <a:sy n="137" d="100"/>
        </p:scale>
        <p:origin x="-496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39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68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01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62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7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2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38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12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05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82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7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8685-97AF-A24C-8BA0-13F35216F0F3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4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15.tiff"/><Relationship Id="rId7" Type="http://schemas.openxmlformats.org/officeDocument/2006/relationships/image" Target="../media/image19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Relationship Id="rId9" Type="http://schemas.openxmlformats.org/officeDocument/2006/relationships/image" Target="../media/image2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8627" y="150163"/>
            <a:ext cx="8823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								Sannolikhet</a:t>
            </a:r>
          </a:p>
        </p:txBody>
      </p:sp>
      <p:sp>
        <p:nvSpPr>
          <p:cNvPr id="3" name="Rektangel 2"/>
          <p:cNvSpPr/>
          <p:nvPr/>
        </p:nvSpPr>
        <p:spPr>
          <a:xfrm>
            <a:off x="1354010" y="757783"/>
            <a:ext cx="6120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man kastar en sexsidig tärning kan det bli </a:t>
            </a:r>
            <a:r>
              <a:rPr lang="sv-SE" b="1" dirty="0">
                <a:solidFill>
                  <a:srgbClr val="800000"/>
                </a:solidFill>
              </a:rPr>
              <a:t>sex </a:t>
            </a:r>
            <a:r>
              <a:rPr lang="sv-SE" dirty="0"/>
              <a:t>olika </a:t>
            </a:r>
            <a:r>
              <a:rPr lang="sv-SE" b="1" i="1" dirty="0">
                <a:solidFill>
                  <a:srgbClr val="800000"/>
                </a:solidFill>
              </a:rPr>
              <a:t>utfall</a:t>
            </a:r>
            <a:r>
              <a:rPr lang="sv-SE" dirty="0"/>
              <a:t>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71016" b="54267"/>
          <a:stretch/>
        </p:blipFill>
        <p:spPr>
          <a:xfrm>
            <a:off x="574050" y="1354088"/>
            <a:ext cx="1038026" cy="103964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4852" r="35298" b="54267"/>
          <a:stretch/>
        </p:blipFill>
        <p:spPr>
          <a:xfrm>
            <a:off x="1942046" y="1357583"/>
            <a:ext cx="1069047" cy="103964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315" b="54267"/>
          <a:stretch/>
        </p:blipFill>
        <p:spPr>
          <a:xfrm>
            <a:off x="3322976" y="1361035"/>
            <a:ext cx="1063155" cy="103964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54779" r="71301" b="1"/>
          <a:stretch/>
        </p:blipFill>
        <p:spPr>
          <a:xfrm>
            <a:off x="4716251" y="1372692"/>
            <a:ext cx="1027832" cy="102798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4852" t="54421" r="35809"/>
          <a:stretch/>
        </p:blipFill>
        <p:spPr>
          <a:xfrm>
            <a:off x="6050502" y="1357583"/>
            <a:ext cx="1050773" cy="103615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1136" t="54115"/>
          <a:stretch/>
        </p:blipFill>
        <p:spPr>
          <a:xfrm>
            <a:off x="7474185" y="1357583"/>
            <a:ext cx="1033718" cy="1043097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73151" y="2828836"/>
            <a:ext cx="7801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Sannolikheten är </a:t>
            </a:r>
            <a:r>
              <a:rPr lang="sv-SE" b="1" dirty="0">
                <a:solidFill>
                  <a:srgbClr val="800000"/>
                </a:solidFill>
              </a:rPr>
              <a:t>lika stor</a:t>
            </a:r>
            <a:r>
              <a:rPr lang="sv-SE" dirty="0"/>
              <a:t> för varje utfall = </a:t>
            </a:r>
            <a:r>
              <a:rPr lang="sv-SE" b="1" i="1" dirty="0">
                <a:solidFill>
                  <a:srgbClr val="800000"/>
                </a:solidFill>
              </a:rPr>
              <a:t>likformig sannolikhetsfördelning</a:t>
            </a:r>
            <a:r>
              <a:rPr lang="sv-SE" dirty="0"/>
              <a:t>.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40188" y="3705517"/>
            <a:ext cx="7536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man kastar en tärning där flera sidor har samma antal prickar, påverkas sannolikheten för varje utfall.</a:t>
            </a: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71016" b="54267"/>
          <a:stretch/>
        </p:blipFill>
        <p:spPr>
          <a:xfrm>
            <a:off x="574050" y="4770643"/>
            <a:ext cx="1038026" cy="1039645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71016" b="54267"/>
          <a:stretch/>
        </p:blipFill>
        <p:spPr>
          <a:xfrm>
            <a:off x="1973067" y="4753251"/>
            <a:ext cx="1038026" cy="1039645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315" b="54267"/>
          <a:stretch/>
        </p:blipFill>
        <p:spPr>
          <a:xfrm>
            <a:off x="3322976" y="4770643"/>
            <a:ext cx="1063155" cy="1039645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54779" r="71301" b="1"/>
          <a:stretch/>
        </p:blipFill>
        <p:spPr>
          <a:xfrm>
            <a:off x="4716251" y="4770643"/>
            <a:ext cx="1027832" cy="1027988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71016" b="54267"/>
          <a:stretch/>
        </p:blipFill>
        <p:spPr>
          <a:xfrm>
            <a:off x="6063249" y="4770643"/>
            <a:ext cx="1038026" cy="1039645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71016" b="54267"/>
          <a:stretch/>
        </p:blipFill>
        <p:spPr>
          <a:xfrm>
            <a:off x="7474185" y="4770643"/>
            <a:ext cx="1038026" cy="1039645"/>
          </a:xfrm>
          <a:prstGeom prst="rect">
            <a:avLst/>
          </a:prstGeom>
        </p:spPr>
      </p:pic>
      <p:sp>
        <p:nvSpPr>
          <p:cNvPr id="18" name="Rektangel 17"/>
          <p:cNvSpPr/>
          <p:nvPr/>
        </p:nvSpPr>
        <p:spPr>
          <a:xfrm>
            <a:off x="485295" y="6031756"/>
            <a:ext cx="8338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Sannolikheten är </a:t>
            </a:r>
            <a:r>
              <a:rPr lang="sv-SE" b="1" dirty="0">
                <a:solidFill>
                  <a:srgbClr val="800000"/>
                </a:solidFill>
              </a:rPr>
              <a:t>inte</a:t>
            </a:r>
            <a:r>
              <a:rPr lang="sv-SE" dirty="0"/>
              <a:t> </a:t>
            </a:r>
            <a:r>
              <a:rPr lang="sv-SE" b="1" dirty="0">
                <a:solidFill>
                  <a:srgbClr val="800000"/>
                </a:solidFill>
              </a:rPr>
              <a:t>lika stor</a:t>
            </a:r>
            <a:r>
              <a:rPr lang="sv-SE" dirty="0"/>
              <a:t> för varje utfall = </a:t>
            </a:r>
            <a:r>
              <a:rPr lang="sv-SE" b="1" i="1" dirty="0">
                <a:solidFill>
                  <a:srgbClr val="800000"/>
                </a:solidFill>
              </a:rPr>
              <a:t>olikformig sannolikhetsfördelning</a:t>
            </a:r>
            <a:r>
              <a:rPr lang="sv-SE" dirty="0"/>
              <a:t>.</a:t>
            </a:r>
          </a:p>
        </p:txBody>
      </p:sp>
      <p:sp>
        <p:nvSpPr>
          <p:cNvPr id="19" name="Rektangel 18"/>
          <p:cNvSpPr/>
          <p:nvPr/>
        </p:nvSpPr>
        <p:spPr>
          <a:xfrm>
            <a:off x="3185623" y="3967249"/>
            <a:ext cx="5637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I det är fallet är det mer sannolikt att slå en 1:a än en 3:a.</a:t>
            </a:r>
          </a:p>
        </p:txBody>
      </p:sp>
    </p:spTree>
    <p:extLst>
      <p:ext uri="{BB962C8B-B14F-4D97-AF65-F5344CB8AC3E}">
        <p14:creationId xmlns:p14="http://schemas.microsoft.com/office/powerpoint/2010/main" val="107374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3BE44F-A7FA-A44C-B752-1F9D5D947184}"/>
              </a:ext>
            </a:extLst>
          </p:cNvPr>
          <p:cNvSpPr/>
          <p:nvPr/>
        </p:nvSpPr>
        <p:spPr>
          <a:xfrm>
            <a:off x="3635816" y="153022"/>
            <a:ext cx="2167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50001"/>
                </a:solidFill>
              </a:rPr>
              <a:t>Hur många tal? (II)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AFC11A3-A540-7741-874E-A0F87E04335F}"/>
              </a:ext>
            </a:extLst>
          </p:cNvPr>
          <p:cNvSpPr/>
          <p:nvPr/>
        </p:nvSpPr>
        <p:spPr>
          <a:xfrm>
            <a:off x="549442" y="628448"/>
            <a:ext cx="6172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många olika tresiffriga tal kan vi bilda om vi har </a:t>
            </a:r>
            <a:r>
              <a:rPr lang="sv-SE" dirty="0">
                <a:solidFill>
                  <a:srgbClr val="950001"/>
                </a:solidFill>
              </a:rPr>
              <a:t>tre lappar </a:t>
            </a:r>
            <a:r>
              <a:rPr lang="sv-SE" dirty="0"/>
              <a:t>med 1:or, </a:t>
            </a:r>
            <a:r>
              <a:rPr lang="sv-SE" dirty="0">
                <a:solidFill>
                  <a:srgbClr val="950001"/>
                </a:solidFill>
              </a:rPr>
              <a:t>tre lappar </a:t>
            </a:r>
            <a:r>
              <a:rPr lang="sv-SE" dirty="0"/>
              <a:t>med 4:or och </a:t>
            </a:r>
            <a:r>
              <a:rPr lang="sv-SE" dirty="0">
                <a:solidFill>
                  <a:srgbClr val="950001"/>
                </a:solidFill>
              </a:rPr>
              <a:t>tre lappar </a:t>
            </a:r>
            <a:r>
              <a:rPr lang="sv-SE" dirty="0"/>
              <a:t>med 7:or? </a:t>
            </a:r>
          </a:p>
          <a:p>
            <a:r>
              <a:rPr lang="sv-SE" dirty="0"/>
              <a:t>  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992872B-1A36-E547-B490-F6F1973E2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189" y="308651"/>
            <a:ext cx="1680406" cy="1781599"/>
          </a:xfrm>
          <a:prstGeom prst="rect">
            <a:avLst/>
          </a:prstGeom>
          <a:ln w="28575">
            <a:solidFill>
              <a:srgbClr val="950001"/>
            </a:solidFill>
          </a:ln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BE7AAE39-1CEA-1145-A583-7699BB1BB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97" y="1420361"/>
            <a:ext cx="882193" cy="194179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CE4534C-5758-BC4A-86B3-85E53B28A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327" y="1427807"/>
            <a:ext cx="882191" cy="194228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1D85FF97-156C-D94E-B05A-D4D00DD62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853" y="1430300"/>
            <a:ext cx="890396" cy="1939791"/>
          </a:xfrm>
          <a:prstGeom prst="rect">
            <a:avLst/>
          </a:prstGeom>
        </p:spPr>
      </p:pic>
      <p:sp>
        <p:nvSpPr>
          <p:cNvPr id="47" name="Rektangel 46">
            <a:extLst>
              <a:ext uri="{FF2B5EF4-FFF2-40B4-BE49-F238E27FC236}">
                <a16:creationId xmlns:a16="http://schemas.microsoft.com/office/drawing/2014/main" id="{2D30721A-F3D5-6B4C-BD36-7005D3E5804A}"/>
              </a:ext>
            </a:extLst>
          </p:cNvPr>
          <p:cNvSpPr/>
          <p:nvPr/>
        </p:nvSpPr>
        <p:spPr>
          <a:xfrm>
            <a:off x="4237613" y="2305682"/>
            <a:ext cx="3253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Siffrorna på de tre positionerna är </a:t>
            </a:r>
            <a:r>
              <a:rPr lang="sv-SE" i="1" dirty="0">
                <a:solidFill>
                  <a:srgbClr val="950001"/>
                </a:solidFill>
              </a:rPr>
              <a:t>oberoende</a:t>
            </a:r>
            <a:r>
              <a:rPr lang="sv-SE" i="1" dirty="0"/>
              <a:t> </a:t>
            </a:r>
            <a:r>
              <a:rPr lang="sv-SE" dirty="0"/>
              <a:t>av varandra. 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5ABC2AEF-4560-2943-84D6-9BF7D994542D}"/>
              </a:ext>
            </a:extLst>
          </p:cNvPr>
          <p:cNvSpPr/>
          <p:nvPr/>
        </p:nvSpPr>
        <p:spPr>
          <a:xfrm>
            <a:off x="4237613" y="2870507"/>
            <a:ext cx="4403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finns </a:t>
            </a:r>
            <a:r>
              <a:rPr lang="sv-SE" dirty="0">
                <a:solidFill>
                  <a:srgbClr val="950001"/>
                </a:solidFill>
              </a:rPr>
              <a:t>tre </a:t>
            </a:r>
            <a:r>
              <a:rPr lang="sv-SE" dirty="0"/>
              <a:t>möjliga siffror till varje position. 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D4BE6909-64D0-1149-8C20-2D8D2C230F0B}"/>
              </a:ext>
            </a:extLst>
          </p:cNvPr>
          <p:cNvSpPr/>
          <p:nvPr/>
        </p:nvSpPr>
        <p:spPr>
          <a:xfrm>
            <a:off x="1490759" y="3425598"/>
            <a:ext cx="412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därför räkna ut antalet tal så här:  </a:t>
            </a:r>
            <a:endParaRPr lang="sv-SE" dirty="0">
              <a:effectLst/>
            </a:endParaRP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C23F0C30-BCBB-2C40-9E54-770ECF823028}"/>
              </a:ext>
            </a:extLst>
          </p:cNvPr>
          <p:cNvSpPr/>
          <p:nvPr/>
        </p:nvSpPr>
        <p:spPr>
          <a:xfrm>
            <a:off x="5423704" y="3425598"/>
            <a:ext cx="16278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3 · 3 · 3 = 27 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BC8ECBE1-C862-2F4B-8CC8-88D30CD59508}"/>
              </a:ext>
            </a:extLst>
          </p:cNvPr>
          <p:cNvSpPr/>
          <p:nvPr/>
        </p:nvSpPr>
        <p:spPr>
          <a:xfrm>
            <a:off x="1051573" y="3985556"/>
            <a:ext cx="1857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ett </a:t>
            </a:r>
            <a:r>
              <a:rPr lang="sv-SE" i="1" dirty="0"/>
              <a:t>träddiagram </a:t>
            </a:r>
            <a:r>
              <a:rPr lang="sv-SE" dirty="0"/>
              <a:t>kan det visas så här: 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03689566-F16C-D642-A1C1-173D7D5C9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2131" y="5054535"/>
            <a:ext cx="5989490" cy="408868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5300E32D-7DFF-9F46-BB68-2278646E1B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704"/>
          <a:stretch/>
        </p:blipFill>
        <p:spPr>
          <a:xfrm>
            <a:off x="2473519" y="5493365"/>
            <a:ext cx="6348611" cy="526860"/>
          </a:xfrm>
          <a:prstGeom prst="rect">
            <a:avLst/>
          </a:prstGeom>
        </p:spPr>
      </p:pic>
      <p:grpSp>
        <p:nvGrpSpPr>
          <p:cNvPr id="22" name="Grupp 21">
            <a:extLst>
              <a:ext uri="{FF2B5EF4-FFF2-40B4-BE49-F238E27FC236}">
                <a16:creationId xmlns:a16="http://schemas.microsoft.com/office/drawing/2014/main" id="{6D53F7C8-6464-9947-90EF-07C6BF3BF759}"/>
              </a:ext>
            </a:extLst>
          </p:cNvPr>
          <p:cNvGrpSpPr/>
          <p:nvPr/>
        </p:nvGrpSpPr>
        <p:grpSpPr>
          <a:xfrm>
            <a:off x="3169990" y="3929626"/>
            <a:ext cx="4897517" cy="1108413"/>
            <a:chOff x="3169990" y="3926967"/>
            <a:chExt cx="4897517" cy="1108413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EB0C3EB3-FE23-594A-ADE3-A504909C8DF5}"/>
                </a:ext>
              </a:extLst>
            </p:cNvPr>
            <p:cNvGrpSpPr/>
            <p:nvPr/>
          </p:nvGrpSpPr>
          <p:grpSpPr>
            <a:xfrm>
              <a:off x="3169990" y="3926967"/>
              <a:ext cx="4897517" cy="1069402"/>
              <a:chOff x="3182450" y="4584475"/>
              <a:chExt cx="4897517" cy="1069402"/>
            </a:xfrm>
          </p:grpSpPr>
          <p:pic>
            <p:nvPicPr>
              <p:cNvPr id="16" name="Bildobjekt 15">
                <a:extLst>
                  <a:ext uri="{FF2B5EF4-FFF2-40B4-BE49-F238E27FC236}">
                    <a16:creationId xmlns:a16="http://schemas.microsoft.com/office/drawing/2014/main" id="{02BAF648-436B-B749-8FA8-EE4986048B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05230" y="4623069"/>
                <a:ext cx="4774737" cy="1030808"/>
              </a:xfrm>
              <a:prstGeom prst="rect">
                <a:avLst/>
              </a:prstGeom>
            </p:spPr>
          </p:pic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BF5E9DFF-5DD3-CD47-8CFF-AA001004E546}"/>
                  </a:ext>
                </a:extLst>
              </p:cNvPr>
              <p:cNvSpPr/>
              <p:nvPr/>
            </p:nvSpPr>
            <p:spPr>
              <a:xfrm>
                <a:off x="3182450" y="4584475"/>
                <a:ext cx="1187670" cy="1894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DBA3075E-C364-424A-9816-BCA70CE61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89087" y="4922298"/>
              <a:ext cx="78288" cy="113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077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7" grpId="0"/>
      <p:bldP spid="48" grpId="0"/>
      <p:bldP spid="49" grpId="0"/>
      <p:bldP spid="50" grpId="0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/>
          <p:cNvGrpSpPr/>
          <p:nvPr/>
        </p:nvGrpSpPr>
        <p:grpSpPr>
          <a:xfrm>
            <a:off x="3226649" y="1854324"/>
            <a:ext cx="1920235" cy="387850"/>
            <a:chOff x="1239540" y="1161277"/>
            <a:chExt cx="566644" cy="387850"/>
          </a:xfrm>
        </p:grpSpPr>
        <p:sp>
          <p:nvSpPr>
            <p:cNvPr id="18" name="textruta 17"/>
            <p:cNvSpPr txBox="1"/>
            <p:nvPr/>
          </p:nvSpPr>
          <p:spPr>
            <a:xfrm>
              <a:off x="1239540" y="1179795"/>
              <a:ext cx="503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10 · 10 · 10 · 10</a:t>
              </a:r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1707172" y="1161277"/>
              <a:ext cx="99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21" name="Rektangel 20"/>
          <p:cNvSpPr/>
          <p:nvPr/>
        </p:nvSpPr>
        <p:spPr>
          <a:xfrm>
            <a:off x="862694" y="1182282"/>
            <a:ext cx="492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Alla fyra platserna kan väljas på 10 olika sätt.</a:t>
            </a:r>
          </a:p>
        </p:txBody>
      </p:sp>
      <p:sp>
        <p:nvSpPr>
          <p:cNvPr id="51" name="Rektangel 50"/>
          <p:cNvSpPr/>
          <p:nvPr/>
        </p:nvSpPr>
        <p:spPr>
          <a:xfrm>
            <a:off x="898285" y="1862207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kombinationer:</a:t>
            </a:r>
          </a:p>
        </p:txBody>
      </p:sp>
      <p:sp>
        <p:nvSpPr>
          <p:cNvPr id="52" name="Rektangel 51"/>
          <p:cNvSpPr/>
          <p:nvPr/>
        </p:nvSpPr>
        <p:spPr>
          <a:xfrm>
            <a:off x="5036776" y="1862207"/>
            <a:ext cx="862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</a:t>
            </a:r>
            <a:r>
              <a:rPr lang="sv-SE" baseline="30000" dirty="0">
                <a:latin typeface="Bradley Hand Bold"/>
                <a:cs typeface="Bradley Hand Bold"/>
              </a:rPr>
              <a:t>4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47" name="textruta 46"/>
          <p:cNvSpPr txBox="1"/>
          <p:nvPr/>
        </p:nvSpPr>
        <p:spPr>
          <a:xfrm>
            <a:off x="5640837" y="1854324"/>
            <a:ext cx="96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10 000</a:t>
            </a:r>
            <a:endParaRPr lang="sv-SE" dirty="0">
              <a:cs typeface="Bradley Hand Bold"/>
            </a:endParaRP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814FBC81-4C54-104A-B2EB-C9DD8154133F}"/>
              </a:ext>
            </a:extLst>
          </p:cNvPr>
          <p:cNvGrpSpPr/>
          <p:nvPr/>
        </p:nvGrpSpPr>
        <p:grpSpPr>
          <a:xfrm>
            <a:off x="540212" y="36054"/>
            <a:ext cx="7776714" cy="1576220"/>
            <a:chOff x="558266" y="121635"/>
            <a:chExt cx="7776714" cy="1576220"/>
          </a:xfrm>
        </p:grpSpPr>
        <p:sp>
          <p:nvSpPr>
            <p:cNvPr id="3" name="Rektangel 2"/>
            <p:cNvSpPr/>
            <p:nvPr/>
          </p:nvSpPr>
          <p:spPr>
            <a:xfrm>
              <a:off x="558266" y="389967"/>
              <a:ext cx="76027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På hur många sätt kan man välja en fyrsiffrig kod till det här hänglåset? 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7DA5D47A-82D7-764D-BA64-A357BAFFA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03512" y="121635"/>
              <a:ext cx="831468" cy="1576220"/>
            </a:xfrm>
            <a:prstGeom prst="rect">
              <a:avLst/>
            </a:prstGeom>
          </p:spPr>
        </p:pic>
      </p:grpSp>
      <p:sp>
        <p:nvSpPr>
          <p:cNvPr id="65" name="Rektangel 64">
            <a:extLst>
              <a:ext uri="{FF2B5EF4-FFF2-40B4-BE49-F238E27FC236}">
                <a16:creationId xmlns:a16="http://schemas.microsoft.com/office/drawing/2014/main" id="{203A46BC-BDFB-C645-87DA-72890DD18A76}"/>
              </a:ext>
            </a:extLst>
          </p:cNvPr>
          <p:cNvSpPr/>
          <p:nvPr/>
        </p:nvSpPr>
        <p:spPr>
          <a:xfrm>
            <a:off x="898285" y="806307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Det finns 10 olika siffror. 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059FAA04-4B5A-204E-B18C-5DA44B1F8221}"/>
              </a:ext>
            </a:extLst>
          </p:cNvPr>
          <p:cNvGrpSpPr/>
          <p:nvPr/>
        </p:nvGrpSpPr>
        <p:grpSpPr>
          <a:xfrm>
            <a:off x="494399" y="2976508"/>
            <a:ext cx="8494417" cy="1729182"/>
            <a:chOff x="494399" y="2976508"/>
            <a:chExt cx="8494417" cy="1729182"/>
          </a:xfrm>
        </p:grpSpPr>
        <p:sp>
          <p:nvSpPr>
            <p:cNvPr id="9" name="Rektangel 8"/>
            <p:cNvSpPr/>
            <p:nvPr/>
          </p:nvSpPr>
          <p:spPr>
            <a:xfrm>
              <a:off x="494399" y="2976508"/>
              <a:ext cx="82777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Hur många fyrsiffriga tal kan bildas med siffrorna 1–8 om alla siffror ska vara olika? </a:t>
              </a:r>
            </a:p>
          </p:txBody>
        </p: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20BB8326-09FB-3A4F-A3AD-F367028C80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 l="16691" t="4056" r="8965" b="15233"/>
            <a:stretch/>
          </p:blipFill>
          <p:spPr>
            <a:xfrm>
              <a:off x="7297131" y="3330074"/>
              <a:ext cx="1691685" cy="1375616"/>
            </a:xfrm>
            <a:prstGeom prst="ellipse">
              <a:avLst/>
            </a:prstGeom>
          </p:spPr>
        </p:pic>
      </p:grpSp>
      <p:sp>
        <p:nvSpPr>
          <p:cNvPr id="67" name="Rektangel 66">
            <a:extLst>
              <a:ext uri="{FF2B5EF4-FFF2-40B4-BE49-F238E27FC236}">
                <a16:creationId xmlns:a16="http://schemas.microsoft.com/office/drawing/2014/main" id="{6A08B697-0775-5344-B5A5-982BEDBAC0DC}"/>
              </a:ext>
            </a:extLst>
          </p:cNvPr>
          <p:cNvSpPr/>
          <p:nvPr/>
        </p:nvSpPr>
        <p:spPr>
          <a:xfrm>
            <a:off x="1079560" y="3598647"/>
            <a:ext cx="272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Det finns 8 olika siffror. 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EC706143-F4D3-CA42-A334-F91CFD57D316}"/>
              </a:ext>
            </a:extLst>
          </p:cNvPr>
          <p:cNvSpPr/>
          <p:nvPr/>
        </p:nvSpPr>
        <p:spPr>
          <a:xfrm>
            <a:off x="1079560" y="4017882"/>
            <a:ext cx="599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1:a platsen kan väljas på 8 sätt, 2:a platsen på 7 sätt osv.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F1EDBA9-6570-D34E-8D40-FD0B81AE7439}"/>
              </a:ext>
            </a:extLst>
          </p:cNvPr>
          <p:cNvSpPr/>
          <p:nvPr/>
        </p:nvSpPr>
        <p:spPr>
          <a:xfrm>
            <a:off x="1061791" y="4640021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kombinationer:</a:t>
            </a:r>
          </a:p>
        </p:txBody>
      </p:sp>
      <p:grpSp>
        <p:nvGrpSpPr>
          <p:cNvPr id="75" name="Grupp 74">
            <a:extLst>
              <a:ext uri="{FF2B5EF4-FFF2-40B4-BE49-F238E27FC236}">
                <a16:creationId xmlns:a16="http://schemas.microsoft.com/office/drawing/2014/main" id="{4EE85D2B-0E43-B04F-8F47-AA1AF3FAED72}"/>
              </a:ext>
            </a:extLst>
          </p:cNvPr>
          <p:cNvGrpSpPr/>
          <p:nvPr/>
        </p:nvGrpSpPr>
        <p:grpSpPr>
          <a:xfrm>
            <a:off x="3383554" y="4640021"/>
            <a:ext cx="1585240" cy="380969"/>
            <a:chOff x="1239540" y="1179795"/>
            <a:chExt cx="467790" cy="380969"/>
          </a:xfrm>
        </p:grpSpPr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BDAD875B-63C9-624E-945E-4E63BC16A87E}"/>
                </a:ext>
              </a:extLst>
            </p:cNvPr>
            <p:cNvSpPr txBox="1"/>
            <p:nvPr/>
          </p:nvSpPr>
          <p:spPr>
            <a:xfrm>
              <a:off x="1239540" y="1179795"/>
              <a:ext cx="381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8 · 7 · 6 · 5</a:t>
              </a:r>
            </a:p>
          </p:txBody>
        </p:sp>
        <p:sp>
          <p:nvSpPr>
            <p:cNvPr id="77" name="textruta 76">
              <a:extLst>
                <a:ext uri="{FF2B5EF4-FFF2-40B4-BE49-F238E27FC236}">
                  <a16:creationId xmlns:a16="http://schemas.microsoft.com/office/drawing/2014/main" id="{F8410900-ED9F-A34B-8AA2-1065CB317B97}"/>
                </a:ext>
              </a:extLst>
            </p:cNvPr>
            <p:cNvSpPr txBox="1"/>
            <p:nvPr/>
          </p:nvSpPr>
          <p:spPr>
            <a:xfrm>
              <a:off x="1608318" y="1191432"/>
              <a:ext cx="99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78" name="textruta 77">
            <a:extLst>
              <a:ext uri="{FF2B5EF4-FFF2-40B4-BE49-F238E27FC236}">
                <a16:creationId xmlns:a16="http://schemas.microsoft.com/office/drawing/2014/main" id="{BBD6750C-6E21-6B4C-B287-AD9F9EA8281D}"/>
              </a:ext>
            </a:extLst>
          </p:cNvPr>
          <p:cNvSpPr txBox="1"/>
          <p:nvPr/>
        </p:nvSpPr>
        <p:spPr>
          <a:xfrm>
            <a:off x="4828768" y="4651658"/>
            <a:ext cx="2196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1 680</a:t>
            </a:r>
            <a:endParaRPr lang="sv-SE" dirty="0"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181700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1" grpId="0"/>
      <p:bldP spid="52" grpId="0"/>
      <p:bldP spid="47" grpId="0"/>
      <p:bldP spid="65" grpId="0"/>
      <p:bldP spid="67" grpId="0"/>
      <p:bldP spid="73" grpId="0"/>
      <p:bldP spid="74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500728" y="280312"/>
            <a:ext cx="2389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Beräkna sannolikheten</a:t>
            </a:r>
          </a:p>
        </p:txBody>
      </p:sp>
      <p:sp>
        <p:nvSpPr>
          <p:cNvPr id="3" name="Rektangel 2"/>
          <p:cNvSpPr/>
          <p:nvPr/>
        </p:nvSpPr>
        <p:spPr>
          <a:xfrm>
            <a:off x="533925" y="1085304"/>
            <a:ext cx="8386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Sannolikheten brukar anges som en </a:t>
            </a:r>
            <a:r>
              <a:rPr lang="sv-SE" b="1" i="1" dirty="0">
                <a:solidFill>
                  <a:srgbClr val="800000"/>
                </a:solidFill>
              </a:rPr>
              <a:t>andel</a:t>
            </a:r>
            <a:r>
              <a:rPr lang="sv-SE" dirty="0"/>
              <a:t> i bråkform, procentform eller decimalform.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87" y="1608568"/>
            <a:ext cx="5372530" cy="867614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956752" y="735792"/>
            <a:ext cx="5909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/>
              <a:t>Sannolikheten betecknas</a:t>
            </a:r>
            <a:r>
              <a:rPr lang="sv-SE" b="1" dirty="0">
                <a:solidFill>
                  <a:srgbClr val="800000"/>
                </a:solidFill>
              </a:rPr>
              <a:t> P</a:t>
            </a:r>
            <a:r>
              <a:rPr lang="sv-SE" dirty="0"/>
              <a:t>, från engelskans </a:t>
            </a:r>
            <a:r>
              <a:rPr lang="sv-SE" i="1" dirty="0" err="1">
                <a:solidFill>
                  <a:srgbClr val="800000"/>
                </a:solidFill>
              </a:rPr>
              <a:t>probability</a:t>
            </a:r>
            <a:r>
              <a:rPr lang="sv-SE" dirty="0"/>
              <a:t>. </a:t>
            </a:r>
          </a:p>
        </p:txBody>
      </p:sp>
      <p:sp>
        <p:nvSpPr>
          <p:cNvPr id="6" name="Rektangel 5"/>
          <p:cNvSpPr/>
          <p:nvPr/>
        </p:nvSpPr>
        <p:spPr>
          <a:xfrm>
            <a:off x="666133" y="2571270"/>
            <a:ext cx="7690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Sannolikheten att slå en sexa är </a:t>
            </a:r>
            <a:r>
              <a:rPr lang="sv-SE" b="1" dirty="0">
                <a:solidFill>
                  <a:srgbClr val="800000"/>
                </a:solidFill>
              </a:rPr>
              <a:t>1</a:t>
            </a:r>
            <a:r>
              <a:rPr lang="sv-SE" dirty="0"/>
              <a:t> (gynnsamma utfall) av </a:t>
            </a:r>
            <a:r>
              <a:rPr lang="sv-SE" b="1" dirty="0">
                <a:solidFill>
                  <a:srgbClr val="800000"/>
                </a:solidFill>
              </a:rPr>
              <a:t>6</a:t>
            </a:r>
            <a:r>
              <a:rPr lang="sv-SE" dirty="0"/>
              <a:t> (möjliga utfall).</a:t>
            </a:r>
          </a:p>
        </p:txBody>
      </p:sp>
      <p:grpSp>
        <p:nvGrpSpPr>
          <p:cNvPr id="7" name="Grupp 6"/>
          <p:cNvGrpSpPr/>
          <p:nvPr/>
        </p:nvGrpSpPr>
        <p:grpSpPr>
          <a:xfrm>
            <a:off x="3966250" y="3049978"/>
            <a:ext cx="311381" cy="605695"/>
            <a:chOff x="3889679" y="1869536"/>
            <a:chExt cx="311381" cy="605695"/>
          </a:xfrm>
        </p:grpSpPr>
        <p:sp>
          <p:nvSpPr>
            <p:cNvPr id="8" name="textruta 7"/>
            <p:cNvSpPr txBox="1"/>
            <p:nvPr/>
          </p:nvSpPr>
          <p:spPr>
            <a:xfrm>
              <a:off x="3899400" y="186953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3889679" y="2105899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6</a:t>
              </a:r>
            </a:p>
          </p:txBody>
        </p:sp>
        <p:cxnSp>
          <p:nvCxnSpPr>
            <p:cNvPr id="10" name="Rak 9"/>
            <p:cNvCxnSpPr>
              <a:cxnSpLocks/>
            </p:cNvCxnSpPr>
            <p:nvPr/>
          </p:nvCxnSpPr>
          <p:spPr>
            <a:xfrm>
              <a:off x="3948012" y="2164881"/>
              <a:ext cx="184469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ktangel 10"/>
          <p:cNvSpPr/>
          <p:nvPr/>
        </p:nvSpPr>
        <p:spPr>
          <a:xfrm>
            <a:off x="3121116" y="3154903"/>
            <a:ext cx="90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P(6:a) = </a:t>
            </a:r>
          </a:p>
        </p:txBody>
      </p:sp>
      <p:sp>
        <p:nvSpPr>
          <p:cNvPr id="12" name="Rektangel 11"/>
          <p:cNvSpPr/>
          <p:nvPr/>
        </p:nvSpPr>
        <p:spPr>
          <a:xfrm>
            <a:off x="729050" y="3757952"/>
            <a:ext cx="7936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Sannolikheten att </a:t>
            </a:r>
            <a:r>
              <a:rPr lang="sv-SE" i="1" dirty="0"/>
              <a:t>inte</a:t>
            </a:r>
            <a:r>
              <a:rPr lang="sv-SE" dirty="0"/>
              <a:t> slå en sexa är </a:t>
            </a:r>
            <a:r>
              <a:rPr lang="sv-SE" b="1" dirty="0">
                <a:solidFill>
                  <a:srgbClr val="800000"/>
                </a:solidFill>
              </a:rPr>
              <a:t>5</a:t>
            </a:r>
            <a:r>
              <a:rPr lang="sv-SE" dirty="0"/>
              <a:t> (gynnsamma utfall) av </a:t>
            </a:r>
            <a:r>
              <a:rPr lang="sv-SE" b="1" dirty="0">
                <a:solidFill>
                  <a:srgbClr val="800000"/>
                </a:solidFill>
              </a:rPr>
              <a:t>6</a:t>
            </a:r>
            <a:r>
              <a:rPr lang="sv-SE" dirty="0"/>
              <a:t> (möjliga utfall).</a:t>
            </a:r>
          </a:p>
        </p:txBody>
      </p:sp>
      <p:grpSp>
        <p:nvGrpSpPr>
          <p:cNvPr id="13" name="Grupp 12"/>
          <p:cNvGrpSpPr/>
          <p:nvPr/>
        </p:nvGrpSpPr>
        <p:grpSpPr>
          <a:xfrm>
            <a:off x="3971002" y="4195347"/>
            <a:ext cx="306629" cy="617806"/>
            <a:chOff x="3894431" y="1858480"/>
            <a:chExt cx="306629" cy="617806"/>
          </a:xfrm>
        </p:grpSpPr>
        <p:sp>
          <p:nvSpPr>
            <p:cNvPr id="14" name="textruta 13"/>
            <p:cNvSpPr txBox="1"/>
            <p:nvPr/>
          </p:nvSpPr>
          <p:spPr>
            <a:xfrm>
              <a:off x="3899400" y="185848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5</a:t>
              </a:r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3894431" y="210695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6</a:t>
              </a:r>
            </a:p>
          </p:txBody>
        </p:sp>
        <p:cxnSp>
          <p:nvCxnSpPr>
            <p:cNvPr id="16" name="Rak 15"/>
            <p:cNvCxnSpPr>
              <a:cxnSpLocks/>
            </p:cNvCxnSpPr>
            <p:nvPr/>
          </p:nvCxnSpPr>
          <p:spPr>
            <a:xfrm>
              <a:off x="3944927" y="2160477"/>
              <a:ext cx="197621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ktangel 16"/>
          <p:cNvSpPr/>
          <p:nvPr/>
        </p:nvSpPr>
        <p:spPr>
          <a:xfrm>
            <a:off x="2726025" y="4312678"/>
            <a:ext cx="1375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P(inte 6:a) = </a:t>
            </a:r>
          </a:p>
        </p:txBody>
      </p:sp>
      <p:sp>
        <p:nvSpPr>
          <p:cNvPr id="18" name="Rektangel 17"/>
          <p:cNvSpPr/>
          <p:nvPr/>
        </p:nvSpPr>
        <p:spPr>
          <a:xfrm>
            <a:off x="1521437" y="5116815"/>
            <a:ext cx="5654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Sannolikheten för att en händelse ska inträffa adderat med </a:t>
            </a:r>
          </a:p>
          <a:p>
            <a:r>
              <a:rPr lang="sv-SE" dirty="0"/>
              <a:t>sannolikheten för att den inte ska inträffa är </a:t>
            </a:r>
            <a:r>
              <a:rPr lang="sv-SE" b="1" dirty="0">
                <a:solidFill>
                  <a:srgbClr val="800000"/>
                </a:solidFill>
              </a:rPr>
              <a:t>1</a:t>
            </a:r>
            <a:r>
              <a:rPr lang="sv-SE" dirty="0"/>
              <a:t>.</a:t>
            </a:r>
          </a:p>
        </p:txBody>
      </p:sp>
      <p:sp>
        <p:nvSpPr>
          <p:cNvPr id="19" name="Rektangel 18"/>
          <p:cNvSpPr/>
          <p:nvPr/>
        </p:nvSpPr>
        <p:spPr>
          <a:xfrm>
            <a:off x="1827173" y="6130051"/>
            <a:ext cx="2139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P(6:a) + P(inte 6:a)  = </a:t>
            </a:r>
          </a:p>
        </p:txBody>
      </p:sp>
      <p:grpSp>
        <p:nvGrpSpPr>
          <p:cNvPr id="31" name="Grupp 30"/>
          <p:cNvGrpSpPr/>
          <p:nvPr/>
        </p:nvGrpSpPr>
        <p:grpSpPr>
          <a:xfrm>
            <a:off x="3950011" y="6005139"/>
            <a:ext cx="1164697" cy="615214"/>
            <a:chOff x="3950919" y="6148577"/>
            <a:chExt cx="1164697" cy="615214"/>
          </a:xfrm>
        </p:grpSpPr>
        <p:grpSp>
          <p:nvGrpSpPr>
            <p:cNvPr id="29" name="Grupp 28"/>
            <p:cNvGrpSpPr/>
            <p:nvPr/>
          </p:nvGrpSpPr>
          <p:grpSpPr>
            <a:xfrm>
              <a:off x="3950919" y="6148577"/>
              <a:ext cx="816752" cy="615214"/>
              <a:chOff x="3950919" y="6148577"/>
              <a:chExt cx="816752" cy="615214"/>
            </a:xfrm>
          </p:grpSpPr>
          <p:grpSp>
            <p:nvGrpSpPr>
              <p:cNvPr id="20" name="Grupp 19"/>
              <p:cNvGrpSpPr/>
              <p:nvPr/>
            </p:nvGrpSpPr>
            <p:grpSpPr>
              <a:xfrm>
                <a:off x="3950919" y="6155668"/>
                <a:ext cx="301660" cy="608123"/>
                <a:chOff x="3910286" y="1859651"/>
                <a:chExt cx="301660" cy="608123"/>
              </a:xfrm>
            </p:grpSpPr>
            <p:sp>
              <p:nvSpPr>
                <p:cNvPr id="21" name="textruta 20"/>
                <p:cNvSpPr txBox="1"/>
                <p:nvPr/>
              </p:nvSpPr>
              <p:spPr>
                <a:xfrm>
                  <a:off x="3910286" y="1859651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</a:t>
                  </a:r>
                </a:p>
              </p:txBody>
            </p:sp>
            <p:sp>
              <p:nvSpPr>
                <p:cNvPr id="22" name="textruta 21"/>
                <p:cNvSpPr txBox="1"/>
                <p:nvPr/>
              </p:nvSpPr>
              <p:spPr>
                <a:xfrm>
                  <a:off x="3910286" y="2098442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6</a:t>
                  </a:r>
                </a:p>
              </p:txBody>
            </p:sp>
            <p:cxnSp>
              <p:nvCxnSpPr>
                <p:cNvPr id="23" name="Rak 22"/>
                <p:cNvCxnSpPr>
                  <a:cxnSpLocks/>
                </p:cNvCxnSpPr>
                <p:nvPr/>
              </p:nvCxnSpPr>
              <p:spPr>
                <a:xfrm>
                  <a:off x="3949873" y="2166208"/>
                  <a:ext cx="219454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ruta 23"/>
              <p:cNvSpPr txBox="1"/>
              <p:nvPr/>
            </p:nvSpPr>
            <p:spPr>
              <a:xfrm>
                <a:off x="4197485" y="6272027"/>
                <a:ext cx="405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+</a:t>
                </a:r>
              </a:p>
            </p:txBody>
          </p:sp>
          <p:grpSp>
            <p:nvGrpSpPr>
              <p:cNvPr id="25" name="Grupp 24"/>
              <p:cNvGrpSpPr/>
              <p:nvPr/>
            </p:nvGrpSpPr>
            <p:grpSpPr>
              <a:xfrm>
                <a:off x="4461515" y="6148577"/>
                <a:ext cx="306156" cy="610127"/>
                <a:chOff x="3860513" y="1863692"/>
                <a:chExt cx="306156" cy="610127"/>
              </a:xfrm>
            </p:grpSpPr>
            <p:sp>
              <p:nvSpPr>
                <p:cNvPr id="26" name="textruta 25"/>
                <p:cNvSpPr txBox="1"/>
                <p:nvPr/>
              </p:nvSpPr>
              <p:spPr>
                <a:xfrm>
                  <a:off x="3865009" y="1863692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5</a:t>
                  </a:r>
                </a:p>
              </p:txBody>
            </p:sp>
            <p:sp>
              <p:nvSpPr>
                <p:cNvPr id="27" name="textruta 26"/>
                <p:cNvSpPr txBox="1"/>
                <p:nvPr/>
              </p:nvSpPr>
              <p:spPr>
                <a:xfrm>
                  <a:off x="3860513" y="2104487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6</a:t>
                  </a:r>
                </a:p>
              </p:txBody>
            </p:sp>
            <p:cxnSp>
              <p:nvCxnSpPr>
                <p:cNvPr id="28" name="Rak 27"/>
                <p:cNvCxnSpPr>
                  <a:cxnSpLocks/>
                </p:cNvCxnSpPr>
                <p:nvPr/>
              </p:nvCxnSpPr>
              <p:spPr>
                <a:xfrm>
                  <a:off x="3892690" y="2176148"/>
                  <a:ext cx="219531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ruta 29"/>
            <p:cNvSpPr txBox="1"/>
            <p:nvPr/>
          </p:nvSpPr>
          <p:spPr>
            <a:xfrm>
              <a:off x="4709643" y="6268975"/>
              <a:ext cx="405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37" name="Grupp 36"/>
          <p:cNvGrpSpPr/>
          <p:nvPr/>
        </p:nvGrpSpPr>
        <p:grpSpPr>
          <a:xfrm>
            <a:off x="4949312" y="6012230"/>
            <a:ext cx="650882" cy="605989"/>
            <a:chOff x="4949312" y="6155668"/>
            <a:chExt cx="650882" cy="605989"/>
          </a:xfrm>
        </p:grpSpPr>
        <p:grpSp>
          <p:nvGrpSpPr>
            <p:cNvPr id="32" name="Grupp 31"/>
            <p:cNvGrpSpPr/>
            <p:nvPr/>
          </p:nvGrpSpPr>
          <p:grpSpPr>
            <a:xfrm>
              <a:off x="4949312" y="6155668"/>
              <a:ext cx="306547" cy="605989"/>
              <a:chOff x="3825925" y="1859651"/>
              <a:chExt cx="306547" cy="605989"/>
            </a:xfrm>
          </p:grpSpPr>
          <p:sp>
            <p:nvSpPr>
              <p:cNvPr id="33" name="textruta 32"/>
              <p:cNvSpPr txBox="1"/>
              <p:nvPr/>
            </p:nvSpPr>
            <p:spPr>
              <a:xfrm>
                <a:off x="3830812" y="1859651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6</a:t>
                </a:r>
              </a:p>
            </p:txBody>
          </p:sp>
          <p:sp>
            <p:nvSpPr>
              <p:cNvPr id="34" name="textruta 33"/>
              <p:cNvSpPr txBox="1"/>
              <p:nvPr/>
            </p:nvSpPr>
            <p:spPr>
              <a:xfrm>
                <a:off x="3825925" y="209630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6</a:t>
                </a:r>
              </a:p>
            </p:txBody>
          </p:sp>
          <p:cxnSp>
            <p:nvCxnSpPr>
              <p:cNvPr id="35" name="Rak 34"/>
              <p:cNvCxnSpPr>
                <a:cxnSpLocks/>
              </p:cNvCxnSpPr>
              <p:nvPr/>
            </p:nvCxnSpPr>
            <p:spPr>
              <a:xfrm>
                <a:off x="3876524" y="2165016"/>
                <a:ext cx="19431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ruta 35"/>
            <p:cNvSpPr txBox="1"/>
            <p:nvPr/>
          </p:nvSpPr>
          <p:spPr>
            <a:xfrm>
              <a:off x="5194221" y="6257901"/>
              <a:ext cx="405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38" name="textruta 37"/>
          <p:cNvSpPr txBox="1"/>
          <p:nvPr/>
        </p:nvSpPr>
        <p:spPr>
          <a:xfrm>
            <a:off x="5364154" y="61144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5606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12" grpId="0"/>
      <p:bldP spid="17" grpId="0"/>
      <p:bldP spid="18" grpId="0"/>
      <p:bldP spid="19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A84CCC8-E034-034E-81BA-7265CBAD6C03}"/>
              </a:ext>
            </a:extLst>
          </p:cNvPr>
          <p:cNvSpPr/>
          <p:nvPr/>
        </p:nvSpPr>
        <p:spPr>
          <a:xfrm>
            <a:off x="451412" y="231762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grpSp>
        <p:nvGrpSpPr>
          <p:cNvPr id="46" name="Grupp 45">
            <a:extLst>
              <a:ext uri="{FF2B5EF4-FFF2-40B4-BE49-F238E27FC236}">
                <a16:creationId xmlns:a16="http://schemas.microsoft.com/office/drawing/2014/main" id="{A49ECA56-6A56-694F-A7D3-808462A5B689}"/>
              </a:ext>
            </a:extLst>
          </p:cNvPr>
          <p:cNvGrpSpPr/>
          <p:nvPr/>
        </p:nvGrpSpPr>
        <p:grpSpPr>
          <a:xfrm>
            <a:off x="1746843" y="231439"/>
            <a:ext cx="6431818" cy="1413166"/>
            <a:chOff x="2660948" y="308707"/>
            <a:chExt cx="6431818" cy="1413166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1B4A37EB-685D-E040-9778-F087FCFC39BE}"/>
                </a:ext>
              </a:extLst>
            </p:cNvPr>
            <p:cNvSpPr/>
            <p:nvPr/>
          </p:nvSpPr>
          <p:spPr>
            <a:xfrm>
              <a:off x="2683676" y="308707"/>
              <a:ext cx="640909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I en låda finns 7 röda, 3 gula och 10 blå kulor.</a:t>
              </a:r>
            </a:p>
            <a:p>
              <a:r>
                <a:rPr lang="sv-SE" dirty="0"/>
                <a:t>Du tar upp en kula utan att titta. </a:t>
              </a:r>
            </a:p>
            <a:p>
              <a:r>
                <a:rPr lang="sv-SE" dirty="0"/>
                <a:t>Hur stor är sannolikheten att</a:t>
              </a:r>
            </a:p>
          </p:txBody>
        </p: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8E3D2C93-1591-0B45-B261-78B480F4C74A}"/>
                </a:ext>
              </a:extLst>
            </p:cNvPr>
            <p:cNvSpPr/>
            <p:nvPr/>
          </p:nvSpPr>
          <p:spPr>
            <a:xfrm>
              <a:off x="2660948" y="1352541"/>
              <a:ext cx="15090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a) kulan är blå</a:t>
              </a: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BAED26F4-BA78-114B-85BC-7793B5AFD8EA}"/>
                </a:ext>
              </a:extLst>
            </p:cNvPr>
            <p:cNvSpPr/>
            <p:nvPr/>
          </p:nvSpPr>
          <p:spPr>
            <a:xfrm>
              <a:off x="4702731" y="1352541"/>
              <a:ext cx="1976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b) kulan inte är röd</a:t>
              </a:r>
            </a:p>
          </p:txBody>
        </p: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79716160-C714-B54B-847D-F7ED6CA43D11}"/>
              </a:ext>
            </a:extLst>
          </p:cNvPr>
          <p:cNvSpPr/>
          <p:nvPr/>
        </p:nvSpPr>
        <p:spPr>
          <a:xfrm>
            <a:off x="3302136" y="3456816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(blå)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8059210E-7D6C-A64F-B6F3-23BBAFCC273E}"/>
              </a:ext>
            </a:extLst>
          </p:cNvPr>
          <p:cNvGrpSpPr/>
          <p:nvPr/>
        </p:nvGrpSpPr>
        <p:grpSpPr>
          <a:xfrm>
            <a:off x="4253175" y="3336153"/>
            <a:ext cx="699083" cy="610657"/>
            <a:chOff x="1259200" y="1094817"/>
            <a:chExt cx="699083" cy="610657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3DC65104-58E8-3B4D-A2EC-3D900E760BF9}"/>
                </a:ext>
              </a:extLst>
            </p:cNvPr>
            <p:cNvGrpSpPr/>
            <p:nvPr/>
          </p:nvGrpSpPr>
          <p:grpSpPr>
            <a:xfrm>
              <a:off x="1259200" y="1094817"/>
              <a:ext cx="455099" cy="610657"/>
              <a:chOff x="3909898" y="1861556"/>
              <a:chExt cx="455099" cy="610657"/>
            </a:xfrm>
          </p:grpSpPr>
          <p:sp>
            <p:nvSpPr>
              <p:cNvPr id="10" name="textruta 9">
                <a:extLst>
                  <a:ext uri="{FF2B5EF4-FFF2-40B4-BE49-F238E27FC236}">
                    <a16:creationId xmlns:a16="http://schemas.microsoft.com/office/drawing/2014/main" id="{FBEDA353-3B69-B345-91F7-B41C34EF0CDD}"/>
                  </a:ext>
                </a:extLst>
              </p:cNvPr>
              <p:cNvSpPr txBox="1"/>
              <p:nvPr/>
            </p:nvSpPr>
            <p:spPr>
              <a:xfrm>
                <a:off x="3909898" y="1861556"/>
                <a:ext cx="431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10</a:t>
                </a:r>
              </a:p>
            </p:txBody>
          </p:sp>
          <p:sp>
            <p:nvSpPr>
              <p:cNvPr id="11" name="textruta 10">
                <a:extLst>
                  <a:ext uri="{FF2B5EF4-FFF2-40B4-BE49-F238E27FC236}">
                    <a16:creationId xmlns:a16="http://schemas.microsoft.com/office/drawing/2014/main" id="{5141CC88-3D8F-D547-832F-C48EC3A02F50}"/>
                  </a:ext>
                </a:extLst>
              </p:cNvPr>
              <p:cNvSpPr txBox="1"/>
              <p:nvPr/>
            </p:nvSpPr>
            <p:spPr>
              <a:xfrm>
                <a:off x="3910952" y="2102881"/>
                <a:ext cx="454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20</a:t>
                </a:r>
              </a:p>
            </p:txBody>
          </p:sp>
          <p:cxnSp>
            <p:nvCxnSpPr>
              <p:cNvPr id="12" name="Rak 11">
                <a:extLst>
                  <a:ext uri="{FF2B5EF4-FFF2-40B4-BE49-F238E27FC236}">
                    <a16:creationId xmlns:a16="http://schemas.microsoft.com/office/drawing/2014/main" id="{3EF9EA49-8D2E-2F4C-B785-74C0DF0F39EA}"/>
                  </a:ext>
                </a:extLst>
              </p:cNvPr>
              <p:cNvCxnSpPr/>
              <p:nvPr/>
            </p:nvCxnSpPr>
            <p:spPr>
              <a:xfrm>
                <a:off x="3976839" y="2157418"/>
                <a:ext cx="30166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EC97369E-F745-7245-8E43-E0878D92A13D}"/>
                </a:ext>
              </a:extLst>
            </p:cNvPr>
            <p:cNvSpPr txBox="1"/>
            <p:nvPr/>
          </p:nvSpPr>
          <p:spPr>
            <a:xfrm>
              <a:off x="1658201" y="122282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3C5F528D-CD79-8F4C-BC46-D9C6B8FF2270}"/>
              </a:ext>
            </a:extLst>
          </p:cNvPr>
          <p:cNvGrpSpPr/>
          <p:nvPr/>
        </p:nvGrpSpPr>
        <p:grpSpPr>
          <a:xfrm>
            <a:off x="4863832" y="3339790"/>
            <a:ext cx="329626" cy="612943"/>
            <a:chOff x="3887013" y="1882004"/>
            <a:chExt cx="329626" cy="612943"/>
          </a:xfrm>
        </p:grpSpPr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FD908E1C-4172-9D48-BC5E-20E00C4288B9}"/>
                </a:ext>
              </a:extLst>
            </p:cNvPr>
            <p:cNvSpPr txBox="1"/>
            <p:nvPr/>
          </p:nvSpPr>
          <p:spPr>
            <a:xfrm>
              <a:off x="3889355" y="1882004"/>
              <a:ext cx="305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9A1DB56B-9339-E742-B131-12F1BC578B94}"/>
                </a:ext>
              </a:extLst>
            </p:cNvPr>
            <p:cNvSpPr txBox="1"/>
            <p:nvPr/>
          </p:nvSpPr>
          <p:spPr>
            <a:xfrm>
              <a:off x="3887013" y="2125615"/>
              <a:ext cx="32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2</a:t>
              </a:r>
            </a:p>
          </p:txBody>
        </p:sp>
        <p:cxnSp>
          <p:nvCxnSpPr>
            <p:cNvPr id="16" name="Rak 15">
              <a:extLst>
                <a:ext uri="{FF2B5EF4-FFF2-40B4-BE49-F238E27FC236}">
                  <a16:creationId xmlns:a16="http://schemas.microsoft.com/office/drawing/2014/main" id="{0F9448B7-A4B0-564A-B18B-85962CB81C65}"/>
                </a:ext>
              </a:extLst>
            </p:cNvPr>
            <p:cNvCxnSpPr>
              <a:cxnSpLocks/>
            </p:cNvCxnSpPr>
            <p:nvPr/>
          </p:nvCxnSpPr>
          <p:spPr>
            <a:xfrm>
              <a:off x="3935551" y="2179437"/>
              <a:ext cx="185072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E5B4E13F-D459-CC4C-8614-11A348C992B0}"/>
              </a:ext>
            </a:extLst>
          </p:cNvPr>
          <p:cNvSpPr/>
          <p:nvPr/>
        </p:nvSpPr>
        <p:spPr>
          <a:xfrm>
            <a:off x="2720472" y="5112113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(inte röd)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A3CF713-20DB-7748-9C2B-4D0C0947848E}"/>
              </a:ext>
            </a:extLst>
          </p:cNvPr>
          <p:cNvSpPr/>
          <p:nvPr/>
        </p:nvSpPr>
        <p:spPr>
          <a:xfrm>
            <a:off x="2572440" y="2363766"/>
            <a:ext cx="172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Möjliga utfall: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2EAE5C7-2E28-C442-8D0A-BBD9E74871B8}"/>
              </a:ext>
            </a:extLst>
          </p:cNvPr>
          <p:cNvSpPr/>
          <p:nvPr/>
        </p:nvSpPr>
        <p:spPr>
          <a:xfrm>
            <a:off x="4192839" y="2363766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(7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3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10)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D5901E9-A15B-3E42-87D1-679EA4DF6E92}"/>
              </a:ext>
            </a:extLst>
          </p:cNvPr>
          <p:cNvSpPr/>
          <p:nvPr/>
        </p:nvSpPr>
        <p:spPr>
          <a:xfrm>
            <a:off x="5895894" y="236376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5BA9E42-4F2D-E149-8C94-CE71A37A3036}"/>
              </a:ext>
            </a:extLst>
          </p:cNvPr>
          <p:cNvSpPr/>
          <p:nvPr/>
        </p:nvSpPr>
        <p:spPr>
          <a:xfrm>
            <a:off x="1962827" y="2859798"/>
            <a:ext cx="2358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Gynnsamma utfall: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3B7424E7-8C60-B84C-B9EA-3694A167179B}"/>
              </a:ext>
            </a:extLst>
          </p:cNvPr>
          <p:cNvSpPr/>
          <p:nvPr/>
        </p:nvSpPr>
        <p:spPr>
          <a:xfrm>
            <a:off x="4182532" y="2864981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8E1E425-7D14-384D-AA5D-CAB394AAA4C4}"/>
              </a:ext>
            </a:extLst>
          </p:cNvPr>
          <p:cNvSpPr/>
          <p:nvPr/>
        </p:nvSpPr>
        <p:spPr>
          <a:xfrm>
            <a:off x="1958365" y="4592895"/>
            <a:ext cx="2358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Gynnsamma utfall: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E2C3363-0979-E64C-BA2A-20802B3D3A79}"/>
              </a:ext>
            </a:extLst>
          </p:cNvPr>
          <p:cNvSpPr/>
          <p:nvPr/>
        </p:nvSpPr>
        <p:spPr>
          <a:xfrm>
            <a:off x="4183324" y="459537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13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4CC7CBE4-EACE-954F-AAA9-BD33C9D568CF}"/>
              </a:ext>
            </a:extLst>
          </p:cNvPr>
          <p:cNvSpPr txBox="1"/>
          <p:nvPr/>
        </p:nvSpPr>
        <p:spPr>
          <a:xfrm>
            <a:off x="5060279" y="3456816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50 </a:t>
            </a:r>
            <a:r>
              <a:rPr lang="sv-SE" dirty="0">
                <a:cs typeface="Bradley Hand Bold"/>
              </a:rPr>
              <a:t>%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51C4BCE7-2E5C-4A45-B40D-DF294D63E9D1}"/>
              </a:ext>
            </a:extLst>
          </p:cNvPr>
          <p:cNvSpPr txBox="1"/>
          <p:nvPr/>
        </p:nvSpPr>
        <p:spPr>
          <a:xfrm>
            <a:off x="6341592" y="5100838"/>
            <a:ext cx="100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65 </a:t>
            </a:r>
            <a:r>
              <a:rPr lang="sv-SE" dirty="0">
                <a:cs typeface="Bradley Hand Bold"/>
              </a:rPr>
              <a:t>%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840DE006-F817-4540-9A8F-9371910AAC9D}"/>
              </a:ext>
            </a:extLst>
          </p:cNvPr>
          <p:cNvGrpSpPr/>
          <p:nvPr/>
        </p:nvGrpSpPr>
        <p:grpSpPr>
          <a:xfrm>
            <a:off x="4149567" y="4976860"/>
            <a:ext cx="627389" cy="623939"/>
            <a:chOff x="7481968" y="4418241"/>
            <a:chExt cx="627389" cy="623939"/>
          </a:xfrm>
        </p:grpSpPr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22CBF45E-6A5A-3948-A653-B4788558205E}"/>
                </a:ext>
              </a:extLst>
            </p:cNvPr>
            <p:cNvGrpSpPr/>
            <p:nvPr/>
          </p:nvGrpSpPr>
          <p:grpSpPr>
            <a:xfrm>
              <a:off x="7481968" y="4418241"/>
              <a:ext cx="454045" cy="623939"/>
              <a:chOff x="3904944" y="1834034"/>
              <a:chExt cx="454045" cy="623939"/>
            </a:xfrm>
          </p:grpSpPr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45CA2100-F35A-3942-A241-1F3D00A77925}"/>
                  </a:ext>
                </a:extLst>
              </p:cNvPr>
              <p:cNvSpPr txBox="1"/>
              <p:nvPr/>
            </p:nvSpPr>
            <p:spPr>
              <a:xfrm>
                <a:off x="3910286" y="1834034"/>
                <a:ext cx="445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13</a:t>
                </a:r>
              </a:p>
            </p:txBody>
          </p:sp>
          <p:sp>
            <p:nvSpPr>
              <p:cNvPr id="31" name="textruta 30">
                <a:extLst>
                  <a:ext uri="{FF2B5EF4-FFF2-40B4-BE49-F238E27FC236}">
                    <a16:creationId xmlns:a16="http://schemas.microsoft.com/office/drawing/2014/main" id="{7F729BBB-2BE9-0443-9300-1EF57CB096C6}"/>
                  </a:ext>
                </a:extLst>
              </p:cNvPr>
              <p:cNvSpPr txBox="1"/>
              <p:nvPr/>
            </p:nvSpPr>
            <p:spPr>
              <a:xfrm>
                <a:off x="3904944" y="2088641"/>
                <a:ext cx="454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20</a:t>
                </a:r>
              </a:p>
            </p:txBody>
          </p:sp>
          <p:cxnSp>
            <p:nvCxnSpPr>
              <p:cNvPr id="32" name="Rak 31">
                <a:extLst>
                  <a:ext uri="{FF2B5EF4-FFF2-40B4-BE49-F238E27FC236}">
                    <a16:creationId xmlns:a16="http://schemas.microsoft.com/office/drawing/2014/main" id="{9B24DE4F-1D65-D047-ADC5-E99DC7EEE134}"/>
                  </a:ext>
                </a:extLst>
              </p:cNvPr>
              <p:cNvCxnSpPr/>
              <p:nvPr/>
            </p:nvCxnSpPr>
            <p:spPr>
              <a:xfrm>
                <a:off x="3970831" y="2143178"/>
                <a:ext cx="30166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212D892A-4967-1044-A8FF-005D02965A69}"/>
                </a:ext>
              </a:extLst>
            </p:cNvPr>
            <p:cNvSpPr txBox="1"/>
            <p:nvPr/>
          </p:nvSpPr>
          <p:spPr>
            <a:xfrm>
              <a:off x="7809275" y="456019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7A4A1044-859A-9A41-BA4F-D3004108D770}"/>
              </a:ext>
            </a:extLst>
          </p:cNvPr>
          <p:cNvGrpSpPr/>
          <p:nvPr/>
        </p:nvGrpSpPr>
        <p:grpSpPr>
          <a:xfrm>
            <a:off x="4713234" y="5008811"/>
            <a:ext cx="934069" cy="587115"/>
            <a:chOff x="7450248" y="4499090"/>
            <a:chExt cx="934069" cy="587115"/>
          </a:xfrm>
        </p:grpSpPr>
        <p:grpSp>
          <p:nvGrpSpPr>
            <p:cNvPr id="34" name="Grupp 33">
              <a:extLst>
                <a:ext uri="{FF2B5EF4-FFF2-40B4-BE49-F238E27FC236}">
                  <a16:creationId xmlns:a16="http://schemas.microsoft.com/office/drawing/2014/main" id="{B4BD7766-6BE8-3C45-83FC-CC5C7EE7E2B5}"/>
                </a:ext>
              </a:extLst>
            </p:cNvPr>
            <p:cNvGrpSpPr/>
            <p:nvPr/>
          </p:nvGrpSpPr>
          <p:grpSpPr>
            <a:xfrm>
              <a:off x="7450248" y="4499090"/>
              <a:ext cx="805261" cy="587115"/>
              <a:chOff x="3873224" y="1914883"/>
              <a:chExt cx="805261" cy="587115"/>
            </a:xfrm>
          </p:grpSpPr>
          <p:sp>
            <p:nvSpPr>
              <p:cNvPr id="36" name="textruta 35">
                <a:extLst>
                  <a:ext uri="{FF2B5EF4-FFF2-40B4-BE49-F238E27FC236}">
                    <a16:creationId xmlns:a16="http://schemas.microsoft.com/office/drawing/2014/main" id="{C88349D0-1C44-1A4B-AC2E-4EECEAC11AB7}"/>
                  </a:ext>
                </a:extLst>
              </p:cNvPr>
              <p:cNvSpPr txBox="1"/>
              <p:nvPr/>
            </p:nvSpPr>
            <p:spPr>
              <a:xfrm>
                <a:off x="3873224" y="1914883"/>
                <a:ext cx="787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13 </a:t>
                </a:r>
                <a:r>
                  <a:rPr lang="is-IS" dirty="0">
                    <a:latin typeface="Bradley Hand Bold"/>
                    <a:cs typeface="Bradley Hand Bold"/>
                  </a:rPr>
                  <a:t>∙ 5</a:t>
                </a:r>
                <a:r>
                  <a:rPr lang="sv-SE" dirty="0">
                    <a:latin typeface="Bradley Hand Bold"/>
                    <a:cs typeface="Bradley Hand Bold"/>
                  </a:rPr>
                  <a:t> </a:t>
                </a:r>
              </a:p>
            </p:txBody>
          </p:sp>
          <p:sp>
            <p:nvSpPr>
              <p:cNvPr id="37" name="textruta 36">
                <a:extLst>
                  <a:ext uri="{FF2B5EF4-FFF2-40B4-BE49-F238E27FC236}">
                    <a16:creationId xmlns:a16="http://schemas.microsoft.com/office/drawing/2014/main" id="{36FBD61F-CA6C-3B48-AB9A-FF50CB389BD8}"/>
                  </a:ext>
                </a:extLst>
              </p:cNvPr>
              <p:cNvSpPr txBox="1"/>
              <p:nvPr/>
            </p:nvSpPr>
            <p:spPr>
              <a:xfrm>
                <a:off x="3878266" y="2132666"/>
                <a:ext cx="800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20 </a:t>
                </a:r>
                <a:r>
                  <a:rPr lang="is-IS" dirty="0">
                    <a:latin typeface="Bradley Hand Bold"/>
                    <a:cs typeface="Bradley Hand Bold"/>
                  </a:rPr>
                  <a:t>∙ 5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  <p:cxnSp>
            <p:nvCxnSpPr>
              <p:cNvPr id="38" name="Rak 37">
                <a:extLst>
                  <a:ext uri="{FF2B5EF4-FFF2-40B4-BE49-F238E27FC236}">
                    <a16:creationId xmlns:a16="http://schemas.microsoft.com/office/drawing/2014/main" id="{939C9163-FAC5-BD46-92F9-27EE8FF208CA}"/>
                  </a:ext>
                </a:extLst>
              </p:cNvPr>
              <p:cNvCxnSpPr/>
              <p:nvPr/>
            </p:nvCxnSpPr>
            <p:spPr>
              <a:xfrm>
                <a:off x="3976716" y="2203366"/>
                <a:ext cx="532491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4EF2F15C-B485-C84E-B036-DFED24A2D3BC}"/>
                </a:ext>
              </a:extLst>
            </p:cNvPr>
            <p:cNvSpPr txBox="1"/>
            <p:nvPr/>
          </p:nvSpPr>
          <p:spPr>
            <a:xfrm>
              <a:off x="8084235" y="460909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010537EA-0DCA-1D4B-A033-AEF5F69056E4}"/>
              </a:ext>
            </a:extLst>
          </p:cNvPr>
          <p:cNvGrpSpPr/>
          <p:nvPr/>
        </p:nvGrpSpPr>
        <p:grpSpPr>
          <a:xfrm>
            <a:off x="5594654" y="5008811"/>
            <a:ext cx="800522" cy="596770"/>
            <a:chOff x="7546721" y="5126255"/>
            <a:chExt cx="800522" cy="596770"/>
          </a:xfrm>
        </p:grpSpPr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CD8FCF20-9AD3-3544-AEE7-1E6382CE599B}"/>
                </a:ext>
              </a:extLst>
            </p:cNvPr>
            <p:cNvGrpSpPr/>
            <p:nvPr/>
          </p:nvGrpSpPr>
          <p:grpSpPr>
            <a:xfrm>
              <a:off x="7546721" y="5126255"/>
              <a:ext cx="557458" cy="596770"/>
              <a:chOff x="3835269" y="1910223"/>
              <a:chExt cx="557458" cy="596770"/>
            </a:xfrm>
          </p:grpSpPr>
          <p:sp>
            <p:nvSpPr>
              <p:cNvPr id="42" name="textruta 41">
                <a:extLst>
                  <a:ext uri="{FF2B5EF4-FFF2-40B4-BE49-F238E27FC236}">
                    <a16:creationId xmlns:a16="http://schemas.microsoft.com/office/drawing/2014/main" id="{AFF8AAF9-B910-9F4C-9037-9776FEE901FF}"/>
                  </a:ext>
                </a:extLst>
              </p:cNvPr>
              <p:cNvSpPr txBox="1"/>
              <p:nvPr/>
            </p:nvSpPr>
            <p:spPr>
              <a:xfrm>
                <a:off x="3867777" y="1910223"/>
                <a:ext cx="492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65</a:t>
                </a:r>
              </a:p>
            </p:txBody>
          </p:sp>
          <p:sp>
            <p:nvSpPr>
              <p:cNvPr id="43" name="textruta 42">
                <a:extLst>
                  <a:ext uri="{FF2B5EF4-FFF2-40B4-BE49-F238E27FC236}">
                    <a16:creationId xmlns:a16="http://schemas.microsoft.com/office/drawing/2014/main" id="{6F1423BF-347D-D241-949A-47EE5229A02F}"/>
                  </a:ext>
                </a:extLst>
              </p:cNvPr>
              <p:cNvSpPr txBox="1"/>
              <p:nvPr/>
            </p:nvSpPr>
            <p:spPr>
              <a:xfrm>
                <a:off x="3835269" y="2137661"/>
                <a:ext cx="557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100</a:t>
                </a:r>
              </a:p>
            </p:txBody>
          </p:sp>
          <p:cxnSp>
            <p:nvCxnSpPr>
              <p:cNvPr id="44" name="Rak 43">
                <a:extLst>
                  <a:ext uri="{FF2B5EF4-FFF2-40B4-BE49-F238E27FC236}">
                    <a16:creationId xmlns:a16="http://schemas.microsoft.com/office/drawing/2014/main" id="{A3287B01-4C99-5546-B96C-972DF27D72B4}"/>
                  </a:ext>
                </a:extLst>
              </p:cNvPr>
              <p:cNvCxnSpPr/>
              <p:nvPr/>
            </p:nvCxnSpPr>
            <p:spPr>
              <a:xfrm>
                <a:off x="3934121" y="2203366"/>
                <a:ext cx="345692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074D546C-87A3-2044-AE70-8EA9CAA937EF}"/>
                </a:ext>
              </a:extLst>
            </p:cNvPr>
            <p:cNvSpPr txBox="1"/>
            <p:nvPr/>
          </p:nvSpPr>
          <p:spPr>
            <a:xfrm>
              <a:off x="8047161" y="52376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45" name="textruta 44">
            <a:extLst>
              <a:ext uri="{FF2B5EF4-FFF2-40B4-BE49-F238E27FC236}">
                <a16:creationId xmlns:a16="http://schemas.microsoft.com/office/drawing/2014/main" id="{CA2291E8-279D-9A40-9C64-2AF5081D5AFA}"/>
              </a:ext>
            </a:extLst>
          </p:cNvPr>
          <p:cNvSpPr txBox="1"/>
          <p:nvPr/>
        </p:nvSpPr>
        <p:spPr>
          <a:xfrm>
            <a:off x="1384392" y="2363766"/>
            <a:ext cx="57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</a:t>
            </a:r>
            <a:endParaRPr lang="sv-SE" dirty="0">
              <a:cs typeface="Bradley Hand Bold"/>
            </a:endParaRPr>
          </a:p>
        </p:txBody>
      </p:sp>
      <p:pic>
        <p:nvPicPr>
          <p:cNvPr id="2050" name="Picture 2" descr="Poster Färgglada glas kulor. Makrobilden. • Pixers® - Vi lever för  förändring">
            <a:extLst>
              <a:ext uri="{FF2B5EF4-FFF2-40B4-BE49-F238E27FC236}">
                <a16:creationId xmlns:a16="http://schemas.microsoft.com/office/drawing/2014/main" id="{EBEA9ED0-BF43-B84E-B703-79076FBFB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r="3490"/>
          <a:stretch/>
        </p:blipFill>
        <p:spPr bwMode="auto">
          <a:xfrm>
            <a:off x="6500097" y="188436"/>
            <a:ext cx="1466522" cy="11435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ruta 47">
            <a:extLst>
              <a:ext uri="{FF2B5EF4-FFF2-40B4-BE49-F238E27FC236}">
                <a16:creationId xmlns:a16="http://schemas.microsoft.com/office/drawing/2014/main" id="{360032AA-B767-DF40-B8AE-F98A83EDCD6F}"/>
              </a:ext>
            </a:extLst>
          </p:cNvPr>
          <p:cNvSpPr txBox="1"/>
          <p:nvPr/>
        </p:nvSpPr>
        <p:spPr>
          <a:xfrm>
            <a:off x="1381472" y="4592895"/>
            <a:ext cx="57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</a:t>
            </a:r>
            <a:endParaRPr lang="sv-SE" dirty="0">
              <a:cs typeface="Bradley Hand Bold"/>
            </a:endParaRP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2044BBA0-28E5-DA42-BF6D-6F375F8A1A80}"/>
              </a:ext>
            </a:extLst>
          </p:cNvPr>
          <p:cNvGrpSpPr/>
          <p:nvPr/>
        </p:nvGrpSpPr>
        <p:grpSpPr>
          <a:xfrm>
            <a:off x="2064365" y="6130798"/>
            <a:ext cx="4302177" cy="487577"/>
            <a:chOff x="1209514" y="5664209"/>
            <a:chExt cx="4302177" cy="487577"/>
          </a:xfrm>
        </p:grpSpPr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9A3BA481-52BA-A94D-93AB-110104CF8A53}"/>
                </a:ext>
              </a:extLst>
            </p:cNvPr>
            <p:cNvSpPr txBox="1"/>
            <p:nvPr/>
          </p:nvSpPr>
          <p:spPr>
            <a:xfrm>
              <a:off x="1209514" y="5664209"/>
              <a:ext cx="4302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</a:t>
              </a:r>
              <a:r>
                <a:rPr lang="sv-SE" dirty="0">
                  <a:latin typeface="Bradley Hand Bold"/>
                  <a:cs typeface="Bradley Hand Bold"/>
                </a:rPr>
                <a:t>:  a) 50 </a:t>
              </a:r>
              <a:r>
                <a:rPr lang="sv-SE" dirty="0">
                  <a:cs typeface="Bradley Hand Bold"/>
                </a:rPr>
                <a:t>%  		</a:t>
              </a:r>
              <a:r>
                <a:rPr lang="sv-SE" dirty="0">
                  <a:latin typeface="Bradley Hand Bold"/>
                  <a:cs typeface="Bradley Hand Bold"/>
                </a:rPr>
                <a:t>b) 65 </a:t>
              </a:r>
              <a:r>
                <a:rPr lang="sv-SE" dirty="0">
                  <a:cs typeface="Bradley Hand Bold"/>
                </a:rPr>
                <a:t>%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100799E7-2620-1E47-ABE8-337BE853E01C}"/>
                </a:ext>
              </a:extLst>
            </p:cNvPr>
            <p:cNvSpPr txBox="1"/>
            <p:nvPr/>
          </p:nvSpPr>
          <p:spPr>
            <a:xfrm>
              <a:off x="3238718" y="578245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sv-SE" dirty="0">
                <a:latin typeface="Bradley Hand Bold"/>
                <a:cs typeface="Bradley Hand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80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5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502324" y="389967"/>
            <a:ext cx="6658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stor är sannolikheten att man vid kast med en 8-sidig tärning får</a:t>
            </a:r>
          </a:p>
        </p:txBody>
      </p:sp>
      <p:sp>
        <p:nvSpPr>
          <p:cNvPr id="4" name="Rektangel 3"/>
          <p:cNvSpPr/>
          <p:nvPr/>
        </p:nvSpPr>
        <p:spPr>
          <a:xfrm>
            <a:off x="1598018" y="867791"/>
            <a:ext cx="157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a) ett jämnt tal</a:t>
            </a:r>
          </a:p>
        </p:txBody>
      </p:sp>
      <p:sp>
        <p:nvSpPr>
          <p:cNvPr id="6" name="Rektangel 5"/>
          <p:cNvSpPr/>
          <p:nvPr/>
        </p:nvSpPr>
        <p:spPr>
          <a:xfrm>
            <a:off x="3953894" y="824459"/>
            <a:ext cx="1676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b) minst en trea</a:t>
            </a:r>
          </a:p>
        </p:txBody>
      </p:sp>
      <p:grpSp>
        <p:nvGrpSpPr>
          <p:cNvPr id="15" name="Grupp 14"/>
          <p:cNvGrpSpPr/>
          <p:nvPr/>
        </p:nvGrpSpPr>
        <p:grpSpPr>
          <a:xfrm>
            <a:off x="3542418" y="2635164"/>
            <a:ext cx="564913" cy="613835"/>
            <a:chOff x="1227247" y="1083589"/>
            <a:chExt cx="564913" cy="613835"/>
          </a:xfrm>
        </p:grpSpPr>
        <p:grpSp>
          <p:nvGrpSpPr>
            <p:cNvPr id="16" name="Grupp 15"/>
            <p:cNvGrpSpPr/>
            <p:nvPr/>
          </p:nvGrpSpPr>
          <p:grpSpPr>
            <a:xfrm>
              <a:off x="1227247" y="1083589"/>
              <a:ext cx="338554" cy="613835"/>
              <a:chOff x="3877945" y="1850328"/>
              <a:chExt cx="338554" cy="613835"/>
            </a:xfrm>
          </p:grpSpPr>
          <p:sp>
            <p:nvSpPr>
              <p:cNvPr id="18" name="textruta 17"/>
              <p:cNvSpPr txBox="1"/>
              <p:nvPr/>
            </p:nvSpPr>
            <p:spPr>
              <a:xfrm>
                <a:off x="3877945" y="1850328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4</a:t>
                </a:r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3879522" y="2094831"/>
                <a:ext cx="315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8</a:t>
                </a:r>
              </a:p>
            </p:txBody>
          </p:sp>
          <p:cxnSp>
            <p:nvCxnSpPr>
              <p:cNvPr id="20" name="Rak 19"/>
              <p:cNvCxnSpPr>
                <a:cxnSpLocks/>
              </p:cNvCxnSpPr>
              <p:nvPr/>
            </p:nvCxnSpPr>
            <p:spPr>
              <a:xfrm>
                <a:off x="3938693" y="2159823"/>
                <a:ext cx="176411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ruta 16"/>
            <p:cNvSpPr txBox="1"/>
            <p:nvPr/>
          </p:nvSpPr>
          <p:spPr>
            <a:xfrm>
              <a:off x="1492078" y="120841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21" name="Rektangel 20"/>
          <p:cNvSpPr/>
          <p:nvPr/>
        </p:nvSpPr>
        <p:spPr>
          <a:xfrm>
            <a:off x="1467136" y="2771346"/>
            <a:ext cx="2216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  </a:t>
            </a:r>
            <a:r>
              <a:rPr lang="sv-SE" dirty="0">
                <a:latin typeface="Bradley Hand Bold"/>
                <a:cs typeface="Bradley Hand Bold"/>
              </a:rPr>
              <a:t>P (jämnt tal):</a:t>
            </a:r>
            <a:endParaRPr lang="sv-SE" dirty="0">
              <a:cs typeface="Bradley Hand Bold"/>
            </a:endParaRPr>
          </a:p>
        </p:txBody>
      </p:sp>
      <p:grpSp>
        <p:nvGrpSpPr>
          <p:cNvPr id="22" name="Grupp 21"/>
          <p:cNvGrpSpPr/>
          <p:nvPr/>
        </p:nvGrpSpPr>
        <p:grpSpPr>
          <a:xfrm>
            <a:off x="4065744" y="2653101"/>
            <a:ext cx="329626" cy="605822"/>
            <a:chOff x="3907805" y="1848346"/>
            <a:chExt cx="329626" cy="605822"/>
          </a:xfrm>
        </p:grpSpPr>
        <p:sp>
          <p:nvSpPr>
            <p:cNvPr id="23" name="textruta 22"/>
            <p:cNvSpPr txBox="1"/>
            <p:nvPr/>
          </p:nvSpPr>
          <p:spPr>
            <a:xfrm>
              <a:off x="3910059" y="1848346"/>
              <a:ext cx="305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</a:t>
              </a: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3907805" y="2084836"/>
              <a:ext cx="32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2</a:t>
              </a:r>
            </a:p>
          </p:txBody>
        </p:sp>
        <p:cxnSp>
          <p:nvCxnSpPr>
            <p:cNvPr id="25" name="Rak 24"/>
            <p:cNvCxnSpPr>
              <a:cxnSpLocks/>
            </p:cNvCxnSpPr>
            <p:nvPr/>
          </p:nvCxnSpPr>
          <p:spPr>
            <a:xfrm>
              <a:off x="3976036" y="2140741"/>
              <a:ext cx="173898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ktangel 25"/>
          <p:cNvSpPr/>
          <p:nvPr/>
        </p:nvSpPr>
        <p:spPr>
          <a:xfrm>
            <a:off x="1467136" y="3968085"/>
            <a:ext cx="2470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  </a:t>
            </a:r>
            <a:r>
              <a:rPr lang="sv-SE" dirty="0">
                <a:latin typeface="Bradley Hand Bold"/>
                <a:cs typeface="Bradley Hand Bold"/>
              </a:rPr>
              <a:t>P (minst en trea):</a:t>
            </a:r>
            <a:endParaRPr lang="sv-SE" dirty="0">
              <a:cs typeface="Bradley Hand Bold"/>
            </a:endParaRPr>
          </a:p>
        </p:txBody>
      </p:sp>
      <p:grpSp>
        <p:nvGrpSpPr>
          <p:cNvPr id="28" name="Grupp 27"/>
          <p:cNvGrpSpPr/>
          <p:nvPr/>
        </p:nvGrpSpPr>
        <p:grpSpPr>
          <a:xfrm>
            <a:off x="3871934" y="3859593"/>
            <a:ext cx="348990" cy="586316"/>
            <a:chOff x="3703251" y="1875271"/>
            <a:chExt cx="348990" cy="586316"/>
          </a:xfrm>
        </p:grpSpPr>
        <p:sp>
          <p:nvSpPr>
            <p:cNvPr id="30" name="textruta 29"/>
            <p:cNvSpPr txBox="1"/>
            <p:nvPr/>
          </p:nvSpPr>
          <p:spPr>
            <a:xfrm>
              <a:off x="3723305" y="1875271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5</a:t>
              </a: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3703251" y="2092255"/>
              <a:ext cx="315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8</a:t>
              </a:r>
            </a:p>
          </p:txBody>
        </p:sp>
        <p:cxnSp>
          <p:nvCxnSpPr>
            <p:cNvPr id="32" name="Rak 31"/>
            <p:cNvCxnSpPr>
              <a:cxnSpLocks/>
            </p:cNvCxnSpPr>
            <p:nvPr/>
          </p:nvCxnSpPr>
          <p:spPr>
            <a:xfrm>
              <a:off x="3785211" y="2157415"/>
              <a:ext cx="165100" cy="1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ktangel 64">
            <a:extLst>
              <a:ext uri="{FF2B5EF4-FFF2-40B4-BE49-F238E27FC236}">
                <a16:creationId xmlns:a16="http://schemas.microsoft.com/office/drawing/2014/main" id="{E76E5807-5CB1-F741-B43A-45D42B2A9230}"/>
              </a:ext>
            </a:extLst>
          </p:cNvPr>
          <p:cNvSpPr/>
          <p:nvPr/>
        </p:nvSpPr>
        <p:spPr>
          <a:xfrm>
            <a:off x="193775" y="160411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pic>
        <p:nvPicPr>
          <p:cNvPr id="1026" name="Picture 2" descr="Tärning 8-sidig (5-pack)">
            <a:extLst>
              <a:ext uri="{FF2B5EF4-FFF2-40B4-BE49-F238E27FC236}">
                <a16:creationId xmlns:a16="http://schemas.microsoft.com/office/drawing/2014/main" id="{4C3BB87D-5C40-D34D-A01E-1DDDB717A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99" y="867791"/>
            <a:ext cx="2139045" cy="175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F94AC1AA-F5A3-2B42-8D50-34BFA322A71B}"/>
              </a:ext>
            </a:extLst>
          </p:cNvPr>
          <p:cNvGrpSpPr/>
          <p:nvPr/>
        </p:nvGrpSpPr>
        <p:grpSpPr>
          <a:xfrm>
            <a:off x="1580380" y="5492197"/>
            <a:ext cx="2378194" cy="605822"/>
            <a:chOff x="1209514" y="5545964"/>
            <a:chExt cx="2378194" cy="605822"/>
          </a:xfrm>
        </p:grpSpPr>
        <p:sp>
          <p:nvSpPr>
            <p:cNvPr id="73" name="textruta 72">
              <a:extLst>
                <a:ext uri="{FF2B5EF4-FFF2-40B4-BE49-F238E27FC236}">
                  <a16:creationId xmlns:a16="http://schemas.microsoft.com/office/drawing/2014/main" id="{CC335BFB-404D-034D-9628-9708A4DAF972}"/>
                </a:ext>
              </a:extLst>
            </p:cNvPr>
            <p:cNvSpPr txBox="1"/>
            <p:nvPr/>
          </p:nvSpPr>
          <p:spPr>
            <a:xfrm>
              <a:off x="1209514" y="5664209"/>
              <a:ext cx="1601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</a:t>
              </a:r>
              <a:r>
                <a:rPr lang="sv-SE" dirty="0">
                  <a:latin typeface="Bradley Hand Bold"/>
                  <a:cs typeface="Bradley Hand Bold"/>
                </a:rPr>
                <a:t>:  a) </a:t>
              </a:r>
            </a:p>
          </p:txBody>
        </p:sp>
        <p:grpSp>
          <p:nvGrpSpPr>
            <p:cNvPr id="74" name="Grupp 73">
              <a:extLst>
                <a:ext uri="{FF2B5EF4-FFF2-40B4-BE49-F238E27FC236}">
                  <a16:creationId xmlns:a16="http://schemas.microsoft.com/office/drawing/2014/main" id="{CBE979E0-B06C-BE43-A992-62CA10275CF1}"/>
                </a:ext>
              </a:extLst>
            </p:cNvPr>
            <p:cNvGrpSpPr/>
            <p:nvPr/>
          </p:nvGrpSpPr>
          <p:grpSpPr>
            <a:xfrm>
              <a:off x="2287831" y="5545964"/>
              <a:ext cx="329626" cy="605822"/>
              <a:chOff x="3907805" y="1848346"/>
              <a:chExt cx="329626" cy="605822"/>
            </a:xfrm>
          </p:grpSpPr>
          <p:sp>
            <p:nvSpPr>
              <p:cNvPr id="75" name="textruta 74">
                <a:extLst>
                  <a:ext uri="{FF2B5EF4-FFF2-40B4-BE49-F238E27FC236}">
                    <a16:creationId xmlns:a16="http://schemas.microsoft.com/office/drawing/2014/main" id="{82CC9F3A-039B-914E-8A3A-CFB4276B2DB3}"/>
                  </a:ext>
                </a:extLst>
              </p:cNvPr>
              <p:cNvSpPr txBox="1"/>
              <p:nvPr/>
            </p:nvSpPr>
            <p:spPr>
              <a:xfrm>
                <a:off x="3910059" y="1848346"/>
                <a:ext cx="3058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</a:t>
                </a:r>
              </a:p>
            </p:txBody>
          </p:sp>
          <p:sp>
            <p:nvSpPr>
              <p:cNvPr id="76" name="textruta 75">
                <a:extLst>
                  <a:ext uri="{FF2B5EF4-FFF2-40B4-BE49-F238E27FC236}">
                    <a16:creationId xmlns:a16="http://schemas.microsoft.com/office/drawing/2014/main" id="{7F8CCF69-B7A5-714D-B927-DBD9AC6CE769}"/>
                  </a:ext>
                </a:extLst>
              </p:cNvPr>
              <p:cNvSpPr txBox="1"/>
              <p:nvPr/>
            </p:nvSpPr>
            <p:spPr>
              <a:xfrm>
                <a:off x="3907805" y="2084836"/>
                <a:ext cx="329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  <p:cxnSp>
            <p:nvCxnSpPr>
              <p:cNvPr id="77" name="Rak 76">
                <a:extLst>
                  <a:ext uri="{FF2B5EF4-FFF2-40B4-BE49-F238E27FC236}">
                    <a16:creationId xmlns:a16="http://schemas.microsoft.com/office/drawing/2014/main" id="{2626A488-6C64-144E-9D76-04CB786FB5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6036" y="2140741"/>
                <a:ext cx="173898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Rektangel 77">
              <a:extLst>
                <a:ext uri="{FF2B5EF4-FFF2-40B4-BE49-F238E27FC236}">
                  <a16:creationId xmlns:a16="http://schemas.microsoft.com/office/drawing/2014/main" id="{2BC259AF-86EE-C549-B188-844A01983FE2}"/>
                </a:ext>
              </a:extLst>
            </p:cNvPr>
            <p:cNvSpPr/>
            <p:nvPr/>
          </p:nvSpPr>
          <p:spPr>
            <a:xfrm>
              <a:off x="2883823" y="5653493"/>
              <a:ext cx="45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b)</a:t>
              </a:r>
              <a:endParaRPr lang="sv-SE" dirty="0">
                <a:cs typeface="Bradley Hand Bold"/>
              </a:endParaRPr>
            </a:p>
          </p:txBody>
        </p:sp>
        <p:grpSp>
          <p:nvGrpSpPr>
            <p:cNvPr id="79" name="Grupp 78">
              <a:extLst>
                <a:ext uri="{FF2B5EF4-FFF2-40B4-BE49-F238E27FC236}">
                  <a16:creationId xmlns:a16="http://schemas.microsoft.com/office/drawing/2014/main" id="{BE2C4B58-088D-E547-8941-384374304DA1}"/>
                </a:ext>
              </a:extLst>
            </p:cNvPr>
            <p:cNvGrpSpPr/>
            <p:nvPr/>
          </p:nvGrpSpPr>
          <p:grpSpPr>
            <a:xfrm>
              <a:off x="3238718" y="5565470"/>
              <a:ext cx="348990" cy="586316"/>
              <a:chOff x="3703251" y="1875271"/>
              <a:chExt cx="348990" cy="586316"/>
            </a:xfrm>
          </p:grpSpPr>
          <p:sp>
            <p:nvSpPr>
              <p:cNvPr id="80" name="textruta 79">
                <a:extLst>
                  <a:ext uri="{FF2B5EF4-FFF2-40B4-BE49-F238E27FC236}">
                    <a16:creationId xmlns:a16="http://schemas.microsoft.com/office/drawing/2014/main" id="{0D7C1573-C9C1-1B48-BFA9-1123B70857D7}"/>
                  </a:ext>
                </a:extLst>
              </p:cNvPr>
              <p:cNvSpPr txBox="1"/>
              <p:nvPr/>
            </p:nvSpPr>
            <p:spPr>
              <a:xfrm>
                <a:off x="3723305" y="1875271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5</a:t>
                </a:r>
              </a:p>
            </p:txBody>
          </p:sp>
          <p:sp>
            <p:nvSpPr>
              <p:cNvPr id="81" name="textruta 80">
                <a:extLst>
                  <a:ext uri="{FF2B5EF4-FFF2-40B4-BE49-F238E27FC236}">
                    <a16:creationId xmlns:a16="http://schemas.microsoft.com/office/drawing/2014/main" id="{1F3C93B1-00ED-7D4C-AF26-26B7E156D30A}"/>
                  </a:ext>
                </a:extLst>
              </p:cNvPr>
              <p:cNvSpPr txBox="1"/>
              <p:nvPr/>
            </p:nvSpPr>
            <p:spPr>
              <a:xfrm>
                <a:off x="3703251" y="2092255"/>
                <a:ext cx="315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8</a:t>
                </a:r>
              </a:p>
            </p:txBody>
          </p:sp>
          <p:cxnSp>
            <p:nvCxnSpPr>
              <p:cNvPr id="82" name="Rak 81">
                <a:extLst>
                  <a:ext uri="{FF2B5EF4-FFF2-40B4-BE49-F238E27FC236}">
                    <a16:creationId xmlns:a16="http://schemas.microsoft.com/office/drawing/2014/main" id="{3B038434-DC31-C943-A99B-5C54AC8BE5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85211" y="2157415"/>
                <a:ext cx="165100" cy="1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9860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21" grpId="0"/>
      <p:bldP spid="26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75685FD-223B-7E49-B3CF-2AD1B50E5BE6}"/>
              </a:ext>
            </a:extLst>
          </p:cNvPr>
          <p:cNvSpPr/>
          <p:nvPr/>
        </p:nvSpPr>
        <p:spPr>
          <a:xfrm>
            <a:off x="451412" y="231762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C79D72FF-EA90-DA44-9E94-599396953D25}"/>
              </a:ext>
            </a:extLst>
          </p:cNvPr>
          <p:cNvSpPr/>
          <p:nvPr/>
        </p:nvSpPr>
        <p:spPr>
          <a:xfrm>
            <a:off x="2900585" y="1864183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(5:a)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38" name="Grupp 37">
            <a:extLst>
              <a:ext uri="{FF2B5EF4-FFF2-40B4-BE49-F238E27FC236}">
                <a16:creationId xmlns:a16="http://schemas.microsoft.com/office/drawing/2014/main" id="{B9CC25FD-4412-2148-A652-626BA1F6DD7C}"/>
              </a:ext>
            </a:extLst>
          </p:cNvPr>
          <p:cNvGrpSpPr/>
          <p:nvPr/>
        </p:nvGrpSpPr>
        <p:grpSpPr>
          <a:xfrm>
            <a:off x="3917967" y="1756659"/>
            <a:ext cx="343747" cy="607672"/>
            <a:chOff x="3882320" y="1910489"/>
            <a:chExt cx="343747" cy="607672"/>
          </a:xfrm>
        </p:grpSpPr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268CB49D-E93C-0040-9093-D1DE6659CC9A}"/>
                </a:ext>
              </a:extLst>
            </p:cNvPr>
            <p:cNvSpPr txBox="1"/>
            <p:nvPr/>
          </p:nvSpPr>
          <p:spPr>
            <a:xfrm>
              <a:off x="3920215" y="1910489"/>
              <a:ext cx="305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</a:t>
              </a:r>
            </a:p>
          </p:txBody>
        </p:sp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465A41DD-B6D8-E741-8004-DDC87C99F838}"/>
                </a:ext>
              </a:extLst>
            </p:cNvPr>
            <p:cNvSpPr txBox="1"/>
            <p:nvPr/>
          </p:nvSpPr>
          <p:spPr>
            <a:xfrm>
              <a:off x="3882320" y="2148829"/>
              <a:ext cx="32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6</a:t>
              </a:r>
            </a:p>
          </p:txBody>
        </p:sp>
        <p:cxnSp>
          <p:nvCxnSpPr>
            <p:cNvPr id="41" name="Rak 40">
              <a:extLst>
                <a:ext uri="{FF2B5EF4-FFF2-40B4-BE49-F238E27FC236}">
                  <a16:creationId xmlns:a16="http://schemas.microsoft.com/office/drawing/2014/main" id="{0F3EC1A4-85D6-994C-BA8F-6F4286601B55}"/>
                </a:ext>
              </a:extLst>
            </p:cNvPr>
            <p:cNvCxnSpPr>
              <a:cxnSpLocks/>
            </p:cNvCxnSpPr>
            <p:nvPr/>
          </p:nvCxnSpPr>
          <p:spPr>
            <a:xfrm>
              <a:off x="3935181" y="2209085"/>
              <a:ext cx="207618" cy="1621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ktangel 41">
            <a:extLst>
              <a:ext uri="{FF2B5EF4-FFF2-40B4-BE49-F238E27FC236}">
                <a16:creationId xmlns:a16="http://schemas.microsoft.com/office/drawing/2014/main" id="{60D9BF6F-2B18-B64D-B651-A6F0396154FF}"/>
              </a:ext>
            </a:extLst>
          </p:cNvPr>
          <p:cNvSpPr/>
          <p:nvPr/>
        </p:nvSpPr>
        <p:spPr>
          <a:xfrm>
            <a:off x="2559295" y="2519467"/>
            <a:ext cx="2113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kast:  600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1A5CAD74-B538-3D47-AC98-4C3D6961CF43}"/>
              </a:ext>
            </a:extLst>
          </p:cNvPr>
          <p:cNvSpPr/>
          <p:nvPr/>
        </p:nvSpPr>
        <p:spPr>
          <a:xfrm>
            <a:off x="2604636" y="3073367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5:or:</a:t>
            </a:r>
          </a:p>
        </p:txBody>
      </p:sp>
      <p:grpSp>
        <p:nvGrpSpPr>
          <p:cNvPr id="44" name="Grupp 43">
            <a:extLst>
              <a:ext uri="{FF2B5EF4-FFF2-40B4-BE49-F238E27FC236}">
                <a16:creationId xmlns:a16="http://schemas.microsoft.com/office/drawing/2014/main" id="{581EFFDF-3FE3-F94A-8E3A-B5003D5D6709}"/>
              </a:ext>
            </a:extLst>
          </p:cNvPr>
          <p:cNvGrpSpPr/>
          <p:nvPr/>
        </p:nvGrpSpPr>
        <p:grpSpPr>
          <a:xfrm>
            <a:off x="3895818" y="2979217"/>
            <a:ext cx="1241074" cy="609719"/>
            <a:chOff x="5199799" y="3226357"/>
            <a:chExt cx="1241074" cy="609719"/>
          </a:xfrm>
        </p:grpSpPr>
        <p:grpSp>
          <p:nvGrpSpPr>
            <p:cNvPr id="45" name="Grupp 44">
              <a:extLst>
                <a:ext uri="{FF2B5EF4-FFF2-40B4-BE49-F238E27FC236}">
                  <a16:creationId xmlns:a16="http://schemas.microsoft.com/office/drawing/2014/main" id="{602E129E-C0AE-A449-98DD-DA44964E3610}"/>
                </a:ext>
              </a:extLst>
            </p:cNvPr>
            <p:cNvGrpSpPr/>
            <p:nvPr/>
          </p:nvGrpSpPr>
          <p:grpSpPr>
            <a:xfrm>
              <a:off x="5199799" y="3226357"/>
              <a:ext cx="583078" cy="609719"/>
              <a:chOff x="3910286" y="1902383"/>
              <a:chExt cx="583078" cy="609719"/>
            </a:xfrm>
          </p:grpSpPr>
          <p:sp>
            <p:nvSpPr>
              <p:cNvPr id="47" name="textruta 46">
                <a:extLst>
                  <a:ext uri="{FF2B5EF4-FFF2-40B4-BE49-F238E27FC236}">
                    <a16:creationId xmlns:a16="http://schemas.microsoft.com/office/drawing/2014/main" id="{DB7E127C-24D2-C343-A525-ABC32B86565E}"/>
                  </a:ext>
                </a:extLst>
              </p:cNvPr>
              <p:cNvSpPr txBox="1"/>
              <p:nvPr/>
            </p:nvSpPr>
            <p:spPr>
              <a:xfrm>
                <a:off x="3910286" y="1902383"/>
                <a:ext cx="5830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600</a:t>
                </a:r>
              </a:p>
            </p:txBody>
          </p:sp>
          <p:sp>
            <p:nvSpPr>
              <p:cNvPr id="48" name="textruta 47">
                <a:extLst>
                  <a:ext uri="{FF2B5EF4-FFF2-40B4-BE49-F238E27FC236}">
                    <a16:creationId xmlns:a16="http://schemas.microsoft.com/office/drawing/2014/main" id="{DB2D48F4-BBB5-6846-B0A9-E47D20C2A5FC}"/>
                  </a:ext>
                </a:extLst>
              </p:cNvPr>
              <p:cNvSpPr txBox="1"/>
              <p:nvPr/>
            </p:nvSpPr>
            <p:spPr>
              <a:xfrm>
                <a:off x="4028101" y="2142770"/>
                <a:ext cx="329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6</a:t>
                </a:r>
              </a:p>
            </p:txBody>
          </p:sp>
          <p:cxnSp>
            <p:nvCxnSpPr>
              <p:cNvPr id="49" name="Rak 48">
                <a:extLst>
                  <a:ext uri="{FF2B5EF4-FFF2-40B4-BE49-F238E27FC236}">
                    <a16:creationId xmlns:a16="http://schemas.microsoft.com/office/drawing/2014/main" id="{EEE69BF8-807F-2745-8AA5-367D962348EE}"/>
                  </a:ext>
                </a:extLst>
              </p:cNvPr>
              <p:cNvCxnSpPr/>
              <p:nvPr/>
            </p:nvCxnSpPr>
            <p:spPr>
              <a:xfrm>
                <a:off x="3910286" y="2203366"/>
                <a:ext cx="524726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869A42BA-683C-1E4B-BFC7-B81185A0758C}"/>
                </a:ext>
              </a:extLst>
            </p:cNvPr>
            <p:cNvSpPr txBox="1"/>
            <p:nvPr/>
          </p:nvSpPr>
          <p:spPr>
            <a:xfrm>
              <a:off x="5724525" y="3329987"/>
              <a:ext cx="71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>
                  <a:latin typeface="Bradley Hand Bold"/>
                  <a:cs typeface="Bradley Hand Bold"/>
                </a:rPr>
                <a:t>st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50" name="Rektangel 49">
            <a:extLst>
              <a:ext uri="{FF2B5EF4-FFF2-40B4-BE49-F238E27FC236}">
                <a16:creationId xmlns:a16="http://schemas.microsoft.com/office/drawing/2014/main" id="{E9A079A7-4C39-A741-B613-A17AFB2C1198}"/>
              </a:ext>
            </a:extLst>
          </p:cNvPr>
          <p:cNvSpPr/>
          <p:nvPr/>
        </p:nvSpPr>
        <p:spPr>
          <a:xfrm>
            <a:off x="4911802" y="3082847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8E74F19D-5AC8-2742-B709-6B7532B7EF8F}"/>
              </a:ext>
            </a:extLst>
          </p:cNvPr>
          <p:cNvSpPr/>
          <p:nvPr/>
        </p:nvSpPr>
        <p:spPr>
          <a:xfrm>
            <a:off x="2900585" y="4275353"/>
            <a:ext cx="194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(3 eller högre)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53" name="Grupp 52">
            <a:extLst>
              <a:ext uri="{FF2B5EF4-FFF2-40B4-BE49-F238E27FC236}">
                <a16:creationId xmlns:a16="http://schemas.microsoft.com/office/drawing/2014/main" id="{C3EDE1F7-C973-0948-90F5-8772E0467FA4}"/>
              </a:ext>
            </a:extLst>
          </p:cNvPr>
          <p:cNvGrpSpPr/>
          <p:nvPr/>
        </p:nvGrpSpPr>
        <p:grpSpPr>
          <a:xfrm>
            <a:off x="4773418" y="4169343"/>
            <a:ext cx="336455" cy="581352"/>
            <a:chOff x="3875491" y="1905059"/>
            <a:chExt cx="336455" cy="581352"/>
          </a:xfrm>
        </p:grpSpPr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ECA9B908-769F-DD49-9C9E-A7ABCA149AA2}"/>
                </a:ext>
              </a:extLst>
            </p:cNvPr>
            <p:cNvSpPr txBox="1"/>
            <p:nvPr/>
          </p:nvSpPr>
          <p:spPr>
            <a:xfrm>
              <a:off x="3875491" y="1905059"/>
              <a:ext cx="32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4</a:t>
              </a: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9D186569-5C53-1340-8B56-39562B1F2441}"/>
                </a:ext>
              </a:extLst>
            </p:cNvPr>
            <p:cNvSpPr txBox="1"/>
            <p:nvPr/>
          </p:nvSpPr>
          <p:spPr>
            <a:xfrm>
              <a:off x="3882320" y="2117079"/>
              <a:ext cx="32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6</a:t>
              </a:r>
            </a:p>
          </p:txBody>
        </p:sp>
        <p:cxnSp>
          <p:nvCxnSpPr>
            <p:cNvPr id="56" name="Rak 55">
              <a:extLst>
                <a:ext uri="{FF2B5EF4-FFF2-40B4-BE49-F238E27FC236}">
                  <a16:creationId xmlns:a16="http://schemas.microsoft.com/office/drawing/2014/main" id="{A7B463E0-F075-FC4C-8D4F-50EBC379F63A}"/>
                </a:ext>
              </a:extLst>
            </p:cNvPr>
            <p:cNvCxnSpPr>
              <a:cxnSpLocks/>
            </p:cNvCxnSpPr>
            <p:nvPr/>
          </p:nvCxnSpPr>
          <p:spPr>
            <a:xfrm>
              <a:off x="3932316" y="2182646"/>
              <a:ext cx="215977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ktangel 56">
            <a:extLst>
              <a:ext uri="{FF2B5EF4-FFF2-40B4-BE49-F238E27FC236}">
                <a16:creationId xmlns:a16="http://schemas.microsoft.com/office/drawing/2014/main" id="{9EE05B5A-6313-984E-8FBA-59B99ABBFD91}"/>
              </a:ext>
            </a:extLst>
          </p:cNvPr>
          <p:cNvSpPr/>
          <p:nvPr/>
        </p:nvSpPr>
        <p:spPr>
          <a:xfrm>
            <a:off x="2686480" y="4940541"/>
            <a:ext cx="2109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3 eller högre:</a:t>
            </a:r>
          </a:p>
        </p:txBody>
      </p:sp>
      <p:grpSp>
        <p:nvGrpSpPr>
          <p:cNvPr id="58" name="Grupp 57">
            <a:extLst>
              <a:ext uri="{FF2B5EF4-FFF2-40B4-BE49-F238E27FC236}">
                <a16:creationId xmlns:a16="http://schemas.microsoft.com/office/drawing/2014/main" id="{907AB013-77CF-8542-9098-F508ABBF848E}"/>
              </a:ext>
            </a:extLst>
          </p:cNvPr>
          <p:cNvGrpSpPr/>
          <p:nvPr/>
        </p:nvGrpSpPr>
        <p:grpSpPr>
          <a:xfrm>
            <a:off x="4780247" y="4831214"/>
            <a:ext cx="1599999" cy="607327"/>
            <a:chOff x="3803385" y="3174959"/>
            <a:chExt cx="1599999" cy="607327"/>
          </a:xfrm>
        </p:grpSpPr>
        <p:grpSp>
          <p:nvGrpSpPr>
            <p:cNvPr id="59" name="Grupp 58">
              <a:extLst>
                <a:ext uri="{FF2B5EF4-FFF2-40B4-BE49-F238E27FC236}">
                  <a16:creationId xmlns:a16="http://schemas.microsoft.com/office/drawing/2014/main" id="{2A1B2D53-E8CF-BF4D-A93B-BF0FFD4076DC}"/>
                </a:ext>
              </a:extLst>
            </p:cNvPr>
            <p:cNvGrpSpPr/>
            <p:nvPr/>
          </p:nvGrpSpPr>
          <p:grpSpPr>
            <a:xfrm>
              <a:off x="4176150" y="3174959"/>
              <a:ext cx="583078" cy="607327"/>
              <a:chOff x="3630600" y="1885910"/>
              <a:chExt cx="583078" cy="607327"/>
            </a:xfrm>
          </p:grpSpPr>
          <p:sp>
            <p:nvSpPr>
              <p:cNvPr id="62" name="textruta 61">
                <a:extLst>
                  <a:ext uri="{FF2B5EF4-FFF2-40B4-BE49-F238E27FC236}">
                    <a16:creationId xmlns:a16="http://schemas.microsoft.com/office/drawing/2014/main" id="{9DCFCD83-4EDC-0C4B-A25B-01E755DBFDD7}"/>
                  </a:ext>
                </a:extLst>
              </p:cNvPr>
              <p:cNvSpPr txBox="1"/>
              <p:nvPr/>
            </p:nvSpPr>
            <p:spPr>
              <a:xfrm>
                <a:off x="3630600" y="1885910"/>
                <a:ext cx="5830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dirty="0">
                    <a:latin typeface="Bradley Hand Bold"/>
                    <a:cs typeface="Bradley Hand Bold"/>
                  </a:rPr>
                  <a:t>600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  <p:sp>
            <p:nvSpPr>
              <p:cNvPr id="63" name="textruta 62">
                <a:extLst>
                  <a:ext uri="{FF2B5EF4-FFF2-40B4-BE49-F238E27FC236}">
                    <a16:creationId xmlns:a16="http://schemas.microsoft.com/office/drawing/2014/main" id="{4A31332E-726C-3A40-A9F4-C7613958E46F}"/>
                  </a:ext>
                </a:extLst>
              </p:cNvPr>
              <p:cNvSpPr txBox="1"/>
              <p:nvPr/>
            </p:nvSpPr>
            <p:spPr>
              <a:xfrm>
                <a:off x="3740588" y="2123905"/>
                <a:ext cx="329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6</a:t>
                </a:r>
              </a:p>
            </p:txBody>
          </p:sp>
          <p:cxnSp>
            <p:nvCxnSpPr>
              <p:cNvPr id="64" name="Rak 63">
                <a:extLst>
                  <a:ext uri="{FF2B5EF4-FFF2-40B4-BE49-F238E27FC236}">
                    <a16:creationId xmlns:a16="http://schemas.microsoft.com/office/drawing/2014/main" id="{369CC924-7BA4-C146-8886-F5B3D6452627}"/>
                  </a:ext>
                </a:extLst>
              </p:cNvPr>
              <p:cNvCxnSpPr/>
              <p:nvPr/>
            </p:nvCxnSpPr>
            <p:spPr>
              <a:xfrm>
                <a:off x="3666950" y="2176515"/>
                <a:ext cx="49302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E4C103E8-8620-2045-8F07-623BD87F5CCD}"/>
                </a:ext>
              </a:extLst>
            </p:cNvPr>
            <p:cNvSpPr/>
            <p:nvPr/>
          </p:nvSpPr>
          <p:spPr>
            <a:xfrm>
              <a:off x="3803385" y="3287294"/>
              <a:ext cx="4485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4 ∙ </a:t>
              </a:r>
              <a:endParaRPr lang="sv-SE" dirty="0"/>
            </a:p>
          </p:txBody>
        </p:sp>
        <p:sp>
          <p:nvSpPr>
            <p:cNvPr id="61" name="textruta 60">
              <a:extLst>
                <a:ext uri="{FF2B5EF4-FFF2-40B4-BE49-F238E27FC236}">
                  <a16:creationId xmlns:a16="http://schemas.microsoft.com/office/drawing/2014/main" id="{50DC06C8-0CB4-E342-BA3B-4201BCA4409E}"/>
                </a:ext>
              </a:extLst>
            </p:cNvPr>
            <p:cNvSpPr txBox="1"/>
            <p:nvPr/>
          </p:nvSpPr>
          <p:spPr>
            <a:xfrm>
              <a:off x="4736392" y="3261404"/>
              <a:ext cx="666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>
                  <a:latin typeface="Bradley Hand Bold"/>
                  <a:cs typeface="Bradley Hand Bold"/>
                </a:rPr>
                <a:t>st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65" name="Rektangel 64">
            <a:extLst>
              <a:ext uri="{FF2B5EF4-FFF2-40B4-BE49-F238E27FC236}">
                <a16:creationId xmlns:a16="http://schemas.microsoft.com/office/drawing/2014/main" id="{487A61D1-5BCD-AA4F-A400-A10147EED755}"/>
              </a:ext>
            </a:extLst>
          </p:cNvPr>
          <p:cNvSpPr/>
          <p:nvPr/>
        </p:nvSpPr>
        <p:spPr>
          <a:xfrm>
            <a:off x="6166888" y="4917659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400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60245199-BA04-0A44-91E7-4E9370E7B05E}"/>
              </a:ext>
            </a:extLst>
          </p:cNvPr>
          <p:cNvSpPr txBox="1"/>
          <p:nvPr/>
        </p:nvSpPr>
        <p:spPr>
          <a:xfrm>
            <a:off x="1246627" y="5853632"/>
            <a:ext cx="626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Man bör få ca 100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5:or och ca 400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 3:a eller högre.</a:t>
            </a:r>
          </a:p>
        </p:txBody>
      </p:sp>
      <p:grpSp>
        <p:nvGrpSpPr>
          <p:cNvPr id="68" name="Grupp 67">
            <a:extLst>
              <a:ext uri="{FF2B5EF4-FFF2-40B4-BE49-F238E27FC236}">
                <a16:creationId xmlns:a16="http://schemas.microsoft.com/office/drawing/2014/main" id="{43ED850B-7D3F-134C-A43D-D3200663AF0F}"/>
              </a:ext>
            </a:extLst>
          </p:cNvPr>
          <p:cNvGrpSpPr/>
          <p:nvPr/>
        </p:nvGrpSpPr>
        <p:grpSpPr>
          <a:xfrm>
            <a:off x="1809674" y="204586"/>
            <a:ext cx="6473092" cy="1132559"/>
            <a:chOff x="1809674" y="204586"/>
            <a:chExt cx="6473092" cy="1132559"/>
          </a:xfrm>
        </p:grpSpPr>
        <p:grpSp>
          <p:nvGrpSpPr>
            <p:cNvPr id="67" name="Grupp 66">
              <a:extLst>
                <a:ext uri="{FF2B5EF4-FFF2-40B4-BE49-F238E27FC236}">
                  <a16:creationId xmlns:a16="http://schemas.microsoft.com/office/drawing/2014/main" id="{F3C2A9E8-2B3F-7742-A16F-209E45FDD507}"/>
                </a:ext>
              </a:extLst>
            </p:cNvPr>
            <p:cNvGrpSpPr/>
            <p:nvPr/>
          </p:nvGrpSpPr>
          <p:grpSpPr>
            <a:xfrm>
              <a:off x="1809674" y="204586"/>
              <a:ext cx="6473092" cy="1132559"/>
              <a:chOff x="1809674" y="204586"/>
              <a:chExt cx="6473092" cy="1132559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FB957789-E1A6-4B41-9D55-4036073C204C}"/>
                  </a:ext>
                </a:extLst>
              </p:cNvPr>
              <p:cNvSpPr/>
              <p:nvPr/>
            </p:nvSpPr>
            <p:spPr>
              <a:xfrm>
                <a:off x="1809674" y="204586"/>
                <a:ext cx="647309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Tänk dig att du kastar en sexsidig tärning 600 ggr. </a:t>
                </a:r>
              </a:p>
              <a:p>
                <a:r>
                  <a:rPr lang="sv-SE" dirty="0"/>
                  <a:t>Ungefär hur många gånger får du</a:t>
                </a:r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78EE9024-4C0A-434F-A72F-AE2023B81CBA}"/>
                  </a:ext>
                </a:extLst>
              </p:cNvPr>
              <p:cNvSpPr/>
              <p:nvPr/>
            </p:nvSpPr>
            <p:spPr>
              <a:xfrm>
                <a:off x="1849676" y="967813"/>
                <a:ext cx="9929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/>
                  <a:t>a) en 5:a</a:t>
                </a:r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A6D0578B-C50D-8B4E-859A-377906234597}"/>
                  </a:ext>
                </a:extLst>
              </p:cNvPr>
              <p:cNvSpPr/>
              <p:nvPr/>
            </p:nvSpPr>
            <p:spPr>
              <a:xfrm>
                <a:off x="3390307" y="965148"/>
                <a:ext cx="16147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/>
                  <a:t>b) 3 eller högre</a:t>
                </a:r>
              </a:p>
            </p:txBody>
          </p:sp>
        </p:grpSp>
        <p:pic>
          <p:nvPicPr>
            <p:cNvPr id="3074" name="Picture 2" descr="Tärning-arkiv - Dryckesspel">
              <a:extLst>
                <a:ext uri="{FF2B5EF4-FFF2-40B4-BE49-F238E27FC236}">
                  <a16:creationId xmlns:a16="http://schemas.microsoft.com/office/drawing/2014/main" id="{30642CAF-7AFA-604F-9868-FC86D698A8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7" t="8659" r="3223"/>
            <a:stretch/>
          </p:blipFill>
          <p:spPr bwMode="auto">
            <a:xfrm>
              <a:off x="6910576" y="231762"/>
              <a:ext cx="767495" cy="82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textruta 69">
            <a:extLst>
              <a:ext uri="{FF2B5EF4-FFF2-40B4-BE49-F238E27FC236}">
                <a16:creationId xmlns:a16="http://schemas.microsoft.com/office/drawing/2014/main" id="{51898A2C-ED82-094F-81CA-5D001D215AA5}"/>
              </a:ext>
            </a:extLst>
          </p:cNvPr>
          <p:cNvSpPr txBox="1"/>
          <p:nvPr/>
        </p:nvSpPr>
        <p:spPr>
          <a:xfrm>
            <a:off x="1900888" y="1864183"/>
            <a:ext cx="57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</a:t>
            </a:r>
            <a:endParaRPr lang="sv-SE" dirty="0">
              <a:cs typeface="Bradley Hand Bold"/>
            </a:endParaRPr>
          </a:p>
        </p:txBody>
      </p:sp>
      <p:sp>
        <p:nvSpPr>
          <p:cNvPr id="72" name="textruta 71">
            <a:extLst>
              <a:ext uri="{FF2B5EF4-FFF2-40B4-BE49-F238E27FC236}">
                <a16:creationId xmlns:a16="http://schemas.microsoft.com/office/drawing/2014/main" id="{6AF0B3A0-E049-3349-91E4-42459C7FA259}"/>
              </a:ext>
            </a:extLst>
          </p:cNvPr>
          <p:cNvSpPr txBox="1"/>
          <p:nvPr/>
        </p:nvSpPr>
        <p:spPr>
          <a:xfrm>
            <a:off x="1900888" y="4264340"/>
            <a:ext cx="57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</a:t>
            </a:r>
            <a:endParaRPr lang="sv-SE" dirty="0"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104069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42" grpId="0"/>
      <p:bldP spid="43" grpId="0"/>
      <p:bldP spid="50" grpId="0"/>
      <p:bldP spid="52" grpId="0"/>
      <p:bldP spid="57" grpId="0"/>
      <p:bldP spid="65" grpId="0"/>
      <p:bldP spid="66" grpId="0"/>
      <p:bldP spid="70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9F4B470-E7A2-9A4D-9752-2F5B87D108C9}"/>
              </a:ext>
            </a:extLst>
          </p:cNvPr>
          <p:cNvSpPr/>
          <p:nvPr/>
        </p:nvSpPr>
        <p:spPr>
          <a:xfrm>
            <a:off x="2939970" y="245280"/>
            <a:ext cx="4004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Sannolikhet vid flera händelser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89748E2-3007-4542-985E-B2990B7CDBA1}"/>
              </a:ext>
            </a:extLst>
          </p:cNvPr>
          <p:cNvSpPr/>
          <p:nvPr/>
        </p:nvSpPr>
        <p:spPr>
          <a:xfrm>
            <a:off x="1470991" y="838387"/>
            <a:ext cx="6506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Varje gång man kastar en vanlig tärning finns det sex möjliga utfall..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7D210EE-342A-9948-9D4E-473BF59405BD}"/>
              </a:ext>
            </a:extLst>
          </p:cNvPr>
          <p:cNvSpPr/>
          <p:nvPr/>
        </p:nvSpPr>
        <p:spPr>
          <a:xfrm>
            <a:off x="1603512" y="1138941"/>
            <a:ext cx="6241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Två kast med tärning kan därför utfalla på 6 · 6 = 36 möjliga sätt.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A9F61A1-52CD-DE49-8EB8-21184EB1AA0D}"/>
              </a:ext>
            </a:extLst>
          </p:cNvPr>
          <p:cNvSpPr/>
          <p:nvPr/>
        </p:nvSpPr>
        <p:spPr>
          <a:xfrm>
            <a:off x="173418" y="1901856"/>
            <a:ext cx="185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Två kast med tärning kan visas med ett så kallat </a:t>
            </a:r>
            <a:r>
              <a:rPr lang="sv-SE" i="1" dirty="0"/>
              <a:t>träddiagram</a:t>
            </a:r>
            <a:r>
              <a:rPr lang="sv-SE" dirty="0"/>
              <a:t>. </a:t>
            </a:r>
            <a:endParaRPr lang="sv-SE" dirty="0">
              <a:effectLst/>
            </a:endParaRPr>
          </a:p>
        </p:txBody>
      </p: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CBB66E37-20C1-B24D-BAF2-8D214E2AA47B}"/>
              </a:ext>
            </a:extLst>
          </p:cNvPr>
          <p:cNvGrpSpPr/>
          <p:nvPr/>
        </p:nvGrpSpPr>
        <p:grpSpPr>
          <a:xfrm>
            <a:off x="1954692" y="1434388"/>
            <a:ext cx="5539409" cy="2313356"/>
            <a:chOff x="1603513" y="2503177"/>
            <a:chExt cx="5194852" cy="2083192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68B0F979-DB9F-7E44-A586-0E436CFAF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3513" y="2503177"/>
              <a:ext cx="5194852" cy="2083192"/>
            </a:xfrm>
            <a:prstGeom prst="rect">
              <a:avLst/>
            </a:prstGeom>
          </p:spPr>
        </p:pic>
        <p:cxnSp>
          <p:nvCxnSpPr>
            <p:cNvPr id="8" name="Rak 7">
              <a:extLst>
                <a:ext uri="{FF2B5EF4-FFF2-40B4-BE49-F238E27FC236}">
                  <a16:creationId xmlns:a16="http://schemas.microsoft.com/office/drawing/2014/main" id="{E4328357-39BB-1642-986D-B23576C223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56814" y="2630590"/>
              <a:ext cx="426894" cy="9113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3D845B81-A9E4-3444-8BBF-666298227015}"/>
                </a:ext>
              </a:extLst>
            </p:cNvPr>
            <p:cNvCxnSpPr>
              <a:cxnSpLocks/>
            </p:cNvCxnSpPr>
            <p:nvPr/>
          </p:nvCxnSpPr>
          <p:spPr>
            <a:xfrm>
              <a:off x="4783708" y="3692525"/>
              <a:ext cx="61342" cy="71437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Rak 26">
              <a:extLst>
                <a:ext uri="{FF2B5EF4-FFF2-40B4-BE49-F238E27FC236}">
                  <a16:creationId xmlns:a16="http://schemas.microsoft.com/office/drawing/2014/main" id="{17BB7DEB-28D9-8A46-9355-D9D6A9C3F4DE}"/>
                </a:ext>
              </a:extLst>
            </p:cNvPr>
            <p:cNvCxnSpPr>
              <a:cxnSpLocks/>
            </p:cNvCxnSpPr>
            <p:nvPr/>
          </p:nvCxnSpPr>
          <p:spPr>
            <a:xfrm>
              <a:off x="4356814" y="2630590"/>
              <a:ext cx="402511" cy="934935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Rak 31">
              <a:extLst>
                <a:ext uri="{FF2B5EF4-FFF2-40B4-BE49-F238E27FC236}">
                  <a16:creationId xmlns:a16="http://schemas.microsoft.com/office/drawing/2014/main" id="{72AFBB1A-6949-AF4D-9F64-0D310BE5C417}"/>
                </a:ext>
              </a:extLst>
            </p:cNvPr>
            <p:cNvCxnSpPr>
              <a:cxnSpLocks/>
            </p:cNvCxnSpPr>
            <p:nvPr/>
          </p:nvCxnSpPr>
          <p:spPr>
            <a:xfrm>
              <a:off x="4783708" y="3738735"/>
              <a:ext cx="92077" cy="668165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Rak 76">
              <a:extLst>
                <a:ext uri="{FF2B5EF4-FFF2-40B4-BE49-F238E27FC236}">
                  <a16:creationId xmlns:a16="http://schemas.microsoft.com/office/drawing/2014/main" id="{B8C018C3-A0E9-1244-846A-C2B2149C21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83708" y="3735940"/>
              <a:ext cx="53690" cy="116096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Rak 82">
              <a:extLst>
                <a:ext uri="{FF2B5EF4-FFF2-40B4-BE49-F238E27FC236}">
                  <a16:creationId xmlns:a16="http://schemas.microsoft.com/office/drawing/2014/main" id="{31901E91-8D52-7242-A1A5-C02CA72F96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88973" y="3751815"/>
              <a:ext cx="25406" cy="87141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Rak 85">
              <a:extLst>
                <a:ext uri="{FF2B5EF4-FFF2-40B4-BE49-F238E27FC236}">
                  <a16:creationId xmlns:a16="http://schemas.microsoft.com/office/drawing/2014/main" id="{263654E1-456D-3F4B-B815-51D143C0F4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3707" y="3751817"/>
              <a:ext cx="1" cy="100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Rak 91">
              <a:extLst>
                <a:ext uri="{FF2B5EF4-FFF2-40B4-BE49-F238E27FC236}">
                  <a16:creationId xmlns:a16="http://schemas.microsoft.com/office/drawing/2014/main" id="{9AF49D91-1306-9149-83B4-1DFFCEFEA2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9094" y="3735939"/>
              <a:ext cx="34613" cy="89937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" name="Rektangel 102">
            <a:extLst>
              <a:ext uri="{FF2B5EF4-FFF2-40B4-BE49-F238E27FC236}">
                <a16:creationId xmlns:a16="http://schemas.microsoft.com/office/drawing/2014/main" id="{6A703872-0A22-DD42-A233-1E9F33665051}"/>
              </a:ext>
            </a:extLst>
          </p:cNvPr>
          <p:cNvSpPr/>
          <p:nvPr/>
        </p:nvSpPr>
        <p:spPr>
          <a:xfrm>
            <a:off x="656894" y="3746728"/>
            <a:ext cx="8135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stor är sannolikheten att det blir två fyror när man kastar en tärning två gånger? </a:t>
            </a:r>
            <a:endParaRPr lang="sv-SE" dirty="0">
              <a:effectLst/>
            </a:endParaRPr>
          </a:p>
        </p:txBody>
      </p:sp>
      <p:sp>
        <p:nvSpPr>
          <p:cNvPr id="104" name="Rektangel 103">
            <a:extLst>
              <a:ext uri="{FF2B5EF4-FFF2-40B4-BE49-F238E27FC236}">
                <a16:creationId xmlns:a16="http://schemas.microsoft.com/office/drawing/2014/main" id="{08452BD0-C43F-9E41-9F22-CC98560588BB}"/>
              </a:ext>
            </a:extLst>
          </p:cNvPr>
          <p:cNvSpPr/>
          <p:nvPr/>
        </p:nvSpPr>
        <p:spPr>
          <a:xfrm>
            <a:off x="173418" y="4160599"/>
            <a:ext cx="6011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 de 36 möjliga utfallen är det endast </a:t>
            </a:r>
            <a:r>
              <a:rPr lang="sv-SE" b="1" dirty="0">
                <a:solidFill>
                  <a:srgbClr val="950001"/>
                </a:solidFill>
              </a:rPr>
              <a:t>ett</a:t>
            </a:r>
            <a:r>
              <a:rPr lang="sv-SE" dirty="0"/>
              <a:t> som är gynnsamt: </a:t>
            </a:r>
            <a:endParaRPr lang="sv-SE" dirty="0">
              <a:effectLst/>
            </a:endParaRPr>
          </a:p>
        </p:txBody>
      </p:sp>
      <p:cxnSp>
        <p:nvCxnSpPr>
          <p:cNvPr id="106" name="Rak 105">
            <a:extLst>
              <a:ext uri="{FF2B5EF4-FFF2-40B4-BE49-F238E27FC236}">
                <a16:creationId xmlns:a16="http://schemas.microsoft.com/office/drawing/2014/main" id="{05DCB027-F2E1-3441-A4D6-E9D47C0EC097}"/>
              </a:ext>
            </a:extLst>
          </p:cNvPr>
          <p:cNvCxnSpPr>
            <a:cxnSpLocks/>
          </p:cNvCxnSpPr>
          <p:nvPr/>
        </p:nvCxnSpPr>
        <p:spPr>
          <a:xfrm flipH="1" flipV="1">
            <a:off x="4890610" y="1580824"/>
            <a:ext cx="436753" cy="1051676"/>
          </a:xfrm>
          <a:prstGeom prst="line">
            <a:avLst/>
          </a:prstGeom>
          <a:ln w="28575">
            <a:solidFill>
              <a:srgbClr val="95000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3" name="Rak 112">
            <a:extLst>
              <a:ext uri="{FF2B5EF4-FFF2-40B4-BE49-F238E27FC236}">
                <a16:creationId xmlns:a16="http://schemas.microsoft.com/office/drawing/2014/main" id="{AD7B8DB7-B820-BB47-BA60-4B663227E210}"/>
              </a:ext>
            </a:extLst>
          </p:cNvPr>
          <p:cNvCxnSpPr>
            <a:cxnSpLocks/>
          </p:cNvCxnSpPr>
          <p:nvPr/>
        </p:nvCxnSpPr>
        <p:spPr>
          <a:xfrm flipH="1" flipV="1">
            <a:off x="5345818" y="2820983"/>
            <a:ext cx="98185" cy="726788"/>
          </a:xfrm>
          <a:prstGeom prst="line">
            <a:avLst/>
          </a:prstGeom>
          <a:ln w="28575">
            <a:solidFill>
              <a:srgbClr val="95000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81B58EFE-DD0B-4D49-B006-B8ACCE5804C5}"/>
              </a:ext>
            </a:extLst>
          </p:cNvPr>
          <p:cNvGrpSpPr/>
          <p:nvPr/>
        </p:nvGrpSpPr>
        <p:grpSpPr>
          <a:xfrm>
            <a:off x="7154317" y="4007641"/>
            <a:ext cx="418704" cy="651752"/>
            <a:chOff x="3851764" y="1834034"/>
            <a:chExt cx="418704" cy="651752"/>
          </a:xfrm>
        </p:grpSpPr>
        <p:sp>
          <p:nvSpPr>
            <p:cNvPr id="118" name="textruta 117">
              <a:extLst>
                <a:ext uri="{FF2B5EF4-FFF2-40B4-BE49-F238E27FC236}">
                  <a16:creationId xmlns:a16="http://schemas.microsoft.com/office/drawing/2014/main" id="{FCEC3B34-6F23-E64A-82A4-18B1383EE5EC}"/>
                </a:ext>
              </a:extLst>
            </p:cNvPr>
            <p:cNvSpPr txBox="1"/>
            <p:nvPr/>
          </p:nvSpPr>
          <p:spPr>
            <a:xfrm>
              <a:off x="3910286" y="183403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119" name="textruta 118">
              <a:extLst>
                <a:ext uri="{FF2B5EF4-FFF2-40B4-BE49-F238E27FC236}">
                  <a16:creationId xmlns:a16="http://schemas.microsoft.com/office/drawing/2014/main" id="{56E87673-B67F-1846-AEB2-48ABD9F8FDF1}"/>
                </a:ext>
              </a:extLst>
            </p:cNvPr>
            <p:cNvSpPr txBox="1"/>
            <p:nvPr/>
          </p:nvSpPr>
          <p:spPr>
            <a:xfrm>
              <a:off x="3851764" y="211645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36</a:t>
              </a:r>
            </a:p>
          </p:txBody>
        </p:sp>
        <p:cxnSp>
          <p:nvCxnSpPr>
            <p:cNvPr id="120" name="Rak 119">
              <a:extLst>
                <a:ext uri="{FF2B5EF4-FFF2-40B4-BE49-F238E27FC236}">
                  <a16:creationId xmlns:a16="http://schemas.microsoft.com/office/drawing/2014/main" id="{7D85F388-97A0-1540-BD42-16416B5AD7B7}"/>
                </a:ext>
              </a:extLst>
            </p:cNvPr>
            <p:cNvCxnSpPr/>
            <p:nvPr/>
          </p:nvCxnSpPr>
          <p:spPr>
            <a:xfrm>
              <a:off x="3910286" y="2156577"/>
              <a:ext cx="301660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Rektangel 120">
            <a:extLst>
              <a:ext uri="{FF2B5EF4-FFF2-40B4-BE49-F238E27FC236}">
                <a16:creationId xmlns:a16="http://schemas.microsoft.com/office/drawing/2014/main" id="{0EEA6C48-31C2-CF48-A05F-66808182D23A}"/>
              </a:ext>
            </a:extLst>
          </p:cNvPr>
          <p:cNvSpPr/>
          <p:nvPr/>
        </p:nvSpPr>
        <p:spPr>
          <a:xfrm>
            <a:off x="5890211" y="4160599"/>
            <a:ext cx="1473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P</a:t>
            </a:r>
            <a:r>
              <a:rPr lang="sv-SE" dirty="0"/>
              <a:t>(4:a, 4:a) = </a:t>
            </a:r>
          </a:p>
        </p:txBody>
      </p:sp>
      <p:sp>
        <p:nvSpPr>
          <p:cNvPr id="122" name="Rektangel 121">
            <a:extLst>
              <a:ext uri="{FF2B5EF4-FFF2-40B4-BE49-F238E27FC236}">
                <a16:creationId xmlns:a16="http://schemas.microsoft.com/office/drawing/2014/main" id="{3D480189-B4EB-EB4B-9197-FA1E6CE9DBE2}"/>
              </a:ext>
            </a:extLst>
          </p:cNvPr>
          <p:cNvSpPr/>
          <p:nvPr/>
        </p:nvSpPr>
        <p:spPr>
          <a:xfrm>
            <a:off x="-38477" y="4597185"/>
            <a:ext cx="4403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Sannolikheten kan räknas ut genom att multiplicera sannolikheten för den ena händelsen med sannolikheten för den andra. </a:t>
            </a:r>
            <a:endParaRPr lang="sv-SE" dirty="0">
              <a:effectLst/>
            </a:endParaRPr>
          </a:p>
        </p:txBody>
      </p:sp>
      <p:grpSp>
        <p:nvGrpSpPr>
          <p:cNvPr id="124" name="Grupp 123">
            <a:extLst>
              <a:ext uri="{FF2B5EF4-FFF2-40B4-BE49-F238E27FC236}">
                <a16:creationId xmlns:a16="http://schemas.microsoft.com/office/drawing/2014/main" id="{040E9B14-EAB1-3146-A23A-623713CE1E14}"/>
              </a:ext>
            </a:extLst>
          </p:cNvPr>
          <p:cNvGrpSpPr/>
          <p:nvPr/>
        </p:nvGrpSpPr>
        <p:grpSpPr>
          <a:xfrm>
            <a:off x="5643708" y="4778586"/>
            <a:ext cx="951828" cy="625266"/>
            <a:chOff x="4026889" y="6168910"/>
            <a:chExt cx="951828" cy="625266"/>
          </a:xfrm>
        </p:grpSpPr>
        <p:grpSp>
          <p:nvGrpSpPr>
            <p:cNvPr id="125" name="Grupp 124">
              <a:extLst>
                <a:ext uri="{FF2B5EF4-FFF2-40B4-BE49-F238E27FC236}">
                  <a16:creationId xmlns:a16="http://schemas.microsoft.com/office/drawing/2014/main" id="{825F4ABF-D0BC-E143-9681-72E3C18BFAE4}"/>
                </a:ext>
              </a:extLst>
            </p:cNvPr>
            <p:cNvGrpSpPr/>
            <p:nvPr/>
          </p:nvGrpSpPr>
          <p:grpSpPr>
            <a:xfrm>
              <a:off x="4026889" y="6168910"/>
              <a:ext cx="645706" cy="625266"/>
              <a:chOff x="4026889" y="6168910"/>
              <a:chExt cx="645706" cy="625266"/>
            </a:xfrm>
          </p:grpSpPr>
          <p:grpSp>
            <p:nvGrpSpPr>
              <p:cNvPr id="127" name="Grupp 126">
                <a:extLst>
                  <a:ext uri="{FF2B5EF4-FFF2-40B4-BE49-F238E27FC236}">
                    <a16:creationId xmlns:a16="http://schemas.microsoft.com/office/drawing/2014/main" id="{1E9F9237-47F2-424B-9EA8-E95E4595C88C}"/>
                  </a:ext>
                </a:extLst>
              </p:cNvPr>
              <p:cNvGrpSpPr/>
              <p:nvPr/>
            </p:nvGrpSpPr>
            <p:grpSpPr>
              <a:xfrm>
                <a:off x="4026889" y="6174372"/>
                <a:ext cx="307811" cy="619804"/>
                <a:chOff x="3986256" y="1878355"/>
                <a:chExt cx="307811" cy="619804"/>
              </a:xfrm>
            </p:grpSpPr>
            <p:sp>
              <p:nvSpPr>
                <p:cNvPr id="133" name="textruta 132">
                  <a:extLst>
                    <a:ext uri="{FF2B5EF4-FFF2-40B4-BE49-F238E27FC236}">
                      <a16:creationId xmlns:a16="http://schemas.microsoft.com/office/drawing/2014/main" id="{C3FF9874-96EC-8D40-9A5A-D45C01B14FAD}"/>
                    </a:ext>
                  </a:extLst>
                </p:cNvPr>
                <p:cNvSpPr txBox="1"/>
                <p:nvPr/>
              </p:nvSpPr>
              <p:spPr>
                <a:xfrm>
                  <a:off x="3986256" y="1878355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</a:t>
                  </a:r>
                </a:p>
              </p:txBody>
            </p:sp>
            <p:sp>
              <p:nvSpPr>
                <p:cNvPr id="134" name="textruta 133">
                  <a:extLst>
                    <a:ext uri="{FF2B5EF4-FFF2-40B4-BE49-F238E27FC236}">
                      <a16:creationId xmlns:a16="http://schemas.microsoft.com/office/drawing/2014/main" id="{F0206270-1B98-4B44-847A-2653A0865E85}"/>
                    </a:ext>
                  </a:extLst>
                </p:cNvPr>
                <p:cNvSpPr txBox="1"/>
                <p:nvPr/>
              </p:nvSpPr>
              <p:spPr>
                <a:xfrm>
                  <a:off x="3992407" y="2128827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6</a:t>
                  </a:r>
                </a:p>
              </p:txBody>
            </p:sp>
            <p:cxnSp>
              <p:nvCxnSpPr>
                <p:cNvPr id="135" name="Rak 134">
                  <a:extLst>
                    <a:ext uri="{FF2B5EF4-FFF2-40B4-BE49-F238E27FC236}">
                      <a16:creationId xmlns:a16="http://schemas.microsoft.com/office/drawing/2014/main" id="{83156FB6-5D55-AA45-9CA9-A489740116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59992" y="2179632"/>
                  <a:ext cx="150830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textruta 127">
                <a:extLst>
                  <a:ext uri="{FF2B5EF4-FFF2-40B4-BE49-F238E27FC236}">
                    <a16:creationId xmlns:a16="http://schemas.microsoft.com/office/drawing/2014/main" id="{A73A63B2-B527-3940-9881-D6A1B2059538}"/>
                  </a:ext>
                </a:extLst>
              </p:cNvPr>
              <p:cNvSpPr txBox="1"/>
              <p:nvPr/>
            </p:nvSpPr>
            <p:spPr>
              <a:xfrm>
                <a:off x="4224998" y="6283016"/>
                <a:ext cx="3690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·</a:t>
                </a:r>
              </a:p>
            </p:txBody>
          </p:sp>
          <p:grpSp>
            <p:nvGrpSpPr>
              <p:cNvPr id="129" name="Grupp 128">
                <a:extLst>
                  <a:ext uri="{FF2B5EF4-FFF2-40B4-BE49-F238E27FC236}">
                    <a16:creationId xmlns:a16="http://schemas.microsoft.com/office/drawing/2014/main" id="{03A65E24-454F-9E4F-848E-5149D3BFA6B7}"/>
                  </a:ext>
                </a:extLst>
              </p:cNvPr>
              <p:cNvGrpSpPr/>
              <p:nvPr/>
            </p:nvGrpSpPr>
            <p:grpSpPr>
              <a:xfrm>
                <a:off x="4364784" y="6168910"/>
                <a:ext cx="307811" cy="608576"/>
                <a:chOff x="3763782" y="1884025"/>
                <a:chExt cx="307811" cy="608576"/>
              </a:xfrm>
            </p:grpSpPr>
            <p:sp>
              <p:nvSpPr>
                <p:cNvPr id="130" name="textruta 129">
                  <a:extLst>
                    <a:ext uri="{FF2B5EF4-FFF2-40B4-BE49-F238E27FC236}">
                      <a16:creationId xmlns:a16="http://schemas.microsoft.com/office/drawing/2014/main" id="{68AE9CCD-18EF-4A43-8511-7D4C3935D1F4}"/>
                    </a:ext>
                  </a:extLst>
                </p:cNvPr>
                <p:cNvSpPr txBox="1"/>
                <p:nvPr/>
              </p:nvSpPr>
              <p:spPr>
                <a:xfrm>
                  <a:off x="3763782" y="1884025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</a:t>
                  </a:r>
                </a:p>
              </p:txBody>
            </p:sp>
            <p:sp>
              <p:nvSpPr>
                <p:cNvPr id="131" name="textruta 130">
                  <a:extLst>
                    <a:ext uri="{FF2B5EF4-FFF2-40B4-BE49-F238E27FC236}">
                      <a16:creationId xmlns:a16="http://schemas.microsoft.com/office/drawing/2014/main" id="{EBA2D9B6-3BC0-5B45-A207-F1F885CC9997}"/>
                    </a:ext>
                  </a:extLst>
                </p:cNvPr>
                <p:cNvSpPr txBox="1"/>
                <p:nvPr/>
              </p:nvSpPr>
              <p:spPr>
                <a:xfrm>
                  <a:off x="3769933" y="2123269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6</a:t>
                  </a:r>
                </a:p>
              </p:txBody>
            </p:sp>
            <p:cxnSp>
              <p:nvCxnSpPr>
                <p:cNvPr id="132" name="Rak 131">
                  <a:extLst>
                    <a:ext uri="{FF2B5EF4-FFF2-40B4-BE49-F238E27FC236}">
                      <a16:creationId xmlns:a16="http://schemas.microsoft.com/office/drawing/2014/main" id="{8C52FD33-2BBD-CF44-BB9D-6500AC0DA8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42403" y="2190764"/>
                  <a:ext cx="144463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6" name="textruta 125">
              <a:extLst>
                <a:ext uri="{FF2B5EF4-FFF2-40B4-BE49-F238E27FC236}">
                  <a16:creationId xmlns:a16="http://schemas.microsoft.com/office/drawing/2014/main" id="{9B08AB0D-C517-AF41-A42F-3250F7E92072}"/>
                </a:ext>
              </a:extLst>
            </p:cNvPr>
            <p:cNvSpPr txBox="1"/>
            <p:nvPr/>
          </p:nvSpPr>
          <p:spPr>
            <a:xfrm>
              <a:off x="4572744" y="6278692"/>
              <a:ext cx="405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137" name="Rektangel 136">
            <a:extLst>
              <a:ext uri="{FF2B5EF4-FFF2-40B4-BE49-F238E27FC236}">
                <a16:creationId xmlns:a16="http://schemas.microsoft.com/office/drawing/2014/main" id="{B80958BA-2824-8548-8D88-82DC8EBC6088}"/>
              </a:ext>
            </a:extLst>
          </p:cNvPr>
          <p:cNvSpPr/>
          <p:nvPr/>
        </p:nvSpPr>
        <p:spPr>
          <a:xfrm>
            <a:off x="4416753" y="4861962"/>
            <a:ext cx="1473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P</a:t>
            </a:r>
            <a:r>
              <a:rPr lang="sv-SE" dirty="0"/>
              <a:t>(4:a, 4:a) = </a:t>
            </a:r>
          </a:p>
        </p:txBody>
      </p:sp>
      <p:grpSp>
        <p:nvGrpSpPr>
          <p:cNvPr id="138" name="Grupp 137">
            <a:extLst>
              <a:ext uri="{FF2B5EF4-FFF2-40B4-BE49-F238E27FC236}">
                <a16:creationId xmlns:a16="http://schemas.microsoft.com/office/drawing/2014/main" id="{EC560B8E-14F2-A948-A351-43409B0B9CD5}"/>
              </a:ext>
            </a:extLst>
          </p:cNvPr>
          <p:cNvGrpSpPr/>
          <p:nvPr/>
        </p:nvGrpSpPr>
        <p:grpSpPr>
          <a:xfrm>
            <a:off x="6412602" y="4774895"/>
            <a:ext cx="418704" cy="612267"/>
            <a:chOff x="3752599" y="1868086"/>
            <a:chExt cx="418704" cy="612267"/>
          </a:xfrm>
        </p:grpSpPr>
        <p:sp>
          <p:nvSpPr>
            <p:cNvPr id="139" name="textruta 138">
              <a:extLst>
                <a:ext uri="{FF2B5EF4-FFF2-40B4-BE49-F238E27FC236}">
                  <a16:creationId xmlns:a16="http://schemas.microsoft.com/office/drawing/2014/main" id="{5601D4EC-0F46-AD47-91C7-A218A85C8344}"/>
                </a:ext>
              </a:extLst>
            </p:cNvPr>
            <p:cNvSpPr txBox="1"/>
            <p:nvPr/>
          </p:nvSpPr>
          <p:spPr>
            <a:xfrm>
              <a:off x="3801953" y="186808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140" name="textruta 139">
              <a:extLst>
                <a:ext uri="{FF2B5EF4-FFF2-40B4-BE49-F238E27FC236}">
                  <a16:creationId xmlns:a16="http://schemas.microsoft.com/office/drawing/2014/main" id="{DBA3E103-C027-B74F-973E-8E016074A50D}"/>
                </a:ext>
              </a:extLst>
            </p:cNvPr>
            <p:cNvSpPr txBox="1"/>
            <p:nvPr/>
          </p:nvSpPr>
          <p:spPr>
            <a:xfrm>
              <a:off x="3752599" y="211102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36</a:t>
              </a:r>
            </a:p>
          </p:txBody>
        </p:sp>
        <p:cxnSp>
          <p:nvCxnSpPr>
            <p:cNvPr id="141" name="Rak 140">
              <a:extLst>
                <a:ext uri="{FF2B5EF4-FFF2-40B4-BE49-F238E27FC236}">
                  <a16:creationId xmlns:a16="http://schemas.microsoft.com/office/drawing/2014/main" id="{25CBC096-1393-874C-BAB4-2CC9118A6149}"/>
                </a:ext>
              </a:extLst>
            </p:cNvPr>
            <p:cNvCxnSpPr/>
            <p:nvPr/>
          </p:nvCxnSpPr>
          <p:spPr>
            <a:xfrm>
              <a:off x="3786991" y="2176337"/>
              <a:ext cx="301660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Rektangel 141">
            <a:extLst>
              <a:ext uri="{FF2B5EF4-FFF2-40B4-BE49-F238E27FC236}">
                <a16:creationId xmlns:a16="http://schemas.microsoft.com/office/drawing/2014/main" id="{31035276-1EE8-654E-BD57-DAAE274AC9D3}"/>
              </a:ext>
            </a:extLst>
          </p:cNvPr>
          <p:cNvSpPr/>
          <p:nvPr/>
        </p:nvSpPr>
        <p:spPr>
          <a:xfrm>
            <a:off x="392161" y="5834672"/>
            <a:ext cx="4024592" cy="923330"/>
          </a:xfrm>
          <a:prstGeom prst="rect">
            <a:avLst/>
          </a:prstGeom>
          <a:ln>
            <a:solidFill>
              <a:srgbClr val="950001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Om sannolikheten för händelse A är </a:t>
            </a:r>
            <a:r>
              <a:rPr lang="sv-SE" i="1" dirty="0"/>
              <a:t>P</a:t>
            </a:r>
            <a:r>
              <a:rPr lang="sv-SE" dirty="0"/>
              <a:t>(A) och sannolikheten för händelse B är </a:t>
            </a:r>
            <a:r>
              <a:rPr lang="sv-SE" i="1" dirty="0"/>
              <a:t>P</a:t>
            </a:r>
            <a:r>
              <a:rPr lang="sv-SE" dirty="0"/>
              <a:t>(B) så är sannolikheten för både A och B: </a:t>
            </a:r>
            <a:endParaRPr lang="sv-SE" dirty="0">
              <a:effectLst/>
            </a:endParaRPr>
          </a:p>
        </p:txBody>
      </p:sp>
      <p:pic>
        <p:nvPicPr>
          <p:cNvPr id="143" name="Bildobjekt 142">
            <a:extLst>
              <a:ext uri="{FF2B5EF4-FFF2-40B4-BE49-F238E27FC236}">
                <a16:creationId xmlns:a16="http://schemas.microsoft.com/office/drawing/2014/main" id="{B5759F8E-B74E-5B40-8BD8-557633370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610" y="5981222"/>
            <a:ext cx="3316448" cy="61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7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3" grpId="0"/>
      <p:bldP spid="104" grpId="0"/>
      <p:bldP spid="121" grpId="0"/>
      <p:bldP spid="122" grpId="0"/>
      <p:bldP spid="137" grpId="0"/>
      <p:bldP spid="1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415786" y="2415970"/>
            <a:ext cx="1745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(udda tal):</a:t>
            </a:r>
          </a:p>
        </p:txBody>
      </p:sp>
      <p:sp>
        <p:nvSpPr>
          <p:cNvPr id="2" name="Rektangel 1"/>
          <p:cNvSpPr/>
          <p:nvPr/>
        </p:nvSpPr>
        <p:spPr>
          <a:xfrm>
            <a:off x="1582583" y="752628"/>
            <a:ext cx="4322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Beräkna sannolikheten för att med en vanlig sexsidig tärning först slå ett udda tal och sedan minst en femma. Svara i bråkform. </a:t>
            </a:r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32F2ED7F-8BDB-D645-A2E9-425E7E119DD9}"/>
              </a:ext>
            </a:extLst>
          </p:cNvPr>
          <p:cNvGrpSpPr/>
          <p:nvPr/>
        </p:nvGrpSpPr>
        <p:grpSpPr>
          <a:xfrm>
            <a:off x="3897269" y="2323314"/>
            <a:ext cx="329626" cy="581416"/>
            <a:chOff x="3886016" y="1921701"/>
            <a:chExt cx="329626" cy="581416"/>
          </a:xfrm>
        </p:grpSpPr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E1A8BD9F-7BCB-3F4B-9238-10A04980C716}"/>
                </a:ext>
              </a:extLst>
            </p:cNvPr>
            <p:cNvSpPr txBox="1"/>
            <p:nvPr/>
          </p:nvSpPr>
          <p:spPr>
            <a:xfrm>
              <a:off x="3897582" y="192170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</a:t>
              </a:r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260E960B-0156-CF45-86F9-010B7335CAF7}"/>
                </a:ext>
              </a:extLst>
            </p:cNvPr>
            <p:cNvSpPr txBox="1"/>
            <p:nvPr/>
          </p:nvSpPr>
          <p:spPr>
            <a:xfrm>
              <a:off x="3886016" y="2133785"/>
              <a:ext cx="32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2</a:t>
              </a:r>
            </a:p>
          </p:txBody>
        </p:sp>
        <p:cxnSp>
          <p:nvCxnSpPr>
            <p:cNvPr id="45" name="Rak 44">
              <a:extLst>
                <a:ext uri="{FF2B5EF4-FFF2-40B4-BE49-F238E27FC236}">
                  <a16:creationId xmlns:a16="http://schemas.microsoft.com/office/drawing/2014/main" id="{99D7247E-6DB2-6A4D-8306-06676DC14E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0286" y="2202470"/>
              <a:ext cx="245543" cy="896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ktangel 47">
            <a:extLst>
              <a:ext uri="{FF2B5EF4-FFF2-40B4-BE49-F238E27FC236}">
                <a16:creationId xmlns:a16="http://schemas.microsoft.com/office/drawing/2014/main" id="{D7CE52B7-23FF-E446-878C-C5609B7D4104}"/>
              </a:ext>
            </a:extLst>
          </p:cNvPr>
          <p:cNvSpPr/>
          <p:nvPr/>
        </p:nvSpPr>
        <p:spPr>
          <a:xfrm>
            <a:off x="1600699" y="2880537"/>
            <a:ext cx="2448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(minst en femma):</a:t>
            </a:r>
          </a:p>
        </p:txBody>
      </p:sp>
      <p:grpSp>
        <p:nvGrpSpPr>
          <p:cNvPr id="131" name="Grupp 130">
            <a:extLst>
              <a:ext uri="{FF2B5EF4-FFF2-40B4-BE49-F238E27FC236}">
                <a16:creationId xmlns:a16="http://schemas.microsoft.com/office/drawing/2014/main" id="{B8F61F6E-3829-DF48-858E-F507BB9FBD2C}"/>
              </a:ext>
            </a:extLst>
          </p:cNvPr>
          <p:cNvGrpSpPr/>
          <p:nvPr/>
        </p:nvGrpSpPr>
        <p:grpSpPr>
          <a:xfrm>
            <a:off x="3906454" y="2806363"/>
            <a:ext cx="557468" cy="581416"/>
            <a:chOff x="4337990" y="1530248"/>
            <a:chExt cx="557468" cy="581416"/>
          </a:xfrm>
        </p:grpSpPr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A3B4A09D-5FD4-254C-8790-D645A4B6F667}"/>
                </a:ext>
              </a:extLst>
            </p:cNvPr>
            <p:cNvSpPr txBox="1"/>
            <p:nvPr/>
          </p:nvSpPr>
          <p:spPr>
            <a:xfrm>
              <a:off x="4565832" y="1616692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53" name="Grupp 52">
              <a:extLst>
                <a:ext uri="{FF2B5EF4-FFF2-40B4-BE49-F238E27FC236}">
                  <a16:creationId xmlns:a16="http://schemas.microsoft.com/office/drawing/2014/main" id="{8F74A310-95B6-2546-8636-75FB527DB39A}"/>
                </a:ext>
              </a:extLst>
            </p:cNvPr>
            <p:cNvGrpSpPr/>
            <p:nvPr/>
          </p:nvGrpSpPr>
          <p:grpSpPr>
            <a:xfrm>
              <a:off x="4337990" y="1530248"/>
              <a:ext cx="340502" cy="581416"/>
              <a:chOff x="3886016" y="1921701"/>
              <a:chExt cx="340502" cy="581416"/>
            </a:xfrm>
          </p:grpSpPr>
          <p:sp>
            <p:nvSpPr>
              <p:cNvPr id="54" name="textruta 53">
                <a:extLst>
                  <a:ext uri="{FF2B5EF4-FFF2-40B4-BE49-F238E27FC236}">
                    <a16:creationId xmlns:a16="http://schemas.microsoft.com/office/drawing/2014/main" id="{4B8A1550-9DC6-E242-B1D9-659A95839306}"/>
                  </a:ext>
                </a:extLst>
              </p:cNvPr>
              <p:cNvSpPr txBox="1"/>
              <p:nvPr/>
            </p:nvSpPr>
            <p:spPr>
              <a:xfrm>
                <a:off x="3897582" y="1921701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  <p:sp>
            <p:nvSpPr>
              <p:cNvPr id="55" name="textruta 54">
                <a:extLst>
                  <a:ext uri="{FF2B5EF4-FFF2-40B4-BE49-F238E27FC236}">
                    <a16:creationId xmlns:a16="http://schemas.microsoft.com/office/drawing/2014/main" id="{691EB571-C4B7-494B-B7DF-C77CF72CC5B1}"/>
                  </a:ext>
                </a:extLst>
              </p:cNvPr>
              <p:cNvSpPr txBox="1"/>
              <p:nvPr/>
            </p:nvSpPr>
            <p:spPr>
              <a:xfrm>
                <a:off x="3886016" y="2133785"/>
                <a:ext cx="329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6</a:t>
                </a:r>
              </a:p>
            </p:txBody>
          </p:sp>
          <p:cxnSp>
            <p:nvCxnSpPr>
              <p:cNvPr id="56" name="Rak 55">
                <a:extLst>
                  <a:ext uri="{FF2B5EF4-FFF2-40B4-BE49-F238E27FC236}">
                    <a16:creationId xmlns:a16="http://schemas.microsoft.com/office/drawing/2014/main" id="{DFB98267-A8F1-EB44-88F7-05ADCFD94C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0286" y="2202470"/>
                <a:ext cx="245543" cy="896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upp 57">
            <a:extLst>
              <a:ext uri="{FF2B5EF4-FFF2-40B4-BE49-F238E27FC236}">
                <a16:creationId xmlns:a16="http://schemas.microsoft.com/office/drawing/2014/main" id="{AC56FCDA-7D4A-2149-9247-654237D60994}"/>
              </a:ext>
            </a:extLst>
          </p:cNvPr>
          <p:cNvGrpSpPr/>
          <p:nvPr/>
        </p:nvGrpSpPr>
        <p:grpSpPr>
          <a:xfrm>
            <a:off x="4407248" y="2798300"/>
            <a:ext cx="336472" cy="581369"/>
            <a:chOff x="3882541" y="1908651"/>
            <a:chExt cx="336472" cy="581369"/>
          </a:xfrm>
        </p:grpSpPr>
        <p:sp>
          <p:nvSpPr>
            <p:cNvPr id="59" name="textruta 58">
              <a:extLst>
                <a:ext uri="{FF2B5EF4-FFF2-40B4-BE49-F238E27FC236}">
                  <a16:creationId xmlns:a16="http://schemas.microsoft.com/office/drawing/2014/main" id="{5B5C9032-2954-4F49-A7B1-B94141DCAA59}"/>
                </a:ext>
              </a:extLst>
            </p:cNvPr>
            <p:cNvSpPr txBox="1"/>
            <p:nvPr/>
          </p:nvSpPr>
          <p:spPr>
            <a:xfrm>
              <a:off x="3882541" y="190865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</a:t>
              </a:r>
            </a:p>
          </p:txBody>
        </p:sp>
        <p:sp>
          <p:nvSpPr>
            <p:cNvPr id="60" name="textruta 59">
              <a:extLst>
                <a:ext uri="{FF2B5EF4-FFF2-40B4-BE49-F238E27FC236}">
                  <a16:creationId xmlns:a16="http://schemas.microsoft.com/office/drawing/2014/main" id="{273CB922-044F-1147-B07B-005FB86C1139}"/>
                </a:ext>
              </a:extLst>
            </p:cNvPr>
            <p:cNvSpPr txBox="1"/>
            <p:nvPr/>
          </p:nvSpPr>
          <p:spPr>
            <a:xfrm>
              <a:off x="3889387" y="2120688"/>
              <a:ext cx="32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3</a:t>
              </a:r>
            </a:p>
          </p:txBody>
        </p:sp>
        <p:cxnSp>
          <p:nvCxnSpPr>
            <p:cNvPr id="61" name="Rak 60">
              <a:extLst>
                <a:ext uri="{FF2B5EF4-FFF2-40B4-BE49-F238E27FC236}">
                  <a16:creationId xmlns:a16="http://schemas.microsoft.com/office/drawing/2014/main" id="{CE5407E0-A502-C34A-8074-B24746DC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0286" y="2202470"/>
              <a:ext cx="245543" cy="896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ktangel 80">
            <a:extLst>
              <a:ext uri="{FF2B5EF4-FFF2-40B4-BE49-F238E27FC236}">
                <a16:creationId xmlns:a16="http://schemas.microsoft.com/office/drawing/2014/main" id="{EB8CF5BC-0E75-7D45-931A-370D6157DD4D}"/>
              </a:ext>
            </a:extLst>
          </p:cNvPr>
          <p:cNvSpPr/>
          <p:nvPr/>
        </p:nvSpPr>
        <p:spPr>
          <a:xfrm>
            <a:off x="1582583" y="3899381"/>
            <a:ext cx="2704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(båda händelserna):</a:t>
            </a:r>
          </a:p>
        </p:txBody>
      </p:sp>
      <p:grpSp>
        <p:nvGrpSpPr>
          <p:cNvPr id="82" name="Grupp 81">
            <a:extLst>
              <a:ext uri="{FF2B5EF4-FFF2-40B4-BE49-F238E27FC236}">
                <a16:creationId xmlns:a16="http://schemas.microsoft.com/office/drawing/2014/main" id="{44D4CFE6-3DED-9441-AC85-297988EB4B17}"/>
              </a:ext>
            </a:extLst>
          </p:cNvPr>
          <p:cNvGrpSpPr/>
          <p:nvPr/>
        </p:nvGrpSpPr>
        <p:grpSpPr>
          <a:xfrm>
            <a:off x="4037600" y="3826408"/>
            <a:ext cx="328936" cy="578462"/>
            <a:chOff x="3895231" y="1906493"/>
            <a:chExt cx="328936" cy="578462"/>
          </a:xfrm>
        </p:grpSpPr>
        <p:sp>
          <p:nvSpPr>
            <p:cNvPr id="83" name="textruta 82">
              <a:extLst>
                <a:ext uri="{FF2B5EF4-FFF2-40B4-BE49-F238E27FC236}">
                  <a16:creationId xmlns:a16="http://schemas.microsoft.com/office/drawing/2014/main" id="{16655507-4369-5248-9441-DB63694D0615}"/>
                </a:ext>
              </a:extLst>
            </p:cNvPr>
            <p:cNvSpPr txBox="1"/>
            <p:nvPr/>
          </p:nvSpPr>
          <p:spPr>
            <a:xfrm>
              <a:off x="3906701" y="190649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</a:t>
              </a:r>
            </a:p>
          </p:txBody>
        </p:sp>
        <p:sp>
          <p:nvSpPr>
            <p:cNvPr id="84" name="textruta 83">
              <a:extLst>
                <a:ext uri="{FF2B5EF4-FFF2-40B4-BE49-F238E27FC236}">
                  <a16:creationId xmlns:a16="http://schemas.microsoft.com/office/drawing/2014/main" id="{D6F8FD05-5F67-D145-AFD8-A43BA4EE8B62}"/>
                </a:ext>
              </a:extLst>
            </p:cNvPr>
            <p:cNvSpPr txBox="1"/>
            <p:nvPr/>
          </p:nvSpPr>
          <p:spPr>
            <a:xfrm>
              <a:off x="3895231" y="2115623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2</a:t>
              </a:r>
            </a:p>
          </p:txBody>
        </p:sp>
        <p:cxnSp>
          <p:nvCxnSpPr>
            <p:cNvPr id="85" name="Rak 84">
              <a:extLst>
                <a:ext uri="{FF2B5EF4-FFF2-40B4-BE49-F238E27FC236}">
                  <a16:creationId xmlns:a16="http://schemas.microsoft.com/office/drawing/2014/main" id="{3D2A63D3-49FE-6942-81E6-7826AA6CDF30}"/>
                </a:ext>
              </a:extLst>
            </p:cNvPr>
            <p:cNvCxnSpPr>
              <a:cxnSpLocks/>
            </p:cNvCxnSpPr>
            <p:nvPr/>
          </p:nvCxnSpPr>
          <p:spPr>
            <a:xfrm>
              <a:off x="3951589" y="2175128"/>
              <a:ext cx="240800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upp 134">
            <a:extLst>
              <a:ext uri="{FF2B5EF4-FFF2-40B4-BE49-F238E27FC236}">
                <a16:creationId xmlns:a16="http://schemas.microsoft.com/office/drawing/2014/main" id="{EFAB1ECF-36B3-BD4D-81B7-671825CD54E8}"/>
              </a:ext>
            </a:extLst>
          </p:cNvPr>
          <p:cNvGrpSpPr/>
          <p:nvPr/>
        </p:nvGrpSpPr>
        <p:grpSpPr>
          <a:xfrm>
            <a:off x="4481814" y="3813405"/>
            <a:ext cx="541853" cy="591678"/>
            <a:chOff x="4408801" y="3626147"/>
            <a:chExt cx="541853" cy="591678"/>
          </a:xfrm>
        </p:grpSpPr>
        <p:sp>
          <p:nvSpPr>
            <p:cNvPr id="80" name="textruta 79">
              <a:extLst>
                <a:ext uri="{FF2B5EF4-FFF2-40B4-BE49-F238E27FC236}">
                  <a16:creationId xmlns:a16="http://schemas.microsoft.com/office/drawing/2014/main" id="{D6AA60F1-E092-B442-A9D9-84320453A54E}"/>
                </a:ext>
              </a:extLst>
            </p:cNvPr>
            <p:cNvSpPr txBox="1"/>
            <p:nvPr/>
          </p:nvSpPr>
          <p:spPr>
            <a:xfrm>
              <a:off x="4621028" y="3733911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86" name="Grupp 85">
              <a:extLst>
                <a:ext uri="{FF2B5EF4-FFF2-40B4-BE49-F238E27FC236}">
                  <a16:creationId xmlns:a16="http://schemas.microsoft.com/office/drawing/2014/main" id="{E9D6B16B-1E54-864E-B393-A07E6B9713BC}"/>
                </a:ext>
              </a:extLst>
            </p:cNvPr>
            <p:cNvGrpSpPr/>
            <p:nvPr/>
          </p:nvGrpSpPr>
          <p:grpSpPr>
            <a:xfrm>
              <a:off x="4408801" y="3626147"/>
              <a:ext cx="324128" cy="591678"/>
              <a:chOff x="3884888" y="1921701"/>
              <a:chExt cx="324128" cy="591678"/>
            </a:xfrm>
          </p:grpSpPr>
          <p:sp>
            <p:nvSpPr>
              <p:cNvPr id="87" name="textruta 86">
                <a:extLst>
                  <a:ext uri="{FF2B5EF4-FFF2-40B4-BE49-F238E27FC236}">
                    <a16:creationId xmlns:a16="http://schemas.microsoft.com/office/drawing/2014/main" id="{922811C9-92E8-1E46-AF2D-59F2243D41A9}"/>
                  </a:ext>
                </a:extLst>
              </p:cNvPr>
              <p:cNvSpPr txBox="1"/>
              <p:nvPr/>
            </p:nvSpPr>
            <p:spPr>
              <a:xfrm>
                <a:off x="3897582" y="1921701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</a:t>
                </a:r>
              </a:p>
            </p:txBody>
          </p:sp>
          <p:sp>
            <p:nvSpPr>
              <p:cNvPr id="88" name="textruta 87">
                <a:extLst>
                  <a:ext uri="{FF2B5EF4-FFF2-40B4-BE49-F238E27FC236}">
                    <a16:creationId xmlns:a16="http://schemas.microsoft.com/office/drawing/2014/main" id="{15E76DD3-E8C4-1040-9237-01726C150869}"/>
                  </a:ext>
                </a:extLst>
              </p:cNvPr>
              <p:cNvSpPr txBox="1"/>
              <p:nvPr/>
            </p:nvSpPr>
            <p:spPr>
              <a:xfrm>
                <a:off x="3884888" y="2144047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3</a:t>
                </a:r>
              </a:p>
            </p:txBody>
          </p:sp>
          <p:cxnSp>
            <p:nvCxnSpPr>
              <p:cNvPr id="89" name="Rak 88">
                <a:extLst>
                  <a:ext uri="{FF2B5EF4-FFF2-40B4-BE49-F238E27FC236}">
                    <a16:creationId xmlns:a16="http://schemas.microsoft.com/office/drawing/2014/main" id="{17625A98-8CD4-E641-BF6A-ABC23A3689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0286" y="2202470"/>
                <a:ext cx="245543" cy="896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ruta 89">
            <a:extLst>
              <a:ext uri="{FF2B5EF4-FFF2-40B4-BE49-F238E27FC236}">
                <a16:creationId xmlns:a16="http://schemas.microsoft.com/office/drawing/2014/main" id="{CDE84ED4-68E9-EC46-ACB8-412D6FB840FF}"/>
              </a:ext>
            </a:extLst>
          </p:cNvPr>
          <p:cNvSpPr txBox="1"/>
          <p:nvPr/>
        </p:nvSpPr>
        <p:spPr>
          <a:xfrm>
            <a:off x="4312014" y="3928109"/>
            <a:ext cx="24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∙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91" name="Grupp 90">
            <a:extLst>
              <a:ext uri="{FF2B5EF4-FFF2-40B4-BE49-F238E27FC236}">
                <a16:creationId xmlns:a16="http://schemas.microsoft.com/office/drawing/2014/main" id="{D07BB418-82DF-9A47-A67E-058120B03178}"/>
              </a:ext>
            </a:extLst>
          </p:cNvPr>
          <p:cNvGrpSpPr/>
          <p:nvPr/>
        </p:nvGrpSpPr>
        <p:grpSpPr>
          <a:xfrm>
            <a:off x="4991370" y="3813405"/>
            <a:ext cx="332142" cy="579938"/>
            <a:chOff x="3884758" y="1921701"/>
            <a:chExt cx="332142" cy="579938"/>
          </a:xfrm>
        </p:grpSpPr>
        <p:sp>
          <p:nvSpPr>
            <p:cNvPr id="92" name="textruta 91">
              <a:extLst>
                <a:ext uri="{FF2B5EF4-FFF2-40B4-BE49-F238E27FC236}">
                  <a16:creationId xmlns:a16="http://schemas.microsoft.com/office/drawing/2014/main" id="{1E8A718C-F797-1241-AA76-82120A8C854C}"/>
                </a:ext>
              </a:extLst>
            </p:cNvPr>
            <p:cNvSpPr txBox="1"/>
            <p:nvPr/>
          </p:nvSpPr>
          <p:spPr>
            <a:xfrm>
              <a:off x="3897582" y="192170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</a:t>
              </a:r>
            </a:p>
          </p:txBody>
        </p:sp>
        <p:sp>
          <p:nvSpPr>
            <p:cNvPr id="93" name="textruta 92">
              <a:extLst>
                <a:ext uri="{FF2B5EF4-FFF2-40B4-BE49-F238E27FC236}">
                  <a16:creationId xmlns:a16="http://schemas.microsoft.com/office/drawing/2014/main" id="{628D3EFA-44B4-A546-9ED5-7F46CA678F37}"/>
                </a:ext>
              </a:extLst>
            </p:cNvPr>
            <p:cNvSpPr txBox="1"/>
            <p:nvPr/>
          </p:nvSpPr>
          <p:spPr>
            <a:xfrm>
              <a:off x="3884758" y="2132307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6</a:t>
              </a:r>
            </a:p>
          </p:txBody>
        </p:sp>
        <p:cxnSp>
          <p:nvCxnSpPr>
            <p:cNvPr id="94" name="Rak 93">
              <a:extLst>
                <a:ext uri="{FF2B5EF4-FFF2-40B4-BE49-F238E27FC236}">
                  <a16:creationId xmlns:a16="http://schemas.microsoft.com/office/drawing/2014/main" id="{4F8F4668-0E80-154C-B24A-42B63FE079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0286" y="2202470"/>
              <a:ext cx="245543" cy="896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6" name="Picture 2" descr="Tärning-arkiv - Dryckesspel">
            <a:extLst>
              <a:ext uri="{FF2B5EF4-FFF2-40B4-BE49-F238E27FC236}">
                <a16:creationId xmlns:a16="http://schemas.microsoft.com/office/drawing/2014/main" id="{1CA45850-C89F-20DB-6019-EA3206330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7" t="8659" r="3223"/>
          <a:stretch/>
        </p:blipFill>
        <p:spPr bwMode="auto">
          <a:xfrm>
            <a:off x="6252190" y="631090"/>
            <a:ext cx="1082134" cy="116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A529B968-6128-DC98-430A-50D9DC7CA9C5}"/>
              </a:ext>
            </a:extLst>
          </p:cNvPr>
          <p:cNvGrpSpPr/>
          <p:nvPr/>
        </p:nvGrpSpPr>
        <p:grpSpPr>
          <a:xfrm>
            <a:off x="1654526" y="4724097"/>
            <a:ext cx="3284080" cy="579938"/>
            <a:chOff x="1898848" y="3429000"/>
            <a:chExt cx="3284080" cy="579938"/>
          </a:xfrm>
        </p:grpSpPr>
        <p:sp>
          <p:nvSpPr>
            <p:cNvPr id="101" name="Rektangel 100">
              <a:extLst>
                <a:ext uri="{FF2B5EF4-FFF2-40B4-BE49-F238E27FC236}">
                  <a16:creationId xmlns:a16="http://schemas.microsoft.com/office/drawing/2014/main" id="{B567CBE7-8455-CE48-A0F1-E79D9C8704A1}"/>
                </a:ext>
              </a:extLst>
            </p:cNvPr>
            <p:cNvSpPr/>
            <p:nvPr/>
          </p:nvSpPr>
          <p:spPr>
            <a:xfrm>
              <a:off x="1898848" y="3517613"/>
              <a:ext cx="32840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Svar:</a:t>
              </a:r>
              <a:r>
                <a:rPr lang="sv-SE" dirty="0">
                  <a:latin typeface="Bradley Hand Bold"/>
                  <a:cs typeface="Bradley Hand Bold"/>
                </a:rPr>
                <a:t> Sannolikheten är       .       </a:t>
              </a:r>
            </a:p>
          </p:txBody>
        </p:sp>
        <p:grpSp>
          <p:nvGrpSpPr>
            <p:cNvPr id="125" name="Grupp 124">
              <a:extLst>
                <a:ext uri="{FF2B5EF4-FFF2-40B4-BE49-F238E27FC236}">
                  <a16:creationId xmlns:a16="http://schemas.microsoft.com/office/drawing/2014/main" id="{6F324A04-FD31-855B-28F1-1AC35CFCE044}"/>
                </a:ext>
              </a:extLst>
            </p:cNvPr>
            <p:cNvGrpSpPr/>
            <p:nvPr/>
          </p:nvGrpSpPr>
          <p:grpSpPr>
            <a:xfrm>
              <a:off x="4432804" y="3429000"/>
              <a:ext cx="332142" cy="579938"/>
              <a:chOff x="3884758" y="1921701"/>
              <a:chExt cx="332142" cy="579938"/>
            </a:xfrm>
          </p:grpSpPr>
          <p:sp>
            <p:nvSpPr>
              <p:cNvPr id="126" name="textruta 125">
                <a:extLst>
                  <a:ext uri="{FF2B5EF4-FFF2-40B4-BE49-F238E27FC236}">
                    <a16:creationId xmlns:a16="http://schemas.microsoft.com/office/drawing/2014/main" id="{BFB4C7A8-C820-38B6-4FAA-C6D045D6BBCF}"/>
                  </a:ext>
                </a:extLst>
              </p:cNvPr>
              <p:cNvSpPr txBox="1"/>
              <p:nvPr/>
            </p:nvSpPr>
            <p:spPr>
              <a:xfrm>
                <a:off x="3897582" y="1921701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</a:t>
                </a:r>
              </a:p>
            </p:txBody>
          </p:sp>
          <p:sp>
            <p:nvSpPr>
              <p:cNvPr id="127" name="textruta 126">
                <a:extLst>
                  <a:ext uri="{FF2B5EF4-FFF2-40B4-BE49-F238E27FC236}">
                    <a16:creationId xmlns:a16="http://schemas.microsoft.com/office/drawing/2014/main" id="{0FDD5076-31D4-2671-8B8E-459F46B171D7}"/>
                  </a:ext>
                </a:extLst>
              </p:cNvPr>
              <p:cNvSpPr txBox="1"/>
              <p:nvPr/>
            </p:nvSpPr>
            <p:spPr>
              <a:xfrm>
                <a:off x="3884758" y="213230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6</a:t>
                </a:r>
              </a:p>
            </p:txBody>
          </p:sp>
          <p:cxnSp>
            <p:nvCxnSpPr>
              <p:cNvPr id="134" name="Rak 133">
                <a:extLst>
                  <a:ext uri="{FF2B5EF4-FFF2-40B4-BE49-F238E27FC236}">
                    <a16:creationId xmlns:a16="http://schemas.microsoft.com/office/drawing/2014/main" id="{C06D1CA5-4C84-D942-0B15-047975079E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0286" y="2202470"/>
                <a:ext cx="245543" cy="896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6" name="Rektangel 135">
            <a:extLst>
              <a:ext uri="{FF2B5EF4-FFF2-40B4-BE49-F238E27FC236}">
                <a16:creationId xmlns:a16="http://schemas.microsoft.com/office/drawing/2014/main" id="{2D4BABF8-15C7-83E3-305C-46DCF82EBFC5}"/>
              </a:ext>
            </a:extLst>
          </p:cNvPr>
          <p:cNvSpPr/>
          <p:nvPr/>
        </p:nvSpPr>
        <p:spPr>
          <a:xfrm>
            <a:off x="217444" y="235956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8522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48" grpId="0"/>
      <p:bldP spid="81" grpId="0"/>
      <p:bldP spid="90" grpId="0"/>
      <p:bldP spid="1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4E690A-FCE7-4C40-82CA-78C0DAA53D59}"/>
              </a:ext>
            </a:extLst>
          </p:cNvPr>
          <p:cNvSpPr/>
          <p:nvPr/>
        </p:nvSpPr>
        <p:spPr>
          <a:xfrm>
            <a:off x="148627" y="150163"/>
            <a:ext cx="8823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								</a:t>
            </a:r>
            <a:r>
              <a:rPr lang="sv-SE" sz="2400" b="1" dirty="0" err="1"/>
              <a:t>Kombinatorik</a:t>
            </a:r>
            <a:endParaRPr lang="sv-SE" sz="2400" b="1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525986C-0F87-AE43-8194-23EF7AD218D3}"/>
              </a:ext>
            </a:extLst>
          </p:cNvPr>
          <p:cNvSpPr/>
          <p:nvPr/>
        </p:nvSpPr>
        <p:spPr>
          <a:xfrm>
            <a:off x="3735025" y="931558"/>
            <a:ext cx="1650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50001"/>
                </a:solidFill>
              </a:rPr>
              <a:t>Kombinationer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584972C-39E1-BB47-9510-97F6E8904B07}"/>
              </a:ext>
            </a:extLst>
          </p:cNvPr>
          <p:cNvSpPr/>
          <p:nvPr/>
        </p:nvSpPr>
        <p:spPr>
          <a:xfrm>
            <a:off x="1464816" y="1300890"/>
            <a:ext cx="6986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matematik som handlar om att beräkna antalet möjliga kombinationer kallas för </a:t>
            </a:r>
            <a:r>
              <a:rPr lang="sv-SE" i="1" dirty="0" err="1">
                <a:solidFill>
                  <a:srgbClr val="950001"/>
                </a:solidFill>
              </a:rPr>
              <a:t>kombinatorik</a:t>
            </a:r>
            <a:r>
              <a:rPr lang="sv-SE" dirty="0"/>
              <a:t>. Det kan till exempel handla om hur många kombinationer det kan finnas av fyrsiffriga koder till mobilen.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13BE44F-A7FA-A44C-B752-1F9D5D947184}"/>
              </a:ext>
            </a:extLst>
          </p:cNvPr>
          <p:cNvSpPr/>
          <p:nvPr/>
        </p:nvSpPr>
        <p:spPr>
          <a:xfrm>
            <a:off x="3603340" y="2543950"/>
            <a:ext cx="2167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50001"/>
                </a:solidFill>
              </a:rPr>
              <a:t>Hur många tal? (I)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AFC11A3-A540-7741-874E-A0F87E04335F}"/>
              </a:ext>
            </a:extLst>
          </p:cNvPr>
          <p:cNvSpPr/>
          <p:nvPr/>
        </p:nvSpPr>
        <p:spPr>
          <a:xfrm>
            <a:off x="1417830" y="3138777"/>
            <a:ext cx="4840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många tresiffriga tal kan bildas av lapparna:  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CDA9392B-733D-8B49-A64A-9B27F7154A85}"/>
              </a:ext>
            </a:extLst>
          </p:cNvPr>
          <p:cNvGrpSpPr/>
          <p:nvPr/>
        </p:nvGrpSpPr>
        <p:grpSpPr>
          <a:xfrm>
            <a:off x="6162956" y="2967335"/>
            <a:ext cx="2137755" cy="701333"/>
            <a:chOff x="2736357" y="3300740"/>
            <a:chExt cx="2137755" cy="701333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0683DCA3-323D-F947-8101-8B6CEC95A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6357" y="3313409"/>
              <a:ext cx="690424" cy="645770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43E060F4-E4AC-FB49-93AD-C02B4C4C1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0356" y="3336667"/>
              <a:ext cx="515956" cy="665406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AD2CFFAE-15FF-DB41-8FBD-F2C5D0129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9888" y="3300740"/>
              <a:ext cx="604224" cy="614582"/>
            </a:xfrm>
            <a:prstGeom prst="rect">
              <a:avLst/>
            </a:prstGeom>
          </p:spPr>
        </p:pic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CE5B01DE-0312-524D-BE94-98869B45BBF1}"/>
              </a:ext>
            </a:extLst>
          </p:cNvPr>
          <p:cNvSpPr/>
          <p:nvPr/>
        </p:nvSpPr>
        <p:spPr>
          <a:xfrm>
            <a:off x="1295788" y="3958066"/>
            <a:ext cx="3692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siffran </a:t>
            </a:r>
            <a:r>
              <a:rPr lang="sv-SE" dirty="0">
                <a:solidFill>
                  <a:srgbClr val="950001"/>
                </a:solidFill>
              </a:rPr>
              <a:t>1</a:t>
            </a:r>
            <a:r>
              <a:rPr lang="sv-SE" dirty="0"/>
              <a:t> först kan vi bilda talen:  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0D8BCA16-53ED-F849-92B5-BB7275D89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29" y="3705850"/>
            <a:ext cx="413646" cy="386893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AC2B75FB-4AB5-7242-8301-18ED175EC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113" y="3691859"/>
            <a:ext cx="305780" cy="394351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EC3CF601-98F0-D64B-A117-776E65F90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23" y="3685326"/>
            <a:ext cx="387705" cy="394351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986AB403-0B35-BC41-8897-E4E1D7210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45" y="4205787"/>
            <a:ext cx="413646" cy="386893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C9A74234-4208-3740-B1F3-F4612E19C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455" y="4191741"/>
            <a:ext cx="305780" cy="394351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E3D056C9-E471-DA4B-9673-F7EBD5FBF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329" y="4207979"/>
            <a:ext cx="387705" cy="394351"/>
          </a:xfrm>
          <a:prstGeom prst="rect">
            <a:avLst/>
          </a:prstGeom>
        </p:spPr>
      </p:pic>
      <p:sp>
        <p:nvSpPr>
          <p:cNvPr id="33" name="Rektangel 32">
            <a:extLst>
              <a:ext uri="{FF2B5EF4-FFF2-40B4-BE49-F238E27FC236}">
                <a16:creationId xmlns:a16="http://schemas.microsoft.com/office/drawing/2014/main" id="{FFFD2FF2-4EE8-1C47-9155-4BC7E65977CF}"/>
              </a:ext>
            </a:extLst>
          </p:cNvPr>
          <p:cNvSpPr/>
          <p:nvPr/>
        </p:nvSpPr>
        <p:spPr>
          <a:xfrm>
            <a:off x="1311793" y="4878869"/>
            <a:ext cx="3692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siffran </a:t>
            </a:r>
            <a:r>
              <a:rPr lang="sv-SE" dirty="0">
                <a:solidFill>
                  <a:srgbClr val="950001"/>
                </a:solidFill>
              </a:rPr>
              <a:t>4</a:t>
            </a:r>
            <a:r>
              <a:rPr lang="sv-SE" dirty="0"/>
              <a:t> först kan vi bilda talen:  </a:t>
            </a: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F9B1DD77-D1FA-6F4E-A7AF-C1D6EB001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839" y="4870088"/>
            <a:ext cx="413646" cy="386893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753F306F-545A-1B4E-BD62-F16F4D4D1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32" y="4878869"/>
            <a:ext cx="305780" cy="394351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29246768-2541-FA4E-8EF6-77E70290A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80" y="4853850"/>
            <a:ext cx="387705" cy="394351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BC7BBA9C-BDFD-9B46-AD21-BDCD4F75E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775" y="5279427"/>
            <a:ext cx="413646" cy="386893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6BDAD6DD-ADDC-FC44-86B8-491E76134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768" y="5325863"/>
            <a:ext cx="305780" cy="394351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8A3D4F6C-A3CC-624C-B649-5AA732ECB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809" y="5280584"/>
            <a:ext cx="387705" cy="394351"/>
          </a:xfrm>
          <a:prstGeom prst="rect">
            <a:avLst/>
          </a:prstGeom>
        </p:spPr>
      </p:pic>
      <p:sp>
        <p:nvSpPr>
          <p:cNvPr id="40" name="Rektangel 39">
            <a:extLst>
              <a:ext uri="{FF2B5EF4-FFF2-40B4-BE49-F238E27FC236}">
                <a16:creationId xmlns:a16="http://schemas.microsoft.com/office/drawing/2014/main" id="{577D2654-EC0B-3845-8753-E674C93AF370}"/>
              </a:ext>
            </a:extLst>
          </p:cNvPr>
          <p:cNvSpPr/>
          <p:nvPr/>
        </p:nvSpPr>
        <p:spPr>
          <a:xfrm>
            <a:off x="1295788" y="5981051"/>
            <a:ext cx="3692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siffran </a:t>
            </a:r>
            <a:r>
              <a:rPr lang="sv-SE" dirty="0">
                <a:solidFill>
                  <a:srgbClr val="950001"/>
                </a:solidFill>
              </a:rPr>
              <a:t>7</a:t>
            </a:r>
            <a:r>
              <a:rPr lang="sv-SE" dirty="0"/>
              <a:t> först kan vi bilda talen:  </a:t>
            </a:r>
          </a:p>
        </p:txBody>
      </p:sp>
      <p:pic>
        <p:nvPicPr>
          <p:cNvPr id="41" name="Bildobjekt 40">
            <a:extLst>
              <a:ext uri="{FF2B5EF4-FFF2-40B4-BE49-F238E27FC236}">
                <a16:creationId xmlns:a16="http://schemas.microsoft.com/office/drawing/2014/main" id="{51ED2001-A807-464F-97AF-B34B7EDE3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834" y="5972270"/>
            <a:ext cx="413646" cy="386893"/>
          </a:xfrm>
          <a:prstGeom prst="rect">
            <a:avLst/>
          </a:prstGeom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A6A5640A-791F-AE4A-9238-47FDE8C67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75" y="5964812"/>
            <a:ext cx="305780" cy="394351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080BEC47-F005-EE4B-BFDC-B8E55A8D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843" y="5978788"/>
            <a:ext cx="387705" cy="394351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D91877E4-47E4-0749-99E7-69EFECB0E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770" y="6381609"/>
            <a:ext cx="413646" cy="386893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CC68B0BF-D5E2-174C-8B01-FCCC8B848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532" y="6414043"/>
            <a:ext cx="305780" cy="394351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D7D5DB64-C9B6-4C49-B727-CDD0EF838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370" y="6430565"/>
            <a:ext cx="387705" cy="394351"/>
          </a:xfrm>
          <a:prstGeom prst="rect">
            <a:avLst/>
          </a:prstGeom>
        </p:spPr>
      </p:pic>
      <p:sp>
        <p:nvSpPr>
          <p:cNvPr id="54" name="Rektangel 53">
            <a:extLst>
              <a:ext uri="{FF2B5EF4-FFF2-40B4-BE49-F238E27FC236}">
                <a16:creationId xmlns:a16="http://schemas.microsoft.com/office/drawing/2014/main" id="{D1344AEE-DDE4-AE4D-8953-A5ACC88B74C0}"/>
              </a:ext>
            </a:extLst>
          </p:cNvPr>
          <p:cNvSpPr/>
          <p:nvPr/>
        </p:nvSpPr>
        <p:spPr>
          <a:xfrm>
            <a:off x="6576948" y="4752878"/>
            <a:ext cx="2394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Sammanlagt kan vi alltså bilda </a:t>
            </a:r>
            <a:r>
              <a:rPr lang="sv-SE" b="1" dirty="0">
                <a:solidFill>
                  <a:srgbClr val="950001"/>
                </a:solidFill>
              </a:rPr>
              <a:t>6 </a:t>
            </a:r>
            <a:r>
              <a:rPr lang="sv-SE" dirty="0"/>
              <a:t>olika tal.   </a:t>
            </a:r>
          </a:p>
        </p:txBody>
      </p:sp>
    </p:spTree>
    <p:extLst>
      <p:ext uri="{BB962C8B-B14F-4D97-AF65-F5344CB8AC3E}">
        <p14:creationId xmlns:p14="http://schemas.microsoft.com/office/powerpoint/2010/main" val="35192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4" grpId="0"/>
      <p:bldP spid="33" grpId="0"/>
      <p:bldP spid="40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89748E2-3007-4542-985E-B2990B7CDBA1}"/>
              </a:ext>
            </a:extLst>
          </p:cNvPr>
          <p:cNvSpPr/>
          <p:nvPr/>
        </p:nvSpPr>
        <p:spPr>
          <a:xfrm>
            <a:off x="1470991" y="838387"/>
            <a:ext cx="6506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Siffrorna på de tre positionerna är </a:t>
            </a:r>
            <a:r>
              <a:rPr lang="sv-SE" i="1" dirty="0">
                <a:solidFill>
                  <a:srgbClr val="950001"/>
                </a:solidFill>
              </a:rPr>
              <a:t>beroende</a:t>
            </a:r>
            <a:r>
              <a:rPr lang="sv-SE" i="1" dirty="0"/>
              <a:t> </a:t>
            </a:r>
            <a:r>
              <a:rPr lang="sv-SE" dirty="0"/>
              <a:t>av varandra. </a:t>
            </a:r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7D210EE-342A-9948-9D4E-473BF59405BD}"/>
              </a:ext>
            </a:extLst>
          </p:cNvPr>
          <p:cNvSpPr/>
          <p:nvPr/>
        </p:nvSpPr>
        <p:spPr>
          <a:xfrm>
            <a:off x="845438" y="1344790"/>
            <a:ext cx="7453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Första siffran kan väljas bland </a:t>
            </a:r>
            <a:r>
              <a:rPr lang="sv-SE" dirty="0">
                <a:solidFill>
                  <a:srgbClr val="950001"/>
                </a:solidFill>
              </a:rPr>
              <a:t>3</a:t>
            </a:r>
            <a:r>
              <a:rPr lang="sv-SE" dirty="0"/>
              <a:t> siffror. När första siffran valts kan den andra siffran väljas bland </a:t>
            </a:r>
            <a:r>
              <a:rPr lang="sv-SE" dirty="0">
                <a:solidFill>
                  <a:srgbClr val="950001"/>
                </a:solidFill>
              </a:rPr>
              <a:t>2</a:t>
            </a:r>
            <a:r>
              <a:rPr lang="sv-SE" dirty="0"/>
              <a:t> siffror. Sen finns det bara </a:t>
            </a:r>
            <a:r>
              <a:rPr lang="sv-SE" dirty="0">
                <a:solidFill>
                  <a:srgbClr val="950001"/>
                </a:solidFill>
              </a:rPr>
              <a:t>1</a:t>
            </a:r>
            <a:r>
              <a:rPr lang="sv-SE" dirty="0"/>
              <a:t> siffra kvar som sista siffra. </a:t>
            </a:r>
          </a:p>
          <a:p>
            <a:r>
              <a:rPr lang="sv-SE" dirty="0"/>
              <a:t>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A9F61A1-52CD-DE49-8EB8-21184EB1AA0D}"/>
              </a:ext>
            </a:extLst>
          </p:cNvPr>
          <p:cNvSpPr/>
          <p:nvPr/>
        </p:nvSpPr>
        <p:spPr>
          <a:xfrm>
            <a:off x="1252454" y="3429000"/>
            <a:ext cx="1857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ett </a:t>
            </a:r>
            <a:r>
              <a:rPr lang="sv-SE" i="1" dirty="0"/>
              <a:t>träddiagram </a:t>
            </a:r>
            <a:r>
              <a:rPr lang="sv-SE" dirty="0"/>
              <a:t>kan det visas så här: </a:t>
            </a: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6A703872-0A22-DD42-A233-1E9F33665051}"/>
              </a:ext>
            </a:extLst>
          </p:cNvPr>
          <p:cNvSpPr/>
          <p:nvPr/>
        </p:nvSpPr>
        <p:spPr>
          <a:xfrm>
            <a:off x="444011" y="2162228"/>
            <a:ext cx="412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därför räkna ut antalet tal så här:  </a:t>
            </a:r>
            <a:endParaRPr lang="sv-SE" dirty="0">
              <a:effectLst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D9E3E24C-A121-C444-9C3E-4C5D5EC4DF9E}"/>
              </a:ext>
            </a:extLst>
          </p:cNvPr>
          <p:cNvSpPr/>
          <p:nvPr/>
        </p:nvSpPr>
        <p:spPr>
          <a:xfrm>
            <a:off x="4376956" y="2162228"/>
            <a:ext cx="13245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3 · 2 · 1 = 6 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DC53959-46B9-5241-8807-0427E06DE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15"/>
          <a:stretch/>
        </p:blipFill>
        <p:spPr>
          <a:xfrm>
            <a:off x="3505463" y="3796251"/>
            <a:ext cx="3112034" cy="458931"/>
          </a:xfrm>
          <a:prstGeom prst="rect">
            <a:avLst/>
          </a:prstGeom>
        </p:spPr>
      </p:pic>
      <p:grpSp>
        <p:nvGrpSpPr>
          <p:cNvPr id="10" name="Grupp 9">
            <a:extLst>
              <a:ext uri="{FF2B5EF4-FFF2-40B4-BE49-F238E27FC236}">
                <a16:creationId xmlns:a16="http://schemas.microsoft.com/office/drawing/2014/main" id="{0230C868-474F-DD46-8B91-DCF7CC903380}"/>
              </a:ext>
            </a:extLst>
          </p:cNvPr>
          <p:cNvGrpSpPr/>
          <p:nvPr/>
        </p:nvGrpSpPr>
        <p:grpSpPr>
          <a:xfrm>
            <a:off x="3580760" y="3085558"/>
            <a:ext cx="2356298" cy="710693"/>
            <a:chOff x="3580760" y="3085558"/>
            <a:chExt cx="2356298" cy="710693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7613FE14-CEB8-3E44-A3D9-FA961CEE1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7771" y="3115280"/>
              <a:ext cx="2209287" cy="680971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ADA80D39-7EC9-734E-909D-0176E1DAD745}"/>
                </a:ext>
              </a:extLst>
            </p:cNvPr>
            <p:cNvSpPr/>
            <p:nvPr/>
          </p:nvSpPr>
          <p:spPr>
            <a:xfrm>
              <a:off x="3580760" y="3085558"/>
              <a:ext cx="291993" cy="263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D5AB3D0D-78BD-084B-8983-1B5E02D9A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253" y="4267732"/>
            <a:ext cx="2959322" cy="40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3" grpId="0"/>
      <p:bldP spid="4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13153</TotalTime>
  <Words>1041</Words>
  <Application>Microsoft Macintosh PowerPoint</Application>
  <PresentationFormat>Bildspel på skärmen (4:3)</PresentationFormat>
  <Paragraphs>190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50</cp:revision>
  <dcterms:created xsi:type="dcterms:W3CDTF">2017-04-14T14:36:05Z</dcterms:created>
  <dcterms:modified xsi:type="dcterms:W3CDTF">2022-07-02T08:45:13Z</dcterms:modified>
</cp:coreProperties>
</file>