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38" r:id="rId2"/>
    <p:sldId id="340" r:id="rId3"/>
    <p:sldId id="339" r:id="rId4"/>
    <p:sldId id="34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ördiagnos 7.1_Uppgift 1-2" id="{21AB8BB0-8C34-9B43-AB99-E9BD43E9A7F1}">
          <p14:sldIdLst>
            <p14:sldId id="338"/>
          </p14:sldIdLst>
        </p14:section>
        <p14:section name="Fördiagnos 7.1_Uppgift 3-4" id="{7733A82B-2625-7A47-B50E-2E28B9BDECAF}">
          <p14:sldIdLst>
            <p14:sldId id="340"/>
          </p14:sldIdLst>
        </p14:section>
        <p14:section name="Fördiagnos 7.1_Uppgift 5-6" id="{CB491C67-DB47-084D-A6C0-AD21085D2EB7}">
          <p14:sldIdLst>
            <p14:sldId id="339"/>
          </p14:sldIdLst>
        </p14:section>
        <p14:section name="Fördiagnos 7.1_Uppgift 6-7" id="{39156A85-D52D-4341-9AB3-E28C0C17C89E}">
          <p14:sldIdLst>
            <p14:sldId id="34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7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just format 2 - Dekorfärg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Ljust format 2 - Dekorfärg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53"/>
    <p:restoredTop sz="96327"/>
  </p:normalViewPr>
  <p:slideViewPr>
    <p:cSldViewPr snapToGrid="0" snapToObjects="1">
      <p:cViewPr varScale="1">
        <p:scale>
          <a:sx n="131" d="100"/>
          <a:sy n="131" d="100"/>
        </p:scale>
        <p:origin x="200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3445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7311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9778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4813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6660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9135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861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21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1709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3232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A36A-5C23-1D40-B528-9E67AD032C19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8297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FA36A-5C23-1D40-B528-9E67AD032C19}" type="datetimeFigureOut">
              <a:rPr lang="sv-SE" smtClean="0"/>
              <a:t>2022-06-30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3B72E-9E49-674D-AA6A-326EFA27FCA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650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DD69500A-285A-DB91-EEE2-7B0766C7F413}"/>
              </a:ext>
            </a:extLst>
          </p:cNvPr>
          <p:cNvSpPr/>
          <p:nvPr/>
        </p:nvSpPr>
        <p:spPr>
          <a:xfrm>
            <a:off x="4044441" y="173425"/>
            <a:ext cx="13876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000" b="1" dirty="0"/>
              <a:t>Rita en bild</a:t>
            </a:r>
          </a:p>
        </p:txBody>
      </p:sp>
      <p:grpSp>
        <p:nvGrpSpPr>
          <p:cNvPr id="21" name="Grupp 20">
            <a:extLst>
              <a:ext uri="{FF2B5EF4-FFF2-40B4-BE49-F238E27FC236}">
                <a16:creationId xmlns:a16="http://schemas.microsoft.com/office/drawing/2014/main" id="{0FCDC76B-7BA6-32F2-D905-C94DF610CF3D}"/>
              </a:ext>
            </a:extLst>
          </p:cNvPr>
          <p:cNvGrpSpPr/>
          <p:nvPr/>
        </p:nvGrpSpPr>
        <p:grpSpPr>
          <a:xfrm>
            <a:off x="1418545" y="3305414"/>
            <a:ext cx="4309492" cy="493233"/>
            <a:chOff x="1545545" y="3343514"/>
            <a:chExt cx="4309492" cy="493233"/>
          </a:xfrm>
        </p:grpSpPr>
        <p:grpSp>
          <p:nvGrpSpPr>
            <p:cNvPr id="16" name="Grupp 15">
              <a:extLst>
                <a:ext uri="{FF2B5EF4-FFF2-40B4-BE49-F238E27FC236}">
                  <a16:creationId xmlns:a16="http://schemas.microsoft.com/office/drawing/2014/main" id="{AA3DE4CC-C0BC-4D92-BFEE-6F782EEB1DFF}"/>
                </a:ext>
              </a:extLst>
            </p:cNvPr>
            <p:cNvGrpSpPr/>
            <p:nvPr/>
          </p:nvGrpSpPr>
          <p:grpSpPr>
            <a:xfrm>
              <a:off x="1691274" y="3343514"/>
              <a:ext cx="4005469" cy="170972"/>
              <a:chOff x="1046504" y="3171138"/>
              <a:chExt cx="4005469" cy="170972"/>
            </a:xfrm>
          </p:grpSpPr>
          <p:grpSp>
            <p:nvGrpSpPr>
              <p:cNvPr id="12" name="Grupp 11">
                <a:extLst>
                  <a:ext uri="{FF2B5EF4-FFF2-40B4-BE49-F238E27FC236}">
                    <a16:creationId xmlns:a16="http://schemas.microsoft.com/office/drawing/2014/main" id="{B56A611A-9D9E-F5B4-A700-177F2D25DA4C}"/>
                  </a:ext>
                </a:extLst>
              </p:cNvPr>
              <p:cNvGrpSpPr/>
              <p:nvPr/>
            </p:nvGrpSpPr>
            <p:grpSpPr>
              <a:xfrm>
                <a:off x="1046504" y="3189218"/>
                <a:ext cx="4005469" cy="152892"/>
                <a:chOff x="1046504" y="3189218"/>
                <a:chExt cx="4005469" cy="152892"/>
              </a:xfrm>
            </p:grpSpPr>
            <p:cxnSp>
              <p:nvCxnSpPr>
                <p:cNvPr id="5" name="Rak 4">
                  <a:extLst>
                    <a:ext uri="{FF2B5EF4-FFF2-40B4-BE49-F238E27FC236}">
                      <a16:creationId xmlns:a16="http://schemas.microsoft.com/office/drawing/2014/main" id="{892F0E77-D27E-6CCF-62F2-5D6CC5CDF86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46504" y="3189218"/>
                  <a:ext cx="4005469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Rak 7">
                  <a:extLst>
                    <a:ext uri="{FF2B5EF4-FFF2-40B4-BE49-F238E27FC236}">
                      <a16:creationId xmlns:a16="http://schemas.microsoft.com/office/drawing/2014/main" id="{6BF2963E-3491-2B12-8DAD-FCF841968C2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59070" y="3189218"/>
                  <a:ext cx="0" cy="152892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" name="Rak 12">
                <a:extLst>
                  <a:ext uri="{FF2B5EF4-FFF2-40B4-BE49-F238E27FC236}">
                    <a16:creationId xmlns:a16="http://schemas.microsoft.com/office/drawing/2014/main" id="{6716D908-75D9-89EE-F19E-A17B865B9C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3001" y="3189218"/>
                <a:ext cx="0" cy="15289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Rak 13">
                <a:extLst>
                  <a:ext uri="{FF2B5EF4-FFF2-40B4-BE49-F238E27FC236}">
                    <a16:creationId xmlns:a16="http://schemas.microsoft.com/office/drawing/2014/main" id="{B295545D-1AD8-F62F-070D-90B0FE227A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78420" y="3189218"/>
                <a:ext cx="0" cy="15289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Rak 14">
                <a:extLst>
                  <a:ext uri="{FF2B5EF4-FFF2-40B4-BE49-F238E27FC236}">
                    <a16:creationId xmlns:a16="http://schemas.microsoft.com/office/drawing/2014/main" id="{D57E14C8-D8FC-29BE-55F7-38C9C56E37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041862" y="3171138"/>
                <a:ext cx="0" cy="15289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textruta 16">
              <a:extLst>
                <a:ext uri="{FF2B5EF4-FFF2-40B4-BE49-F238E27FC236}">
                  <a16:creationId xmlns:a16="http://schemas.microsoft.com/office/drawing/2014/main" id="{3D0D3B1C-5768-A0E1-409D-D36549388E93}"/>
                </a:ext>
              </a:extLst>
            </p:cNvPr>
            <p:cNvSpPr txBox="1"/>
            <p:nvPr/>
          </p:nvSpPr>
          <p:spPr>
            <a:xfrm>
              <a:off x="1545545" y="3463440"/>
              <a:ext cx="3165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/>
                <a:t>A</a:t>
              </a:r>
            </a:p>
          </p:txBody>
        </p:sp>
        <p:sp>
          <p:nvSpPr>
            <p:cNvPr id="18" name="textruta 17">
              <a:extLst>
                <a:ext uri="{FF2B5EF4-FFF2-40B4-BE49-F238E27FC236}">
                  <a16:creationId xmlns:a16="http://schemas.microsoft.com/office/drawing/2014/main" id="{E7582A0C-3D6C-C2EC-E6D0-8179CEE3DFBC}"/>
                </a:ext>
              </a:extLst>
            </p:cNvPr>
            <p:cNvSpPr txBox="1"/>
            <p:nvPr/>
          </p:nvSpPr>
          <p:spPr>
            <a:xfrm>
              <a:off x="2519476" y="3461488"/>
              <a:ext cx="3165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/>
                <a:t>B</a:t>
              </a:r>
            </a:p>
          </p:txBody>
        </p:sp>
        <p:sp>
          <p:nvSpPr>
            <p:cNvPr id="19" name="textruta 18">
              <a:extLst>
                <a:ext uri="{FF2B5EF4-FFF2-40B4-BE49-F238E27FC236}">
                  <a16:creationId xmlns:a16="http://schemas.microsoft.com/office/drawing/2014/main" id="{59EAD89E-2628-97B2-7F8C-60C99EBF54B0}"/>
                </a:ext>
              </a:extLst>
            </p:cNvPr>
            <p:cNvSpPr txBox="1"/>
            <p:nvPr/>
          </p:nvSpPr>
          <p:spPr>
            <a:xfrm>
              <a:off x="3964895" y="3467415"/>
              <a:ext cx="3165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/>
                <a:t>C</a:t>
              </a:r>
            </a:p>
          </p:txBody>
        </p:sp>
        <p:sp>
          <p:nvSpPr>
            <p:cNvPr id="20" name="textruta 19">
              <a:extLst>
                <a:ext uri="{FF2B5EF4-FFF2-40B4-BE49-F238E27FC236}">
                  <a16:creationId xmlns:a16="http://schemas.microsoft.com/office/drawing/2014/main" id="{F8DDBFA0-5A91-8A4D-22B9-03BE0624B966}"/>
                </a:ext>
              </a:extLst>
            </p:cNvPr>
            <p:cNvSpPr txBox="1"/>
            <p:nvPr/>
          </p:nvSpPr>
          <p:spPr>
            <a:xfrm>
              <a:off x="5538448" y="3461488"/>
              <a:ext cx="3165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/>
                <a:t>D</a:t>
              </a:r>
            </a:p>
          </p:txBody>
        </p:sp>
      </p:grpSp>
      <p:sp>
        <p:nvSpPr>
          <p:cNvPr id="22" name="Rektangel 21">
            <a:extLst>
              <a:ext uri="{FF2B5EF4-FFF2-40B4-BE49-F238E27FC236}">
                <a16:creationId xmlns:a16="http://schemas.microsoft.com/office/drawing/2014/main" id="{52C47B80-F6E7-E15D-3994-D56BF0A7D86B}"/>
              </a:ext>
            </a:extLst>
          </p:cNvPr>
          <p:cNvSpPr/>
          <p:nvPr/>
        </p:nvSpPr>
        <p:spPr>
          <a:xfrm>
            <a:off x="6038415" y="3169605"/>
            <a:ext cx="2698482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Rita en bild över hur vägen ser ut. 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887C883A-69A0-B255-7159-832BFB959351}"/>
              </a:ext>
            </a:extLst>
          </p:cNvPr>
          <p:cNvSpPr/>
          <p:nvPr/>
        </p:nvSpPr>
        <p:spPr>
          <a:xfrm>
            <a:off x="6038415" y="3550192"/>
            <a:ext cx="2190483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Sätt ut de olika sträckorna.</a:t>
            </a:r>
          </a:p>
        </p:txBody>
      </p:sp>
      <p:grpSp>
        <p:nvGrpSpPr>
          <p:cNvPr id="26" name="Grupp 25">
            <a:extLst>
              <a:ext uri="{FF2B5EF4-FFF2-40B4-BE49-F238E27FC236}">
                <a16:creationId xmlns:a16="http://schemas.microsoft.com/office/drawing/2014/main" id="{51655594-9361-CEF4-D0FE-E0E2979CA838}"/>
              </a:ext>
            </a:extLst>
          </p:cNvPr>
          <p:cNvGrpSpPr/>
          <p:nvPr/>
        </p:nvGrpSpPr>
        <p:grpSpPr>
          <a:xfrm>
            <a:off x="1576839" y="3757964"/>
            <a:ext cx="2431916" cy="514265"/>
            <a:chOff x="1576839" y="3757964"/>
            <a:chExt cx="2431916" cy="514265"/>
          </a:xfrm>
        </p:grpSpPr>
        <p:sp>
          <p:nvSpPr>
            <p:cNvPr id="24" name="Vänster klammerparentes 23">
              <a:extLst>
                <a:ext uri="{FF2B5EF4-FFF2-40B4-BE49-F238E27FC236}">
                  <a16:creationId xmlns:a16="http://schemas.microsoft.com/office/drawing/2014/main" id="{224E0A87-B244-CF46-CCF0-FE4B86E488A4}"/>
                </a:ext>
              </a:extLst>
            </p:cNvPr>
            <p:cNvSpPr/>
            <p:nvPr/>
          </p:nvSpPr>
          <p:spPr>
            <a:xfrm rot="16200000">
              <a:off x="2676454" y="2658349"/>
              <a:ext cx="232686" cy="2431916"/>
            </a:xfrm>
            <a:prstGeom prst="leftBrac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C031B38E-F0E6-32E6-0297-A9312615E072}"/>
                </a:ext>
              </a:extLst>
            </p:cNvPr>
            <p:cNvSpPr/>
            <p:nvPr/>
          </p:nvSpPr>
          <p:spPr>
            <a:xfrm>
              <a:off x="2472837" y="3964452"/>
              <a:ext cx="63991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1400" b="1" dirty="0">
                  <a:solidFill>
                    <a:srgbClr val="00B050"/>
                  </a:solidFill>
                </a:rPr>
                <a:t>12 km</a:t>
              </a:r>
              <a:endParaRPr lang="sv-SE" sz="1400" dirty="0"/>
            </a:p>
          </p:txBody>
        </p:sp>
      </p:grpSp>
      <p:grpSp>
        <p:nvGrpSpPr>
          <p:cNvPr id="27" name="Grupp 26">
            <a:extLst>
              <a:ext uri="{FF2B5EF4-FFF2-40B4-BE49-F238E27FC236}">
                <a16:creationId xmlns:a16="http://schemas.microsoft.com/office/drawing/2014/main" id="{DB4AF75F-5BDA-9F32-9F99-ACD2FEB44AE7}"/>
              </a:ext>
            </a:extLst>
          </p:cNvPr>
          <p:cNvGrpSpPr/>
          <p:nvPr/>
        </p:nvGrpSpPr>
        <p:grpSpPr>
          <a:xfrm rot="10800000">
            <a:off x="2550771" y="2764932"/>
            <a:ext cx="3008862" cy="523592"/>
            <a:chOff x="1075728" y="3732911"/>
            <a:chExt cx="2858975" cy="461690"/>
          </a:xfrm>
        </p:grpSpPr>
        <p:sp>
          <p:nvSpPr>
            <p:cNvPr id="28" name="Vänster klammerparentes 27">
              <a:extLst>
                <a:ext uri="{FF2B5EF4-FFF2-40B4-BE49-F238E27FC236}">
                  <a16:creationId xmlns:a16="http://schemas.microsoft.com/office/drawing/2014/main" id="{BAC3AB20-6A36-F6FC-379C-E6EE40F13BC4}"/>
                </a:ext>
              </a:extLst>
            </p:cNvPr>
            <p:cNvSpPr/>
            <p:nvPr/>
          </p:nvSpPr>
          <p:spPr>
            <a:xfrm rot="16200000">
              <a:off x="2388873" y="2419766"/>
              <a:ext cx="232686" cy="2858975"/>
            </a:xfrm>
            <a:prstGeom prst="leftBrac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endParaRPr>
            </a:p>
          </p:txBody>
        </p:sp>
        <p:sp>
          <p:nvSpPr>
            <p:cNvPr id="29" name="Rektangel 28">
              <a:extLst>
                <a:ext uri="{FF2B5EF4-FFF2-40B4-BE49-F238E27FC236}">
                  <a16:creationId xmlns:a16="http://schemas.microsoft.com/office/drawing/2014/main" id="{B5F49F7E-FF60-0311-AE57-1CCE1BA2ED10}"/>
                </a:ext>
              </a:extLst>
            </p:cNvPr>
            <p:cNvSpPr/>
            <p:nvPr/>
          </p:nvSpPr>
          <p:spPr>
            <a:xfrm rot="10800000">
              <a:off x="2106859" y="3923211"/>
              <a:ext cx="608041" cy="2713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1400" b="1" dirty="0">
                  <a:solidFill>
                    <a:srgbClr val="0070C0"/>
                  </a:solidFill>
                </a:rPr>
                <a:t>15 km</a:t>
              </a:r>
              <a:endParaRPr lang="sv-SE" sz="1400" dirty="0">
                <a:solidFill>
                  <a:srgbClr val="0070C0"/>
                </a:solidFill>
              </a:endParaRPr>
            </a:p>
          </p:txBody>
        </p:sp>
      </p:grpSp>
      <p:sp>
        <p:nvSpPr>
          <p:cNvPr id="30" name="Rektangel 29">
            <a:extLst>
              <a:ext uri="{FF2B5EF4-FFF2-40B4-BE49-F238E27FC236}">
                <a16:creationId xmlns:a16="http://schemas.microsoft.com/office/drawing/2014/main" id="{4510F21D-9897-50C0-80C0-E334743C6E5B}"/>
              </a:ext>
            </a:extLst>
          </p:cNvPr>
          <p:cNvSpPr/>
          <p:nvPr/>
        </p:nvSpPr>
        <p:spPr>
          <a:xfrm>
            <a:off x="6038415" y="3990651"/>
            <a:ext cx="2996255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Sträckan AB är 1/3 av sträckan BD. Alltså är AB lika med 15 / 3 km = </a:t>
            </a:r>
            <a:r>
              <a:rPr lang="sv-SE" sz="1400" dirty="0">
                <a:solidFill>
                  <a:srgbClr val="FF0000"/>
                </a:solidFill>
              </a:rPr>
              <a:t>5 km</a:t>
            </a:r>
            <a:r>
              <a:rPr lang="sv-SE" sz="1400" dirty="0"/>
              <a:t>. </a:t>
            </a:r>
          </a:p>
        </p:txBody>
      </p:sp>
      <p:grpSp>
        <p:nvGrpSpPr>
          <p:cNvPr id="31" name="Grupp 30">
            <a:extLst>
              <a:ext uri="{FF2B5EF4-FFF2-40B4-BE49-F238E27FC236}">
                <a16:creationId xmlns:a16="http://schemas.microsoft.com/office/drawing/2014/main" id="{6AB9D564-BF43-1065-9284-D0D87508C832}"/>
              </a:ext>
            </a:extLst>
          </p:cNvPr>
          <p:cNvGrpSpPr/>
          <p:nvPr/>
        </p:nvGrpSpPr>
        <p:grpSpPr>
          <a:xfrm rot="10800000">
            <a:off x="1564273" y="2781209"/>
            <a:ext cx="986496" cy="514415"/>
            <a:chOff x="2282820" y="3867238"/>
            <a:chExt cx="937354" cy="453599"/>
          </a:xfrm>
        </p:grpSpPr>
        <p:sp>
          <p:nvSpPr>
            <p:cNvPr id="32" name="Vänster klammerparentes 31">
              <a:extLst>
                <a:ext uri="{FF2B5EF4-FFF2-40B4-BE49-F238E27FC236}">
                  <a16:creationId xmlns:a16="http://schemas.microsoft.com/office/drawing/2014/main" id="{F2DB1FCF-FF12-1B9F-0BE8-CD69EC2D4DB5}"/>
                </a:ext>
              </a:extLst>
            </p:cNvPr>
            <p:cNvSpPr/>
            <p:nvPr/>
          </p:nvSpPr>
          <p:spPr>
            <a:xfrm rot="16200000">
              <a:off x="2635153" y="3514905"/>
              <a:ext cx="232688" cy="937354"/>
            </a:xfrm>
            <a:prstGeom prst="leftBrac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>
                <a:ln>
                  <a:solidFill>
                    <a:srgbClr val="0070C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33" name="Rektangel 32">
              <a:extLst>
                <a:ext uri="{FF2B5EF4-FFF2-40B4-BE49-F238E27FC236}">
                  <a16:creationId xmlns:a16="http://schemas.microsoft.com/office/drawing/2014/main" id="{6507CAC9-C540-C722-9796-3A45540AF31C}"/>
                </a:ext>
              </a:extLst>
            </p:cNvPr>
            <p:cNvSpPr/>
            <p:nvPr/>
          </p:nvSpPr>
          <p:spPr>
            <a:xfrm rot="10800000">
              <a:off x="2433228" y="4049447"/>
              <a:ext cx="521222" cy="2713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1400" b="1" dirty="0">
                  <a:solidFill>
                    <a:srgbClr val="FF0000"/>
                  </a:solidFill>
                </a:rPr>
                <a:t>5 km</a:t>
              </a:r>
              <a:endParaRPr lang="sv-SE" sz="1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4" name="Rektangel 33">
            <a:extLst>
              <a:ext uri="{FF2B5EF4-FFF2-40B4-BE49-F238E27FC236}">
                <a16:creationId xmlns:a16="http://schemas.microsoft.com/office/drawing/2014/main" id="{79897C53-8D2F-E59F-913C-0D6D194F9F23}"/>
              </a:ext>
            </a:extLst>
          </p:cNvPr>
          <p:cNvSpPr/>
          <p:nvPr/>
        </p:nvSpPr>
        <p:spPr>
          <a:xfrm>
            <a:off x="1418545" y="5006286"/>
            <a:ext cx="27162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Avståndet mellan C och D: </a:t>
            </a:r>
          </a:p>
        </p:txBody>
      </p:sp>
      <p:sp>
        <p:nvSpPr>
          <p:cNvPr id="35" name="Rektangel 34">
            <a:extLst>
              <a:ext uri="{FF2B5EF4-FFF2-40B4-BE49-F238E27FC236}">
                <a16:creationId xmlns:a16="http://schemas.microsoft.com/office/drawing/2014/main" id="{D4563DA3-1FBD-EF11-E5BD-E4CA64363078}"/>
              </a:ext>
            </a:extLst>
          </p:cNvPr>
          <p:cNvSpPr/>
          <p:nvPr/>
        </p:nvSpPr>
        <p:spPr>
          <a:xfrm>
            <a:off x="3928282" y="5006286"/>
            <a:ext cx="19383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(15 + 5 – 12) km =</a:t>
            </a: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C2C00A05-2A96-F283-7031-D72DA37E34FA}"/>
              </a:ext>
            </a:extLst>
          </p:cNvPr>
          <p:cNvSpPr/>
          <p:nvPr/>
        </p:nvSpPr>
        <p:spPr>
          <a:xfrm>
            <a:off x="5675342" y="5006286"/>
            <a:ext cx="7072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8 km </a:t>
            </a:r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AA180948-BE53-6866-D42B-7F0E75CB6C54}"/>
              </a:ext>
            </a:extLst>
          </p:cNvPr>
          <p:cNvSpPr/>
          <p:nvPr/>
        </p:nvSpPr>
        <p:spPr>
          <a:xfrm>
            <a:off x="1458204" y="5805490"/>
            <a:ext cx="27162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u="sng" dirty="0"/>
              <a:t>Svar</a:t>
            </a:r>
            <a:r>
              <a:rPr lang="sv-SE" dirty="0"/>
              <a:t>: Avståndet är 8 km. </a:t>
            </a:r>
          </a:p>
        </p:txBody>
      </p:sp>
      <p:grpSp>
        <p:nvGrpSpPr>
          <p:cNvPr id="40" name="Grupp 39">
            <a:extLst>
              <a:ext uri="{FF2B5EF4-FFF2-40B4-BE49-F238E27FC236}">
                <a16:creationId xmlns:a16="http://schemas.microsoft.com/office/drawing/2014/main" id="{156236BF-D392-6B3D-83DC-5A006EA843B8}"/>
              </a:ext>
            </a:extLst>
          </p:cNvPr>
          <p:cNvGrpSpPr/>
          <p:nvPr/>
        </p:nvGrpSpPr>
        <p:grpSpPr>
          <a:xfrm>
            <a:off x="999974" y="271916"/>
            <a:ext cx="7081493" cy="2267595"/>
            <a:chOff x="999974" y="271916"/>
            <a:chExt cx="7081493" cy="2267595"/>
          </a:xfrm>
        </p:grpSpPr>
        <p:sp>
          <p:nvSpPr>
            <p:cNvPr id="2" name="Rektangel 1">
              <a:extLst>
                <a:ext uri="{FF2B5EF4-FFF2-40B4-BE49-F238E27FC236}">
                  <a16:creationId xmlns:a16="http://schemas.microsoft.com/office/drawing/2014/main" id="{B015EFA6-4785-F89B-A148-36F7F497AE13}"/>
                </a:ext>
              </a:extLst>
            </p:cNvPr>
            <p:cNvSpPr/>
            <p:nvPr/>
          </p:nvSpPr>
          <p:spPr>
            <a:xfrm>
              <a:off x="999974" y="785185"/>
              <a:ext cx="6948938" cy="1754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dirty="0"/>
                <a:t>Fyra byar A, B, C och D ligger längs en väg. Från A till C är </a:t>
              </a:r>
            </a:p>
            <a:p>
              <a:r>
                <a:rPr lang="sv-SE" dirty="0"/>
                <a:t>det </a:t>
              </a:r>
              <a:r>
                <a:rPr lang="sv-SE" b="1" dirty="0">
                  <a:solidFill>
                    <a:srgbClr val="00B050"/>
                  </a:solidFill>
                </a:rPr>
                <a:t>12 km </a:t>
              </a:r>
              <a:r>
                <a:rPr lang="sv-SE" dirty="0"/>
                <a:t>och från B till D är det </a:t>
              </a:r>
              <a:r>
                <a:rPr lang="sv-SE" b="1" dirty="0">
                  <a:solidFill>
                    <a:schemeClr val="accent1">
                      <a:lumMod val="75000"/>
                    </a:schemeClr>
                  </a:solidFill>
                </a:rPr>
                <a:t>15 km</a:t>
              </a:r>
              <a:r>
                <a:rPr lang="sv-SE" dirty="0"/>
                <a:t>. </a:t>
              </a:r>
            </a:p>
            <a:p>
              <a:endParaRPr lang="sv-SE" dirty="0"/>
            </a:p>
            <a:p>
              <a:r>
                <a:rPr lang="sv-SE" dirty="0"/>
                <a:t>Avståndet mellan A och B är </a:t>
              </a:r>
              <a:r>
                <a:rPr lang="sv-SE" dirty="0">
                  <a:solidFill>
                    <a:srgbClr val="FF0000"/>
                  </a:solidFill>
                </a:rPr>
                <a:t>en tredjedel </a:t>
              </a:r>
              <a:r>
                <a:rPr lang="sv-SE" dirty="0"/>
                <a:t>av avståndet mellan B och D.</a:t>
              </a:r>
            </a:p>
            <a:p>
              <a:endParaRPr lang="sv-SE" dirty="0"/>
            </a:p>
            <a:p>
              <a:r>
                <a:rPr lang="sv-SE" dirty="0"/>
                <a:t>Hur långt är det mellan C och D? </a:t>
              </a:r>
            </a:p>
          </p:txBody>
        </p:sp>
        <p:pic>
          <p:nvPicPr>
            <p:cNvPr id="1026" name="Picture 2" descr="Reseguide: Danmarks mysigaste byar | Semesterorter i Danmark">
              <a:extLst>
                <a:ext uri="{FF2B5EF4-FFF2-40B4-BE49-F238E27FC236}">
                  <a16:creationId xmlns:a16="http://schemas.microsoft.com/office/drawing/2014/main" id="{BED4D2DA-42F2-6587-07BB-FD96B75785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93844" y="271916"/>
              <a:ext cx="1387623" cy="1387623"/>
            </a:xfrm>
            <a:prstGeom prst="ellipse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33811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2" grpId="0" animBg="1"/>
      <p:bldP spid="23" grpId="0" animBg="1"/>
      <p:bldP spid="30" grpId="0" animBg="1"/>
      <p:bldP spid="34" grpId="0"/>
      <p:bldP spid="35" grpId="0"/>
      <p:bldP spid="36" grpId="0"/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2860A167-5352-C1F6-01B6-2A4AF90DDE1B}"/>
              </a:ext>
            </a:extLst>
          </p:cNvPr>
          <p:cNvSpPr/>
          <p:nvPr/>
        </p:nvSpPr>
        <p:spPr>
          <a:xfrm>
            <a:off x="3863569" y="213618"/>
            <a:ext cx="18489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000" b="1" dirty="0"/>
              <a:t>Gissa och pröva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67022CD4-E92C-663C-103A-8B49F3FA4A9C}"/>
              </a:ext>
            </a:extLst>
          </p:cNvPr>
          <p:cNvSpPr/>
          <p:nvPr/>
        </p:nvSpPr>
        <p:spPr>
          <a:xfrm>
            <a:off x="1535304" y="819761"/>
            <a:ext cx="41771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Linas pappa är fyra gånger så gammal som Lina. När Lina föddes var pappa 27 år. </a:t>
            </a:r>
          </a:p>
          <a:p>
            <a:endParaRPr lang="sv-SE" dirty="0"/>
          </a:p>
          <a:p>
            <a:r>
              <a:rPr lang="sv-SE" dirty="0"/>
              <a:t>Hur gammal är Lina idag? </a:t>
            </a:r>
          </a:p>
        </p:txBody>
      </p:sp>
      <p:pic>
        <p:nvPicPr>
          <p:cNvPr id="3074" name="Picture 2" descr="10 böcker om relationen mellan pappa och dotter - SelmaStories">
            <a:extLst>
              <a:ext uri="{FF2B5EF4-FFF2-40B4-BE49-F238E27FC236}">
                <a16:creationId xmlns:a16="http://schemas.microsoft.com/office/drawing/2014/main" id="{D1C2D62B-6EC9-7847-1225-60C7159C4E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260" y="508266"/>
            <a:ext cx="1383596" cy="138359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32A8D5B3-2EB5-D238-940A-BB868428A53A}"/>
              </a:ext>
            </a:extLst>
          </p:cNvPr>
          <p:cNvSpPr/>
          <p:nvPr/>
        </p:nvSpPr>
        <p:spPr>
          <a:xfrm>
            <a:off x="962226" y="2457351"/>
            <a:ext cx="5323323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Gör en tabell och pröva dig fram tills du hittar två åldrar som stämmer. </a:t>
            </a:r>
          </a:p>
        </p:txBody>
      </p:sp>
      <p:graphicFrame>
        <p:nvGraphicFramePr>
          <p:cNvPr id="4" name="Tabell 5">
            <a:extLst>
              <a:ext uri="{FF2B5EF4-FFF2-40B4-BE49-F238E27FC236}">
                <a16:creationId xmlns:a16="http://schemas.microsoft.com/office/drawing/2014/main" id="{C5BAA6F4-C01B-455E-6F7A-04404698B1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141808"/>
              </p:ext>
            </p:extLst>
          </p:nvPr>
        </p:nvGraphicFramePr>
        <p:xfrm>
          <a:off x="1704692" y="3071519"/>
          <a:ext cx="2867308" cy="259588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933405">
                  <a:extLst>
                    <a:ext uri="{9D8B030D-6E8A-4147-A177-3AD203B41FA5}">
                      <a16:colId xmlns:a16="http://schemas.microsoft.com/office/drawing/2014/main" val="2067325151"/>
                    </a:ext>
                  </a:extLst>
                </a:gridCol>
                <a:gridCol w="956441">
                  <a:extLst>
                    <a:ext uri="{9D8B030D-6E8A-4147-A177-3AD203B41FA5}">
                      <a16:colId xmlns:a16="http://schemas.microsoft.com/office/drawing/2014/main" val="2700657716"/>
                    </a:ext>
                  </a:extLst>
                </a:gridCol>
                <a:gridCol w="977462">
                  <a:extLst>
                    <a:ext uri="{9D8B030D-6E8A-4147-A177-3AD203B41FA5}">
                      <a16:colId xmlns:a16="http://schemas.microsoft.com/office/drawing/2014/main" val="446617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dirty="0">
                          <a:solidFill>
                            <a:schemeClr val="tx1"/>
                          </a:solidFill>
                        </a:rPr>
                        <a:t>Lina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7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>
                          <a:solidFill>
                            <a:schemeClr val="tx1"/>
                          </a:solidFill>
                        </a:rPr>
                        <a:t>Pappa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7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7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998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070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01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3309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2945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8860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6101145"/>
                  </a:ext>
                </a:extLst>
              </a:tr>
            </a:tbl>
          </a:graphicData>
        </a:graphic>
      </p:graphicFrame>
      <p:sp>
        <p:nvSpPr>
          <p:cNvPr id="7" name="textruta 6">
            <a:extLst>
              <a:ext uri="{FF2B5EF4-FFF2-40B4-BE49-F238E27FC236}">
                <a16:creationId xmlns:a16="http://schemas.microsoft.com/office/drawing/2014/main" id="{EB101DBD-61BE-57D4-0606-3E0B344D577B}"/>
              </a:ext>
            </a:extLst>
          </p:cNvPr>
          <p:cNvSpPr txBox="1"/>
          <p:nvPr/>
        </p:nvSpPr>
        <p:spPr>
          <a:xfrm>
            <a:off x="1846592" y="3429000"/>
            <a:ext cx="613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0 år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9BA1CAE4-E567-7568-1C09-50477EE0B705}"/>
              </a:ext>
            </a:extLst>
          </p:cNvPr>
          <p:cNvSpPr txBox="1"/>
          <p:nvPr/>
        </p:nvSpPr>
        <p:spPr>
          <a:xfrm>
            <a:off x="2755736" y="3429000"/>
            <a:ext cx="712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27 år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0A2D95D4-39CA-DF57-E343-B16B58A5FC4A}"/>
              </a:ext>
            </a:extLst>
          </p:cNvPr>
          <p:cNvSpPr txBox="1"/>
          <p:nvPr/>
        </p:nvSpPr>
        <p:spPr>
          <a:xfrm>
            <a:off x="1846955" y="3798332"/>
            <a:ext cx="613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5 år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ECBA459F-268D-0CA4-F606-181E5D6A85AE}"/>
              </a:ext>
            </a:extLst>
          </p:cNvPr>
          <p:cNvSpPr txBox="1"/>
          <p:nvPr/>
        </p:nvSpPr>
        <p:spPr>
          <a:xfrm>
            <a:off x="2755373" y="3817589"/>
            <a:ext cx="712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32 år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545E4400-2E47-DC7A-A67B-828978995FB1}"/>
              </a:ext>
            </a:extLst>
          </p:cNvPr>
          <p:cNvSpPr txBox="1"/>
          <p:nvPr/>
        </p:nvSpPr>
        <p:spPr>
          <a:xfrm>
            <a:off x="3763276" y="3817589"/>
            <a:ext cx="712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Fel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9D312E7B-5CBB-5017-2F44-CEFC2977041C}"/>
              </a:ext>
            </a:extLst>
          </p:cNvPr>
          <p:cNvSpPr/>
          <p:nvPr/>
        </p:nvSpPr>
        <p:spPr>
          <a:xfrm>
            <a:off x="4865740" y="3694361"/>
            <a:ext cx="3069569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När Lina är 5 år är pappa 32 år, (27 + 5). 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49C99579-AB3B-763A-F29F-1139F4853B4C}"/>
              </a:ext>
            </a:extLst>
          </p:cNvPr>
          <p:cNvSpPr txBox="1"/>
          <p:nvPr/>
        </p:nvSpPr>
        <p:spPr>
          <a:xfrm>
            <a:off x="1846592" y="4186921"/>
            <a:ext cx="613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6 år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EF0E99A1-45AB-ABE2-AAC1-CB24001622B1}"/>
              </a:ext>
            </a:extLst>
          </p:cNvPr>
          <p:cNvSpPr txBox="1"/>
          <p:nvPr/>
        </p:nvSpPr>
        <p:spPr>
          <a:xfrm>
            <a:off x="2755373" y="4186921"/>
            <a:ext cx="712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33 år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711374CE-BE3D-E4AC-734B-7359280E672E}"/>
              </a:ext>
            </a:extLst>
          </p:cNvPr>
          <p:cNvSpPr txBox="1"/>
          <p:nvPr/>
        </p:nvSpPr>
        <p:spPr>
          <a:xfrm>
            <a:off x="3761791" y="4175815"/>
            <a:ext cx="712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Fel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2386C21B-393A-FCAE-8240-20EEC796B5AA}"/>
              </a:ext>
            </a:extLst>
          </p:cNvPr>
          <p:cNvSpPr txBox="1"/>
          <p:nvPr/>
        </p:nvSpPr>
        <p:spPr>
          <a:xfrm>
            <a:off x="1846592" y="4554879"/>
            <a:ext cx="712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7 år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8A310CB2-E139-022F-38CA-10BD05B4A656}"/>
              </a:ext>
            </a:extLst>
          </p:cNvPr>
          <p:cNvSpPr txBox="1"/>
          <p:nvPr/>
        </p:nvSpPr>
        <p:spPr>
          <a:xfrm>
            <a:off x="2755373" y="4563659"/>
            <a:ext cx="712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34 år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3DAC55B7-B223-708C-E8E1-A9C57F9347C3}"/>
              </a:ext>
            </a:extLst>
          </p:cNvPr>
          <p:cNvSpPr txBox="1"/>
          <p:nvPr/>
        </p:nvSpPr>
        <p:spPr>
          <a:xfrm>
            <a:off x="3746857" y="4563659"/>
            <a:ext cx="712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Fel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F5F9426D-5539-FE1B-F5C4-F9D5CA7AB60D}"/>
              </a:ext>
            </a:extLst>
          </p:cNvPr>
          <p:cNvSpPr txBox="1"/>
          <p:nvPr/>
        </p:nvSpPr>
        <p:spPr>
          <a:xfrm>
            <a:off x="1836908" y="4924211"/>
            <a:ext cx="712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8 år</a:t>
            </a: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28050D79-CEAF-4E74-E9A4-F24A6390910D}"/>
              </a:ext>
            </a:extLst>
          </p:cNvPr>
          <p:cNvSpPr txBox="1"/>
          <p:nvPr/>
        </p:nvSpPr>
        <p:spPr>
          <a:xfrm>
            <a:off x="2755371" y="4924211"/>
            <a:ext cx="712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35 år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9DF5E7CE-D914-B7BB-7437-35B762597FD3}"/>
              </a:ext>
            </a:extLst>
          </p:cNvPr>
          <p:cNvSpPr txBox="1"/>
          <p:nvPr/>
        </p:nvSpPr>
        <p:spPr>
          <a:xfrm>
            <a:off x="3742786" y="4939992"/>
            <a:ext cx="712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Fel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61598B34-B4C3-35AF-9FC3-328B28086996}"/>
              </a:ext>
            </a:extLst>
          </p:cNvPr>
          <p:cNvSpPr txBox="1"/>
          <p:nvPr/>
        </p:nvSpPr>
        <p:spPr>
          <a:xfrm>
            <a:off x="1819328" y="5296559"/>
            <a:ext cx="712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9 år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E90B6138-B082-9499-F0F1-0FC89F270FB4}"/>
              </a:ext>
            </a:extLst>
          </p:cNvPr>
          <p:cNvSpPr txBox="1"/>
          <p:nvPr/>
        </p:nvSpPr>
        <p:spPr>
          <a:xfrm>
            <a:off x="2755372" y="5309324"/>
            <a:ext cx="712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36 år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BD6FB6F8-64C8-23CF-0207-7E2E5BD6BA0A}"/>
              </a:ext>
            </a:extLst>
          </p:cNvPr>
          <p:cNvSpPr txBox="1"/>
          <p:nvPr/>
        </p:nvSpPr>
        <p:spPr>
          <a:xfrm>
            <a:off x="3725206" y="5291217"/>
            <a:ext cx="712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Rätt</a:t>
            </a:r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1C334D65-BDCC-0B5A-9C4E-B62AD2949784}"/>
              </a:ext>
            </a:extLst>
          </p:cNvPr>
          <p:cNvSpPr/>
          <p:nvPr/>
        </p:nvSpPr>
        <p:spPr>
          <a:xfrm>
            <a:off x="1535304" y="6208038"/>
            <a:ext cx="27162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u="sng" dirty="0"/>
              <a:t>Svar</a:t>
            </a:r>
            <a:r>
              <a:rPr lang="sv-SE" dirty="0"/>
              <a:t>: Lina är 9 år.</a:t>
            </a:r>
          </a:p>
        </p:txBody>
      </p:sp>
      <p:sp>
        <p:nvSpPr>
          <p:cNvPr id="28" name="Rektangel 27">
            <a:extLst>
              <a:ext uri="{FF2B5EF4-FFF2-40B4-BE49-F238E27FC236}">
                <a16:creationId xmlns:a16="http://schemas.microsoft.com/office/drawing/2014/main" id="{73C4E8FE-7B46-7C1E-B3A9-47221B2701F3}"/>
              </a:ext>
            </a:extLst>
          </p:cNvPr>
          <p:cNvSpPr/>
          <p:nvPr/>
        </p:nvSpPr>
        <p:spPr>
          <a:xfrm>
            <a:off x="4865740" y="4024917"/>
            <a:ext cx="3069569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Men 5 · 4 är inte 32 så det blir fel.</a:t>
            </a:r>
          </a:p>
        </p:txBody>
      </p:sp>
    </p:spTree>
    <p:extLst>
      <p:ext uri="{BB962C8B-B14F-4D97-AF65-F5344CB8AC3E}">
        <p14:creationId xmlns:p14="http://schemas.microsoft.com/office/powerpoint/2010/main" val="406506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 animBg="1"/>
      <p:bldP spid="7" grpId="0"/>
      <p:bldP spid="8" grpId="0"/>
      <p:bldP spid="9" grpId="0"/>
      <p:bldP spid="10" grpId="0"/>
      <p:bldP spid="11" grpId="0"/>
      <p:bldP spid="13" grpId="0" animBg="1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BBF586B1-8E84-F8FA-8F4E-936170EC89D7}"/>
              </a:ext>
            </a:extLst>
          </p:cNvPr>
          <p:cNvSpPr/>
          <p:nvPr/>
        </p:nvSpPr>
        <p:spPr>
          <a:xfrm>
            <a:off x="3863569" y="213618"/>
            <a:ext cx="15020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000" b="1" dirty="0"/>
              <a:t>Steg för steg</a:t>
            </a:r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3250AD08-E058-9BD4-69D3-B2A12348C5C3}"/>
              </a:ext>
            </a:extLst>
          </p:cNvPr>
          <p:cNvGrpSpPr/>
          <p:nvPr/>
        </p:nvGrpSpPr>
        <p:grpSpPr>
          <a:xfrm>
            <a:off x="831499" y="311194"/>
            <a:ext cx="7794171" cy="1327275"/>
            <a:chOff x="1012371" y="271001"/>
            <a:chExt cx="7794171" cy="1327275"/>
          </a:xfrm>
        </p:grpSpPr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AD1A89F7-AE68-BF03-B85A-2B214C987C5E}"/>
                </a:ext>
              </a:extLst>
            </p:cNvPr>
            <p:cNvSpPr/>
            <p:nvPr/>
          </p:nvSpPr>
          <p:spPr>
            <a:xfrm>
              <a:off x="1012371" y="1228944"/>
              <a:ext cx="779417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dirty="0"/>
                <a:t>För att numrera sidorna i en bok behövs 384 siffror. Hur många sidor har boken?  </a:t>
              </a:r>
            </a:p>
          </p:txBody>
        </p:sp>
        <p:pic>
          <p:nvPicPr>
            <p:cNvPr id="2054" name="Picture 6" descr="Att skriva sin egen bok | SL Books">
              <a:extLst>
                <a:ext uri="{FF2B5EF4-FFF2-40B4-BE49-F238E27FC236}">
                  <a16:creationId xmlns:a16="http://schemas.microsoft.com/office/drawing/2014/main" id="{BBF1DEED-3C1C-8118-A2E3-03D29B3FC02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42150" y="271001"/>
              <a:ext cx="1442236" cy="957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Rektangel 7">
            <a:extLst>
              <a:ext uri="{FF2B5EF4-FFF2-40B4-BE49-F238E27FC236}">
                <a16:creationId xmlns:a16="http://schemas.microsoft.com/office/drawing/2014/main" id="{62542E6F-D33D-00C4-DE1D-5EF88AF84903}"/>
              </a:ext>
            </a:extLst>
          </p:cNvPr>
          <p:cNvSpPr/>
          <p:nvPr/>
        </p:nvSpPr>
        <p:spPr>
          <a:xfrm>
            <a:off x="1044328" y="2722134"/>
            <a:ext cx="27162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Till sidorna 1–9 behövs: 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379CCBF8-3203-3D06-61B6-0D2A27B26C7F}"/>
              </a:ext>
            </a:extLst>
          </p:cNvPr>
          <p:cNvSpPr/>
          <p:nvPr/>
        </p:nvSpPr>
        <p:spPr>
          <a:xfrm>
            <a:off x="3309476" y="2722134"/>
            <a:ext cx="9301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9 siffror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7EE33503-BFEC-3AD8-DA31-107D899D0000}"/>
              </a:ext>
            </a:extLst>
          </p:cNvPr>
          <p:cNvSpPr/>
          <p:nvPr/>
        </p:nvSpPr>
        <p:spPr>
          <a:xfrm>
            <a:off x="2613566" y="2221536"/>
            <a:ext cx="4002084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Du räknar steg för steg, det vill säga ett steg i taget. 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84BB605B-8E9F-E13F-7EEB-45C2F208E281}"/>
              </a:ext>
            </a:extLst>
          </p:cNvPr>
          <p:cNvSpPr/>
          <p:nvPr/>
        </p:nvSpPr>
        <p:spPr>
          <a:xfrm>
            <a:off x="785371" y="3153759"/>
            <a:ext cx="28624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Till sidorna 10–99 behövs: 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8E4B7CAC-227C-D3B9-2087-8E1CB03132B8}"/>
              </a:ext>
            </a:extLst>
          </p:cNvPr>
          <p:cNvSpPr/>
          <p:nvPr/>
        </p:nvSpPr>
        <p:spPr>
          <a:xfrm>
            <a:off x="3341236" y="3153759"/>
            <a:ext cx="15506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90 · 2 siffror =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1E2FDD52-562B-CB66-8D11-47D16E751F70}"/>
              </a:ext>
            </a:extLst>
          </p:cNvPr>
          <p:cNvSpPr/>
          <p:nvPr/>
        </p:nvSpPr>
        <p:spPr>
          <a:xfrm>
            <a:off x="4663759" y="3153759"/>
            <a:ext cx="14037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180 siffror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7F0E5148-BFFC-9177-8E45-897E070F5CF5}"/>
              </a:ext>
            </a:extLst>
          </p:cNvPr>
          <p:cNvSpPr/>
          <p:nvPr/>
        </p:nvSpPr>
        <p:spPr>
          <a:xfrm>
            <a:off x="2065450" y="3787976"/>
            <a:ext cx="1506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Det återstår: 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9321C97F-1D03-9F54-20AF-703487A694C0}"/>
              </a:ext>
            </a:extLst>
          </p:cNvPr>
          <p:cNvSpPr/>
          <p:nvPr/>
        </p:nvSpPr>
        <p:spPr>
          <a:xfrm>
            <a:off x="3341236" y="3787976"/>
            <a:ext cx="23888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(384 – 9 – 180) siffror = 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4F8B8272-DD0F-0B31-52FF-9BC445587241}"/>
              </a:ext>
            </a:extLst>
          </p:cNvPr>
          <p:cNvSpPr/>
          <p:nvPr/>
        </p:nvSpPr>
        <p:spPr>
          <a:xfrm>
            <a:off x="5542123" y="3787976"/>
            <a:ext cx="14037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195 siffror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F1C3B18A-B2F7-471F-6531-3C1A80FC956C}"/>
              </a:ext>
            </a:extLst>
          </p:cNvPr>
          <p:cNvSpPr/>
          <p:nvPr/>
        </p:nvSpPr>
        <p:spPr>
          <a:xfrm>
            <a:off x="1946877" y="4291425"/>
            <a:ext cx="16183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Det räcker till: 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33E49AF0-4887-2C41-B4CF-325FE2E12C23}"/>
              </a:ext>
            </a:extLst>
          </p:cNvPr>
          <p:cNvSpPr/>
          <p:nvPr/>
        </p:nvSpPr>
        <p:spPr>
          <a:xfrm>
            <a:off x="3341236" y="4291425"/>
            <a:ext cx="161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195 / 3 sidor = </a:t>
            </a: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3E25E22D-A572-FF26-5FD5-AFA6A29C8954}"/>
              </a:ext>
            </a:extLst>
          </p:cNvPr>
          <p:cNvSpPr/>
          <p:nvPr/>
        </p:nvSpPr>
        <p:spPr>
          <a:xfrm>
            <a:off x="4740311" y="4291425"/>
            <a:ext cx="26968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65 sidor som är tresiffriga </a:t>
            </a: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C6BE1632-2F6A-A642-3725-8B09587A92CB}"/>
              </a:ext>
            </a:extLst>
          </p:cNvPr>
          <p:cNvSpPr/>
          <p:nvPr/>
        </p:nvSpPr>
        <p:spPr>
          <a:xfrm>
            <a:off x="2186369" y="4716096"/>
            <a:ext cx="1506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Antal sidor: </a:t>
            </a: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4F670A7F-52CA-8805-CC4E-76CBFEC82772}"/>
              </a:ext>
            </a:extLst>
          </p:cNvPr>
          <p:cNvSpPr/>
          <p:nvPr/>
        </p:nvSpPr>
        <p:spPr>
          <a:xfrm>
            <a:off x="3402196" y="4716096"/>
            <a:ext cx="23888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(9 + 90 + 65 ) sidor = 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3CAEDAD5-6975-D163-55F9-5D5CD9A10080}"/>
              </a:ext>
            </a:extLst>
          </p:cNvPr>
          <p:cNvSpPr/>
          <p:nvPr/>
        </p:nvSpPr>
        <p:spPr>
          <a:xfrm>
            <a:off x="5341302" y="4716096"/>
            <a:ext cx="14037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164 sidor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A684116B-8800-56EA-182B-7E4C6E56B7FA}"/>
              </a:ext>
            </a:extLst>
          </p:cNvPr>
          <p:cNvSpPr/>
          <p:nvPr/>
        </p:nvSpPr>
        <p:spPr>
          <a:xfrm>
            <a:off x="1052236" y="5601872"/>
            <a:ext cx="32187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u="sng" dirty="0"/>
              <a:t>Svar</a:t>
            </a:r>
            <a:r>
              <a:rPr lang="sv-SE" dirty="0"/>
              <a:t>: Boken har 164 sidor. </a:t>
            </a:r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60891406-EBBE-3556-46EF-73EFEFA647F8}"/>
              </a:ext>
            </a:extLst>
          </p:cNvPr>
          <p:cNvSpPr/>
          <p:nvPr/>
        </p:nvSpPr>
        <p:spPr>
          <a:xfrm>
            <a:off x="6256678" y="2999871"/>
            <a:ext cx="2696858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Vi konstaterar att det till siffrorna </a:t>
            </a:r>
          </a:p>
          <a:p>
            <a:r>
              <a:rPr lang="sv-SE" sz="1400" dirty="0"/>
              <a:t>1–99 behövs 189 (9 + 180) siffror. </a:t>
            </a:r>
          </a:p>
        </p:txBody>
      </p:sp>
    </p:spTree>
    <p:extLst>
      <p:ext uri="{BB962C8B-B14F-4D97-AF65-F5344CB8AC3E}">
        <p14:creationId xmlns:p14="http://schemas.microsoft.com/office/powerpoint/2010/main" val="1217563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6A32885B-EC81-43FC-B4C9-8AD36A251B98}"/>
              </a:ext>
            </a:extLst>
          </p:cNvPr>
          <p:cNvSpPr/>
          <p:nvPr/>
        </p:nvSpPr>
        <p:spPr>
          <a:xfrm>
            <a:off x="3903428" y="42817"/>
            <a:ext cx="17409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000" b="1" dirty="0"/>
              <a:t>Hitta mönstret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3A32BDAC-8906-AFC4-0341-DE5C490201FD}"/>
              </a:ext>
            </a:extLst>
          </p:cNvPr>
          <p:cNvSpPr/>
          <p:nvPr/>
        </p:nvSpPr>
        <p:spPr>
          <a:xfrm>
            <a:off x="7829834" y="1470167"/>
            <a:ext cx="849196" cy="738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1 · </a:t>
            </a:r>
            <a:r>
              <a:rPr lang="sv-SE" sz="1400" dirty="0">
                <a:solidFill>
                  <a:srgbClr val="FF0000"/>
                </a:solidFill>
              </a:rPr>
              <a:t>3</a:t>
            </a:r>
            <a:r>
              <a:rPr lang="sv-SE" sz="1400" dirty="0"/>
              <a:t> = 3 </a:t>
            </a:r>
          </a:p>
          <a:p>
            <a:r>
              <a:rPr lang="sv-SE" sz="1400" dirty="0"/>
              <a:t>3 · </a:t>
            </a:r>
            <a:r>
              <a:rPr lang="sv-SE" sz="1400" dirty="0">
                <a:solidFill>
                  <a:srgbClr val="FF0000"/>
                </a:solidFill>
              </a:rPr>
              <a:t>3</a:t>
            </a:r>
            <a:r>
              <a:rPr lang="sv-SE" sz="1400" dirty="0"/>
              <a:t> = 9 </a:t>
            </a:r>
          </a:p>
          <a:p>
            <a:r>
              <a:rPr lang="sv-SE" sz="1400" dirty="0"/>
              <a:t>9 · </a:t>
            </a:r>
            <a:r>
              <a:rPr lang="sv-SE" sz="1400" dirty="0">
                <a:solidFill>
                  <a:srgbClr val="FF0000"/>
                </a:solidFill>
              </a:rPr>
              <a:t>3</a:t>
            </a:r>
            <a:r>
              <a:rPr lang="sv-SE" sz="1400" dirty="0"/>
              <a:t> = 27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E751CC86-A15A-08A7-27E6-E396303F980E}"/>
              </a:ext>
            </a:extLst>
          </p:cNvPr>
          <p:cNvSpPr/>
          <p:nvPr/>
        </p:nvSpPr>
        <p:spPr>
          <a:xfrm>
            <a:off x="879182" y="1750084"/>
            <a:ext cx="70391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Alla tal efter det första får man genom att multiplicera talet innan med 3. 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F7251427-E8B1-A9FF-F9AD-C1BEE81AD086}"/>
              </a:ext>
            </a:extLst>
          </p:cNvPr>
          <p:cNvSpPr/>
          <p:nvPr/>
        </p:nvSpPr>
        <p:spPr>
          <a:xfrm>
            <a:off x="2853213" y="2136811"/>
            <a:ext cx="41771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Talet som saknas är därför </a:t>
            </a:r>
            <a:r>
              <a:rPr lang="sv-SE" dirty="0">
                <a:solidFill>
                  <a:srgbClr val="FF0000"/>
                </a:solidFill>
              </a:rPr>
              <a:t>3</a:t>
            </a:r>
            <a:r>
              <a:rPr lang="sv-SE" dirty="0"/>
              <a:t> ∙ 27 = 81. 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4302DEB7-C700-4445-E59D-306D2CE945C8}"/>
              </a:ext>
            </a:extLst>
          </p:cNvPr>
          <p:cNvSpPr/>
          <p:nvPr/>
        </p:nvSpPr>
        <p:spPr>
          <a:xfrm>
            <a:off x="1791502" y="4710355"/>
            <a:ext cx="3067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Talföljden är uppbyggd så här: 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CFBAE6FA-83A5-11A9-116F-03F5D962AA7D}"/>
              </a:ext>
            </a:extLst>
          </p:cNvPr>
          <p:cNvSpPr/>
          <p:nvPr/>
        </p:nvSpPr>
        <p:spPr>
          <a:xfrm>
            <a:off x="4831545" y="4710355"/>
            <a:ext cx="12637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12 – 5 = 7 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C91E9552-F4DA-8792-571B-832F8CA55FB6}"/>
              </a:ext>
            </a:extLst>
          </p:cNvPr>
          <p:cNvSpPr/>
          <p:nvPr/>
        </p:nvSpPr>
        <p:spPr>
          <a:xfrm>
            <a:off x="4936741" y="5048210"/>
            <a:ext cx="12637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7 – 4 = 3 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67D6D851-CBC5-A1D8-FE02-23889D611BCF}"/>
              </a:ext>
            </a:extLst>
          </p:cNvPr>
          <p:cNvSpPr/>
          <p:nvPr/>
        </p:nvSpPr>
        <p:spPr>
          <a:xfrm>
            <a:off x="4936741" y="5386065"/>
            <a:ext cx="12637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3 – 3 = 0 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26867156-54B0-5624-DA76-B07C812D55AE}"/>
              </a:ext>
            </a:extLst>
          </p:cNvPr>
          <p:cNvSpPr/>
          <p:nvPr/>
        </p:nvSpPr>
        <p:spPr>
          <a:xfrm>
            <a:off x="6322482" y="4772789"/>
            <a:ext cx="2356548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v-SE" sz="1400" dirty="0"/>
              <a:t>Varje tal subtraheras med med ett tal som är </a:t>
            </a:r>
            <a:r>
              <a:rPr lang="sv-SE" sz="1400" dirty="0">
                <a:solidFill>
                  <a:srgbClr val="FF0000"/>
                </a:solidFill>
              </a:rPr>
              <a:t>ett mindre </a:t>
            </a:r>
            <a:r>
              <a:rPr lang="sv-SE" sz="1400" dirty="0"/>
              <a:t>än talet som subtraherades med innan. </a:t>
            </a: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BA0ADA56-412D-F7F4-9BE7-C9464D5F79A6}"/>
              </a:ext>
            </a:extLst>
          </p:cNvPr>
          <p:cNvSpPr/>
          <p:nvPr/>
        </p:nvSpPr>
        <p:spPr>
          <a:xfrm>
            <a:off x="4936741" y="5723920"/>
            <a:ext cx="12637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0 – </a:t>
            </a:r>
            <a:r>
              <a:rPr lang="sv-SE" dirty="0">
                <a:solidFill>
                  <a:srgbClr val="FF0000"/>
                </a:solidFill>
              </a:rPr>
              <a:t>2</a:t>
            </a:r>
            <a:r>
              <a:rPr lang="sv-SE" dirty="0"/>
              <a:t> = </a:t>
            </a:r>
            <a:r>
              <a:rPr lang="sv-SE" dirty="0">
                <a:solidFill>
                  <a:srgbClr val="FF0000"/>
                </a:solidFill>
              </a:rPr>
              <a:t>–2</a:t>
            </a:r>
            <a:r>
              <a:rPr lang="sv-SE" dirty="0"/>
              <a:t>  </a:t>
            </a: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A509CF5C-2F74-0626-EFB1-E9BA340D3073}"/>
              </a:ext>
            </a:extLst>
          </p:cNvPr>
          <p:cNvSpPr/>
          <p:nvPr/>
        </p:nvSpPr>
        <p:spPr>
          <a:xfrm>
            <a:off x="2566348" y="5723920"/>
            <a:ext cx="23014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Det sökta talet blir då: </a:t>
            </a: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FA3DF757-6667-BCF6-C725-397C2C422E19}"/>
              </a:ext>
            </a:extLst>
          </p:cNvPr>
          <p:cNvSpPr/>
          <p:nvPr/>
        </p:nvSpPr>
        <p:spPr>
          <a:xfrm>
            <a:off x="3902290" y="2586568"/>
            <a:ext cx="18065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u="sng" dirty="0"/>
              <a:t>Svar</a:t>
            </a:r>
            <a:r>
              <a:rPr lang="sv-SE" dirty="0"/>
              <a:t>: Talet är 81.</a:t>
            </a:r>
          </a:p>
        </p:txBody>
      </p:sp>
      <p:grpSp>
        <p:nvGrpSpPr>
          <p:cNvPr id="25" name="Grupp 24">
            <a:extLst>
              <a:ext uri="{FF2B5EF4-FFF2-40B4-BE49-F238E27FC236}">
                <a16:creationId xmlns:a16="http://schemas.microsoft.com/office/drawing/2014/main" id="{48F6A7CF-68DB-4005-F8F7-91948E4239A7}"/>
              </a:ext>
            </a:extLst>
          </p:cNvPr>
          <p:cNvGrpSpPr/>
          <p:nvPr/>
        </p:nvGrpSpPr>
        <p:grpSpPr>
          <a:xfrm>
            <a:off x="3647029" y="747781"/>
            <a:ext cx="2484348" cy="840872"/>
            <a:chOff x="3384234" y="651706"/>
            <a:chExt cx="2484348" cy="840872"/>
          </a:xfrm>
        </p:grpSpPr>
        <p:grpSp>
          <p:nvGrpSpPr>
            <p:cNvPr id="5" name="Grupp 4">
              <a:extLst>
                <a:ext uri="{FF2B5EF4-FFF2-40B4-BE49-F238E27FC236}">
                  <a16:creationId xmlns:a16="http://schemas.microsoft.com/office/drawing/2014/main" id="{2FD51E84-4FA4-91EE-881F-72EE3D67BA9D}"/>
                </a:ext>
              </a:extLst>
            </p:cNvPr>
            <p:cNvGrpSpPr/>
            <p:nvPr/>
          </p:nvGrpSpPr>
          <p:grpSpPr>
            <a:xfrm>
              <a:off x="3396302" y="668673"/>
              <a:ext cx="2472280" cy="758978"/>
              <a:chOff x="1535305" y="819761"/>
              <a:chExt cx="2472280" cy="758978"/>
            </a:xfrm>
          </p:grpSpPr>
          <p:sp>
            <p:nvSpPr>
              <p:cNvPr id="3" name="Rektangel 2">
                <a:extLst>
                  <a:ext uri="{FF2B5EF4-FFF2-40B4-BE49-F238E27FC236}">
                    <a16:creationId xmlns:a16="http://schemas.microsoft.com/office/drawing/2014/main" id="{DAEEAAD4-A796-5622-E7C8-8045178428A4}"/>
                  </a:ext>
                </a:extLst>
              </p:cNvPr>
              <p:cNvSpPr/>
              <p:nvPr/>
            </p:nvSpPr>
            <p:spPr>
              <a:xfrm>
                <a:off x="1535305" y="819761"/>
                <a:ext cx="2472280" cy="7540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v-SE" dirty="0"/>
                  <a:t>    Vilket är nästa tal?</a:t>
                </a:r>
              </a:p>
              <a:p>
                <a:endParaRPr lang="sv-SE" sz="700" dirty="0"/>
              </a:p>
              <a:p>
                <a:r>
                  <a:rPr lang="sv-SE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1  3   9   27         243</a:t>
                </a:r>
                <a:r>
                  <a:rPr lang="sv-SE" b="1" dirty="0">
                    <a:solidFill>
                      <a:srgbClr val="C00000"/>
                    </a:solidFill>
                    <a:latin typeface="Chalkboard SE" panose="03050602040202020205" pitchFamily="66" charset="77"/>
                  </a:rPr>
                  <a:t> </a:t>
                </a:r>
              </a:p>
            </p:txBody>
          </p:sp>
          <p:sp>
            <p:nvSpPr>
              <p:cNvPr id="4" name="textruta 3">
                <a:extLst>
                  <a:ext uri="{FF2B5EF4-FFF2-40B4-BE49-F238E27FC236}">
                    <a16:creationId xmlns:a16="http://schemas.microsoft.com/office/drawing/2014/main" id="{6993E1CB-B83F-ABE0-E142-30D7E64F19D4}"/>
                  </a:ext>
                </a:extLst>
              </p:cNvPr>
              <p:cNvSpPr txBox="1"/>
              <p:nvPr/>
            </p:nvSpPr>
            <p:spPr>
              <a:xfrm>
                <a:off x="2944574" y="1209407"/>
                <a:ext cx="280028" cy="36933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sv-SE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sv-SE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4" name="Rektangel 23">
              <a:extLst>
                <a:ext uri="{FF2B5EF4-FFF2-40B4-BE49-F238E27FC236}">
                  <a16:creationId xmlns:a16="http://schemas.microsoft.com/office/drawing/2014/main" id="{ADB229A8-ABB2-BEBB-D21C-A42F8FC5DC0E}"/>
                </a:ext>
              </a:extLst>
            </p:cNvPr>
            <p:cNvSpPr/>
            <p:nvPr/>
          </p:nvSpPr>
          <p:spPr>
            <a:xfrm>
              <a:off x="3384234" y="651706"/>
              <a:ext cx="2472279" cy="840872"/>
            </a:xfrm>
            <a:prstGeom prst="rect">
              <a:avLst/>
            </a:prstGeom>
            <a:noFill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27" name="Grupp 26">
            <a:extLst>
              <a:ext uri="{FF2B5EF4-FFF2-40B4-BE49-F238E27FC236}">
                <a16:creationId xmlns:a16="http://schemas.microsoft.com/office/drawing/2014/main" id="{675037B7-CE8F-9478-A804-8F2F96BDF347}"/>
              </a:ext>
            </a:extLst>
          </p:cNvPr>
          <p:cNvGrpSpPr/>
          <p:nvPr/>
        </p:nvGrpSpPr>
        <p:grpSpPr>
          <a:xfrm>
            <a:off x="3532343" y="3723013"/>
            <a:ext cx="2653821" cy="840872"/>
            <a:chOff x="3546658" y="3297587"/>
            <a:chExt cx="2653821" cy="840872"/>
          </a:xfrm>
        </p:grpSpPr>
        <p:grpSp>
          <p:nvGrpSpPr>
            <p:cNvPr id="9" name="Grupp 8">
              <a:extLst>
                <a:ext uri="{FF2B5EF4-FFF2-40B4-BE49-F238E27FC236}">
                  <a16:creationId xmlns:a16="http://schemas.microsoft.com/office/drawing/2014/main" id="{6F7AE0E8-429F-EA22-A7EE-B381FFE24C7C}"/>
                </a:ext>
              </a:extLst>
            </p:cNvPr>
            <p:cNvGrpSpPr/>
            <p:nvPr/>
          </p:nvGrpSpPr>
          <p:grpSpPr>
            <a:xfrm>
              <a:off x="3569542" y="3309493"/>
              <a:ext cx="2630937" cy="738664"/>
              <a:chOff x="1535304" y="819761"/>
              <a:chExt cx="2630937" cy="738664"/>
            </a:xfrm>
          </p:grpSpPr>
          <p:sp>
            <p:nvSpPr>
              <p:cNvPr id="10" name="Rektangel 9">
                <a:extLst>
                  <a:ext uri="{FF2B5EF4-FFF2-40B4-BE49-F238E27FC236}">
                    <a16:creationId xmlns:a16="http://schemas.microsoft.com/office/drawing/2014/main" id="{C0023645-4D74-B852-6E30-CC471F3E3CD0}"/>
                  </a:ext>
                </a:extLst>
              </p:cNvPr>
              <p:cNvSpPr/>
              <p:nvPr/>
            </p:nvSpPr>
            <p:spPr>
              <a:xfrm>
                <a:off x="1535304" y="819761"/>
                <a:ext cx="2630937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v-SE" dirty="0"/>
                  <a:t>        Vilket är nästa tal?</a:t>
                </a:r>
              </a:p>
              <a:p>
                <a:endParaRPr lang="sv-SE" sz="600" dirty="0"/>
              </a:p>
              <a:p>
                <a:r>
                  <a:rPr lang="sv-SE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12    7    3    0          –3 </a:t>
                </a:r>
              </a:p>
            </p:txBody>
          </p:sp>
          <p:sp>
            <p:nvSpPr>
              <p:cNvPr id="11" name="textruta 10">
                <a:extLst>
                  <a:ext uri="{FF2B5EF4-FFF2-40B4-BE49-F238E27FC236}">
                    <a16:creationId xmlns:a16="http://schemas.microsoft.com/office/drawing/2014/main" id="{FCAE62C7-DE9B-549C-B107-53432639511B}"/>
                  </a:ext>
                </a:extLst>
              </p:cNvPr>
              <p:cNvSpPr txBox="1"/>
              <p:nvPr/>
            </p:nvSpPr>
            <p:spPr>
              <a:xfrm>
                <a:off x="3273620" y="1165282"/>
                <a:ext cx="270729" cy="36933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sv-SE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sv-SE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1C440839-453B-9043-41BD-9FB8352B8F23}"/>
                </a:ext>
              </a:extLst>
            </p:cNvPr>
            <p:cNvSpPr/>
            <p:nvPr/>
          </p:nvSpPr>
          <p:spPr>
            <a:xfrm>
              <a:off x="3546658" y="3297587"/>
              <a:ext cx="2653821" cy="840872"/>
            </a:xfrm>
            <a:prstGeom prst="rect">
              <a:avLst/>
            </a:prstGeom>
            <a:noFill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28" name="Rektangel 27">
            <a:extLst>
              <a:ext uri="{FF2B5EF4-FFF2-40B4-BE49-F238E27FC236}">
                <a16:creationId xmlns:a16="http://schemas.microsoft.com/office/drawing/2014/main" id="{02C31F2F-BD8D-9F06-73D6-E462DE5F9B54}"/>
              </a:ext>
            </a:extLst>
          </p:cNvPr>
          <p:cNvSpPr/>
          <p:nvPr/>
        </p:nvSpPr>
        <p:spPr>
          <a:xfrm>
            <a:off x="3759134" y="6234358"/>
            <a:ext cx="18065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u="sng" dirty="0"/>
              <a:t>Svar</a:t>
            </a:r>
            <a:r>
              <a:rPr lang="sv-SE" dirty="0"/>
              <a:t>: Talet är – 2.</a:t>
            </a:r>
          </a:p>
        </p:txBody>
      </p:sp>
    </p:spTree>
    <p:extLst>
      <p:ext uri="{BB962C8B-B14F-4D97-AF65-F5344CB8AC3E}">
        <p14:creationId xmlns:p14="http://schemas.microsoft.com/office/powerpoint/2010/main" val="184158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/>
      <p:bldP spid="8" grpId="0"/>
      <p:bldP spid="12" grpId="0"/>
      <p:bldP spid="13" grpId="0"/>
      <p:bldP spid="14" grpId="0"/>
      <p:bldP spid="15" grpId="0"/>
      <p:bldP spid="19" grpId="0" animBg="1"/>
      <p:bldP spid="20" grpId="0"/>
      <p:bldP spid="21" grpId="0"/>
      <p:bldP spid="22" grpId="0"/>
      <p:bldP spid="28" grpId="0"/>
    </p:bld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3300</TotalTime>
  <Words>487</Words>
  <Application>Microsoft Macintosh PowerPoint</Application>
  <PresentationFormat>Bildspel på skärmen (4:3)</PresentationFormat>
  <Paragraphs>91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Chalkboard SE</vt:lpstr>
      <vt:lpstr>Office-tema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Kristina Johnson</dc:creator>
  <cp:lastModifiedBy>Kristina Johnson</cp:lastModifiedBy>
  <cp:revision>4</cp:revision>
  <dcterms:created xsi:type="dcterms:W3CDTF">2022-06-21T07:51:43Z</dcterms:created>
  <dcterms:modified xsi:type="dcterms:W3CDTF">2022-07-02T08:44:30Z</dcterms:modified>
</cp:coreProperties>
</file>