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2" r:id="rId2"/>
    <p:sldId id="343" r:id="rId3"/>
    <p:sldId id="34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ördiagnos 7.2_Uppgift 21-22" id="{21AB8BB0-8C34-9B43-AB99-E9BD43E9A7F1}">
          <p14:sldIdLst>
            <p14:sldId id="342"/>
          </p14:sldIdLst>
        </p14:section>
        <p14:section name="Fördiagnos 7.2_Uppgift 23-24" id="{1D8AF94E-639D-0A4B-BD98-61D915909B27}">
          <p14:sldIdLst>
            <p14:sldId id="343"/>
          </p14:sldIdLst>
        </p14:section>
        <p14:section name="Fördiagnos 7.2_Uppgift 25-26" id="{813A5791-FF9D-1749-8DDC-60AC380AC4CD}">
          <p14:sldIdLst>
            <p14:sldId id="3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7D7"/>
    <a:srgbClr val="F88D96"/>
    <a:srgbClr val="FBB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75"/>
    <p:restoredTop sz="96327"/>
  </p:normalViewPr>
  <p:slideViewPr>
    <p:cSldViewPr snapToGrid="0" snapToObjects="1">
      <p:cViewPr varScale="1">
        <p:scale>
          <a:sx n="126" d="100"/>
          <a:sy n="126" d="100"/>
        </p:scale>
        <p:origin x="2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94F7B-6F49-784C-8FF8-E13E9505B946}" type="doc">
      <dgm:prSet loTypeId="urn:microsoft.com/office/officeart/2005/8/layout/venn1" loCatId="" qsTypeId="urn:microsoft.com/office/officeart/2005/8/quickstyle/simple1" qsCatId="simple" csTypeId="urn:microsoft.com/office/officeart/2005/8/colors/colorful4" csCatId="colorful" phldr="1"/>
      <dgm:spPr/>
    </dgm:pt>
    <dgm:pt modelId="{FB16FDA6-C83B-2F4E-8BA8-935AAFCB6CCB}">
      <dgm:prSet phldrT="[Text]" custT="1"/>
      <dgm:spPr/>
      <dgm:t>
        <a:bodyPr/>
        <a:lstStyle/>
        <a:p>
          <a:endParaRPr lang="sv-SE" sz="3200" dirty="0"/>
        </a:p>
      </dgm:t>
    </dgm:pt>
    <dgm:pt modelId="{C2034175-38C4-F049-978C-F4DD145307BD}" type="parTrans" cxnId="{634D9A52-3B64-F941-B2CE-DDB87BC7BE20}">
      <dgm:prSet/>
      <dgm:spPr/>
      <dgm:t>
        <a:bodyPr/>
        <a:lstStyle/>
        <a:p>
          <a:endParaRPr lang="sv-SE"/>
        </a:p>
      </dgm:t>
    </dgm:pt>
    <dgm:pt modelId="{9E2C9F24-B11B-EF41-83E7-D25825BFF49A}" type="sibTrans" cxnId="{634D9A52-3B64-F941-B2CE-DDB87BC7BE20}">
      <dgm:prSet/>
      <dgm:spPr/>
      <dgm:t>
        <a:bodyPr/>
        <a:lstStyle/>
        <a:p>
          <a:endParaRPr lang="sv-SE"/>
        </a:p>
      </dgm:t>
    </dgm:pt>
    <dgm:pt modelId="{6E7A72E1-DC04-CD46-9D96-E2DBBC5F0DBB}">
      <dgm:prSet custT="1"/>
      <dgm:spPr/>
      <dgm:t>
        <a:bodyPr/>
        <a:lstStyle/>
        <a:p>
          <a:pPr algn="ctr"/>
          <a:endParaRPr lang="sv-SE" sz="3200" dirty="0"/>
        </a:p>
      </dgm:t>
    </dgm:pt>
    <dgm:pt modelId="{BC9F7638-5CBA-6842-AC5F-290DC3814CA2}" type="parTrans" cxnId="{B6D74F15-4BC3-2943-9E3E-B5D97DF25D2D}">
      <dgm:prSet/>
      <dgm:spPr/>
      <dgm:t>
        <a:bodyPr/>
        <a:lstStyle/>
        <a:p>
          <a:endParaRPr lang="sv-SE"/>
        </a:p>
      </dgm:t>
    </dgm:pt>
    <dgm:pt modelId="{A1327533-292F-754D-B778-6B9DA82697FA}" type="sibTrans" cxnId="{B6D74F15-4BC3-2943-9E3E-B5D97DF25D2D}">
      <dgm:prSet/>
      <dgm:spPr/>
      <dgm:t>
        <a:bodyPr/>
        <a:lstStyle/>
        <a:p>
          <a:endParaRPr lang="sv-SE"/>
        </a:p>
      </dgm:t>
    </dgm:pt>
    <dgm:pt modelId="{5E1D16EF-B444-0143-85B1-AB1FCF9C74D6}" type="pres">
      <dgm:prSet presAssocID="{B5F94F7B-6F49-784C-8FF8-E13E9505B946}" presName="compositeShape" presStyleCnt="0">
        <dgm:presLayoutVars>
          <dgm:chMax val="7"/>
          <dgm:dir/>
          <dgm:resizeHandles val="exact"/>
        </dgm:presLayoutVars>
      </dgm:prSet>
      <dgm:spPr/>
    </dgm:pt>
    <dgm:pt modelId="{FA38FB6F-EC33-C443-9478-FC85820FB8FD}" type="pres">
      <dgm:prSet presAssocID="{FB16FDA6-C83B-2F4E-8BA8-935AAFCB6CCB}" presName="circ1" presStyleLbl="vennNode1" presStyleIdx="0" presStyleCnt="2" custScaleX="161106" custLinFactNeighborX="5899" custLinFactNeighborY="568"/>
      <dgm:spPr/>
    </dgm:pt>
    <dgm:pt modelId="{9574FC9E-8CF2-5442-A786-186D266622AE}" type="pres">
      <dgm:prSet presAssocID="{FB16FDA6-C83B-2F4E-8BA8-935AAFCB6C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30315DD-E8EB-7041-A875-7BBA0B034ACE}" type="pres">
      <dgm:prSet presAssocID="{6E7A72E1-DC04-CD46-9D96-E2DBBC5F0DBB}" presName="circ2" presStyleLbl="vennNode1" presStyleIdx="1" presStyleCnt="2" custScaleX="145591" custLinFactNeighborX="37450" custLinFactNeighborY="-273"/>
      <dgm:spPr/>
    </dgm:pt>
    <dgm:pt modelId="{BE6D0468-5300-9F42-BEDD-7E5D13F17464}" type="pres">
      <dgm:prSet presAssocID="{6E7A72E1-DC04-CD46-9D96-E2DBBC5F0DB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6D74F15-4BC3-2943-9E3E-B5D97DF25D2D}" srcId="{B5F94F7B-6F49-784C-8FF8-E13E9505B946}" destId="{6E7A72E1-DC04-CD46-9D96-E2DBBC5F0DBB}" srcOrd="1" destOrd="0" parTransId="{BC9F7638-5CBA-6842-AC5F-290DC3814CA2}" sibTransId="{A1327533-292F-754D-B778-6B9DA82697FA}"/>
    <dgm:cxn modelId="{1B794044-8A9D-3A44-ADE9-242B509D8CF3}" type="presOf" srcId="{6E7A72E1-DC04-CD46-9D96-E2DBBC5F0DBB}" destId="{BE6D0468-5300-9F42-BEDD-7E5D13F17464}" srcOrd="1" destOrd="0" presId="urn:microsoft.com/office/officeart/2005/8/layout/venn1"/>
    <dgm:cxn modelId="{634D9A52-3B64-F941-B2CE-DDB87BC7BE20}" srcId="{B5F94F7B-6F49-784C-8FF8-E13E9505B946}" destId="{FB16FDA6-C83B-2F4E-8BA8-935AAFCB6CCB}" srcOrd="0" destOrd="0" parTransId="{C2034175-38C4-F049-978C-F4DD145307BD}" sibTransId="{9E2C9F24-B11B-EF41-83E7-D25825BFF49A}"/>
    <dgm:cxn modelId="{BE7F8B58-078A-BC4C-8BFD-AB59E8950B1C}" type="presOf" srcId="{FB16FDA6-C83B-2F4E-8BA8-935AAFCB6CCB}" destId="{9574FC9E-8CF2-5442-A786-186D266622AE}" srcOrd="1" destOrd="0" presId="urn:microsoft.com/office/officeart/2005/8/layout/venn1"/>
    <dgm:cxn modelId="{D58E5880-216C-9C4E-964D-6242401788E5}" type="presOf" srcId="{FB16FDA6-C83B-2F4E-8BA8-935AAFCB6CCB}" destId="{FA38FB6F-EC33-C443-9478-FC85820FB8FD}" srcOrd="0" destOrd="0" presId="urn:microsoft.com/office/officeart/2005/8/layout/venn1"/>
    <dgm:cxn modelId="{5C5257CB-3818-4646-8FC2-A4149171AE4F}" type="presOf" srcId="{B5F94F7B-6F49-784C-8FF8-E13E9505B946}" destId="{5E1D16EF-B444-0143-85B1-AB1FCF9C74D6}" srcOrd="0" destOrd="0" presId="urn:microsoft.com/office/officeart/2005/8/layout/venn1"/>
    <dgm:cxn modelId="{53FA49FC-3ED7-AC4D-AD50-29137A43420E}" type="presOf" srcId="{6E7A72E1-DC04-CD46-9D96-E2DBBC5F0DBB}" destId="{830315DD-E8EB-7041-A875-7BBA0B034ACE}" srcOrd="0" destOrd="0" presId="urn:microsoft.com/office/officeart/2005/8/layout/venn1"/>
    <dgm:cxn modelId="{33EC24CD-7EAA-1144-BA57-3E0846840E23}" type="presParOf" srcId="{5E1D16EF-B444-0143-85B1-AB1FCF9C74D6}" destId="{FA38FB6F-EC33-C443-9478-FC85820FB8FD}" srcOrd="0" destOrd="0" presId="urn:microsoft.com/office/officeart/2005/8/layout/venn1"/>
    <dgm:cxn modelId="{7E3C5A90-666A-9A48-B9E8-51209C1B6BC5}" type="presParOf" srcId="{5E1D16EF-B444-0143-85B1-AB1FCF9C74D6}" destId="{9574FC9E-8CF2-5442-A786-186D266622AE}" srcOrd="1" destOrd="0" presId="urn:microsoft.com/office/officeart/2005/8/layout/venn1"/>
    <dgm:cxn modelId="{1386CDE9-E0EA-2A41-9E25-891F2A26E931}" type="presParOf" srcId="{5E1D16EF-B444-0143-85B1-AB1FCF9C74D6}" destId="{830315DD-E8EB-7041-A875-7BBA0B034ACE}" srcOrd="2" destOrd="0" presId="urn:microsoft.com/office/officeart/2005/8/layout/venn1"/>
    <dgm:cxn modelId="{955BC60C-65D5-9449-A9F6-CD1272A71305}" type="presParOf" srcId="{5E1D16EF-B444-0143-85B1-AB1FCF9C74D6}" destId="{BE6D0468-5300-9F42-BEDD-7E5D13F1746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8FB6F-EC33-C443-9478-FC85820FB8FD}">
      <dsp:nvSpPr>
        <dsp:cNvPr id="0" name=""/>
        <dsp:cNvSpPr/>
      </dsp:nvSpPr>
      <dsp:spPr>
        <a:xfrm>
          <a:off x="1278676" y="6834"/>
          <a:ext cx="2013026" cy="124950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200" kern="1200" dirty="0"/>
        </a:p>
      </dsp:txBody>
      <dsp:txXfrm>
        <a:off x="1559774" y="154177"/>
        <a:ext cx="1160664" cy="954817"/>
      </dsp:txXfrm>
    </dsp:sp>
    <dsp:sp modelId="{830315DD-E8EB-7041-A875-7BBA0B034ACE}">
      <dsp:nvSpPr>
        <dsp:cNvPr id="0" name=""/>
        <dsp:cNvSpPr/>
      </dsp:nvSpPr>
      <dsp:spPr>
        <a:xfrm>
          <a:off x="2670381" y="6"/>
          <a:ext cx="1819166" cy="1249504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200" kern="1200" dirty="0"/>
        </a:p>
      </dsp:txBody>
      <dsp:txXfrm>
        <a:off x="3186631" y="147349"/>
        <a:ext cx="1048888" cy="954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4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31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8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66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913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61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1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70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23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2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50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C64C5D9-1BDA-6A8B-FE78-614A486D71A8}"/>
              </a:ext>
            </a:extLst>
          </p:cNvPr>
          <p:cNvSpPr/>
          <p:nvPr/>
        </p:nvSpPr>
        <p:spPr>
          <a:xfrm>
            <a:off x="4044441" y="173425"/>
            <a:ext cx="1435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Tänk logiskt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68796B13-4CE3-EDBE-A06D-5F8B80CB5F0D}"/>
              </a:ext>
            </a:extLst>
          </p:cNvPr>
          <p:cNvSpPr/>
          <p:nvPr/>
        </p:nvSpPr>
        <p:spPr>
          <a:xfrm>
            <a:off x="1664801" y="1054396"/>
            <a:ext cx="3474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Hur stor är vinkeln mellan visarna? 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DB35044-A655-F578-70CC-7515432CB9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7" t="4380" r="6589" b="3152"/>
          <a:stretch/>
        </p:blipFill>
        <p:spPr>
          <a:xfrm>
            <a:off x="5381297" y="662152"/>
            <a:ext cx="1870841" cy="1870842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14971DB9-D2EF-5239-8DF5-3262316C4E86}"/>
              </a:ext>
            </a:extLst>
          </p:cNvPr>
          <p:cNvSpPr/>
          <p:nvPr/>
        </p:nvSpPr>
        <p:spPr>
          <a:xfrm>
            <a:off x="1563496" y="2748441"/>
            <a:ext cx="532332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Det här problemet kan du lösa genom att föra ett logiskt resonemang.  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EB18CC4-9687-85B0-3590-D3090538B087}"/>
              </a:ext>
            </a:extLst>
          </p:cNvPr>
          <p:cNvSpPr/>
          <p:nvPr/>
        </p:nvSpPr>
        <p:spPr>
          <a:xfrm>
            <a:off x="857955" y="3617117"/>
            <a:ext cx="7076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Vinkeln mellan två intilliggande klockslag är </a:t>
            </a:r>
            <a:r>
              <a:rPr lang="sv-SE" b="1" dirty="0"/>
              <a:t>30°</a:t>
            </a:r>
            <a:r>
              <a:rPr lang="sv-SE" dirty="0"/>
              <a:t> eftersom 360° / 12 = 30°.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3A17266-1E55-F865-7128-98FE173D2777}"/>
              </a:ext>
            </a:extLst>
          </p:cNvPr>
          <p:cNvSpPr/>
          <p:nvPr/>
        </p:nvSpPr>
        <p:spPr>
          <a:xfrm>
            <a:off x="2475201" y="3986449"/>
            <a:ext cx="3478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Mellan 4 och 7 är det 3 · 30° = </a:t>
            </a:r>
            <a:r>
              <a:rPr lang="sv-SE" dirty="0">
                <a:solidFill>
                  <a:srgbClr val="FF0000"/>
                </a:solidFill>
              </a:rPr>
              <a:t>90°</a:t>
            </a:r>
            <a:r>
              <a:rPr lang="sv-SE" dirty="0"/>
              <a:t>. 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FEB2DFE9-11E7-7061-2892-34B4B3E7A29F}"/>
              </a:ext>
            </a:extLst>
          </p:cNvPr>
          <p:cNvSpPr/>
          <p:nvPr/>
        </p:nvSpPr>
        <p:spPr>
          <a:xfrm>
            <a:off x="2135540" y="3121223"/>
            <a:ext cx="3817802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Minutvisaren står på 4 och timvisaren lite förbi 7. 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99AE205-EE24-249D-D55F-CB2E80FABDCD}"/>
              </a:ext>
            </a:extLst>
          </p:cNvPr>
          <p:cNvSpPr/>
          <p:nvPr/>
        </p:nvSpPr>
        <p:spPr>
          <a:xfrm>
            <a:off x="998484" y="4547348"/>
            <a:ext cx="733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På 20 min har timvisaren vridit sig </a:t>
            </a:r>
            <a:r>
              <a:rPr lang="sv-SE" b="1" dirty="0"/>
              <a:t>en tredjedel </a:t>
            </a:r>
            <a:r>
              <a:rPr lang="sv-SE" dirty="0"/>
              <a:t>av vinkeln mellan 7 och 8. 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269F894-A68C-7C50-AC3D-989E5D5801D9}"/>
              </a:ext>
            </a:extLst>
          </p:cNvPr>
          <p:cNvSpPr/>
          <p:nvPr/>
        </p:nvSpPr>
        <p:spPr>
          <a:xfrm>
            <a:off x="2863323" y="4868002"/>
            <a:ext cx="2616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En tredjedel av 30° = </a:t>
            </a:r>
            <a:r>
              <a:rPr lang="sv-SE" dirty="0">
                <a:solidFill>
                  <a:srgbClr val="FF0000"/>
                </a:solidFill>
              </a:rPr>
              <a:t>10°</a:t>
            </a:r>
            <a:r>
              <a:rPr lang="sv-SE" dirty="0"/>
              <a:t>. 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C96A3CA6-DEA2-35FD-ED9D-7EB532F274F6}"/>
              </a:ext>
            </a:extLst>
          </p:cNvPr>
          <p:cNvSpPr/>
          <p:nvPr/>
        </p:nvSpPr>
        <p:spPr>
          <a:xfrm>
            <a:off x="2558056" y="5477579"/>
            <a:ext cx="1193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Vinkeln är: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D14CC26-FCE1-565F-0C05-9AD825189895}"/>
              </a:ext>
            </a:extLst>
          </p:cNvPr>
          <p:cNvSpPr/>
          <p:nvPr/>
        </p:nvSpPr>
        <p:spPr>
          <a:xfrm>
            <a:off x="3613793" y="5477579"/>
            <a:ext cx="1193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90° </a:t>
            </a:r>
            <a:r>
              <a:rPr lang="sv-SE" dirty="0"/>
              <a:t>+</a:t>
            </a:r>
            <a:r>
              <a:rPr lang="sv-SE" dirty="0">
                <a:solidFill>
                  <a:srgbClr val="FF0000"/>
                </a:solidFill>
              </a:rPr>
              <a:t> 10° </a:t>
            </a:r>
            <a:r>
              <a:rPr lang="sv-SE" dirty="0"/>
              <a:t>= 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049CEDC2-BB2D-38B6-71A3-39B1EFF4277A}"/>
              </a:ext>
            </a:extLst>
          </p:cNvPr>
          <p:cNvSpPr/>
          <p:nvPr/>
        </p:nvSpPr>
        <p:spPr>
          <a:xfrm>
            <a:off x="4666594" y="5477579"/>
            <a:ext cx="6794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100°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EC01B3CD-7AB5-AC50-E45C-CC2886BE2BDF}"/>
              </a:ext>
            </a:extLst>
          </p:cNvPr>
          <p:cNvSpPr/>
          <p:nvPr/>
        </p:nvSpPr>
        <p:spPr>
          <a:xfrm>
            <a:off x="2278764" y="6011182"/>
            <a:ext cx="367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Vinkeln mellan visarna är 100°.</a:t>
            </a:r>
          </a:p>
        </p:txBody>
      </p:sp>
    </p:spTree>
    <p:extLst>
      <p:ext uri="{BB962C8B-B14F-4D97-AF65-F5344CB8AC3E}">
        <p14:creationId xmlns:p14="http://schemas.microsoft.com/office/powerpoint/2010/main" val="166881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FA4CFE-1A6E-EF53-75EC-75FC7A93350F}"/>
              </a:ext>
            </a:extLst>
          </p:cNvPr>
          <p:cNvSpPr/>
          <p:nvPr/>
        </p:nvSpPr>
        <p:spPr>
          <a:xfrm>
            <a:off x="3588172" y="459708"/>
            <a:ext cx="19676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Räkna baklänges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1B4FFBF-D641-D7F0-1374-12386BA5AC27}"/>
              </a:ext>
            </a:extLst>
          </p:cNvPr>
          <p:cNvSpPr/>
          <p:nvPr/>
        </p:nvSpPr>
        <p:spPr>
          <a:xfrm>
            <a:off x="2482523" y="1043558"/>
            <a:ext cx="417895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dirty="0"/>
              <a:t>Produkten av fyra ensiffriga tal är 210.</a:t>
            </a:r>
          </a:p>
          <a:p>
            <a:pPr algn="ctr"/>
            <a:endParaRPr lang="sv-SE" sz="1050" dirty="0"/>
          </a:p>
          <a:p>
            <a:pPr algn="ctr"/>
            <a:r>
              <a:rPr lang="sv-SE" dirty="0"/>
              <a:t>Vilka är de fyra talen? 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FC2B6BA-BE28-260F-13B3-7527FD4FA2C2}"/>
              </a:ext>
            </a:extLst>
          </p:cNvPr>
          <p:cNvSpPr/>
          <p:nvPr/>
        </p:nvSpPr>
        <p:spPr>
          <a:xfrm>
            <a:off x="1236704" y="2112832"/>
            <a:ext cx="6370541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Arbeta baklänges och utnyttja att 210 är delbart med 10, eftersom det slutar på 0.  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4195418-F100-CCAB-25DB-C06F987A485D}"/>
              </a:ext>
            </a:extLst>
          </p:cNvPr>
          <p:cNvSpPr/>
          <p:nvPr/>
        </p:nvSpPr>
        <p:spPr>
          <a:xfrm>
            <a:off x="3836591" y="2683918"/>
            <a:ext cx="1675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210 = </a:t>
            </a:r>
            <a:r>
              <a:rPr lang="sv-SE" b="1" dirty="0">
                <a:solidFill>
                  <a:srgbClr val="FF0000"/>
                </a:solidFill>
              </a:rPr>
              <a:t>10</a:t>
            </a:r>
            <a:r>
              <a:rPr lang="sv-SE" dirty="0"/>
              <a:t> · </a:t>
            </a:r>
            <a:r>
              <a:rPr lang="sv-SE" b="1" dirty="0">
                <a:solidFill>
                  <a:srgbClr val="00B050"/>
                </a:solidFill>
              </a:rPr>
              <a:t>21 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2492E52-C9F6-ABC9-7C8F-C01F18E5569D}"/>
              </a:ext>
            </a:extLst>
          </p:cNvPr>
          <p:cNvSpPr/>
          <p:nvPr/>
        </p:nvSpPr>
        <p:spPr>
          <a:xfrm>
            <a:off x="2729488" y="3275111"/>
            <a:ext cx="3384970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Dela sedan upp 10 och 21 i mindre faktorer. 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A52C8E1-6F0D-727D-F752-7CAA7EFE596B}"/>
              </a:ext>
            </a:extLst>
          </p:cNvPr>
          <p:cNvSpPr/>
          <p:nvPr/>
        </p:nvSpPr>
        <p:spPr>
          <a:xfrm>
            <a:off x="2729488" y="3814392"/>
            <a:ext cx="1107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10</a:t>
            </a:r>
            <a:r>
              <a:rPr lang="sv-SE" dirty="0"/>
              <a:t> = 2 · 5 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52F2335-618E-ABF1-14BF-2110FED62A35}"/>
              </a:ext>
            </a:extLst>
          </p:cNvPr>
          <p:cNvSpPr/>
          <p:nvPr/>
        </p:nvSpPr>
        <p:spPr>
          <a:xfrm>
            <a:off x="5016417" y="3814392"/>
            <a:ext cx="1107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B050"/>
                </a:solidFill>
              </a:rPr>
              <a:t>21</a:t>
            </a:r>
            <a:r>
              <a:rPr lang="sv-SE" dirty="0"/>
              <a:t> = 7 · 3 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03B13BD-800E-A62B-D2D0-2052061DC84F}"/>
              </a:ext>
            </a:extLst>
          </p:cNvPr>
          <p:cNvSpPr/>
          <p:nvPr/>
        </p:nvSpPr>
        <p:spPr>
          <a:xfrm>
            <a:off x="3588172" y="4440899"/>
            <a:ext cx="182320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sv-SE" dirty="0"/>
              <a:t>210 = 2 · 5 · 3 · 7 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FAAA715-E580-F7F1-A687-396DD8E830BC}"/>
              </a:ext>
            </a:extLst>
          </p:cNvPr>
          <p:cNvSpPr/>
          <p:nvPr/>
        </p:nvSpPr>
        <p:spPr>
          <a:xfrm>
            <a:off x="2848202" y="5436738"/>
            <a:ext cx="3447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De fyra talen är 2, 3, 5 och 7. </a:t>
            </a:r>
          </a:p>
        </p:txBody>
      </p:sp>
    </p:spTree>
    <p:extLst>
      <p:ext uri="{BB962C8B-B14F-4D97-AF65-F5344CB8AC3E}">
        <p14:creationId xmlns:p14="http://schemas.microsoft.com/office/powerpoint/2010/main" val="383960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AB0E93F-B6D0-608B-6EA5-4DB14E561E4D}"/>
              </a:ext>
            </a:extLst>
          </p:cNvPr>
          <p:cNvSpPr/>
          <p:nvPr/>
        </p:nvSpPr>
        <p:spPr>
          <a:xfrm>
            <a:off x="3736573" y="237157"/>
            <a:ext cx="1531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Rita diagram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5E4B47C-A4D0-83E2-8DD2-C7076A3E8000}"/>
              </a:ext>
            </a:extLst>
          </p:cNvPr>
          <p:cNvSpPr/>
          <p:nvPr/>
        </p:nvSpPr>
        <p:spPr>
          <a:xfrm>
            <a:off x="1131221" y="2418130"/>
            <a:ext cx="6490412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I den här typen av uppgifter är det praktiskt att använda ett så kallat </a:t>
            </a:r>
            <a:r>
              <a:rPr lang="sv-SE" sz="1400" i="1" dirty="0" err="1"/>
              <a:t>Venndiagram</a:t>
            </a:r>
            <a:r>
              <a:rPr lang="sv-SE" sz="1400" dirty="0"/>
              <a:t>. 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32992DBD-5C59-A840-897B-C1C62EFE24D9}"/>
              </a:ext>
            </a:extLst>
          </p:cNvPr>
          <p:cNvGrpSpPr/>
          <p:nvPr/>
        </p:nvGrpSpPr>
        <p:grpSpPr>
          <a:xfrm>
            <a:off x="562141" y="571109"/>
            <a:ext cx="8417618" cy="1775350"/>
            <a:chOff x="-78208" y="527375"/>
            <a:chExt cx="8417618" cy="1775350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DEC9FB5A-3A48-E985-9D14-BBD7787CE981}"/>
                </a:ext>
              </a:extLst>
            </p:cNvPr>
            <p:cNvSpPr/>
            <p:nvPr/>
          </p:nvSpPr>
          <p:spPr>
            <a:xfrm>
              <a:off x="-78208" y="709823"/>
              <a:ext cx="7059492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I en idrottsklass spelade alla elever fotboll eller ishockey. </a:t>
              </a:r>
            </a:p>
            <a:p>
              <a:r>
                <a:rPr lang="sv-SE" dirty="0"/>
                <a:t>Det var </a:t>
              </a:r>
              <a:r>
                <a:rPr lang="sv-SE" dirty="0">
                  <a:solidFill>
                    <a:srgbClr val="FF0000"/>
                  </a:solidFill>
                </a:rPr>
                <a:t>20 elever som spelade fotboll </a:t>
              </a:r>
              <a:r>
                <a:rPr lang="sv-SE" dirty="0"/>
                <a:t>och </a:t>
              </a:r>
              <a:r>
                <a:rPr lang="sv-SE" dirty="0">
                  <a:solidFill>
                    <a:srgbClr val="00B050"/>
                  </a:solidFill>
                </a:rPr>
                <a:t>16 som spelade ishockey</a:t>
              </a:r>
              <a:r>
                <a:rPr lang="sv-SE" dirty="0"/>
                <a:t>. </a:t>
              </a:r>
            </a:p>
            <a:p>
              <a:r>
                <a:rPr lang="sv-SE" dirty="0"/>
                <a:t>Av dessa var det </a:t>
              </a:r>
              <a:r>
                <a:rPr lang="sv-SE" dirty="0">
                  <a:solidFill>
                    <a:srgbClr val="0070C0"/>
                  </a:solidFill>
                </a:rPr>
                <a:t>7 elever som spelade både</a:t>
              </a:r>
              <a:r>
                <a:rPr lang="sv-SE" dirty="0"/>
                <a:t> fotboll och ishockey. </a:t>
              </a:r>
            </a:p>
            <a:p>
              <a:endParaRPr lang="sv-SE" dirty="0"/>
            </a:p>
            <a:p>
              <a:r>
                <a:rPr lang="sv-SE" dirty="0"/>
                <a:t>Hur många elever gick i klassen? </a:t>
              </a:r>
            </a:p>
          </p:txBody>
        </p:sp>
        <p:pic>
          <p:nvPicPr>
            <p:cNvPr id="7170" name="Picture 2" descr="Goda Pojkar På En Idrottsklass Med Unga Tränare Barn I Skolåldern Som  Bedriver Idrott Arkivfoto - Bild av stöd, boll: 197663632">
              <a:extLst>
                <a:ext uri="{FF2B5EF4-FFF2-40B4-BE49-F238E27FC236}">
                  <a16:creationId xmlns:a16="http://schemas.microsoft.com/office/drawing/2014/main" id="{B37CD4C1-AE3F-BCC7-B60A-39CD5CD3DD0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78"/>
            <a:stretch/>
          </p:blipFill>
          <p:spPr bwMode="auto">
            <a:xfrm rot="1120235">
              <a:off x="7020010" y="1059731"/>
              <a:ext cx="1319400" cy="1242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ishockey sport unga barn spelare Stockfoto 1207519324 | Shutterstock">
              <a:extLst>
                <a:ext uri="{FF2B5EF4-FFF2-40B4-BE49-F238E27FC236}">
                  <a16:creationId xmlns:a16="http://schemas.microsoft.com/office/drawing/2014/main" id="{331ACCD6-DB89-0751-FCE1-9840B2ECE6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41" t="270" r="15204" b="9404"/>
            <a:stretch/>
          </p:blipFill>
          <p:spPr bwMode="auto">
            <a:xfrm rot="21089164">
              <a:off x="6328093" y="527375"/>
              <a:ext cx="1055351" cy="1081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A4C2DB0-5FBA-6E71-3CF9-5D3A42B186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781786"/>
              </p:ext>
            </p:extLst>
          </p:nvPr>
        </p:nvGraphicFramePr>
        <p:xfrm>
          <a:off x="887620" y="3350434"/>
          <a:ext cx="5226577" cy="1256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ktangel 10">
            <a:extLst>
              <a:ext uri="{FF2B5EF4-FFF2-40B4-BE49-F238E27FC236}">
                <a16:creationId xmlns:a16="http://schemas.microsoft.com/office/drawing/2014/main" id="{06DC3F2A-BBE4-BFCF-27F2-593975D59F93}"/>
              </a:ext>
            </a:extLst>
          </p:cNvPr>
          <p:cNvSpPr/>
          <p:nvPr/>
        </p:nvSpPr>
        <p:spPr>
          <a:xfrm>
            <a:off x="3736573" y="3686215"/>
            <a:ext cx="3952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dirty="0"/>
              <a:t>7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A894DEEE-A23A-EB95-1CA4-21C2F02EA720}"/>
              </a:ext>
            </a:extLst>
          </p:cNvPr>
          <p:cNvGrpSpPr/>
          <p:nvPr/>
        </p:nvGrpSpPr>
        <p:grpSpPr>
          <a:xfrm>
            <a:off x="2773482" y="4471956"/>
            <a:ext cx="1076838" cy="620439"/>
            <a:chOff x="3553469" y="4655024"/>
            <a:chExt cx="1076838" cy="620439"/>
          </a:xfrm>
        </p:grpSpPr>
        <p:sp>
          <p:nvSpPr>
            <p:cNvPr id="10" name="Vänster klammerparentes 9">
              <a:extLst>
                <a:ext uri="{FF2B5EF4-FFF2-40B4-BE49-F238E27FC236}">
                  <a16:creationId xmlns:a16="http://schemas.microsoft.com/office/drawing/2014/main" id="{D9BB470B-1512-927B-878B-529E851A5D65}"/>
                </a:ext>
              </a:extLst>
            </p:cNvPr>
            <p:cNvSpPr/>
            <p:nvPr/>
          </p:nvSpPr>
          <p:spPr>
            <a:xfrm rot="16200000">
              <a:off x="3940534" y="4267959"/>
              <a:ext cx="302707" cy="1076838"/>
            </a:xfrm>
            <a:prstGeom prst="lef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90E15AE-DD65-AB2B-B5B8-0813571AA590}"/>
                </a:ext>
              </a:extLst>
            </p:cNvPr>
            <p:cNvSpPr/>
            <p:nvPr/>
          </p:nvSpPr>
          <p:spPr>
            <a:xfrm>
              <a:off x="3901440" y="4906131"/>
              <a:ext cx="6705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20</a:t>
              </a:r>
            </a:p>
          </p:txBody>
        </p:sp>
      </p:grpSp>
      <p:grpSp>
        <p:nvGrpSpPr>
          <p:cNvPr id="16" name="Grupp 15">
            <a:extLst>
              <a:ext uri="{FF2B5EF4-FFF2-40B4-BE49-F238E27FC236}">
                <a16:creationId xmlns:a16="http://schemas.microsoft.com/office/drawing/2014/main" id="{81F53101-5893-284D-EB82-7918F69FA2A3}"/>
              </a:ext>
            </a:extLst>
          </p:cNvPr>
          <p:cNvGrpSpPr/>
          <p:nvPr/>
        </p:nvGrpSpPr>
        <p:grpSpPr>
          <a:xfrm>
            <a:off x="3850320" y="4464445"/>
            <a:ext cx="1076838" cy="620439"/>
            <a:chOff x="3553469" y="4655024"/>
            <a:chExt cx="1076838" cy="620439"/>
          </a:xfrm>
        </p:grpSpPr>
        <p:sp>
          <p:nvSpPr>
            <p:cNvPr id="17" name="Vänster klammerparentes 16">
              <a:extLst>
                <a:ext uri="{FF2B5EF4-FFF2-40B4-BE49-F238E27FC236}">
                  <a16:creationId xmlns:a16="http://schemas.microsoft.com/office/drawing/2014/main" id="{C149EB7E-F183-187A-399D-EE7C3CD7861B}"/>
                </a:ext>
              </a:extLst>
            </p:cNvPr>
            <p:cNvSpPr/>
            <p:nvPr/>
          </p:nvSpPr>
          <p:spPr>
            <a:xfrm rot="16200000">
              <a:off x="3940534" y="4267959"/>
              <a:ext cx="302707" cy="1076838"/>
            </a:xfrm>
            <a:prstGeom prst="lef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C8DA4F40-8CE3-22C3-E28B-647F92B4072D}"/>
                </a:ext>
              </a:extLst>
            </p:cNvPr>
            <p:cNvSpPr/>
            <p:nvPr/>
          </p:nvSpPr>
          <p:spPr>
            <a:xfrm>
              <a:off x="3901440" y="4906131"/>
              <a:ext cx="6705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16</a:t>
              </a:r>
            </a:p>
          </p:txBody>
        </p:sp>
      </p:grpSp>
      <p:sp>
        <p:nvSpPr>
          <p:cNvPr id="19" name="Rektangel 18">
            <a:extLst>
              <a:ext uri="{FF2B5EF4-FFF2-40B4-BE49-F238E27FC236}">
                <a16:creationId xmlns:a16="http://schemas.microsoft.com/office/drawing/2014/main" id="{C556878E-A7B6-9BAE-AEB0-9F3DB7AC66C1}"/>
              </a:ext>
            </a:extLst>
          </p:cNvPr>
          <p:cNvSpPr/>
          <p:nvPr/>
        </p:nvSpPr>
        <p:spPr>
          <a:xfrm>
            <a:off x="5948305" y="3350436"/>
            <a:ext cx="230807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Det är </a:t>
            </a:r>
            <a:r>
              <a:rPr lang="sv-SE" sz="1400" b="1" dirty="0">
                <a:solidFill>
                  <a:srgbClr val="0070C0"/>
                </a:solidFill>
              </a:rPr>
              <a:t>7</a:t>
            </a:r>
            <a:r>
              <a:rPr lang="sv-SE" sz="1400" dirty="0"/>
              <a:t> elever som spelar både fotboll och ishockey.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95A67BE-7DC9-B05A-4101-9671EB7947C1}"/>
              </a:ext>
            </a:extLst>
          </p:cNvPr>
          <p:cNvSpPr/>
          <p:nvPr/>
        </p:nvSpPr>
        <p:spPr>
          <a:xfrm>
            <a:off x="5948305" y="3978604"/>
            <a:ext cx="286084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Alltså är det (20 – </a:t>
            </a:r>
            <a:r>
              <a:rPr lang="sv-SE" sz="1400" b="1" dirty="0">
                <a:solidFill>
                  <a:srgbClr val="0070C0"/>
                </a:solidFill>
              </a:rPr>
              <a:t>7</a:t>
            </a:r>
            <a:r>
              <a:rPr lang="sv-SE" sz="1400" dirty="0"/>
              <a:t>) elever = 13 elever som bara spelar fotboll och …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2A3C41E1-4758-E810-F2AE-215D43B1C99D}"/>
              </a:ext>
            </a:extLst>
          </p:cNvPr>
          <p:cNvSpPr/>
          <p:nvPr/>
        </p:nvSpPr>
        <p:spPr>
          <a:xfrm>
            <a:off x="2792011" y="3686215"/>
            <a:ext cx="623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dirty="0"/>
              <a:t>13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B60401D2-61C5-9D19-2C80-8A55B6821E7B}"/>
              </a:ext>
            </a:extLst>
          </p:cNvPr>
          <p:cNvSpPr/>
          <p:nvPr/>
        </p:nvSpPr>
        <p:spPr>
          <a:xfrm>
            <a:off x="4436585" y="3684526"/>
            <a:ext cx="3952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dirty="0"/>
              <a:t>9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3CCE2E-56ED-D5B3-ACC9-45EB9469D8A5}"/>
              </a:ext>
            </a:extLst>
          </p:cNvPr>
          <p:cNvSpPr/>
          <p:nvPr/>
        </p:nvSpPr>
        <p:spPr>
          <a:xfrm>
            <a:off x="5948305" y="4569175"/>
            <a:ext cx="27495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….(16 – </a:t>
            </a:r>
            <a:r>
              <a:rPr lang="sv-SE" sz="1400" b="1" dirty="0">
                <a:solidFill>
                  <a:srgbClr val="0070C0"/>
                </a:solidFill>
              </a:rPr>
              <a:t>7</a:t>
            </a:r>
            <a:r>
              <a:rPr lang="sv-SE" sz="1400" dirty="0"/>
              <a:t>) elever = 9 elever som bara spelar ishockey. 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7BC8FC9E-9BF0-E0DA-DB61-8F6F0D9EFFF2}"/>
              </a:ext>
            </a:extLst>
          </p:cNvPr>
          <p:cNvSpPr/>
          <p:nvPr/>
        </p:nvSpPr>
        <p:spPr>
          <a:xfrm>
            <a:off x="2471023" y="5247376"/>
            <a:ext cx="1506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Antal elever: 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3A23BDC0-197E-6D50-224C-64C6C863D06F}"/>
              </a:ext>
            </a:extLst>
          </p:cNvPr>
          <p:cNvSpPr/>
          <p:nvPr/>
        </p:nvSpPr>
        <p:spPr>
          <a:xfrm>
            <a:off x="3686850" y="5247376"/>
            <a:ext cx="140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 13 + 7 + 9 =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4F00387A-0263-1D1F-D78E-0EF3522B08C9}"/>
              </a:ext>
            </a:extLst>
          </p:cNvPr>
          <p:cNvSpPr/>
          <p:nvPr/>
        </p:nvSpPr>
        <p:spPr>
          <a:xfrm>
            <a:off x="4893008" y="5247376"/>
            <a:ext cx="521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29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79FA083-4DD1-79AC-81DC-1EF44EAFF2B8}"/>
              </a:ext>
            </a:extLst>
          </p:cNvPr>
          <p:cNvSpPr/>
          <p:nvPr/>
        </p:nvSpPr>
        <p:spPr>
          <a:xfrm>
            <a:off x="2471023" y="6068164"/>
            <a:ext cx="3361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Det gick 29 elever i klassen. 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27CAAC23-C8BB-8DE0-65EC-44D2E4522259}"/>
              </a:ext>
            </a:extLst>
          </p:cNvPr>
          <p:cNvSpPr/>
          <p:nvPr/>
        </p:nvSpPr>
        <p:spPr>
          <a:xfrm>
            <a:off x="2610010" y="3051382"/>
            <a:ext cx="1076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 Fotboll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925F78F8-D7E5-389E-F264-29BB42B8CF22}"/>
              </a:ext>
            </a:extLst>
          </p:cNvPr>
          <p:cNvSpPr/>
          <p:nvPr/>
        </p:nvSpPr>
        <p:spPr>
          <a:xfrm>
            <a:off x="3995151" y="3051382"/>
            <a:ext cx="1076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B050"/>
                </a:solidFill>
              </a:rPr>
              <a:t> Ishockey</a:t>
            </a:r>
          </a:p>
        </p:txBody>
      </p:sp>
    </p:spTree>
    <p:extLst>
      <p:ext uri="{BB962C8B-B14F-4D97-AF65-F5344CB8AC3E}">
        <p14:creationId xmlns:p14="http://schemas.microsoft.com/office/powerpoint/2010/main" val="367955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Graphic spid="7" grpId="0">
        <p:bldAsOne/>
      </p:bldGraphic>
      <p:bldP spid="11" grpId="0"/>
      <p:bldP spid="19" grpId="0" animBg="1"/>
      <p:bldP spid="20" grpId="0" animBg="1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318</Words>
  <Application>Microsoft Macintosh PowerPoint</Application>
  <PresentationFormat>Bildspel på skärmen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4</cp:revision>
  <dcterms:created xsi:type="dcterms:W3CDTF">2022-06-21T07:51:43Z</dcterms:created>
  <dcterms:modified xsi:type="dcterms:W3CDTF">2022-06-30T07:05:02Z</dcterms:modified>
</cp:coreProperties>
</file>