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5D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20005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57112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78920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7660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9502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2022-06-11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7780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2022-06-11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44343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2022-06-11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190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2022-06-11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5697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2022-06-11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0240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C92EC-F075-D442-8C6A-A74458830A41}" type="datetimeFigureOut">
              <a:rPr lang="sv-SE" smtClean="0"/>
              <a:t>2022-06-11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69791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C92EC-F075-D442-8C6A-A74458830A41}" type="datetimeFigureOut">
              <a:rPr lang="sv-SE" smtClean="0"/>
              <a:t>2022-06-11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B67DA-BF36-6C48-8269-9CC8F51F7F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90914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>
            <a:extLst>
              <a:ext uri="{FF2B5EF4-FFF2-40B4-BE49-F238E27FC236}">
                <a16:creationId xmlns:a16="http://schemas.microsoft.com/office/drawing/2014/main" id="{CC0E67B2-1675-9B43-8515-61A713BC3078}"/>
              </a:ext>
            </a:extLst>
          </p:cNvPr>
          <p:cNvSpPr txBox="1"/>
          <p:nvPr/>
        </p:nvSpPr>
        <p:spPr>
          <a:xfrm>
            <a:off x="3256277" y="264063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solidFill>
                  <a:srgbClr val="7030A0"/>
                </a:solidFill>
              </a:rPr>
              <a:t>Fundera och resonera</a:t>
            </a:r>
          </a:p>
        </p:txBody>
      </p:sp>
      <p:sp>
        <p:nvSpPr>
          <p:cNvPr id="12" name="textruta 11">
            <a:extLst>
              <a:ext uri="{FF2B5EF4-FFF2-40B4-BE49-F238E27FC236}">
                <a16:creationId xmlns:a16="http://schemas.microsoft.com/office/drawing/2014/main" id="{935DB875-94D5-A549-AE66-E45086F1DF8B}"/>
              </a:ext>
            </a:extLst>
          </p:cNvPr>
          <p:cNvSpPr txBox="1"/>
          <p:nvPr/>
        </p:nvSpPr>
        <p:spPr>
          <a:xfrm>
            <a:off x="2839784" y="2150599"/>
            <a:ext cx="5121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Vilken pil pekar på ett bråk där täljaren är </a:t>
            </a:r>
            <a:r>
              <a:rPr lang="sv-SE" b="1" dirty="0"/>
              <a:t>lite </a:t>
            </a:r>
            <a:r>
              <a:rPr lang="sv-SE" dirty="0"/>
              <a:t>mindre än nämnaren? Förklara hur du tänker. </a:t>
            </a: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1009484B-66BC-574E-8587-85C523FAE3F7}"/>
              </a:ext>
            </a:extLst>
          </p:cNvPr>
          <p:cNvSpPr txBox="1"/>
          <p:nvPr/>
        </p:nvSpPr>
        <p:spPr>
          <a:xfrm>
            <a:off x="2839784" y="1092688"/>
            <a:ext cx="5253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Hur vet du att –3 är ett större tal än –9? </a:t>
            </a:r>
          </a:p>
        </p:txBody>
      </p:sp>
      <p:sp>
        <p:nvSpPr>
          <p:cNvPr id="28" name="textruta 27">
            <a:extLst>
              <a:ext uri="{FF2B5EF4-FFF2-40B4-BE49-F238E27FC236}">
                <a16:creationId xmlns:a16="http://schemas.microsoft.com/office/drawing/2014/main" id="{E8C6E20D-FC81-6440-9D46-760C982F20A9}"/>
              </a:ext>
            </a:extLst>
          </p:cNvPr>
          <p:cNvSpPr txBox="1"/>
          <p:nvPr/>
        </p:nvSpPr>
        <p:spPr>
          <a:xfrm>
            <a:off x="2275604" y="1077299"/>
            <a:ext cx="429875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</a:t>
            </a:r>
          </a:p>
        </p:txBody>
      </p:sp>
      <p:sp>
        <p:nvSpPr>
          <p:cNvPr id="29" name="textruta 28">
            <a:extLst>
              <a:ext uri="{FF2B5EF4-FFF2-40B4-BE49-F238E27FC236}">
                <a16:creationId xmlns:a16="http://schemas.microsoft.com/office/drawing/2014/main" id="{75A6EEB6-9795-1042-91B7-234CE7781192}"/>
              </a:ext>
            </a:extLst>
          </p:cNvPr>
          <p:cNvSpPr txBox="1"/>
          <p:nvPr/>
        </p:nvSpPr>
        <p:spPr>
          <a:xfrm>
            <a:off x="2288725" y="2187212"/>
            <a:ext cx="429875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</a:t>
            </a:r>
          </a:p>
        </p:txBody>
      </p:sp>
      <p:sp>
        <p:nvSpPr>
          <p:cNvPr id="31" name="textruta 30">
            <a:extLst>
              <a:ext uri="{FF2B5EF4-FFF2-40B4-BE49-F238E27FC236}">
                <a16:creationId xmlns:a16="http://schemas.microsoft.com/office/drawing/2014/main" id="{EDD2D7A4-8269-8E43-8C7A-C44C522666F4}"/>
              </a:ext>
            </a:extLst>
          </p:cNvPr>
          <p:cNvSpPr txBox="1"/>
          <p:nvPr/>
        </p:nvSpPr>
        <p:spPr>
          <a:xfrm>
            <a:off x="2275604" y="4723965"/>
            <a:ext cx="429875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0153AC04-485E-9644-A5DE-51C13D79BA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479" y="2723907"/>
            <a:ext cx="4723315" cy="1146435"/>
          </a:xfrm>
          <a:prstGeom prst="rect">
            <a:avLst/>
          </a:prstGeom>
        </p:spPr>
      </p:pic>
      <p:grpSp>
        <p:nvGrpSpPr>
          <p:cNvPr id="7" name="Grupp 6">
            <a:extLst>
              <a:ext uri="{FF2B5EF4-FFF2-40B4-BE49-F238E27FC236}">
                <a16:creationId xmlns:a16="http://schemas.microsoft.com/office/drawing/2014/main" id="{3C43A3C4-2E44-724E-94A8-5EB1FC2527FB}"/>
              </a:ext>
            </a:extLst>
          </p:cNvPr>
          <p:cNvGrpSpPr/>
          <p:nvPr/>
        </p:nvGrpSpPr>
        <p:grpSpPr>
          <a:xfrm>
            <a:off x="2839784" y="4554688"/>
            <a:ext cx="5738159" cy="1155082"/>
            <a:chOff x="2839784" y="4471526"/>
            <a:chExt cx="5738159" cy="1155082"/>
          </a:xfrm>
        </p:grpSpPr>
        <p:grpSp>
          <p:nvGrpSpPr>
            <p:cNvPr id="26" name="Grupp 25">
              <a:extLst>
                <a:ext uri="{FF2B5EF4-FFF2-40B4-BE49-F238E27FC236}">
                  <a16:creationId xmlns:a16="http://schemas.microsoft.com/office/drawing/2014/main" id="{9FDC6EE7-4919-094E-909A-EF6F002552EE}"/>
                </a:ext>
              </a:extLst>
            </p:cNvPr>
            <p:cNvGrpSpPr/>
            <p:nvPr/>
          </p:nvGrpSpPr>
          <p:grpSpPr>
            <a:xfrm>
              <a:off x="2839784" y="4471526"/>
              <a:ext cx="5738159" cy="1155082"/>
              <a:chOff x="2608636" y="428310"/>
              <a:chExt cx="5670673" cy="1155082"/>
            </a:xfrm>
          </p:grpSpPr>
          <p:grpSp>
            <p:nvGrpSpPr>
              <p:cNvPr id="27" name="Grupp 26">
                <a:extLst>
                  <a:ext uri="{FF2B5EF4-FFF2-40B4-BE49-F238E27FC236}">
                    <a16:creationId xmlns:a16="http://schemas.microsoft.com/office/drawing/2014/main" id="{F63A5479-B6A8-EA47-A28E-C536274141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006728" y="428310"/>
                <a:ext cx="301690" cy="614594"/>
                <a:chOff x="7056938" y="1088884"/>
                <a:chExt cx="302254" cy="614765"/>
              </a:xfrm>
            </p:grpSpPr>
            <p:sp>
              <p:nvSpPr>
                <p:cNvPr id="36" name="textruta 46">
                  <a:extLst>
                    <a:ext uri="{FF2B5EF4-FFF2-40B4-BE49-F238E27FC236}">
                      <a16:creationId xmlns:a16="http://schemas.microsoft.com/office/drawing/2014/main" id="{4393D2BA-97BD-4144-B087-1E5AAEF362D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056938" y="1088884"/>
                  <a:ext cx="302251" cy="3694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/>
                    <a:t>5</a:t>
                  </a:r>
                </a:p>
              </p:txBody>
            </p:sp>
            <p:sp>
              <p:nvSpPr>
                <p:cNvPr id="37" name="textruta 47">
                  <a:extLst>
                    <a:ext uri="{FF2B5EF4-FFF2-40B4-BE49-F238E27FC236}">
                      <a16:creationId xmlns:a16="http://schemas.microsoft.com/office/drawing/2014/main" id="{E546137A-D3A6-F944-86E9-DEA37D3FED0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056941" y="1334214"/>
                  <a:ext cx="302251" cy="36943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/>
                    <a:t>6</a:t>
                  </a:r>
                </a:p>
              </p:txBody>
            </p:sp>
            <p:cxnSp>
              <p:nvCxnSpPr>
                <p:cNvPr id="38" name="Rak 37">
                  <a:extLst>
                    <a:ext uri="{FF2B5EF4-FFF2-40B4-BE49-F238E27FC236}">
                      <a16:creationId xmlns:a16="http://schemas.microsoft.com/office/drawing/2014/main" id="{30F60798-48F7-8148-9D38-8F87727DD53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93870" y="1398327"/>
                  <a:ext cx="223079" cy="0"/>
                </a:xfrm>
                <a:prstGeom prst="line">
                  <a:avLst/>
                </a:prstGeom>
                <a:ln w="190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" name="textruta 33">
                <a:extLst>
                  <a:ext uri="{FF2B5EF4-FFF2-40B4-BE49-F238E27FC236}">
                    <a16:creationId xmlns:a16="http://schemas.microsoft.com/office/drawing/2014/main" id="{DDB11070-BC4D-3548-9BDE-DA056E420062}"/>
                  </a:ext>
                </a:extLst>
              </p:cNvPr>
              <p:cNvSpPr txBox="1"/>
              <p:nvPr/>
            </p:nvSpPr>
            <p:spPr>
              <a:xfrm>
                <a:off x="2608636" y="543242"/>
                <a:ext cx="56706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/>
                  <a:t>Hur gör du om du ska ta reda på vilket av talen        och   </a:t>
                </a:r>
              </a:p>
            </p:txBody>
          </p:sp>
          <p:sp>
            <p:nvSpPr>
              <p:cNvPr id="35" name="textruta 34">
                <a:extLst>
                  <a:ext uri="{FF2B5EF4-FFF2-40B4-BE49-F238E27FC236}">
                    <a16:creationId xmlns:a16="http://schemas.microsoft.com/office/drawing/2014/main" id="{A352953F-6F21-8046-A0D0-379D731BBD58}"/>
                  </a:ext>
                </a:extLst>
              </p:cNvPr>
              <p:cNvSpPr txBox="1"/>
              <p:nvPr/>
            </p:nvSpPr>
            <p:spPr>
              <a:xfrm>
                <a:off x="2662481" y="937061"/>
                <a:ext cx="483005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/>
                  <a:t>som är störst? Finns det flera sätt att göra det på? Förklara hur du tänker. </a:t>
                </a:r>
              </a:p>
            </p:txBody>
          </p:sp>
        </p:grpSp>
        <p:sp>
          <p:nvSpPr>
            <p:cNvPr id="39" name="textruta 46">
              <a:extLst>
                <a:ext uri="{FF2B5EF4-FFF2-40B4-BE49-F238E27FC236}">
                  <a16:creationId xmlns:a16="http://schemas.microsoft.com/office/drawing/2014/main" id="{546EA5A2-E8F7-B14D-8AC9-EB076B818E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27234" y="4471526"/>
              <a:ext cx="30527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sv-SE" sz="1800" dirty="0"/>
                <a:t>7</a:t>
              </a:r>
            </a:p>
          </p:txBody>
        </p:sp>
        <p:sp>
          <p:nvSpPr>
            <p:cNvPr id="40" name="textruta 47">
              <a:extLst>
                <a:ext uri="{FF2B5EF4-FFF2-40B4-BE49-F238E27FC236}">
                  <a16:creationId xmlns:a16="http://schemas.microsoft.com/office/drawing/2014/main" id="{C64042CB-A15C-4A4D-8556-B900136194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27237" y="4716788"/>
              <a:ext cx="30527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sv-SE" sz="1800" dirty="0"/>
                <a:t>9</a:t>
              </a:r>
            </a:p>
          </p:txBody>
        </p:sp>
        <p:cxnSp>
          <p:nvCxnSpPr>
            <p:cNvPr id="41" name="Rak 40">
              <a:extLst>
                <a:ext uri="{FF2B5EF4-FFF2-40B4-BE49-F238E27FC236}">
                  <a16:creationId xmlns:a16="http://schemas.microsoft.com/office/drawing/2014/main" id="{D6055C91-2826-9647-85CA-604DC8DE041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064536" y="4780883"/>
              <a:ext cx="225312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9498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8" grpId="0" animBg="1"/>
      <p:bldP spid="29" grpId="0" animBg="1"/>
      <p:bldP spid="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>
            <a:extLst>
              <a:ext uri="{FF2B5EF4-FFF2-40B4-BE49-F238E27FC236}">
                <a16:creationId xmlns:a16="http://schemas.microsoft.com/office/drawing/2014/main" id="{086EFBCA-F810-F940-8C43-234681C5A730}"/>
              </a:ext>
            </a:extLst>
          </p:cNvPr>
          <p:cNvSpPr txBox="1"/>
          <p:nvPr/>
        </p:nvSpPr>
        <p:spPr>
          <a:xfrm>
            <a:off x="2189871" y="445366"/>
            <a:ext cx="59088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Johannes tror att 10</a:t>
            </a:r>
            <a:r>
              <a:rPr lang="sv-SE" baseline="30000" dirty="0"/>
              <a:t>2</a:t>
            </a:r>
            <a:r>
              <a:rPr lang="sv-SE" dirty="0"/>
              <a:t> + 10</a:t>
            </a:r>
            <a:r>
              <a:rPr lang="sv-SE" baseline="30000" dirty="0"/>
              <a:t>3</a:t>
            </a:r>
            <a:r>
              <a:rPr lang="sv-SE" dirty="0"/>
              <a:t> = 10</a:t>
            </a:r>
            <a:r>
              <a:rPr lang="sv-SE" baseline="30000" dirty="0"/>
              <a:t>5</a:t>
            </a:r>
            <a:r>
              <a:rPr lang="sv-SE" dirty="0"/>
              <a:t>. Hedvig är nästan säker på att det är lika med 10</a:t>
            </a:r>
            <a:r>
              <a:rPr lang="sv-SE" baseline="30000" dirty="0"/>
              <a:t>6</a:t>
            </a:r>
            <a:r>
              <a:rPr lang="sv-SE" dirty="0"/>
              <a:t>. Har någon av dem rätt? </a:t>
            </a:r>
          </a:p>
          <a:p>
            <a:endParaRPr lang="sv-SE" sz="1100" dirty="0"/>
          </a:p>
          <a:p>
            <a:r>
              <a:rPr lang="sv-SE" dirty="0"/>
              <a:t>Förklara hur du tänker. 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44E0191E-A327-D443-8A84-9EF6C31D0ABF}"/>
              </a:ext>
            </a:extLst>
          </p:cNvPr>
          <p:cNvSpPr txBox="1"/>
          <p:nvPr/>
        </p:nvSpPr>
        <p:spPr>
          <a:xfrm>
            <a:off x="1638812" y="481979"/>
            <a:ext cx="429875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ruta 5">
                <a:extLst>
                  <a:ext uri="{FF2B5EF4-FFF2-40B4-BE49-F238E27FC236}">
                    <a16:creationId xmlns:a16="http://schemas.microsoft.com/office/drawing/2014/main" id="{0612BCBB-9388-4D4C-A1D4-E3E2DFA0F5B4}"/>
                  </a:ext>
                </a:extLst>
              </p:cNvPr>
              <p:cNvSpPr txBox="1"/>
              <p:nvPr/>
            </p:nvSpPr>
            <p:spPr>
              <a:xfrm>
                <a:off x="2189871" y="1915894"/>
                <a:ext cx="6649329" cy="919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lphaLcParenR"/>
                </a:pPr>
                <a:r>
                  <a:rPr lang="sv-SE" dirty="0"/>
                  <a:t>Förklara hur du vet att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55</m:t>
                        </m:r>
                      </m:e>
                    </m:rad>
                  </m:oMath>
                </a14:m>
                <a:r>
                  <a:rPr lang="sv-SE" dirty="0"/>
                  <a:t> är ett tal mellan 7 och 8.</a:t>
                </a:r>
              </a:p>
              <a:p>
                <a:r>
                  <a:rPr lang="sv-SE" sz="1200" dirty="0"/>
                  <a:t> </a:t>
                </a:r>
              </a:p>
              <a:p>
                <a:r>
                  <a:rPr lang="sv-SE" dirty="0"/>
                  <a:t>b)   Vilket av talen, 7 eller 8, är närmast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sv-S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sv-S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55</m:t>
                        </m:r>
                      </m:e>
                    </m:rad>
                  </m:oMath>
                </a14:m>
                <a:r>
                  <a:rPr lang="sv-SE" dirty="0"/>
                  <a:t> ? Förklara hur du tänker. </a:t>
                </a:r>
              </a:p>
            </p:txBody>
          </p:sp>
        </mc:Choice>
        <mc:Fallback xmlns="">
          <p:sp>
            <p:nvSpPr>
              <p:cNvPr id="6" name="textruta 5">
                <a:extLst>
                  <a:ext uri="{FF2B5EF4-FFF2-40B4-BE49-F238E27FC236}">
                    <a16:creationId xmlns:a16="http://schemas.microsoft.com/office/drawing/2014/main" id="{0612BCBB-9388-4D4C-A1D4-E3E2DFA0F5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9871" y="1915894"/>
                <a:ext cx="6649329" cy="919482"/>
              </a:xfrm>
              <a:prstGeom prst="rect">
                <a:avLst/>
              </a:prstGeom>
              <a:blipFill>
                <a:blip r:embed="rId2"/>
                <a:stretch>
                  <a:fillRect l="-763" b="-5405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ruta 6">
            <a:extLst>
              <a:ext uri="{FF2B5EF4-FFF2-40B4-BE49-F238E27FC236}">
                <a16:creationId xmlns:a16="http://schemas.microsoft.com/office/drawing/2014/main" id="{5E140095-6F39-8044-B3A0-B4F652A9BE11}"/>
              </a:ext>
            </a:extLst>
          </p:cNvPr>
          <p:cNvSpPr txBox="1"/>
          <p:nvPr/>
        </p:nvSpPr>
        <p:spPr>
          <a:xfrm>
            <a:off x="1638812" y="1986486"/>
            <a:ext cx="429875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5.</a:t>
            </a:r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0E9678B3-FAAF-374C-92B4-36F16F3905BB}"/>
              </a:ext>
            </a:extLst>
          </p:cNvPr>
          <p:cNvSpPr txBox="1"/>
          <p:nvPr/>
        </p:nvSpPr>
        <p:spPr>
          <a:xfrm>
            <a:off x="2189871" y="3376294"/>
            <a:ext cx="6410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Ett bråk förkortas med 2 och förlängs sedan med 5. </a:t>
            </a:r>
          </a:p>
          <a:p>
            <a:r>
              <a:rPr lang="sv-SE" dirty="0"/>
              <a:t>Hur stort är det nya bråket jämfört med det första? 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A5454809-8CED-0E48-BA20-6D7AC8905F7C}"/>
              </a:ext>
            </a:extLst>
          </p:cNvPr>
          <p:cNvSpPr txBox="1"/>
          <p:nvPr/>
        </p:nvSpPr>
        <p:spPr>
          <a:xfrm>
            <a:off x="1638812" y="3400207"/>
            <a:ext cx="429875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6.</a:t>
            </a:r>
          </a:p>
        </p:txBody>
      </p:sp>
      <p:sp>
        <p:nvSpPr>
          <p:cNvPr id="24" name="textruta 23">
            <a:extLst>
              <a:ext uri="{FF2B5EF4-FFF2-40B4-BE49-F238E27FC236}">
                <a16:creationId xmlns:a16="http://schemas.microsoft.com/office/drawing/2014/main" id="{4F3D8639-91DE-F14D-AF5E-D3F10A75B5E1}"/>
              </a:ext>
            </a:extLst>
          </p:cNvPr>
          <p:cNvSpPr txBox="1"/>
          <p:nvPr/>
        </p:nvSpPr>
        <p:spPr>
          <a:xfrm>
            <a:off x="1638812" y="5043930"/>
            <a:ext cx="429875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7.</a:t>
            </a: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9C0F2CDE-65B3-074A-8800-EE5D68C39755}"/>
              </a:ext>
            </a:extLst>
          </p:cNvPr>
          <p:cNvSpPr txBox="1"/>
          <p:nvPr/>
        </p:nvSpPr>
        <p:spPr>
          <a:xfrm>
            <a:off x="2189871" y="5036236"/>
            <a:ext cx="6410432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Hedvig tror att 10</a:t>
            </a:r>
            <a:r>
              <a:rPr lang="sv-SE" baseline="30000" dirty="0"/>
              <a:t>3</a:t>
            </a:r>
            <a:r>
              <a:rPr lang="sv-SE" dirty="0"/>
              <a:t> är hälften av 10</a:t>
            </a:r>
            <a:r>
              <a:rPr lang="sv-SE" baseline="30000" dirty="0"/>
              <a:t>6</a:t>
            </a:r>
            <a:r>
              <a:rPr lang="sv-SE" dirty="0"/>
              <a:t>. Stämmer det? </a:t>
            </a:r>
          </a:p>
          <a:p>
            <a:endParaRPr lang="sv-SE" sz="1100" dirty="0"/>
          </a:p>
          <a:p>
            <a:r>
              <a:rPr lang="sv-SE" dirty="0"/>
              <a:t>Förklara hur du tänker. </a:t>
            </a:r>
          </a:p>
        </p:txBody>
      </p:sp>
    </p:spTree>
    <p:extLst>
      <p:ext uri="{BB962C8B-B14F-4D97-AF65-F5344CB8AC3E}">
        <p14:creationId xmlns:p14="http://schemas.microsoft.com/office/powerpoint/2010/main" val="206921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 animBg="1"/>
      <p:bldP spid="8" grpId="0"/>
      <p:bldP spid="9" grpId="0" animBg="1"/>
      <p:bldP spid="24" grpId="0" animBg="1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>
            <a:extLst>
              <a:ext uri="{FF2B5EF4-FFF2-40B4-BE49-F238E27FC236}">
                <a16:creationId xmlns:a16="http://schemas.microsoft.com/office/drawing/2014/main" id="{46F0D8C1-8889-3A4D-807B-3A734BEC27A0}"/>
              </a:ext>
            </a:extLst>
          </p:cNvPr>
          <p:cNvSpPr txBox="1"/>
          <p:nvPr/>
        </p:nvSpPr>
        <p:spPr>
          <a:xfrm>
            <a:off x="2189871" y="445366"/>
            <a:ext cx="590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Ge exempel på ett tal i decimalform som är större än 10</a:t>
            </a:r>
            <a:r>
              <a:rPr lang="sv-SE" baseline="30000" dirty="0"/>
              <a:t>–2</a:t>
            </a:r>
            <a:r>
              <a:rPr lang="sv-SE" dirty="0"/>
              <a:t> men mindre än 10</a:t>
            </a:r>
            <a:r>
              <a:rPr lang="sv-SE" baseline="30000" dirty="0"/>
              <a:t>–1</a:t>
            </a:r>
            <a:r>
              <a:rPr lang="sv-SE" dirty="0"/>
              <a:t>. Förklara hur du tänker. </a:t>
            </a:r>
          </a:p>
        </p:txBody>
      </p:sp>
      <p:sp>
        <p:nvSpPr>
          <p:cNvPr id="3" name="textruta 2">
            <a:extLst>
              <a:ext uri="{FF2B5EF4-FFF2-40B4-BE49-F238E27FC236}">
                <a16:creationId xmlns:a16="http://schemas.microsoft.com/office/drawing/2014/main" id="{75EAD4F2-C7F5-A14A-ADCB-ADB0DF09E1AE}"/>
              </a:ext>
            </a:extLst>
          </p:cNvPr>
          <p:cNvSpPr txBox="1"/>
          <p:nvPr/>
        </p:nvSpPr>
        <p:spPr>
          <a:xfrm>
            <a:off x="1638812" y="481979"/>
            <a:ext cx="429875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8.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F2BD41B4-4B25-6F43-AF31-7FC4A244A100}"/>
              </a:ext>
            </a:extLst>
          </p:cNvPr>
          <p:cNvSpPr txBox="1"/>
          <p:nvPr/>
        </p:nvSpPr>
        <p:spPr>
          <a:xfrm>
            <a:off x="1638812" y="1979643"/>
            <a:ext cx="429875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9.</a:t>
            </a:r>
          </a:p>
        </p:txBody>
      </p:sp>
      <p:sp>
        <p:nvSpPr>
          <p:cNvPr id="9" name="textruta 8">
            <a:extLst>
              <a:ext uri="{FF2B5EF4-FFF2-40B4-BE49-F238E27FC236}">
                <a16:creationId xmlns:a16="http://schemas.microsoft.com/office/drawing/2014/main" id="{10B17877-7BA6-ED46-8C62-C22855FFEE5A}"/>
              </a:ext>
            </a:extLst>
          </p:cNvPr>
          <p:cNvSpPr txBox="1"/>
          <p:nvPr/>
        </p:nvSpPr>
        <p:spPr>
          <a:xfrm>
            <a:off x="1638812" y="3431821"/>
            <a:ext cx="538061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10.</a:t>
            </a:r>
          </a:p>
        </p:txBody>
      </p:sp>
      <p:grpSp>
        <p:nvGrpSpPr>
          <p:cNvPr id="12" name="Grupp 11">
            <a:extLst>
              <a:ext uri="{FF2B5EF4-FFF2-40B4-BE49-F238E27FC236}">
                <a16:creationId xmlns:a16="http://schemas.microsoft.com/office/drawing/2014/main" id="{59B9A7AF-10E9-6D45-A0D4-023D9F8D835F}"/>
              </a:ext>
            </a:extLst>
          </p:cNvPr>
          <p:cNvGrpSpPr/>
          <p:nvPr/>
        </p:nvGrpSpPr>
        <p:grpSpPr>
          <a:xfrm>
            <a:off x="2189871" y="1867545"/>
            <a:ext cx="1934083" cy="751728"/>
            <a:chOff x="2189871" y="1867545"/>
            <a:chExt cx="1934083" cy="751728"/>
          </a:xfrm>
        </p:grpSpPr>
        <p:sp>
          <p:nvSpPr>
            <p:cNvPr id="6" name="textruta 5">
              <a:extLst>
                <a:ext uri="{FF2B5EF4-FFF2-40B4-BE49-F238E27FC236}">
                  <a16:creationId xmlns:a16="http://schemas.microsoft.com/office/drawing/2014/main" id="{0C547E5E-98BC-E149-8059-970671E00395}"/>
                </a:ext>
              </a:extLst>
            </p:cNvPr>
            <p:cNvSpPr txBox="1"/>
            <p:nvPr/>
          </p:nvSpPr>
          <p:spPr>
            <a:xfrm>
              <a:off x="2189871" y="2010421"/>
              <a:ext cx="9978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Visa att </a:t>
              </a:r>
            </a:p>
          </p:txBody>
        </p:sp>
        <p:pic>
          <p:nvPicPr>
            <p:cNvPr id="11" name="Bildobjekt 10">
              <a:extLst>
                <a:ext uri="{FF2B5EF4-FFF2-40B4-BE49-F238E27FC236}">
                  <a16:creationId xmlns:a16="http://schemas.microsoft.com/office/drawing/2014/main" id="{64EDBFBC-2DFC-9F46-8F22-347A507F50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26125" y="1867545"/>
              <a:ext cx="997829" cy="751728"/>
            </a:xfrm>
            <a:prstGeom prst="rect">
              <a:avLst/>
            </a:prstGeom>
          </p:spPr>
        </p:pic>
      </p:grpSp>
      <p:grpSp>
        <p:nvGrpSpPr>
          <p:cNvPr id="13" name="Grupp 12">
            <a:extLst>
              <a:ext uri="{FF2B5EF4-FFF2-40B4-BE49-F238E27FC236}">
                <a16:creationId xmlns:a16="http://schemas.microsoft.com/office/drawing/2014/main" id="{8D9FA5BE-DF69-F447-B7F9-F771AA6C2EDA}"/>
              </a:ext>
            </a:extLst>
          </p:cNvPr>
          <p:cNvGrpSpPr/>
          <p:nvPr/>
        </p:nvGrpSpPr>
        <p:grpSpPr>
          <a:xfrm>
            <a:off x="2317210" y="3324149"/>
            <a:ext cx="6560090" cy="615453"/>
            <a:chOff x="2019534" y="654007"/>
            <a:chExt cx="6560090" cy="615453"/>
          </a:xfrm>
        </p:grpSpPr>
        <p:sp>
          <p:nvSpPr>
            <p:cNvPr id="14" name="Rektangel 13">
              <a:extLst>
                <a:ext uri="{FF2B5EF4-FFF2-40B4-BE49-F238E27FC236}">
                  <a16:creationId xmlns:a16="http://schemas.microsoft.com/office/drawing/2014/main" id="{E49CF1E9-1F6E-AB45-8D0F-FE77CFB42056}"/>
                </a:ext>
              </a:extLst>
            </p:cNvPr>
            <p:cNvSpPr/>
            <p:nvPr/>
          </p:nvSpPr>
          <p:spPr>
            <a:xfrm>
              <a:off x="2019534" y="748761"/>
              <a:ext cx="656009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Viktor utför divisionen               och får ett svar som är större än 3.  </a:t>
              </a:r>
            </a:p>
          </p:txBody>
        </p:sp>
        <p:grpSp>
          <p:nvGrpSpPr>
            <p:cNvPr id="15" name="Grupp 14">
              <a:extLst>
                <a:ext uri="{FF2B5EF4-FFF2-40B4-BE49-F238E27FC236}">
                  <a16:creationId xmlns:a16="http://schemas.microsoft.com/office/drawing/2014/main" id="{77C14473-CC9B-8341-97DE-C2E268798857}"/>
                </a:ext>
              </a:extLst>
            </p:cNvPr>
            <p:cNvGrpSpPr/>
            <p:nvPr/>
          </p:nvGrpSpPr>
          <p:grpSpPr>
            <a:xfrm>
              <a:off x="4266021" y="654007"/>
              <a:ext cx="682575" cy="615453"/>
              <a:chOff x="5673997" y="3805410"/>
              <a:chExt cx="682575" cy="615453"/>
            </a:xfrm>
          </p:grpSpPr>
          <p:cxnSp>
            <p:nvCxnSpPr>
              <p:cNvPr id="16" name="Rak 15">
                <a:extLst>
                  <a:ext uri="{FF2B5EF4-FFF2-40B4-BE49-F238E27FC236}">
                    <a16:creationId xmlns:a16="http://schemas.microsoft.com/office/drawing/2014/main" id="{09185F5E-3FC2-1A4F-8A21-E0A14FCCC6C1}"/>
                  </a:ext>
                </a:extLst>
              </p:cNvPr>
              <p:cNvCxnSpPr/>
              <p:nvPr/>
            </p:nvCxnSpPr>
            <p:spPr>
              <a:xfrm flipV="1">
                <a:off x="5952773" y="3900164"/>
                <a:ext cx="133815" cy="35473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grpSp>
            <p:nvGrpSpPr>
              <p:cNvPr id="17" name="Grupp 16">
                <a:extLst>
                  <a:ext uri="{FF2B5EF4-FFF2-40B4-BE49-F238E27FC236}">
                    <a16:creationId xmlns:a16="http://schemas.microsoft.com/office/drawing/2014/main" id="{318F1E40-D2CD-D842-921E-92DDA3793AC9}"/>
                  </a:ext>
                </a:extLst>
              </p:cNvPr>
              <p:cNvGrpSpPr/>
              <p:nvPr/>
            </p:nvGrpSpPr>
            <p:grpSpPr>
              <a:xfrm>
                <a:off x="5673997" y="3805410"/>
                <a:ext cx="314648" cy="615453"/>
                <a:chOff x="3985526" y="1861862"/>
                <a:chExt cx="314648" cy="615453"/>
              </a:xfrm>
            </p:grpSpPr>
            <p:sp>
              <p:nvSpPr>
                <p:cNvPr id="22" name="textruta 21">
                  <a:extLst>
                    <a:ext uri="{FF2B5EF4-FFF2-40B4-BE49-F238E27FC236}">
                      <a16:creationId xmlns:a16="http://schemas.microsoft.com/office/drawing/2014/main" id="{AE9F6D7D-5B04-EC41-B2AD-3C28B24EF36E}"/>
                    </a:ext>
                  </a:extLst>
                </p:cNvPr>
                <p:cNvSpPr txBox="1"/>
                <p:nvPr/>
              </p:nvSpPr>
              <p:spPr>
                <a:xfrm>
                  <a:off x="3985526" y="1861862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/>
                    <a:t>4</a:t>
                  </a:r>
                </a:p>
              </p:txBody>
            </p:sp>
            <p:sp>
              <p:nvSpPr>
                <p:cNvPr id="23" name="textruta 22">
                  <a:extLst>
                    <a:ext uri="{FF2B5EF4-FFF2-40B4-BE49-F238E27FC236}">
                      <a16:creationId xmlns:a16="http://schemas.microsoft.com/office/drawing/2014/main" id="{BF774415-D7C3-C547-863D-522ABDD9EBA0}"/>
                    </a:ext>
                  </a:extLst>
                </p:cNvPr>
                <p:cNvSpPr txBox="1"/>
                <p:nvPr/>
              </p:nvSpPr>
              <p:spPr>
                <a:xfrm>
                  <a:off x="3998488" y="2107983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/>
                    <a:t>3</a:t>
                  </a:r>
                </a:p>
              </p:txBody>
            </p:sp>
            <p:cxnSp>
              <p:nvCxnSpPr>
                <p:cNvPr id="24" name="Rak 23">
                  <a:extLst>
                    <a:ext uri="{FF2B5EF4-FFF2-40B4-BE49-F238E27FC236}">
                      <a16:creationId xmlns:a16="http://schemas.microsoft.com/office/drawing/2014/main" id="{03AA03B2-15A4-F34F-AB4C-4876C8BD18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49898" y="2172557"/>
                  <a:ext cx="188584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Grupp 17">
                <a:extLst>
                  <a:ext uri="{FF2B5EF4-FFF2-40B4-BE49-F238E27FC236}">
                    <a16:creationId xmlns:a16="http://schemas.microsoft.com/office/drawing/2014/main" id="{699B139B-8AE9-054A-B75F-F7314740F219}"/>
                  </a:ext>
                </a:extLst>
              </p:cNvPr>
              <p:cNvGrpSpPr/>
              <p:nvPr/>
            </p:nvGrpSpPr>
            <p:grpSpPr>
              <a:xfrm>
                <a:off x="6038838" y="3808394"/>
                <a:ext cx="317734" cy="609197"/>
                <a:chOff x="3859084" y="1859357"/>
                <a:chExt cx="317734" cy="609197"/>
              </a:xfrm>
            </p:grpSpPr>
            <p:sp>
              <p:nvSpPr>
                <p:cNvPr id="19" name="textruta 18">
                  <a:extLst>
                    <a:ext uri="{FF2B5EF4-FFF2-40B4-BE49-F238E27FC236}">
                      <a16:creationId xmlns:a16="http://schemas.microsoft.com/office/drawing/2014/main" id="{6A4D6856-9935-1842-B2AA-F98E44D1F4C4}"/>
                    </a:ext>
                  </a:extLst>
                </p:cNvPr>
                <p:cNvSpPr txBox="1"/>
                <p:nvPr/>
              </p:nvSpPr>
              <p:spPr>
                <a:xfrm>
                  <a:off x="3875132" y="1859357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/>
                    <a:t>2</a:t>
                  </a:r>
                </a:p>
              </p:txBody>
            </p:sp>
            <p:sp>
              <p:nvSpPr>
                <p:cNvPr id="20" name="textruta 19">
                  <a:extLst>
                    <a:ext uri="{FF2B5EF4-FFF2-40B4-BE49-F238E27FC236}">
                      <a16:creationId xmlns:a16="http://schemas.microsoft.com/office/drawing/2014/main" id="{64F9C3D6-41E2-B14A-8A06-136CECFB4E6D}"/>
                    </a:ext>
                  </a:extLst>
                </p:cNvPr>
                <p:cNvSpPr txBox="1"/>
                <p:nvPr/>
              </p:nvSpPr>
              <p:spPr>
                <a:xfrm>
                  <a:off x="3859084" y="2099222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/>
                    <a:t>9</a:t>
                  </a:r>
                </a:p>
              </p:txBody>
            </p:sp>
            <p:cxnSp>
              <p:nvCxnSpPr>
                <p:cNvPr id="21" name="Rak 20">
                  <a:extLst>
                    <a:ext uri="{FF2B5EF4-FFF2-40B4-BE49-F238E27FC236}">
                      <a16:creationId xmlns:a16="http://schemas.microsoft.com/office/drawing/2014/main" id="{968C85FE-56B9-4E4D-91FB-3A4861168B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16679" y="2167068"/>
                  <a:ext cx="195139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5" name="textruta 24">
            <a:extLst>
              <a:ext uri="{FF2B5EF4-FFF2-40B4-BE49-F238E27FC236}">
                <a16:creationId xmlns:a16="http://schemas.microsoft.com/office/drawing/2014/main" id="{20D2B5C9-8A61-2643-8DFC-A1F0DEBBD5CF}"/>
              </a:ext>
            </a:extLst>
          </p:cNvPr>
          <p:cNvSpPr txBox="1"/>
          <p:nvPr/>
        </p:nvSpPr>
        <p:spPr>
          <a:xfrm>
            <a:off x="2317210" y="3921737"/>
            <a:ext cx="6687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Viktor tror då att han har räknat fel, för han tänker att en division borde ge ett mindre svar än täljaren. </a:t>
            </a:r>
          </a:p>
          <a:p>
            <a:endParaRPr lang="sv-SE" dirty="0"/>
          </a:p>
          <a:p>
            <a:r>
              <a:rPr lang="sv-SE" dirty="0"/>
              <a:t>Hur kan du förklara för Viktor att han visst kan ha räknat rätt? </a:t>
            </a:r>
          </a:p>
        </p:txBody>
      </p:sp>
    </p:spTree>
    <p:extLst>
      <p:ext uri="{BB962C8B-B14F-4D97-AF65-F5344CB8AC3E}">
        <p14:creationId xmlns:p14="http://schemas.microsoft.com/office/powerpoint/2010/main" val="2522842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7" grpId="0" animBg="1"/>
      <p:bldP spid="9" grpId="0" animBg="1"/>
      <p:bldP spid="25" grpId="0"/>
    </p:bldLst>
  </p:timing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274</Words>
  <Application>Microsoft Macintosh PowerPoint</Application>
  <PresentationFormat>Bildspel på skärmen (4:3)</PresentationFormat>
  <Paragraphs>40</Paragraphs>
  <Slides>3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Office-tema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Kristina Johnson</dc:creator>
  <cp:lastModifiedBy>Kristina Johnson</cp:lastModifiedBy>
  <cp:revision>4</cp:revision>
  <dcterms:created xsi:type="dcterms:W3CDTF">2022-04-10T09:43:42Z</dcterms:created>
  <dcterms:modified xsi:type="dcterms:W3CDTF">2022-06-11T14:16:44Z</dcterms:modified>
</cp:coreProperties>
</file>