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67" r:id="rId3"/>
    <p:sldId id="268" r:id="rId4"/>
    <p:sldId id="269" r:id="rId5"/>
    <p:sldId id="270" r:id="rId6"/>
    <p:sldId id="271" r:id="rId7"/>
    <p:sldId id="275" r:id="rId8"/>
    <p:sldId id="276" r:id="rId9"/>
    <p:sldId id="266" r:id="rId10"/>
    <p:sldId id="277" r:id="rId11"/>
    <p:sldId id="272" r:id="rId12"/>
    <p:sldId id="265" r:id="rId13"/>
    <p:sldId id="278" r:id="rId14"/>
    <p:sldId id="279" r:id="rId15"/>
    <p:sldId id="282" r:id="rId16"/>
    <p:sldId id="283" r:id="rId17"/>
    <p:sldId id="284" r:id="rId18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Fördiagnos 3.3_Uppgift 45 -46" id="{C2499549-96EF-E441-80FC-9AC563EC911B}">
          <p14:sldIdLst>
            <p14:sldId id="264"/>
            <p14:sldId id="267"/>
            <p14:sldId id="268"/>
            <p14:sldId id="269"/>
            <p14:sldId id="270"/>
            <p14:sldId id="271"/>
          </p14:sldIdLst>
        </p14:section>
        <p14:section name="Fördiagnos 3.3_Uppgift 44" id="{3ECA4EAF-A215-3040-B111-C9E188C005D0}">
          <p14:sldIdLst>
            <p14:sldId id="275"/>
            <p14:sldId id="276"/>
            <p14:sldId id="266"/>
          </p14:sldIdLst>
        </p14:section>
        <p14:section name="Fördiagnos 3.3_Uppgift 48" id="{D97F4D77-435F-3C43-8A78-A1B34B6F421B}">
          <p14:sldIdLst>
            <p14:sldId id="277"/>
            <p14:sldId id="272"/>
            <p14:sldId id="265"/>
            <p14:sldId id="278"/>
            <p14:sldId id="279"/>
          </p14:sldIdLst>
        </p14:section>
        <p14:section name="Fördiagnos 3.3_Uppgift 49" id="{3AB02D5D-2957-B14B-9349-315B47461476}">
          <p14:sldIdLst>
            <p14:sldId id="282"/>
            <p14:sldId id="283"/>
            <p14:sldId id="2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60"/>
    <p:restoredTop sz="98967" autoAdjust="0"/>
  </p:normalViewPr>
  <p:slideViewPr>
    <p:cSldViewPr snapToGrid="0" snapToObjects="1">
      <p:cViewPr varScale="1">
        <p:scale>
          <a:sx n="131" d="100"/>
          <a:sy n="131" d="100"/>
        </p:scale>
        <p:origin x="184" y="4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220894" y="197616"/>
            <a:ext cx="86909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			  	        	      Ekvationer	</a:t>
            </a:r>
          </a:p>
        </p:txBody>
      </p:sp>
      <p:sp>
        <p:nvSpPr>
          <p:cNvPr id="7" name="Rektangel 6"/>
          <p:cNvSpPr/>
          <p:nvPr/>
        </p:nvSpPr>
        <p:spPr>
          <a:xfrm>
            <a:off x="1462030" y="2030808"/>
            <a:ext cx="72642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         En </a:t>
            </a:r>
            <a:r>
              <a:rPr lang="sv-SE" i="1" dirty="0">
                <a:solidFill>
                  <a:srgbClr val="C00000"/>
                </a:solidFill>
              </a:rPr>
              <a:t>ekvation</a:t>
            </a:r>
            <a:r>
              <a:rPr lang="sv-SE" dirty="0"/>
              <a:t> är en likhet som innehåller minst ett </a:t>
            </a:r>
            <a:r>
              <a:rPr lang="sv-SE" i="1" dirty="0">
                <a:solidFill>
                  <a:srgbClr val="C00000"/>
                </a:solidFill>
              </a:rPr>
              <a:t>obekant</a:t>
            </a:r>
            <a:r>
              <a:rPr lang="sv-SE" dirty="0"/>
              <a:t> tal. </a:t>
            </a:r>
          </a:p>
          <a:p>
            <a:r>
              <a:rPr lang="sv-SE" dirty="0"/>
              <a:t>Genom att lösa ekvationen kan man ta reda på vilket det obekanta talet är. 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351CF7BC-E171-9246-99E4-145A058148FE}"/>
              </a:ext>
            </a:extLst>
          </p:cNvPr>
          <p:cNvSpPr/>
          <p:nvPr/>
        </p:nvSpPr>
        <p:spPr>
          <a:xfrm>
            <a:off x="3492293" y="887410"/>
            <a:ext cx="25793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50001"/>
                </a:solidFill>
              </a:rPr>
              <a:t> Vad är en ekvation?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7F4F2177-5FEB-8343-8F28-192810082A88}"/>
              </a:ext>
            </a:extLst>
          </p:cNvPr>
          <p:cNvSpPr/>
          <p:nvPr/>
        </p:nvSpPr>
        <p:spPr>
          <a:xfrm>
            <a:off x="2203411" y="1351466"/>
            <a:ext cx="5329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 Ett </a:t>
            </a:r>
            <a:r>
              <a:rPr lang="sv-SE" i="1" dirty="0">
                <a:solidFill>
                  <a:srgbClr val="C00000"/>
                </a:solidFill>
              </a:rPr>
              <a:t>algebraiskt uttryck </a:t>
            </a:r>
            <a:r>
              <a:rPr lang="sv-SE" dirty="0"/>
              <a:t>innehåller minst en </a:t>
            </a:r>
            <a:r>
              <a:rPr lang="sv-SE" i="1" dirty="0">
                <a:solidFill>
                  <a:srgbClr val="C00000"/>
                </a:solidFill>
              </a:rPr>
              <a:t>variabel</a:t>
            </a:r>
            <a:r>
              <a:rPr lang="sv-SE" dirty="0"/>
              <a:t>. 	En variabel kan ha vilket värde som helst.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5BCAB965-AF71-9543-9B1B-22AA08EA11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30" y="4271395"/>
            <a:ext cx="2979525" cy="2388989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8100B011-3841-9542-BA2F-D87FA79FD2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3206" y="4271395"/>
            <a:ext cx="3105808" cy="2309922"/>
          </a:xfrm>
          <a:prstGeom prst="rect">
            <a:avLst/>
          </a:prstGeom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434AD76F-2033-5648-AB9E-C9F69229E7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1347" y="4898576"/>
            <a:ext cx="900445" cy="637885"/>
          </a:xfrm>
          <a:prstGeom prst="rect">
            <a:avLst/>
          </a:prstGeom>
        </p:spPr>
      </p:pic>
      <p:pic>
        <p:nvPicPr>
          <p:cNvPr id="19" name="Bildobjekt 18">
            <a:extLst>
              <a:ext uri="{FF2B5EF4-FFF2-40B4-BE49-F238E27FC236}">
                <a16:creationId xmlns:a16="http://schemas.microsoft.com/office/drawing/2014/main" id="{46D9C3B9-082A-E644-84E4-04114AA1F1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7795" y="4775789"/>
            <a:ext cx="1255905" cy="697172"/>
          </a:xfrm>
          <a:prstGeom prst="rect">
            <a:avLst/>
          </a:prstGeom>
        </p:spPr>
      </p:pic>
      <p:pic>
        <p:nvPicPr>
          <p:cNvPr id="20" name="Bildobjekt 19">
            <a:extLst>
              <a:ext uri="{FF2B5EF4-FFF2-40B4-BE49-F238E27FC236}">
                <a16:creationId xmlns:a16="http://schemas.microsoft.com/office/drawing/2014/main" id="{F149AB54-110D-5547-B371-C710447733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3657" y="5764212"/>
            <a:ext cx="1255905" cy="697172"/>
          </a:xfrm>
          <a:prstGeom prst="rect">
            <a:avLst/>
          </a:prstGeom>
        </p:spPr>
      </p:pic>
      <p:pic>
        <p:nvPicPr>
          <p:cNvPr id="21" name="Bildobjekt 20">
            <a:extLst>
              <a:ext uri="{FF2B5EF4-FFF2-40B4-BE49-F238E27FC236}">
                <a16:creationId xmlns:a16="http://schemas.microsoft.com/office/drawing/2014/main" id="{CA7C4D22-1B8C-C846-9B07-E349B5235C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60" y="5748431"/>
            <a:ext cx="1255905" cy="697172"/>
          </a:xfrm>
          <a:prstGeom prst="rect">
            <a:avLst/>
          </a:prstGeom>
        </p:spPr>
      </p:pic>
      <p:sp>
        <p:nvSpPr>
          <p:cNvPr id="22" name="Rektangel 21">
            <a:extLst>
              <a:ext uri="{FF2B5EF4-FFF2-40B4-BE49-F238E27FC236}">
                <a16:creationId xmlns:a16="http://schemas.microsoft.com/office/drawing/2014/main" id="{F8FBC6C2-531A-824D-9165-1CC8FF7967A8}"/>
              </a:ext>
            </a:extLst>
          </p:cNvPr>
          <p:cNvSpPr/>
          <p:nvPr/>
        </p:nvSpPr>
        <p:spPr>
          <a:xfrm>
            <a:off x="2376051" y="2738533"/>
            <a:ext cx="5737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en ekvation är värdet av det som står till vänster om likhetstecknet lika med värdet av det som står till höger.</a:t>
            </a:r>
          </a:p>
        </p:txBody>
      </p:sp>
      <p:grpSp>
        <p:nvGrpSpPr>
          <p:cNvPr id="23" name="Grupp 22">
            <a:extLst>
              <a:ext uri="{FF2B5EF4-FFF2-40B4-BE49-F238E27FC236}">
                <a16:creationId xmlns:a16="http://schemas.microsoft.com/office/drawing/2014/main" id="{6D8C9740-0BB3-334D-A1BC-43629D7E05FE}"/>
              </a:ext>
            </a:extLst>
          </p:cNvPr>
          <p:cNvGrpSpPr/>
          <p:nvPr/>
        </p:nvGrpSpPr>
        <p:grpSpPr>
          <a:xfrm>
            <a:off x="3492293" y="3313895"/>
            <a:ext cx="2671200" cy="369332"/>
            <a:chOff x="3272210" y="2089080"/>
            <a:chExt cx="2671200" cy="369332"/>
          </a:xfrm>
        </p:grpSpPr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F3E93ED6-AF2C-6140-9E50-EB1959A15E47}"/>
                </a:ext>
              </a:extLst>
            </p:cNvPr>
            <p:cNvSpPr/>
            <p:nvPr/>
          </p:nvSpPr>
          <p:spPr>
            <a:xfrm>
              <a:off x="3272210" y="2089080"/>
              <a:ext cx="15747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800000"/>
                  </a:solidFill>
                </a:rPr>
                <a:t>vänster led    = </a:t>
              </a:r>
            </a:p>
          </p:txBody>
        </p:sp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8E98F5CB-1CB1-1D4B-82C1-ED4F809C6057}"/>
                </a:ext>
              </a:extLst>
            </p:cNvPr>
            <p:cNvSpPr/>
            <p:nvPr/>
          </p:nvSpPr>
          <p:spPr>
            <a:xfrm>
              <a:off x="4854124" y="2089080"/>
              <a:ext cx="10892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800000"/>
                  </a:solidFill>
                </a:rPr>
                <a:t>höger led </a:t>
              </a:r>
            </a:p>
          </p:txBody>
        </p:sp>
      </p:grpSp>
      <p:grpSp>
        <p:nvGrpSpPr>
          <p:cNvPr id="26" name="Grupp 25">
            <a:extLst>
              <a:ext uri="{FF2B5EF4-FFF2-40B4-BE49-F238E27FC236}">
                <a16:creationId xmlns:a16="http://schemas.microsoft.com/office/drawing/2014/main" id="{24FCD12A-6952-D749-840E-416BD025B2D1}"/>
              </a:ext>
            </a:extLst>
          </p:cNvPr>
          <p:cNvGrpSpPr/>
          <p:nvPr/>
        </p:nvGrpSpPr>
        <p:grpSpPr>
          <a:xfrm>
            <a:off x="3870768" y="3566161"/>
            <a:ext cx="2098192" cy="403971"/>
            <a:chOff x="3688711" y="2458412"/>
            <a:chExt cx="2098192" cy="403971"/>
          </a:xfrm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DE86050B-DD34-4C41-936C-C5B804343120}"/>
                </a:ext>
              </a:extLst>
            </p:cNvPr>
            <p:cNvSpPr/>
            <p:nvPr/>
          </p:nvSpPr>
          <p:spPr>
            <a:xfrm>
              <a:off x="3688711" y="2458412"/>
              <a:ext cx="134646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b="1" dirty="0">
                  <a:solidFill>
                    <a:srgbClr val="800000"/>
                  </a:solidFill>
                </a:rPr>
                <a:t>(V.L.)      = </a:t>
              </a:r>
            </a:p>
          </p:txBody>
        </p:sp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E3E1B3F3-B34B-8E40-B220-6D5CD9F529BF}"/>
                </a:ext>
              </a:extLst>
            </p:cNvPr>
            <p:cNvSpPr/>
            <p:nvPr/>
          </p:nvSpPr>
          <p:spPr>
            <a:xfrm>
              <a:off x="5035175" y="2462273"/>
              <a:ext cx="75172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2000" b="1" dirty="0">
                  <a:solidFill>
                    <a:srgbClr val="800000"/>
                  </a:solidFill>
                </a:rPr>
                <a:t>(H.L.)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28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17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CDD74521-19E8-6844-8D99-44CDDF49DB7A}"/>
              </a:ext>
            </a:extLst>
          </p:cNvPr>
          <p:cNvSpPr/>
          <p:nvPr/>
        </p:nvSpPr>
        <p:spPr>
          <a:xfrm>
            <a:off x="570991" y="154098"/>
            <a:ext cx="8766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			        Problemlösning med ekvation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39A0284D-32D4-6344-A97C-DF30705949BB}"/>
              </a:ext>
            </a:extLst>
          </p:cNvPr>
          <p:cNvSpPr/>
          <p:nvPr/>
        </p:nvSpPr>
        <p:spPr>
          <a:xfrm>
            <a:off x="1920823" y="719560"/>
            <a:ext cx="59237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Ekvationer kan användas för att </a:t>
            </a:r>
            <a:r>
              <a:rPr lang="sv-SE" dirty="0">
                <a:solidFill>
                  <a:srgbClr val="C00000"/>
                </a:solidFill>
              </a:rPr>
              <a:t>lösa</a:t>
            </a:r>
            <a:r>
              <a:rPr lang="sv-SE" dirty="0"/>
              <a:t> </a:t>
            </a:r>
            <a:r>
              <a:rPr lang="sv-SE" dirty="0">
                <a:solidFill>
                  <a:srgbClr val="C00000"/>
                </a:solidFill>
              </a:rPr>
              <a:t>matematiska problem</a:t>
            </a:r>
            <a:r>
              <a:rPr lang="sv-SE" dirty="0"/>
              <a:t>. 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24F92D1A-6BAE-4C4E-9382-97F19EBD067F}"/>
              </a:ext>
            </a:extLst>
          </p:cNvPr>
          <p:cNvSpPr/>
          <p:nvPr/>
        </p:nvSpPr>
        <p:spPr>
          <a:xfrm>
            <a:off x="2567606" y="1045794"/>
            <a:ext cx="41943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Man börjar då med att göra ett </a:t>
            </a:r>
            <a:r>
              <a:rPr lang="sv-SE" i="1" dirty="0">
                <a:solidFill>
                  <a:srgbClr val="C00000"/>
                </a:solidFill>
              </a:rPr>
              <a:t>antagande</a:t>
            </a:r>
            <a:r>
              <a:rPr lang="sv-SE" dirty="0"/>
              <a:t>. 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69113A27-C077-9748-B429-0421D3C22C23}"/>
              </a:ext>
            </a:extLst>
          </p:cNvPr>
          <p:cNvSpPr/>
          <p:nvPr/>
        </p:nvSpPr>
        <p:spPr>
          <a:xfrm>
            <a:off x="713809" y="1399764"/>
            <a:ext cx="79019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Sedan tecknar man en ekvation, som stämmer in på problemtexten, och löser den.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186AFA44-6168-B440-B26F-4D8CBC15ECAF}"/>
              </a:ext>
            </a:extLst>
          </p:cNvPr>
          <p:cNvSpPr/>
          <p:nvPr/>
        </p:nvSpPr>
        <p:spPr>
          <a:xfrm>
            <a:off x="2350850" y="2185383"/>
            <a:ext cx="4464475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>
                <a:solidFill>
                  <a:srgbClr val="007836"/>
                </a:solidFill>
              </a:rPr>
              <a:t>Ett tal </a:t>
            </a:r>
            <a:r>
              <a:rPr lang="sv-SE" dirty="0"/>
              <a:t>multipliceras med 4. Om du sedan adderar med 11 får du 23. </a:t>
            </a:r>
            <a:r>
              <a:rPr lang="sv-SE" dirty="0">
                <a:solidFill>
                  <a:srgbClr val="007836"/>
                </a:solidFill>
              </a:rPr>
              <a:t>Vilket tal är det</a:t>
            </a:r>
            <a:r>
              <a:rPr lang="sv-SE" dirty="0"/>
              <a:t>?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7983F456-A186-E343-BF9B-359091927B20}"/>
              </a:ext>
            </a:extLst>
          </p:cNvPr>
          <p:cNvSpPr txBox="1"/>
          <p:nvPr/>
        </p:nvSpPr>
        <p:spPr>
          <a:xfrm>
            <a:off x="1834151" y="3009938"/>
            <a:ext cx="1984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Antag att talet är </a:t>
            </a:r>
            <a:r>
              <a:rPr lang="sv-SE" i="1" dirty="0">
                <a:solidFill>
                  <a:srgbClr val="007836"/>
                </a:solidFill>
                <a:cs typeface="Bradley Hand Bold"/>
              </a:rPr>
              <a:t>x</a:t>
            </a:r>
            <a:r>
              <a:rPr lang="sv-SE" dirty="0">
                <a:cs typeface="Bradley Hand Bold"/>
              </a:rPr>
              <a:t>.</a:t>
            </a: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586ACE51-FA05-C44E-A678-41A67EC5F75A}"/>
              </a:ext>
            </a:extLst>
          </p:cNvPr>
          <p:cNvSpPr txBox="1"/>
          <p:nvPr/>
        </p:nvSpPr>
        <p:spPr>
          <a:xfrm>
            <a:off x="2218966" y="3653128"/>
            <a:ext cx="1650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4</a:t>
            </a:r>
            <a:r>
              <a:rPr lang="sv-SE" i="1" dirty="0">
                <a:ln w="0"/>
                <a:solidFill>
                  <a:srgbClr val="007836"/>
                </a:solidFill>
              </a:rPr>
              <a:t>x</a:t>
            </a:r>
            <a:r>
              <a:rPr lang="sv-SE" dirty="0">
                <a:cs typeface="Bradley Hand Bold"/>
              </a:rPr>
              <a:t> + 11  = 23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A2D4CA35-9EF1-A340-B10A-1B1407A42724}"/>
              </a:ext>
            </a:extLst>
          </p:cNvPr>
          <p:cNvSpPr txBox="1"/>
          <p:nvPr/>
        </p:nvSpPr>
        <p:spPr>
          <a:xfrm>
            <a:off x="1800271" y="3991795"/>
            <a:ext cx="299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4</a:t>
            </a:r>
            <a:r>
              <a:rPr lang="sv-SE" i="1" dirty="0">
                <a:ln w="0"/>
                <a:solidFill>
                  <a:srgbClr val="007836"/>
                </a:solidFill>
              </a:rPr>
              <a:t>x</a:t>
            </a:r>
            <a:r>
              <a:rPr lang="sv-SE" dirty="0">
                <a:cs typeface="Bradley Hand Bold"/>
              </a:rPr>
              <a:t> + 11 </a:t>
            </a:r>
            <a:r>
              <a:rPr lang="sv-SE" dirty="0">
                <a:solidFill>
                  <a:srgbClr val="FF0000"/>
                </a:solidFill>
                <a:cs typeface="Bradley Hand Bold"/>
              </a:rPr>
              <a:t>– 11</a:t>
            </a:r>
            <a:r>
              <a:rPr lang="sv-SE" dirty="0">
                <a:cs typeface="Bradley Hand Bold"/>
              </a:rPr>
              <a:t> = 23 </a:t>
            </a:r>
            <a:r>
              <a:rPr lang="sv-SE" dirty="0">
                <a:solidFill>
                  <a:srgbClr val="FF0000"/>
                </a:solidFill>
                <a:cs typeface="Bradley Hand Bold"/>
              </a:rPr>
              <a:t>– 11 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3E721401-4ED2-4545-B168-687050AB32EB}"/>
              </a:ext>
            </a:extLst>
          </p:cNvPr>
          <p:cNvSpPr txBox="1"/>
          <p:nvPr/>
        </p:nvSpPr>
        <p:spPr>
          <a:xfrm>
            <a:off x="2694433" y="4384470"/>
            <a:ext cx="117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4</a:t>
            </a:r>
            <a:r>
              <a:rPr lang="sv-SE" i="1" dirty="0">
                <a:solidFill>
                  <a:srgbClr val="007836"/>
                </a:solidFill>
                <a:cs typeface="Bradley Hand Bold"/>
              </a:rPr>
              <a:t>x</a:t>
            </a:r>
            <a:r>
              <a:rPr lang="sv-SE" dirty="0">
                <a:cs typeface="Bradley Hand Bold"/>
              </a:rPr>
              <a:t> = 12</a:t>
            </a:r>
          </a:p>
        </p:txBody>
      </p:sp>
      <p:grpSp>
        <p:nvGrpSpPr>
          <p:cNvPr id="12" name="Grupp 11">
            <a:extLst>
              <a:ext uri="{FF2B5EF4-FFF2-40B4-BE49-F238E27FC236}">
                <a16:creationId xmlns:a16="http://schemas.microsoft.com/office/drawing/2014/main" id="{8CEF81C4-F1AF-0B49-9486-508A1056F233}"/>
              </a:ext>
            </a:extLst>
          </p:cNvPr>
          <p:cNvGrpSpPr/>
          <p:nvPr/>
        </p:nvGrpSpPr>
        <p:grpSpPr>
          <a:xfrm>
            <a:off x="2676656" y="4669129"/>
            <a:ext cx="935005" cy="639072"/>
            <a:chOff x="5299674" y="3588966"/>
            <a:chExt cx="935005" cy="639072"/>
          </a:xfrm>
        </p:grpSpPr>
        <p:grpSp>
          <p:nvGrpSpPr>
            <p:cNvPr id="13" name="Grupp 12">
              <a:extLst>
                <a:ext uri="{FF2B5EF4-FFF2-40B4-BE49-F238E27FC236}">
                  <a16:creationId xmlns:a16="http://schemas.microsoft.com/office/drawing/2014/main" id="{0A4DF6D6-A798-D14C-8417-CAD68EA99DAE}"/>
                </a:ext>
              </a:extLst>
            </p:cNvPr>
            <p:cNvGrpSpPr/>
            <p:nvPr/>
          </p:nvGrpSpPr>
          <p:grpSpPr>
            <a:xfrm>
              <a:off x="5299674" y="3588966"/>
              <a:ext cx="589878" cy="637026"/>
              <a:chOff x="1153240" y="2943404"/>
              <a:chExt cx="589878" cy="637026"/>
            </a:xfrm>
          </p:grpSpPr>
          <p:grpSp>
            <p:nvGrpSpPr>
              <p:cNvPr id="18" name="Grupp 17">
                <a:extLst>
                  <a:ext uri="{FF2B5EF4-FFF2-40B4-BE49-F238E27FC236}">
                    <a16:creationId xmlns:a16="http://schemas.microsoft.com/office/drawing/2014/main" id="{BE755FC5-091B-AE42-8A21-678A99CB90D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53240" y="2943404"/>
                <a:ext cx="404314" cy="637026"/>
                <a:chOff x="3878777" y="1881708"/>
                <a:chExt cx="404314" cy="637205"/>
              </a:xfrm>
            </p:grpSpPr>
            <p:sp>
              <p:nvSpPr>
                <p:cNvPr id="20" name="textruta 8">
                  <a:extLst>
                    <a:ext uri="{FF2B5EF4-FFF2-40B4-BE49-F238E27FC236}">
                      <a16:creationId xmlns:a16="http://schemas.microsoft.com/office/drawing/2014/main" id="{EBA38B45-15AE-A44C-8EFC-7A71E008DC8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882019" y="1881708"/>
                  <a:ext cx="40107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  <a:cs typeface="Bradley Hand Bold"/>
                    </a:rPr>
                    <a:t>4</a:t>
                  </a:r>
                  <a:r>
                    <a:rPr lang="sv-SE" sz="1800" i="1" dirty="0">
                      <a:solidFill>
                        <a:srgbClr val="007836"/>
                      </a:solidFill>
                      <a:cs typeface="Bradley Hand Bold"/>
                    </a:rPr>
                    <a:t>x</a:t>
                  </a:r>
                  <a:endParaRPr lang="sv-SE" sz="1800" dirty="0">
                    <a:solidFill>
                      <a:srgbClr val="007836"/>
                    </a:solidFill>
                    <a:latin typeface="+mn-lt"/>
                    <a:cs typeface="Bradley Hand Bold"/>
                  </a:endParaRPr>
                </a:p>
              </p:txBody>
            </p:sp>
            <p:sp>
              <p:nvSpPr>
                <p:cNvPr id="21" name="textruta 9">
                  <a:extLst>
                    <a:ext uri="{FF2B5EF4-FFF2-40B4-BE49-F238E27FC236}">
                      <a16:creationId xmlns:a16="http://schemas.microsoft.com/office/drawing/2014/main" id="{A286015B-3E22-7A47-AA29-0BE3DDB5027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878777" y="2149477"/>
                  <a:ext cx="354584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  <a:cs typeface="Bradley Hand Bold"/>
                    </a:rPr>
                    <a:t> </a:t>
                  </a:r>
                  <a:r>
                    <a:rPr lang="sv-SE" sz="1800" dirty="0">
                      <a:solidFill>
                        <a:srgbClr val="FF0000"/>
                      </a:solidFill>
                      <a:latin typeface="+mn-lt"/>
                      <a:cs typeface="Bradley Hand Bold"/>
                    </a:rPr>
                    <a:t>4</a:t>
                  </a:r>
                </a:p>
              </p:txBody>
            </p:sp>
            <p:cxnSp>
              <p:nvCxnSpPr>
                <p:cNvPr id="22" name="Rak 21">
                  <a:extLst>
                    <a:ext uri="{FF2B5EF4-FFF2-40B4-BE49-F238E27FC236}">
                      <a16:creationId xmlns:a16="http://schemas.microsoft.com/office/drawing/2014/main" id="{9F1F2695-47D0-0840-BB4D-76DC48E141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24040" y="2203748"/>
                  <a:ext cx="295002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" name="textruta 18">
                <a:extLst>
                  <a:ext uri="{FF2B5EF4-FFF2-40B4-BE49-F238E27FC236}">
                    <a16:creationId xmlns:a16="http://schemas.microsoft.com/office/drawing/2014/main" id="{40D14485-13A9-0E45-9342-9281B0BA3D71}"/>
                  </a:ext>
                </a:extLst>
              </p:cNvPr>
              <p:cNvSpPr txBox="1"/>
              <p:nvPr/>
            </p:nvSpPr>
            <p:spPr>
              <a:xfrm>
                <a:off x="1456031" y="3069740"/>
                <a:ext cx="287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</a:p>
            </p:txBody>
          </p:sp>
        </p:grpSp>
        <p:grpSp>
          <p:nvGrpSpPr>
            <p:cNvPr id="14" name="Grupp 13">
              <a:extLst>
                <a:ext uri="{FF2B5EF4-FFF2-40B4-BE49-F238E27FC236}">
                  <a16:creationId xmlns:a16="http://schemas.microsoft.com/office/drawing/2014/main" id="{CE37898B-E0C2-C644-B39F-C5FFCCECA7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15975" y="3597050"/>
              <a:ext cx="418704" cy="630988"/>
              <a:chOff x="3681805" y="1900744"/>
              <a:chExt cx="418704" cy="631165"/>
            </a:xfrm>
          </p:grpSpPr>
          <p:sp>
            <p:nvSpPr>
              <p:cNvPr id="15" name="textruta 8">
                <a:extLst>
                  <a:ext uri="{FF2B5EF4-FFF2-40B4-BE49-F238E27FC236}">
                    <a16:creationId xmlns:a16="http://schemas.microsoft.com/office/drawing/2014/main" id="{5F692898-A873-0942-B11E-4BCC158BA4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1805" y="1900744"/>
                <a:ext cx="41870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12</a:t>
                </a:r>
              </a:p>
            </p:txBody>
          </p:sp>
          <p:sp>
            <p:nvSpPr>
              <p:cNvPr id="16" name="textruta 9">
                <a:extLst>
                  <a:ext uri="{FF2B5EF4-FFF2-40B4-BE49-F238E27FC236}">
                    <a16:creationId xmlns:a16="http://schemas.microsoft.com/office/drawing/2014/main" id="{7B3933B5-9EB0-8D4E-9F08-9D873BF98B4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5848" y="2162473"/>
                <a:ext cx="35458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 </a:t>
                </a:r>
                <a:r>
                  <a:rPr lang="sv-SE" sz="1800" dirty="0">
                    <a:solidFill>
                      <a:srgbClr val="FF0000"/>
                    </a:solidFill>
                    <a:latin typeface="+mn-lt"/>
                    <a:cs typeface="Bradley Hand Bold"/>
                  </a:rPr>
                  <a:t>4</a:t>
                </a:r>
              </a:p>
            </p:txBody>
          </p:sp>
          <p:cxnSp>
            <p:nvCxnSpPr>
              <p:cNvPr id="17" name="Rak 16">
                <a:extLst>
                  <a:ext uri="{FF2B5EF4-FFF2-40B4-BE49-F238E27FC236}">
                    <a16:creationId xmlns:a16="http://schemas.microsoft.com/office/drawing/2014/main" id="{FB73E704-7751-C04D-8A7E-D4E4D84F30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34961" y="2214697"/>
                <a:ext cx="297352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3" name="textruta 22">
            <a:extLst>
              <a:ext uri="{FF2B5EF4-FFF2-40B4-BE49-F238E27FC236}">
                <a16:creationId xmlns:a16="http://schemas.microsoft.com/office/drawing/2014/main" id="{88F8AE5D-5FAA-B24B-8B97-B0AF7F45FDA9}"/>
              </a:ext>
            </a:extLst>
          </p:cNvPr>
          <p:cNvSpPr txBox="1"/>
          <p:nvPr/>
        </p:nvSpPr>
        <p:spPr>
          <a:xfrm>
            <a:off x="2822954" y="5235676"/>
            <a:ext cx="117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solidFill>
                  <a:srgbClr val="007836"/>
                </a:solidFill>
                <a:cs typeface="Bradley Hand Bold"/>
              </a:rPr>
              <a:t>x</a:t>
            </a:r>
            <a:r>
              <a:rPr lang="sv-SE" dirty="0">
                <a:cs typeface="Bradley Hand Bold"/>
              </a:rPr>
              <a:t> = </a:t>
            </a:r>
            <a:r>
              <a:rPr lang="sv-SE" dirty="0">
                <a:solidFill>
                  <a:srgbClr val="007836"/>
                </a:solidFill>
                <a:cs typeface="Bradley Hand Bold"/>
              </a:rPr>
              <a:t>3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46D1268B-40CA-2F4D-840B-59C0DB130B1D}"/>
              </a:ext>
            </a:extLst>
          </p:cNvPr>
          <p:cNvSpPr txBox="1"/>
          <p:nvPr/>
        </p:nvSpPr>
        <p:spPr>
          <a:xfrm>
            <a:off x="5532339" y="3071493"/>
            <a:ext cx="2819403" cy="3077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sz="1400" dirty="0">
                <a:ln w="0"/>
                <a:solidFill>
                  <a:schemeClr val="tx1"/>
                </a:solidFill>
              </a:rPr>
              <a:t>Vi börjar med att anta att talet är </a:t>
            </a:r>
            <a:r>
              <a:rPr lang="sv-SE" sz="1400" i="1" dirty="0">
                <a:ln w="0"/>
                <a:solidFill>
                  <a:srgbClr val="007836"/>
                </a:solidFill>
              </a:rPr>
              <a:t>x</a:t>
            </a:r>
            <a:r>
              <a:rPr lang="sv-SE" sz="1400" dirty="0">
                <a:ln w="0"/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E27A16BB-E8ED-9F45-973E-30F1748FF52B}"/>
              </a:ext>
            </a:extLst>
          </p:cNvPr>
          <p:cNvSpPr txBox="1"/>
          <p:nvPr/>
        </p:nvSpPr>
        <p:spPr>
          <a:xfrm>
            <a:off x="5532339" y="3672332"/>
            <a:ext cx="2819403" cy="95410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sz="1400" dirty="0">
                <a:ln w="0"/>
                <a:solidFill>
                  <a:schemeClr val="tx1"/>
                </a:solidFill>
              </a:rPr>
              <a:t>Om du multiplicerar</a:t>
            </a:r>
            <a:r>
              <a:rPr lang="sv-SE" sz="1400" dirty="0">
                <a:ln w="0"/>
                <a:solidFill>
                  <a:srgbClr val="007836"/>
                </a:solidFill>
              </a:rPr>
              <a:t> </a:t>
            </a:r>
            <a:r>
              <a:rPr lang="sv-SE" sz="1400" i="1" dirty="0">
                <a:ln w="0"/>
                <a:solidFill>
                  <a:srgbClr val="007836"/>
                </a:solidFill>
              </a:rPr>
              <a:t>x</a:t>
            </a:r>
            <a:r>
              <a:rPr lang="sv-SE" sz="1400" dirty="0">
                <a:ln w="0"/>
                <a:solidFill>
                  <a:srgbClr val="007836"/>
                </a:solidFill>
              </a:rPr>
              <a:t> </a:t>
            </a:r>
            <a:r>
              <a:rPr lang="sv-SE" sz="1400" dirty="0">
                <a:ln w="0"/>
                <a:solidFill>
                  <a:schemeClr val="tx1"/>
                </a:solidFill>
              </a:rPr>
              <a:t>med 4 får du </a:t>
            </a:r>
          </a:p>
          <a:p>
            <a:r>
              <a:rPr lang="sv-SE" sz="1400" dirty="0">
                <a:ln w="0"/>
                <a:solidFill>
                  <a:schemeClr val="tx1"/>
                </a:solidFill>
              </a:rPr>
              <a:t>4</a:t>
            </a:r>
            <a:r>
              <a:rPr lang="sv-SE" sz="1400" i="1" dirty="0">
                <a:ln w="0"/>
                <a:solidFill>
                  <a:srgbClr val="007836"/>
                </a:solidFill>
              </a:rPr>
              <a:t>x</a:t>
            </a:r>
            <a:r>
              <a:rPr lang="sv-SE" sz="1400" dirty="0">
                <a:ln w="0"/>
                <a:solidFill>
                  <a:schemeClr val="tx1"/>
                </a:solidFill>
              </a:rPr>
              <a:t>. Om du sedan adderar med 11, får du 4</a:t>
            </a:r>
            <a:r>
              <a:rPr lang="sv-SE" sz="1400" i="1" dirty="0">
                <a:ln w="0"/>
                <a:solidFill>
                  <a:srgbClr val="00B050"/>
                </a:solidFill>
              </a:rPr>
              <a:t>x</a:t>
            </a:r>
            <a:r>
              <a:rPr lang="sv-SE" sz="1400" dirty="0">
                <a:ln w="0"/>
                <a:solidFill>
                  <a:schemeClr val="tx1"/>
                </a:solidFill>
              </a:rPr>
              <a:t> + 11. Det ska vara lika med 23. Detta ger dig ekvationen. </a:t>
            </a:r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id="{94914A50-84BF-8241-9606-47EC01E772A5}"/>
              </a:ext>
            </a:extLst>
          </p:cNvPr>
          <p:cNvSpPr txBox="1"/>
          <p:nvPr/>
        </p:nvSpPr>
        <p:spPr>
          <a:xfrm>
            <a:off x="2655023" y="5967018"/>
            <a:ext cx="1206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007836"/>
                </a:solidFill>
                <a:cs typeface="Bradley Hand Bold"/>
              </a:rPr>
              <a:t>Talet</a:t>
            </a:r>
            <a:r>
              <a:rPr lang="sv-SE" dirty="0">
                <a:solidFill>
                  <a:srgbClr val="00B050"/>
                </a:solidFill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är </a:t>
            </a:r>
            <a:r>
              <a:rPr lang="sv-SE" b="1" dirty="0">
                <a:solidFill>
                  <a:srgbClr val="007836"/>
                </a:solidFill>
                <a:cs typeface="Bradley Hand Bold"/>
              </a:rPr>
              <a:t>3</a:t>
            </a:r>
          </a:p>
        </p:txBody>
      </p:sp>
      <p:sp>
        <p:nvSpPr>
          <p:cNvPr id="30" name="textruta 29">
            <a:extLst>
              <a:ext uri="{FF2B5EF4-FFF2-40B4-BE49-F238E27FC236}">
                <a16:creationId xmlns:a16="http://schemas.microsoft.com/office/drawing/2014/main" id="{84A19649-C953-4049-A645-94374667C1A4}"/>
              </a:ext>
            </a:extLst>
          </p:cNvPr>
          <p:cNvSpPr txBox="1"/>
          <p:nvPr/>
        </p:nvSpPr>
        <p:spPr>
          <a:xfrm>
            <a:off x="5532340" y="4980131"/>
            <a:ext cx="2903738" cy="1323439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sz="1400" dirty="0">
                <a:ln w="0"/>
                <a:solidFill>
                  <a:schemeClr val="tx1"/>
                </a:solidFill>
              </a:rPr>
              <a:t>Vi avslutar med att göra en prövning:</a:t>
            </a:r>
          </a:p>
          <a:p>
            <a:endParaRPr lang="sv-SE" sz="800" dirty="0">
              <a:ln w="0"/>
              <a:solidFill>
                <a:schemeClr val="tx1"/>
              </a:solidFill>
            </a:endParaRPr>
          </a:p>
          <a:p>
            <a:r>
              <a:rPr lang="sv-SE" sz="1400" dirty="0">
                <a:ln w="0"/>
                <a:solidFill>
                  <a:schemeClr val="tx1"/>
                </a:solidFill>
              </a:rPr>
              <a:t>V.L.: 4 · </a:t>
            </a:r>
            <a:r>
              <a:rPr lang="sv-SE" sz="1400" dirty="0">
                <a:ln w="0"/>
                <a:solidFill>
                  <a:srgbClr val="007836"/>
                </a:solidFill>
              </a:rPr>
              <a:t>3</a:t>
            </a:r>
            <a:r>
              <a:rPr lang="sv-SE" sz="1400" dirty="0">
                <a:ln w="0"/>
                <a:solidFill>
                  <a:schemeClr val="tx1"/>
                </a:solidFill>
              </a:rPr>
              <a:t> + 11 = 12 + 11 = 23</a:t>
            </a:r>
          </a:p>
          <a:p>
            <a:endParaRPr lang="sv-SE" sz="800" dirty="0">
              <a:ln w="0"/>
              <a:solidFill>
                <a:schemeClr val="tx1"/>
              </a:solidFill>
            </a:endParaRPr>
          </a:p>
          <a:p>
            <a:r>
              <a:rPr lang="sv-SE" sz="1400" dirty="0">
                <a:ln w="0"/>
                <a:solidFill>
                  <a:schemeClr val="tx1"/>
                </a:solidFill>
              </a:rPr>
              <a:t>H.L.: 23	</a:t>
            </a:r>
          </a:p>
          <a:p>
            <a:endParaRPr lang="sv-SE" sz="800" dirty="0">
              <a:ln w="0"/>
              <a:solidFill>
                <a:schemeClr val="tx1"/>
              </a:solidFill>
            </a:endParaRPr>
          </a:p>
          <a:p>
            <a:r>
              <a:rPr lang="sv-SE" sz="1400" dirty="0">
                <a:ln w="0"/>
                <a:solidFill>
                  <a:schemeClr val="tx1"/>
                </a:solidFill>
              </a:rPr>
              <a:t>H.L. = V.L.</a:t>
            </a:r>
          </a:p>
        </p:txBody>
      </p:sp>
    </p:spTree>
    <p:extLst>
      <p:ext uri="{BB962C8B-B14F-4D97-AF65-F5344CB8AC3E}">
        <p14:creationId xmlns:p14="http://schemas.microsoft.com/office/powerpoint/2010/main" val="76539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 animBg="1"/>
      <p:bldP spid="8" grpId="0"/>
      <p:bldP spid="9" grpId="0"/>
      <p:bldP spid="10" grpId="0"/>
      <p:bldP spid="11" grpId="0"/>
      <p:bldP spid="23" grpId="0"/>
      <p:bldP spid="24" grpId="0" animBg="1"/>
      <p:bldP spid="25" grpId="0" animBg="1"/>
      <p:bldP spid="29" grpId="0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2678983" y="412403"/>
            <a:ext cx="3805197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000" dirty="0"/>
              <a:t>Ett tal multipliceras med 6. Sedan subtraherar vi med 9 och får då 15.</a:t>
            </a:r>
          </a:p>
          <a:p>
            <a:endParaRPr lang="sv-SE" sz="1050" dirty="0"/>
          </a:p>
          <a:p>
            <a:r>
              <a:rPr lang="sv-SE" sz="2000" dirty="0"/>
              <a:t>Vilket är talet?</a:t>
            </a:r>
          </a:p>
        </p:txBody>
      </p:sp>
      <p:sp>
        <p:nvSpPr>
          <p:cNvPr id="5" name="textruta 4"/>
          <p:cNvSpPr txBox="1"/>
          <p:nvPr/>
        </p:nvSpPr>
        <p:spPr>
          <a:xfrm>
            <a:off x="3365878" y="2603699"/>
            <a:ext cx="2431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Antag att talet är  x.</a:t>
            </a:r>
          </a:p>
        </p:txBody>
      </p:sp>
      <p:sp>
        <p:nvSpPr>
          <p:cNvPr id="6" name="textruta 5"/>
          <p:cNvSpPr txBox="1"/>
          <p:nvPr/>
        </p:nvSpPr>
        <p:spPr>
          <a:xfrm>
            <a:off x="3830900" y="3052655"/>
            <a:ext cx="1650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6x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9 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</a:t>
            </a:r>
          </a:p>
        </p:txBody>
      </p:sp>
      <p:sp>
        <p:nvSpPr>
          <p:cNvPr id="7" name="textruta 6"/>
          <p:cNvSpPr txBox="1"/>
          <p:nvPr/>
        </p:nvSpPr>
        <p:spPr>
          <a:xfrm>
            <a:off x="3508118" y="3464120"/>
            <a:ext cx="299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6x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9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9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9</a:t>
            </a:r>
          </a:p>
        </p:txBody>
      </p:sp>
      <p:sp>
        <p:nvSpPr>
          <p:cNvPr id="8" name="textruta 7"/>
          <p:cNvSpPr txBox="1"/>
          <p:nvPr/>
        </p:nvSpPr>
        <p:spPr>
          <a:xfrm>
            <a:off x="4228087" y="3844400"/>
            <a:ext cx="117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24</a:t>
            </a:r>
          </a:p>
        </p:txBody>
      </p:sp>
      <p:grpSp>
        <p:nvGrpSpPr>
          <p:cNvPr id="9" name="Grupp 8"/>
          <p:cNvGrpSpPr/>
          <p:nvPr/>
        </p:nvGrpSpPr>
        <p:grpSpPr>
          <a:xfrm>
            <a:off x="4128362" y="4127427"/>
            <a:ext cx="1153735" cy="603938"/>
            <a:chOff x="5278657" y="3582577"/>
            <a:chExt cx="1153735" cy="603938"/>
          </a:xfrm>
        </p:grpSpPr>
        <p:grpSp>
          <p:nvGrpSpPr>
            <p:cNvPr id="10" name="Grupp 9"/>
            <p:cNvGrpSpPr/>
            <p:nvPr/>
          </p:nvGrpSpPr>
          <p:grpSpPr>
            <a:xfrm>
              <a:off x="5278657" y="3583501"/>
              <a:ext cx="697683" cy="603014"/>
              <a:chOff x="1132223" y="2937939"/>
              <a:chExt cx="697683" cy="603014"/>
            </a:xfrm>
          </p:grpSpPr>
          <p:grpSp>
            <p:nvGrpSpPr>
              <p:cNvPr id="15" name="Grupp 14"/>
              <p:cNvGrpSpPr>
                <a:grpSpLocks/>
              </p:cNvGrpSpPr>
              <p:nvPr/>
            </p:nvGrpSpPr>
            <p:grpSpPr bwMode="auto">
              <a:xfrm>
                <a:off x="1132223" y="2937939"/>
                <a:ext cx="442500" cy="603014"/>
                <a:chOff x="3857760" y="1876243"/>
                <a:chExt cx="442500" cy="603184"/>
              </a:xfrm>
            </p:grpSpPr>
            <p:sp>
              <p:nvSpPr>
                <p:cNvPr id="17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857760" y="1876243"/>
                  <a:ext cx="442500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6x</a:t>
                  </a:r>
                </a:p>
              </p:txBody>
            </p:sp>
            <p:sp>
              <p:nvSpPr>
                <p:cNvPr id="18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864604" y="2109991"/>
                  <a:ext cx="389850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solidFill>
                        <a:srgbClr val="C00000"/>
                      </a:solidFill>
                      <a:latin typeface="Bradley Hand Bold"/>
                      <a:cs typeface="Bradley Hand Bold"/>
                    </a:rPr>
                    <a:t> 6</a:t>
                  </a:r>
                </a:p>
              </p:txBody>
            </p:sp>
            <p:cxnSp>
              <p:nvCxnSpPr>
                <p:cNvPr id="19" name="Rak 18"/>
                <p:cNvCxnSpPr>
                  <a:cxnSpLocks/>
                </p:cNvCxnSpPr>
                <p:nvPr/>
              </p:nvCxnSpPr>
              <p:spPr>
                <a:xfrm>
                  <a:off x="3937498" y="2174334"/>
                  <a:ext cx="283024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" name="textruta 15"/>
              <p:cNvSpPr txBox="1"/>
              <p:nvPr/>
            </p:nvSpPr>
            <p:spPr>
              <a:xfrm>
                <a:off x="1542819" y="3059256"/>
                <a:ext cx="287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grpSp>
          <p:nvGrpSpPr>
            <p:cNvPr id="11" name="Grupp 10"/>
            <p:cNvGrpSpPr>
              <a:grpSpLocks/>
            </p:cNvGrpSpPr>
            <p:nvPr/>
          </p:nvGrpSpPr>
          <p:grpSpPr bwMode="auto">
            <a:xfrm>
              <a:off x="5959189" y="3582577"/>
              <a:ext cx="473203" cy="596871"/>
              <a:chOff x="3825019" y="1886269"/>
              <a:chExt cx="473203" cy="597039"/>
            </a:xfrm>
          </p:grpSpPr>
          <p:sp>
            <p:nvSpPr>
              <p:cNvPr id="12" name="textruta 8"/>
              <p:cNvSpPr txBox="1">
                <a:spLocks noChangeArrowheads="1"/>
              </p:cNvSpPr>
              <p:nvPr/>
            </p:nvSpPr>
            <p:spPr bwMode="auto">
              <a:xfrm>
                <a:off x="3825019" y="1886269"/>
                <a:ext cx="473203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24</a:t>
                </a:r>
              </a:p>
            </p:txBody>
          </p:sp>
          <p:sp>
            <p:nvSpPr>
              <p:cNvPr id="13" name="textruta 9"/>
              <p:cNvSpPr txBox="1">
                <a:spLocks noChangeArrowheads="1"/>
              </p:cNvSpPr>
              <p:nvPr/>
            </p:nvSpPr>
            <p:spPr bwMode="auto">
              <a:xfrm>
                <a:off x="3825019" y="2113872"/>
                <a:ext cx="389850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solidFill>
                      <a:srgbClr val="C00000"/>
                    </a:solidFill>
                    <a:latin typeface="Bradley Hand Bold"/>
                    <a:cs typeface="Bradley Hand Bold"/>
                  </a:rPr>
                  <a:t> 6</a:t>
                </a:r>
              </a:p>
            </p:txBody>
          </p:sp>
          <p:cxnSp>
            <p:nvCxnSpPr>
              <p:cNvPr id="14" name="Rak 13"/>
              <p:cNvCxnSpPr>
                <a:cxnSpLocks/>
              </p:cNvCxnSpPr>
              <p:nvPr/>
            </p:nvCxnSpPr>
            <p:spPr>
              <a:xfrm>
                <a:off x="3894682" y="2185283"/>
                <a:ext cx="301425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textruta 20"/>
          <p:cNvSpPr txBox="1"/>
          <p:nvPr/>
        </p:nvSpPr>
        <p:spPr>
          <a:xfrm>
            <a:off x="4369880" y="4635891"/>
            <a:ext cx="117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</a:t>
            </a:r>
          </a:p>
        </p:txBody>
      </p:sp>
      <p:sp>
        <p:nvSpPr>
          <p:cNvPr id="24" name="textruta 23"/>
          <p:cNvSpPr txBox="1"/>
          <p:nvPr/>
        </p:nvSpPr>
        <p:spPr>
          <a:xfrm>
            <a:off x="6923908" y="3060836"/>
            <a:ext cx="865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5" name="Rektangel 24"/>
          <p:cNvSpPr/>
          <p:nvPr/>
        </p:nvSpPr>
        <p:spPr>
          <a:xfrm>
            <a:off x="6923907" y="3833452"/>
            <a:ext cx="803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6" name="textruta 25"/>
          <p:cNvSpPr txBox="1"/>
          <p:nvPr/>
        </p:nvSpPr>
        <p:spPr>
          <a:xfrm>
            <a:off x="6923907" y="4273392"/>
            <a:ext cx="1604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D83DF696-5931-F44D-8871-3A92B0E51E67}"/>
              </a:ext>
            </a:extLst>
          </p:cNvPr>
          <p:cNvGrpSpPr/>
          <p:nvPr/>
        </p:nvGrpSpPr>
        <p:grpSpPr>
          <a:xfrm>
            <a:off x="3474465" y="5438330"/>
            <a:ext cx="2668858" cy="369332"/>
            <a:chOff x="2529835" y="6164604"/>
            <a:chExt cx="2668858" cy="369332"/>
          </a:xfrm>
        </p:grpSpPr>
        <p:sp>
          <p:nvSpPr>
            <p:cNvPr id="28" name="textruta 27"/>
            <p:cNvSpPr txBox="1"/>
            <p:nvPr/>
          </p:nvSpPr>
          <p:spPr>
            <a:xfrm>
              <a:off x="2529835" y="6164604"/>
              <a:ext cx="8360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</a:t>
              </a:r>
              <a:r>
                <a:rPr lang="sv-SE" dirty="0">
                  <a:latin typeface="Bradley Hand Bold"/>
                  <a:cs typeface="Bradley Hand Bold"/>
                </a:rPr>
                <a:t>:  </a:t>
              </a:r>
            </a:p>
          </p:txBody>
        </p:sp>
        <p:sp>
          <p:nvSpPr>
            <p:cNvPr id="29" name="textruta 28"/>
            <p:cNvSpPr txBox="1"/>
            <p:nvPr/>
          </p:nvSpPr>
          <p:spPr>
            <a:xfrm>
              <a:off x="3222307" y="6164604"/>
              <a:ext cx="19763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Talet är 4</a:t>
              </a:r>
            </a:p>
          </p:txBody>
        </p:sp>
      </p:grpSp>
      <p:sp>
        <p:nvSpPr>
          <p:cNvPr id="23" name="Rektangel 22">
            <a:extLst>
              <a:ext uri="{FF2B5EF4-FFF2-40B4-BE49-F238E27FC236}">
                <a16:creationId xmlns:a16="http://schemas.microsoft.com/office/drawing/2014/main" id="{649E9EF5-081F-B941-8B71-3F7EC03F4C11}"/>
              </a:ext>
            </a:extLst>
          </p:cNvPr>
          <p:cNvSpPr/>
          <p:nvPr/>
        </p:nvSpPr>
        <p:spPr>
          <a:xfrm>
            <a:off x="7386490" y="3316110"/>
            <a:ext cx="1181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24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9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F6E074AC-1B37-DF40-88D1-4D865C617C29}"/>
              </a:ext>
            </a:extLst>
          </p:cNvPr>
          <p:cNvSpPr/>
          <p:nvPr/>
        </p:nvSpPr>
        <p:spPr>
          <a:xfrm>
            <a:off x="8445133" y="3296144"/>
            <a:ext cx="5068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15 </a:t>
            </a:r>
            <a:endParaRPr lang="sv-SE" dirty="0"/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32131E79-5BD3-0D48-8310-BCBBE810E0B8}"/>
              </a:ext>
            </a:extLst>
          </p:cNvPr>
          <p:cNvSpPr/>
          <p:nvPr/>
        </p:nvSpPr>
        <p:spPr>
          <a:xfrm>
            <a:off x="7579982" y="3076174"/>
            <a:ext cx="1180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 </a:t>
            </a:r>
            <a:r>
              <a:rPr lang="en-US" dirty="0">
                <a:solidFill>
                  <a:srgbClr val="C00000"/>
                </a:solidFill>
              </a:rPr>
              <a:t>· 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4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9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8E19C829-67F0-194C-8A44-D05B41BC1C96}"/>
              </a:ext>
            </a:extLst>
          </p:cNvPr>
          <p:cNvSpPr/>
          <p:nvPr/>
        </p:nvSpPr>
        <p:spPr>
          <a:xfrm>
            <a:off x="7589684" y="3833452"/>
            <a:ext cx="447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15</a:t>
            </a:r>
            <a:endParaRPr lang="sv-SE" dirty="0"/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93620822-63B4-9549-8068-0CEE5CDC7575}"/>
              </a:ext>
            </a:extLst>
          </p:cNvPr>
          <p:cNvSpPr/>
          <p:nvPr/>
        </p:nvSpPr>
        <p:spPr>
          <a:xfrm>
            <a:off x="187949" y="2415358"/>
            <a:ext cx="3081183" cy="954107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Om talet är </a:t>
            </a:r>
            <a:r>
              <a:rPr lang="sv-SE" sz="1400" i="1" dirty="0"/>
              <a:t>x </a:t>
            </a:r>
            <a:r>
              <a:rPr lang="sv-SE" sz="1400" dirty="0"/>
              <a:t> får du 6</a:t>
            </a:r>
            <a:r>
              <a:rPr lang="sv-SE" sz="1400" i="1" dirty="0"/>
              <a:t>x </a:t>
            </a:r>
            <a:r>
              <a:rPr lang="sv-SE" sz="1400" dirty="0"/>
              <a:t>om talet multipliceras med 6 sedan. Om sedan subtraherar med 9 så blir svaret 15. Det ger dig en ekvation som du sedan löser.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3EF97B72-AF3D-B140-AEA3-1683564718E2}"/>
              </a:ext>
            </a:extLst>
          </p:cNvPr>
          <p:cNvSpPr/>
          <p:nvPr/>
        </p:nvSpPr>
        <p:spPr>
          <a:xfrm>
            <a:off x="441799" y="3593823"/>
            <a:ext cx="2247796" cy="461665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Du får </a:t>
            </a:r>
            <a:r>
              <a:rPr lang="sv-SE" sz="1200" i="1" dirty="0"/>
              <a:t>x</a:t>
            </a:r>
            <a:r>
              <a:rPr lang="sv-SE" sz="1200" dirty="0"/>
              <a:t>-termen ensam genom att </a:t>
            </a:r>
            <a:r>
              <a:rPr lang="sv-SE" sz="1200" i="1" dirty="0"/>
              <a:t>addera</a:t>
            </a:r>
            <a:r>
              <a:rPr lang="sv-SE" sz="1200" dirty="0"/>
              <a:t> </a:t>
            </a:r>
            <a:r>
              <a:rPr lang="sv-SE" sz="1200" dirty="0">
                <a:solidFill>
                  <a:srgbClr val="A50002"/>
                </a:solidFill>
              </a:rPr>
              <a:t>9 </a:t>
            </a:r>
            <a:r>
              <a:rPr lang="sv-SE" sz="1200" dirty="0"/>
              <a:t>till båda leden.</a:t>
            </a:r>
            <a:endParaRPr lang="sv-SE" sz="1200" i="1" dirty="0"/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4221591B-7CC8-7C4E-8605-473B6F001DA7}"/>
              </a:ext>
            </a:extLst>
          </p:cNvPr>
          <p:cNvSpPr/>
          <p:nvPr/>
        </p:nvSpPr>
        <p:spPr>
          <a:xfrm>
            <a:off x="486891" y="4262633"/>
            <a:ext cx="2157612" cy="461665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Dividerar du båda leden med </a:t>
            </a:r>
            <a:r>
              <a:rPr lang="sv-SE" sz="1200" dirty="0">
                <a:solidFill>
                  <a:srgbClr val="A50002"/>
                </a:solidFill>
              </a:rPr>
              <a:t>6 </a:t>
            </a:r>
            <a:r>
              <a:rPr lang="sv-SE" sz="1200" dirty="0"/>
              <a:t>så får du fram värdet på </a:t>
            </a:r>
            <a:r>
              <a:rPr lang="sv-SE" sz="1200" i="1" dirty="0"/>
              <a:t>x</a:t>
            </a:r>
            <a:r>
              <a:rPr lang="sv-SE" sz="1200" dirty="0"/>
              <a:t>.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419FDE85-58E8-4A42-8A78-E596DAF1EA97}"/>
              </a:ext>
            </a:extLst>
          </p:cNvPr>
          <p:cNvSpPr/>
          <p:nvPr/>
        </p:nvSpPr>
        <p:spPr>
          <a:xfrm>
            <a:off x="7171137" y="2625372"/>
            <a:ext cx="1284651" cy="276999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Gör en prövning.</a:t>
            </a:r>
            <a:endParaRPr lang="sv-SE" sz="1200" i="1" dirty="0"/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71208387-A331-86E7-302D-EE446A45DF30}"/>
              </a:ext>
            </a:extLst>
          </p:cNvPr>
          <p:cNvSpPr/>
          <p:nvPr/>
        </p:nvSpPr>
        <p:spPr>
          <a:xfrm>
            <a:off x="345570" y="111197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b="1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9565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  <p:bldP spid="21" grpId="0"/>
      <p:bldP spid="24" grpId="0"/>
      <p:bldP spid="25" grpId="0"/>
      <p:bldP spid="26" grpId="0"/>
      <p:bldP spid="23" grpId="0"/>
      <p:bldP spid="31" grpId="0"/>
      <p:bldP spid="32" grpId="0"/>
      <p:bldP spid="33" grpId="0"/>
      <p:bldP spid="34" grpId="0" animBg="1"/>
      <p:bldP spid="35" grpId="0" animBg="1"/>
      <p:bldP spid="36" grpId="0" animBg="1"/>
      <p:bldP spid="37" grpId="0" animBg="1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1740359" y="1650472"/>
            <a:ext cx="4386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Antag i ask A finns det :  x stickor</a:t>
            </a:r>
          </a:p>
        </p:txBody>
      </p:sp>
      <p:sp>
        <p:nvSpPr>
          <p:cNvPr id="6" name="textruta 5"/>
          <p:cNvSpPr txBox="1"/>
          <p:nvPr/>
        </p:nvSpPr>
        <p:spPr>
          <a:xfrm>
            <a:off x="2117282" y="1991687"/>
            <a:ext cx="4386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Då finns det i ask B :  2x stickor</a:t>
            </a:r>
          </a:p>
        </p:txBody>
      </p:sp>
      <p:sp>
        <p:nvSpPr>
          <p:cNvPr id="7" name="textruta 6"/>
          <p:cNvSpPr txBox="1"/>
          <p:nvPr/>
        </p:nvSpPr>
        <p:spPr>
          <a:xfrm>
            <a:off x="2909427" y="2650918"/>
            <a:ext cx="2242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2x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63</a:t>
            </a:r>
          </a:p>
        </p:txBody>
      </p:sp>
      <p:sp>
        <p:nvSpPr>
          <p:cNvPr id="8" name="textruta 7"/>
          <p:cNvSpPr txBox="1"/>
          <p:nvPr/>
        </p:nvSpPr>
        <p:spPr>
          <a:xfrm>
            <a:off x="3304401" y="3013460"/>
            <a:ext cx="1550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3x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63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2930606" y="3376671"/>
            <a:ext cx="2625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3x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3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63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– 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3 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3672057" y="3726303"/>
            <a:ext cx="117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60</a:t>
            </a:r>
          </a:p>
        </p:txBody>
      </p:sp>
      <p:grpSp>
        <p:nvGrpSpPr>
          <p:cNvPr id="11" name="Grupp 10"/>
          <p:cNvGrpSpPr/>
          <p:nvPr/>
        </p:nvGrpSpPr>
        <p:grpSpPr>
          <a:xfrm>
            <a:off x="3628237" y="4039271"/>
            <a:ext cx="968423" cy="579377"/>
            <a:chOff x="5348585" y="3590725"/>
            <a:chExt cx="968423" cy="579377"/>
          </a:xfrm>
        </p:grpSpPr>
        <p:grpSp>
          <p:nvGrpSpPr>
            <p:cNvPr id="12" name="Grupp 11"/>
            <p:cNvGrpSpPr/>
            <p:nvPr/>
          </p:nvGrpSpPr>
          <p:grpSpPr>
            <a:xfrm>
              <a:off x="5348585" y="3590725"/>
              <a:ext cx="627755" cy="569431"/>
              <a:chOff x="1202151" y="2945163"/>
              <a:chExt cx="627755" cy="569431"/>
            </a:xfrm>
          </p:grpSpPr>
          <p:grpSp>
            <p:nvGrpSpPr>
              <p:cNvPr id="17" name="Grupp 16"/>
              <p:cNvGrpSpPr>
                <a:grpSpLocks/>
              </p:cNvGrpSpPr>
              <p:nvPr/>
            </p:nvGrpSpPr>
            <p:grpSpPr bwMode="auto">
              <a:xfrm>
                <a:off x="1202151" y="2945163"/>
                <a:ext cx="441146" cy="569431"/>
                <a:chOff x="3927688" y="1883469"/>
                <a:chExt cx="441146" cy="569592"/>
              </a:xfrm>
            </p:grpSpPr>
            <p:sp>
              <p:nvSpPr>
                <p:cNvPr id="19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927688" y="1883469"/>
                  <a:ext cx="441146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3x</a:t>
                  </a:r>
                </a:p>
              </p:txBody>
            </p:sp>
            <p:sp>
              <p:nvSpPr>
                <p:cNvPr id="20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940262" y="2083625"/>
                  <a:ext cx="389850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solidFill>
                        <a:srgbClr val="C00000"/>
                      </a:solidFill>
                      <a:latin typeface="Bradley Hand Bold"/>
                      <a:cs typeface="Bradley Hand Bold"/>
                    </a:rPr>
                    <a:t> 3</a:t>
                  </a:r>
                </a:p>
              </p:txBody>
            </p:sp>
            <p:cxnSp>
              <p:nvCxnSpPr>
                <p:cNvPr id="21" name="Rak 20"/>
                <p:cNvCxnSpPr>
                  <a:cxnSpLocks/>
                </p:cNvCxnSpPr>
                <p:nvPr/>
              </p:nvCxnSpPr>
              <p:spPr>
                <a:xfrm>
                  <a:off x="3995972" y="2183426"/>
                  <a:ext cx="304577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textruta 17"/>
              <p:cNvSpPr txBox="1"/>
              <p:nvPr/>
            </p:nvSpPr>
            <p:spPr>
              <a:xfrm>
                <a:off x="1542819" y="3059256"/>
                <a:ext cx="287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grpSp>
          <p:nvGrpSpPr>
            <p:cNvPr id="13" name="Grupp 12"/>
            <p:cNvGrpSpPr>
              <a:grpSpLocks/>
            </p:cNvGrpSpPr>
            <p:nvPr/>
          </p:nvGrpSpPr>
          <p:grpSpPr bwMode="auto">
            <a:xfrm>
              <a:off x="5859733" y="3618908"/>
              <a:ext cx="457275" cy="551194"/>
              <a:chOff x="3725563" y="1922606"/>
              <a:chExt cx="457275" cy="551348"/>
            </a:xfrm>
          </p:grpSpPr>
          <p:sp>
            <p:nvSpPr>
              <p:cNvPr id="14" name="textruta 8"/>
              <p:cNvSpPr txBox="1">
                <a:spLocks noChangeArrowheads="1"/>
              </p:cNvSpPr>
              <p:nvPr/>
            </p:nvSpPr>
            <p:spPr bwMode="auto">
              <a:xfrm>
                <a:off x="3725563" y="1922606"/>
                <a:ext cx="457275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60</a:t>
                </a:r>
              </a:p>
            </p:txBody>
          </p:sp>
          <p:sp>
            <p:nvSpPr>
              <p:cNvPr id="15" name="textruta 9"/>
              <p:cNvSpPr txBox="1">
                <a:spLocks noChangeArrowheads="1"/>
              </p:cNvSpPr>
              <p:nvPr/>
            </p:nvSpPr>
            <p:spPr bwMode="auto">
              <a:xfrm>
                <a:off x="3729840" y="2104518"/>
                <a:ext cx="389850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solidFill>
                      <a:srgbClr val="C00000"/>
                    </a:solidFill>
                    <a:latin typeface="Bradley Hand Bold"/>
                    <a:cs typeface="Bradley Hand Bold"/>
                  </a:rPr>
                  <a:t> 3</a:t>
                </a:r>
              </a:p>
            </p:txBody>
          </p:sp>
          <p:cxnSp>
            <p:nvCxnSpPr>
              <p:cNvPr id="16" name="Rak 15"/>
              <p:cNvCxnSpPr/>
              <p:nvPr/>
            </p:nvCxnSpPr>
            <p:spPr>
              <a:xfrm>
                <a:off x="3827983" y="2193259"/>
                <a:ext cx="263336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textruta 21"/>
          <p:cNvSpPr txBox="1"/>
          <p:nvPr/>
        </p:nvSpPr>
        <p:spPr>
          <a:xfrm>
            <a:off x="3794705" y="4517205"/>
            <a:ext cx="957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20</a:t>
            </a:r>
          </a:p>
        </p:txBody>
      </p:sp>
      <p:sp>
        <p:nvSpPr>
          <p:cNvPr id="23" name="textruta 22"/>
          <p:cNvSpPr txBox="1"/>
          <p:nvPr/>
        </p:nvSpPr>
        <p:spPr>
          <a:xfrm>
            <a:off x="6349854" y="2644128"/>
            <a:ext cx="2779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20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2 </a:t>
            </a:r>
            <a:r>
              <a:rPr lang="en-US" dirty="0">
                <a:solidFill>
                  <a:srgbClr val="C00000"/>
                </a:solidFill>
              </a:rPr>
              <a:t>· 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20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   </a:t>
            </a:r>
          </a:p>
        </p:txBody>
      </p:sp>
      <p:sp>
        <p:nvSpPr>
          <p:cNvPr id="24" name="Rektangel 23"/>
          <p:cNvSpPr/>
          <p:nvPr/>
        </p:nvSpPr>
        <p:spPr>
          <a:xfrm>
            <a:off x="6300481" y="3567458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25" name="textruta 24"/>
          <p:cNvSpPr txBox="1"/>
          <p:nvPr/>
        </p:nvSpPr>
        <p:spPr>
          <a:xfrm>
            <a:off x="6300481" y="3986178"/>
            <a:ext cx="1441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26" name="textruta 25"/>
          <p:cNvSpPr txBox="1"/>
          <p:nvPr/>
        </p:nvSpPr>
        <p:spPr>
          <a:xfrm>
            <a:off x="1345259" y="5326415"/>
            <a:ext cx="1851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i ask A:</a:t>
            </a:r>
          </a:p>
        </p:txBody>
      </p:sp>
      <p:sp>
        <p:nvSpPr>
          <p:cNvPr id="27" name="textruta 26"/>
          <p:cNvSpPr txBox="1"/>
          <p:nvPr/>
        </p:nvSpPr>
        <p:spPr>
          <a:xfrm>
            <a:off x="1345259" y="5695747"/>
            <a:ext cx="1739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i ask B:</a:t>
            </a:r>
          </a:p>
        </p:txBody>
      </p:sp>
      <p:grpSp>
        <p:nvGrpSpPr>
          <p:cNvPr id="53" name="Grupp 52">
            <a:extLst>
              <a:ext uri="{FF2B5EF4-FFF2-40B4-BE49-F238E27FC236}">
                <a16:creationId xmlns:a16="http://schemas.microsoft.com/office/drawing/2014/main" id="{79D9E159-26AA-274B-A2CB-1A12DB2F1A02}"/>
              </a:ext>
            </a:extLst>
          </p:cNvPr>
          <p:cNvGrpSpPr/>
          <p:nvPr/>
        </p:nvGrpSpPr>
        <p:grpSpPr>
          <a:xfrm>
            <a:off x="1490182" y="6299133"/>
            <a:ext cx="7144176" cy="369332"/>
            <a:chOff x="1570830" y="6153452"/>
            <a:chExt cx="7144176" cy="369332"/>
          </a:xfrm>
        </p:grpSpPr>
        <p:sp>
          <p:nvSpPr>
            <p:cNvPr id="28" name="textruta 27"/>
            <p:cNvSpPr txBox="1"/>
            <p:nvPr/>
          </p:nvSpPr>
          <p:spPr>
            <a:xfrm>
              <a:off x="1570830" y="6153452"/>
              <a:ext cx="8360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</a:t>
              </a:r>
              <a:r>
                <a:rPr lang="sv-SE" dirty="0">
                  <a:latin typeface="Bradley Hand Bold"/>
                  <a:cs typeface="Bradley Hand Bold"/>
                </a:rPr>
                <a:t>:  </a:t>
              </a:r>
            </a:p>
          </p:txBody>
        </p:sp>
        <p:sp>
          <p:nvSpPr>
            <p:cNvPr id="29" name="textruta 28"/>
            <p:cNvSpPr txBox="1"/>
            <p:nvPr/>
          </p:nvSpPr>
          <p:spPr>
            <a:xfrm>
              <a:off x="2263302" y="6153452"/>
              <a:ext cx="64517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I ask A finns 20 stickor och i ask B 40 stickor.</a:t>
              </a:r>
            </a:p>
          </p:txBody>
        </p:sp>
      </p:grpSp>
      <p:grpSp>
        <p:nvGrpSpPr>
          <p:cNvPr id="2" name="Grupp 1">
            <a:extLst>
              <a:ext uri="{FF2B5EF4-FFF2-40B4-BE49-F238E27FC236}">
                <a16:creationId xmlns:a16="http://schemas.microsoft.com/office/drawing/2014/main" id="{EFAF5D77-8211-404E-BA2D-410D1CA3D928}"/>
              </a:ext>
            </a:extLst>
          </p:cNvPr>
          <p:cNvGrpSpPr/>
          <p:nvPr/>
        </p:nvGrpSpPr>
        <p:grpSpPr>
          <a:xfrm>
            <a:off x="654867" y="326049"/>
            <a:ext cx="8505875" cy="1382529"/>
            <a:chOff x="348488" y="179117"/>
            <a:chExt cx="8505875" cy="1382529"/>
          </a:xfrm>
        </p:grpSpPr>
        <p:pic>
          <p:nvPicPr>
            <p:cNvPr id="5" name="Bildobjekt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72143" y="179117"/>
              <a:ext cx="2882220" cy="1382529"/>
            </a:xfrm>
            <a:prstGeom prst="rect">
              <a:avLst/>
            </a:prstGeom>
          </p:spPr>
        </p:pic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543B9F5A-EE48-9F4A-8E1D-D8F6D438EDBE}"/>
                </a:ext>
              </a:extLst>
            </p:cNvPr>
            <p:cNvSpPr/>
            <p:nvPr/>
          </p:nvSpPr>
          <p:spPr>
            <a:xfrm>
              <a:off x="348488" y="364610"/>
              <a:ext cx="5532506" cy="92333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dirty="0">
                  <a:solidFill>
                    <a:schemeClr val="tx1"/>
                  </a:solidFill>
                </a:rPr>
                <a:t>Det är dubbelt så många tändstickor i ask B som i ask A.</a:t>
              </a:r>
            </a:p>
            <a:p>
              <a:r>
                <a:rPr lang="sv-SE" dirty="0">
                  <a:solidFill>
                    <a:schemeClr val="tx1"/>
                  </a:solidFill>
                </a:rPr>
                <a:t>Sammanlagt med de lösa stickorna är det 63 tändstickor.</a:t>
              </a:r>
            </a:p>
            <a:p>
              <a:r>
                <a:rPr lang="sv-SE" dirty="0">
                  <a:solidFill>
                    <a:schemeClr val="tx1"/>
                  </a:solidFill>
                </a:rPr>
                <a:t>Hur många är det i vardera asken?</a:t>
              </a:r>
            </a:p>
          </p:txBody>
        </p:sp>
      </p:grpSp>
      <p:sp>
        <p:nvSpPr>
          <p:cNvPr id="45" name="Rektangel 44">
            <a:extLst>
              <a:ext uri="{FF2B5EF4-FFF2-40B4-BE49-F238E27FC236}">
                <a16:creationId xmlns:a16="http://schemas.microsoft.com/office/drawing/2014/main" id="{43D7FF6F-2D14-0043-B451-06A8E363F5DA}"/>
              </a:ext>
            </a:extLst>
          </p:cNvPr>
          <p:cNvSpPr/>
          <p:nvPr/>
        </p:nvSpPr>
        <p:spPr>
          <a:xfrm>
            <a:off x="6815371" y="2966040"/>
            <a:ext cx="18497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20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40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B2A1320B-0810-6940-B8A5-1AD712EF655D}"/>
              </a:ext>
            </a:extLst>
          </p:cNvPr>
          <p:cNvSpPr/>
          <p:nvPr/>
        </p:nvSpPr>
        <p:spPr>
          <a:xfrm>
            <a:off x="8386837" y="2958997"/>
            <a:ext cx="5566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63 </a:t>
            </a:r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77E6413C-8B6C-7740-8C64-E959888815E6}"/>
              </a:ext>
            </a:extLst>
          </p:cNvPr>
          <p:cNvSpPr/>
          <p:nvPr/>
        </p:nvSpPr>
        <p:spPr>
          <a:xfrm>
            <a:off x="6970673" y="3554251"/>
            <a:ext cx="471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63</a:t>
            </a:r>
            <a:endParaRPr lang="sv-SE" dirty="0"/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036C7A6C-7637-9042-B493-10DE4275DFEF}"/>
              </a:ext>
            </a:extLst>
          </p:cNvPr>
          <p:cNvSpPr/>
          <p:nvPr/>
        </p:nvSpPr>
        <p:spPr>
          <a:xfrm>
            <a:off x="2932010" y="5326415"/>
            <a:ext cx="12218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stickor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5767A7B9-0F00-1548-A406-1B48194294C9}"/>
              </a:ext>
            </a:extLst>
          </p:cNvPr>
          <p:cNvSpPr/>
          <p:nvPr/>
        </p:nvSpPr>
        <p:spPr>
          <a:xfrm>
            <a:off x="4083193" y="5320294"/>
            <a:ext cx="12057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20 stickor</a:t>
            </a:r>
            <a:endParaRPr lang="sv-SE" dirty="0"/>
          </a:p>
        </p:txBody>
      </p:sp>
      <p:sp>
        <p:nvSpPr>
          <p:cNvPr id="50" name="Rektangel 49">
            <a:extLst>
              <a:ext uri="{FF2B5EF4-FFF2-40B4-BE49-F238E27FC236}">
                <a16:creationId xmlns:a16="http://schemas.microsoft.com/office/drawing/2014/main" id="{3F0D8074-447C-BC44-B5C8-DF10FEAAA86E}"/>
              </a:ext>
            </a:extLst>
          </p:cNvPr>
          <p:cNvSpPr/>
          <p:nvPr/>
        </p:nvSpPr>
        <p:spPr>
          <a:xfrm>
            <a:off x="2932010" y="5701416"/>
            <a:ext cx="1359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2x stickor</a:t>
            </a:r>
            <a:r>
              <a:rPr lang="sv-SE" dirty="0">
                <a:cs typeface="Bradley Hand Bold"/>
              </a:rPr>
              <a:t> =</a:t>
            </a:r>
            <a:endParaRPr lang="sv-SE" dirty="0"/>
          </a:p>
        </p:txBody>
      </p:sp>
      <p:sp>
        <p:nvSpPr>
          <p:cNvPr id="51" name="Rektangel 50">
            <a:extLst>
              <a:ext uri="{FF2B5EF4-FFF2-40B4-BE49-F238E27FC236}">
                <a16:creationId xmlns:a16="http://schemas.microsoft.com/office/drawing/2014/main" id="{D5125C29-9F0C-1E4A-923E-1BAAC6914A8E}"/>
              </a:ext>
            </a:extLst>
          </p:cNvPr>
          <p:cNvSpPr/>
          <p:nvPr/>
        </p:nvSpPr>
        <p:spPr>
          <a:xfrm>
            <a:off x="4160616" y="5689626"/>
            <a:ext cx="1754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 </a:t>
            </a:r>
            <a:r>
              <a:rPr lang="en-US" dirty="0"/>
              <a:t>· </a:t>
            </a:r>
            <a:r>
              <a:rPr lang="sv-SE" dirty="0">
                <a:latin typeface="Bradley Hand Bold"/>
                <a:cs typeface="Bradley Hand Bold"/>
              </a:rPr>
              <a:t>20  stickor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52" name="Rektangel 51">
            <a:extLst>
              <a:ext uri="{FF2B5EF4-FFF2-40B4-BE49-F238E27FC236}">
                <a16:creationId xmlns:a16="http://schemas.microsoft.com/office/drawing/2014/main" id="{7ADB7904-10E3-304C-B610-6F133E01B58B}"/>
              </a:ext>
            </a:extLst>
          </p:cNvPr>
          <p:cNvSpPr/>
          <p:nvPr/>
        </p:nvSpPr>
        <p:spPr>
          <a:xfrm>
            <a:off x="5799752" y="5682540"/>
            <a:ext cx="12057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40 stickor</a:t>
            </a:r>
            <a:endParaRPr lang="sv-SE" dirty="0"/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A718F473-AD90-BB4A-A5F6-8062DC85F38C}"/>
              </a:ext>
            </a:extLst>
          </p:cNvPr>
          <p:cNvSpPr/>
          <p:nvPr/>
        </p:nvSpPr>
        <p:spPr>
          <a:xfrm>
            <a:off x="470073" y="3321994"/>
            <a:ext cx="2247796" cy="461665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Du får x-termen ensam genom att subtrahera </a:t>
            </a:r>
            <a:r>
              <a:rPr lang="sv-SE" sz="1200" dirty="0">
                <a:solidFill>
                  <a:srgbClr val="A50002"/>
                </a:solidFill>
              </a:rPr>
              <a:t>3 </a:t>
            </a:r>
            <a:r>
              <a:rPr lang="sv-SE" sz="1200" dirty="0"/>
              <a:t>från båda leden</a:t>
            </a:r>
            <a:endParaRPr lang="sv-SE" sz="1200" i="1" dirty="0"/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47238F15-04B0-2F4F-B7A4-F2AF1DCEDA7D}"/>
              </a:ext>
            </a:extLst>
          </p:cNvPr>
          <p:cNvSpPr/>
          <p:nvPr/>
        </p:nvSpPr>
        <p:spPr>
          <a:xfrm>
            <a:off x="560257" y="3996831"/>
            <a:ext cx="2157612" cy="461665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Dividerar du båda leden med </a:t>
            </a:r>
            <a:r>
              <a:rPr lang="sv-SE" sz="1200" dirty="0">
                <a:solidFill>
                  <a:srgbClr val="A50002"/>
                </a:solidFill>
              </a:rPr>
              <a:t>3 </a:t>
            </a:r>
            <a:r>
              <a:rPr lang="sv-SE" sz="1200" dirty="0"/>
              <a:t>så får du fram värdet på </a:t>
            </a:r>
            <a:r>
              <a:rPr lang="sv-SE" sz="1200" i="1" dirty="0"/>
              <a:t>x</a:t>
            </a:r>
            <a:r>
              <a:rPr lang="sv-SE" sz="1200" dirty="0"/>
              <a:t>.</a:t>
            </a: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4DB3271E-354D-2244-A3B4-F8307298BDF1}"/>
              </a:ext>
            </a:extLst>
          </p:cNvPr>
          <p:cNvSpPr/>
          <p:nvPr/>
        </p:nvSpPr>
        <p:spPr>
          <a:xfrm>
            <a:off x="6830818" y="2329259"/>
            <a:ext cx="1284651" cy="276999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Gör en prövning.</a:t>
            </a:r>
            <a:endParaRPr lang="sv-SE" sz="1200" i="1" dirty="0"/>
          </a:p>
        </p:txBody>
      </p:sp>
      <p:sp>
        <p:nvSpPr>
          <p:cNvPr id="54" name="Rektangel 53">
            <a:extLst>
              <a:ext uri="{FF2B5EF4-FFF2-40B4-BE49-F238E27FC236}">
                <a16:creationId xmlns:a16="http://schemas.microsoft.com/office/drawing/2014/main" id="{0BB0E8C5-0050-424D-B8F7-015C472748D6}"/>
              </a:ext>
            </a:extLst>
          </p:cNvPr>
          <p:cNvSpPr/>
          <p:nvPr/>
        </p:nvSpPr>
        <p:spPr>
          <a:xfrm>
            <a:off x="1039274" y="2689041"/>
            <a:ext cx="1678595" cy="276999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Börja med att förenkla.</a:t>
            </a:r>
          </a:p>
        </p:txBody>
      </p:sp>
      <p:sp>
        <p:nvSpPr>
          <p:cNvPr id="55" name="Rektangel 54">
            <a:extLst>
              <a:ext uri="{FF2B5EF4-FFF2-40B4-BE49-F238E27FC236}">
                <a16:creationId xmlns:a16="http://schemas.microsoft.com/office/drawing/2014/main" id="{5FFFC247-3154-A320-48D8-392BB832F095}"/>
              </a:ext>
            </a:extLst>
          </p:cNvPr>
          <p:cNvSpPr/>
          <p:nvPr/>
        </p:nvSpPr>
        <p:spPr>
          <a:xfrm>
            <a:off x="109557" y="95887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b="1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286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22" grpId="0"/>
      <p:bldP spid="23" grpId="0"/>
      <p:bldP spid="24" grpId="0"/>
      <p:bldP spid="25" grpId="0"/>
      <p:bldP spid="26" grpId="0"/>
      <p:bldP spid="27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42" grpId="0" animBg="1"/>
      <p:bldP spid="43" grpId="0" animBg="1"/>
      <p:bldP spid="44" grpId="0" animBg="1"/>
      <p:bldP spid="54" grpId="0" animBg="1"/>
      <p:bldP spid="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1296496" y="2390353"/>
            <a:ext cx="4386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Antag att morfar är x år.</a:t>
            </a:r>
          </a:p>
        </p:txBody>
      </p:sp>
      <p:sp>
        <p:nvSpPr>
          <p:cNvPr id="22" name="textruta 21"/>
          <p:cNvSpPr txBox="1"/>
          <p:nvPr/>
        </p:nvSpPr>
        <p:spPr>
          <a:xfrm>
            <a:off x="3205261" y="4422271"/>
            <a:ext cx="957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solidFill>
                  <a:srgbClr val="009644"/>
                </a:solidFill>
                <a:latin typeface="Bradley Hand Bold"/>
                <a:cs typeface="Bradley Hand Bold"/>
              </a:rPr>
              <a:t>64</a:t>
            </a:r>
          </a:p>
        </p:txBody>
      </p:sp>
      <p:sp>
        <p:nvSpPr>
          <p:cNvPr id="24" name="Rektangel 23"/>
          <p:cNvSpPr/>
          <p:nvPr/>
        </p:nvSpPr>
        <p:spPr>
          <a:xfrm>
            <a:off x="5447762" y="3358376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</a:t>
            </a:r>
          </a:p>
        </p:txBody>
      </p:sp>
      <p:sp>
        <p:nvSpPr>
          <p:cNvPr id="25" name="textruta 24"/>
          <p:cNvSpPr txBox="1"/>
          <p:nvPr/>
        </p:nvSpPr>
        <p:spPr>
          <a:xfrm>
            <a:off x="5450537" y="3868686"/>
            <a:ext cx="1485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26" name="textruta 25"/>
          <p:cNvSpPr txBox="1"/>
          <p:nvPr/>
        </p:nvSpPr>
        <p:spPr>
          <a:xfrm>
            <a:off x="1271949" y="5146801"/>
            <a:ext cx="6194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Morfar är:  x år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64 år</a:t>
            </a:r>
          </a:p>
        </p:txBody>
      </p:sp>
      <p:sp>
        <p:nvSpPr>
          <p:cNvPr id="28" name="textruta 27"/>
          <p:cNvSpPr txBox="1"/>
          <p:nvPr/>
        </p:nvSpPr>
        <p:spPr>
          <a:xfrm>
            <a:off x="1287020" y="5935084"/>
            <a:ext cx="836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</a:t>
            </a:r>
          </a:p>
        </p:txBody>
      </p:sp>
      <p:sp>
        <p:nvSpPr>
          <p:cNvPr id="29" name="textruta 28"/>
          <p:cNvSpPr txBox="1"/>
          <p:nvPr/>
        </p:nvSpPr>
        <p:spPr>
          <a:xfrm>
            <a:off x="1905628" y="5958715"/>
            <a:ext cx="6451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Morfar är 64 år gammal.</a:t>
            </a:r>
          </a:p>
        </p:txBody>
      </p:sp>
      <p:grpSp>
        <p:nvGrpSpPr>
          <p:cNvPr id="9" name="Grupp 8">
            <a:extLst>
              <a:ext uri="{FF2B5EF4-FFF2-40B4-BE49-F238E27FC236}">
                <a16:creationId xmlns:a16="http://schemas.microsoft.com/office/drawing/2014/main" id="{62857FCB-7B25-FB4C-BF8F-270370262BC8}"/>
              </a:ext>
            </a:extLst>
          </p:cNvPr>
          <p:cNvGrpSpPr/>
          <p:nvPr/>
        </p:nvGrpSpPr>
        <p:grpSpPr>
          <a:xfrm>
            <a:off x="356816" y="460315"/>
            <a:ext cx="8430367" cy="1724600"/>
            <a:chOff x="331396" y="649803"/>
            <a:chExt cx="8430367" cy="1724600"/>
          </a:xfrm>
        </p:grpSpPr>
        <p:sp>
          <p:nvSpPr>
            <p:cNvPr id="30" name="Rektangel 29"/>
            <p:cNvSpPr/>
            <p:nvPr/>
          </p:nvSpPr>
          <p:spPr>
            <a:xfrm>
              <a:off x="331396" y="878863"/>
              <a:ext cx="5391810" cy="120032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dirty="0">
                  <a:solidFill>
                    <a:schemeClr val="tx1"/>
                  </a:solidFill>
                </a:rPr>
                <a:t>Om dividerar morfars ålder med 8 och sen subtraherar</a:t>
              </a:r>
            </a:p>
            <a:p>
              <a:r>
                <a:rPr lang="sv-SE" dirty="0">
                  <a:solidFill>
                    <a:schemeClr val="tx1"/>
                  </a:solidFill>
                </a:rPr>
                <a:t> med 5, så får man Cajsa ålder.</a:t>
              </a:r>
            </a:p>
            <a:p>
              <a:endParaRPr lang="sv-SE" dirty="0">
                <a:solidFill>
                  <a:schemeClr val="tx1"/>
                </a:solidFill>
              </a:endParaRPr>
            </a:p>
            <a:p>
              <a:r>
                <a:rPr lang="sv-SE" dirty="0">
                  <a:solidFill>
                    <a:schemeClr val="tx1"/>
                  </a:solidFill>
                </a:rPr>
                <a:t>Hur gammal är morfar om Cajsa är 3 år?</a:t>
              </a:r>
            </a:p>
          </p:txBody>
        </p:sp>
        <p:pic>
          <p:nvPicPr>
            <p:cNvPr id="31" name="Bildobjekt 30" descr="morfar o cajsa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43" t="10670" r="2974" b="12021"/>
            <a:stretch/>
          </p:blipFill>
          <p:spPr>
            <a:xfrm>
              <a:off x="5978253" y="649803"/>
              <a:ext cx="2783510" cy="1724600"/>
            </a:xfrm>
            <a:prstGeom prst="rect">
              <a:avLst/>
            </a:prstGeom>
          </p:spPr>
        </p:pic>
      </p:grpSp>
      <p:grpSp>
        <p:nvGrpSpPr>
          <p:cNvPr id="32" name="Grupp 31"/>
          <p:cNvGrpSpPr/>
          <p:nvPr/>
        </p:nvGrpSpPr>
        <p:grpSpPr>
          <a:xfrm>
            <a:off x="2629924" y="2729015"/>
            <a:ext cx="1205395" cy="601028"/>
            <a:chOff x="5251320" y="3572716"/>
            <a:chExt cx="1205395" cy="601028"/>
          </a:xfrm>
        </p:grpSpPr>
        <p:grpSp>
          <p:nvGrpSpPr>
            <p:cNvPr id="33" name="Grupp 32"/>
            <p:cNvGrpSpPr/>
            <p:nvPr/>
          </p:nvGrpSpPr>
          <p:grpSpPr>
            <a:xfrm>
              <a:off x="5251320" y="3572716"/>
              <a:ext cx="1088356" cy="601028"/>
              <a:chOff x="1104886" y="2927154"/>
              <a:chExt cx="1088356" cy="601028"/>
            </a:xfrm>
          </p:grpSpPr>
          <p:grpSp>
            <p:nvGrpSpPr>
              <p:cNvPr id="38" name="Grupp 37"/>
              <p:cNvGrpSpPr>
                <a:grpSpLocks/>
              </p:cNvGrpSpPr>
              <p:nvPr/>
            </p:nvGrpSpPr>
            <p:grpSpPr bwMode="auto">
              <a:xfrm>
                <a:off x="1104886" y="2927154"/>
                <a:ext cx="364202" cy="601028"/>
                <a:chOff x="3830423" y="1865456"/>
                <a:chExt cx="364202" cy="601198"/>
              </a:xfrm>
            </p:grpSpPr>
            <p:sp>
              <p:nvSpPr>
                <p:cNvPr id="40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830423" y="1865456"/>
                  <a:ext cx="36420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 x</a:t>
                  </a:r>
                </a:p>
              </p:txBody>
            </p:sp>
            <p:sp>
              <p:nvSpPr>
                <p:cNvPr id="41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860090" y="2097218"/>
                  <a:ext cx="315083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8</a:t>
                  </a:r>
                </a:p>
              </p:txBody>
            </p:sp>
            <p:cxnSp>
              <p:nvCxnSpPr>
                <p:cNvPr id="42" name="Rak 41"/>
                <p:cNvCxnSpPr/>
                <p:nvPr/>
              </p:nvCxnSpPr>
              <p:spPr>
                <a:xfrm>
                  <a:off x="3864458" y="2162173"/>
                  <a:ext cx="310715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9" name="textruta 38"/>
              <p:cNvSpPr txBox="1"/>
              <p:nvPr/>
            </p:nvSpPr>
            <p:spPr>
              <a:xfrm>
                <a:off x="1426981" y="3037092"/>
                <a:ext cx="76626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–</a:t>
                </a:r>
                <a:r>
                  <a:rPr lang="sv-SE" dirty="0">
                    <a:latin typeface="Bradley Hand Bold"/>
                    <a:cs typeface="Bradley Hand Bold"/>
                  </a:rPr>
                  <a:t> 5 </a:t>
                </a:r>
                <a:r>
                  <a:rPr lang="sv-SE" dirty="0">
                    <a:cs typeface="Bradley Hand Bold"/>
                  </a:rPr>
                  <a:t>=</a:t>
                </a:r>
              </a:p>
            </p:txBody>
          </p:sp>
        </p:grpSp>
        <p:sp>
          <p:nvSpPr>
            <p:cNvPr id="36" name="textruta 9"/>
            <p:cNvSpPr txBox="1">
              <a:spLocks noChangeArrowheads="1"/>
            </p:cNvSpPr>
            <p:nvPr/>
          </p:nvSpPr>
          <p:spPr bwMode="auto">
            <a:xfrm>
              <a:off x="6066865" y="3682163"/>
              <a:ext cx="389850" cy="369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3</a:t>
              </a:r>
            </a:p>
          </p:txBody>
        </p:sp>
      </p:grpSp>
      <p:grpSp>
        <p:nvGrpSpPr>
          <p:cNvPr id="43" name="Grupp 42"/>
          <p:cNvGrpSpPr/>
          <p:nvPr/>
        </p:nvGrpSpPr>
        <p:grpSpPr>
          <a:xfrm>
            <a:off x="2249440" y="3090937"/>
            <a:ext cx="2007957" cy="601031"/>
            <a:chOff x="5252559" y="3572713"/>
            <a:chExt cx="1923253" cy="601031"/>
          </a:xfrm>
        </p:grpSpPr>
        <p:grpSp>
          <p:nvGrpSpPr>
            <p:cNvPr id="44" name="Grupp 43"/>
            <p:cNvGrpSpPr/>
            <p:nvPr/>
          </p:nvGrpSpPr>
          <p:grpSpPr>
            <a:xfrm>
              <a:off x="5252559" y="3572713"/>
              <a:ext cx="1556617" cy="601031"/>
              <a:chOff x="1106125" y="2927151"/>
              <a:chExt cx="1556617" cy="601031"/>
            </a:xfrm>
          </p:grpSpPr>
          <p:grpSp>
            <p:nvGrpSpPr>
              <p:cNvPr id="46" name="Grupp 45"/>
              <p:cNvGrpSpPr>
                <a:grpSpLocks/>
              </p:cNvGrpSpPr>
              <p:nvPr/>
            </p:nvGrpSpPr>
            <p:grpSpPr bwMode="auto">
              <a:xfrm>
                <a:off x="1106125" y="2927151"/>
                <a:ext cx="364202" cy="601031"/>
                <a:chOff x="3831662" y="1865453"/>
                <a:chExt cx="364202" cy="601201"/>
              </a:xfrm>
            </p:grpSpPr>
            <p:sp>
              <p:nvSpPr>
                <p:cNvPr id="48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831662" y="1865453"/>
                  <a:ext cx="36420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 x</a:t>
                  </a:r>
                </a:p>
              </p:txBody>
            </p:sp>
            <p:sp>
              <p:nvSpPr>
                <p:cNvPr id="49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860090" y="2097218"/>
                  <a:ext cx="315083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8</a:t>
                  </a:r>
                </a:p>
              </p:txBody>
            </p:sp>
            <p:cxnSp>
              <p:nvCxnSpPr>
                <p:cNvPr id="50" name="Rak 49"/>
                <p:cNvCxnSpPr>
                  <a:cxnSpLocks/>
                </p:cNvCxnSpPr>
                <p:nvPr/>
              </p:nvCxnSpPr>
              <p:spPr>
                <a:xfrm flipV="1">
                  <a:off x="3915338" y="2158443"/>
                  <a:ext cx="227714" cy="1697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7" name="textruta 46"/>
              <p:cNvSpPr txBox="1"/>
              <p:nvPr/>
            </p:nvSpPr>
            <p:spPr>
              <a:xfrm>
                <a:off x="1417515" y="3037091"/>
                <a:ext cx="124522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–</a:t>
                </a:r>
                <a:r>
                  <a:rPr lang="sv-SE" dirty="0">
                    <a:latin typeface="Bradley Hand Bold"/>
                    <a:cs typeface="Bradley Hand Bold"/>
                  </a:rPr>
                  <a:t> 5 </a:t>
                </a:r>
                <a:r>
                  <a:rPr lang="sv-SE" dirty="0">
                    <a:solidFill>
                      <a:srgbClr val="C00000"/>
                    </a:solidFill>
                    <a:cs typeface="Bradley Hand Bold"/>
                  </a:rPr>
                  <a:t>+</a:t>
                </a:r>
                <a:r>
                  <a:rPr lang="sv-SE" dirty="0">
                    <a:solidFill>
                      <a:srgbClr val="C00000"/>
                    </a:solidFill>
                    <a:latin typeface="Bradley Hand Bold"/>
                    <a:cs typeface="Bradley Hand Bold"/>
                  </a:rPr>
                  <a:t> 5</a:t>
                </a:r>
                <a:r>
                  <a:rPr lang="sv-SE" dirty="0">
                    <a:latin typeface="Bradley Hand Bold"/>
                    <a:cs typeface="Bradley Hand Bold"/>
                  </a:rPr>
                  <a:t> </a:t>
                </a:r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sp>
          <p:nvSpPr>
            <p:cNvPr id="45" name="textruta 9"/>
            <p:cNvSpPr txBox="1">
              <a:spLocks noChangeArrowheads="1"/>
            </p:cNvSpPr>
            <p:nvPr/>
          </p:nvSpPr>
          <p:spPr bwMode="auto">
            <a:xfrm>
              <a:off x="6398601" y="3666820"/>
              <a:ext cx="77721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3 </a:t>
              </a:r>
              <a:r>
                <a:rPr lang="en-US" sz="1800" dirty="0">
                  <a:solidFill>
                    <a:srgbClr val="C00000"/>
                  </a:solidFill>
                  <a:latin typeface="+mn-lt"/>
                  <a:cs typeface="Bradley Hand Bold"/>
                </a:rPr>
                <a:t>+</a:t>
              </a:r>
              <a:r>
                <a:rPr lang="en-US" sz="1800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 5</a:t>
              </a:r>
              <a:r>
                <a:rPr lang="en-US" sz="1800" dirty="0"/>
                <a:t> 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grpSp>
        <p:nvGrpSpPr>
          <p:cNvPr id="53" name="Grupp 52"/>
          <p:cNvGrpSpPr/>
          <p:nvPr/>
        </p:nvGrpSpPr>
        <p:grpSpPr>
          <a:xfrm>
            <a:off x="2895596" y="3950570"/>
            <a:ext cx="1272981" cy="594416"/>
            <a:chOff x="2545629" y="2535083"/>
            <a:chExt cx="1272981" cy="594416"/>
          </a:xfrm>
        </p:grpSpPr>
        <p:grpSp>
          <p:nvGrpSpPr>
            <p:cNvPr id="54" name="Grupp 53"/>
            <p:cNvGrpSpPr/>
            <p:nvPr/>
          </p:nvGrpSpPr>
          <p:grpSpPr>
            <a:xfrm>
              <a:off x="2609186" y="2632815"/>
              <a:ext cx="1209424" cy="496684"/>
              <a:chOff x="5231220" y="3678017"/>
              <a:chExt cx="1209424" cy="496684"/>
            </a:xfrm>
          </p:grpSpPr>
          <p:grpSp>
            <p:nvGrpSpPr>
              <p:cNvPr id="56" name="Grupp 55"/>
              <p:cNvGrpSpPr/>
              <p:nvPr/>
            </p:nvGrpSpPr>
            <p:grpSpPr>
              <a:xfrm>
                <a:off x="5231220" y="3682654"/>
                <a:ext cx="820396" cy="492047"/>
                <a:chOff x="1084786" y="3037092"/>
                <a:chExt cx="820396" cy="492047"/>
              </a:xfrm>
            </p:grpSpPr>
            <p:grpSp>
              <p:nvGrpSpPr>
                <p:cNvPr id="58" name="Grupp 57"/>
                <p:cNvGrpSpPr>
                  <a:grpSpLocks/>
                </p:cNvGrpSpPr>
                <p:nvPr/>
              </p:nvGrpSpPr>
              <p:grpSpPr bwMode="auto">
                <a:xfrm>
                  <a:off x="1084786" y="3159807"/>
                  <a:ext cx="419100" cy="369332"/>
                  <a:chOff x="3810323" y="2098172"/>
                  <a:chExt cx="419100" cy="369436"/>
                </a:xfrm>
              </p:grpSpPr>
              <p:sp>
                <p:nvSpPr>
                  <p:cNvPr id="61" name="textruta 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62331" y="2098172"/>
                    <a:ext cx="315083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8</a:t>
                    </a:r>
                  </a:p>
                </p:txBody>
              </p:sp>
              <p:cxnSp>
                <p:nvCxnSpPr>
                  <p:cNvPr id="62" name="Rak 61"/>
                  <p:cNvCxnSpPr/>
                  <p:nvPr/>
                </p:nvCxnSpPr>
                <p:spPr>
                  <a:xfrm>
                    <a:off x="3810323" y="2156321"/>
                    <a:ext cx="419100" cy="0"/>
                  </a:xfrm>
                  <a:prstGeom prst="line">
                    <a:avLst/>
                  </a:prstGeom>
                  <a:ln w="12700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9" name="textruta 58"/>
                <p:cNvSpPr txBox="1"/>
                <p:nvPr/>
              </p:nvSpPr>
              <p:spPr>
                <a:xfrm>
                  <a:off x="1410257" y="3037092"/>
                  <a:ext cx="4949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dirty="0">
                      <a:cs typeface="Bradley Hand Bold"/>
                    </a:rPr>
                    <a:t>=</a:t>
                  </a:r>
                  <a:endParaRPr lang="sv-SE" dirty="0">
                    <a:latin typeface="Bradley Hand Bold"/>
                    <a:cs typeface="Bradley Hand Bold"/>
                  </a:endParaRPr>
                </a:p>
              </p:txBody>
            </p:sp>
          </p:grpSp>
          <p:sp>
            <p:nvSpPr>
              <p:cNvPr id="57" name="textruta 9"/>
              <p:cNvSpPr txBox="1">
                <a:spLocks noChangeArrowheads="1"/>
              </p:cNvSpPr>
              <p:nvPr/>
            </p:nvSpPr>
            <p:spPr bwMode="auto">
              <a:xfrm>
                <a:off x="5773474" y="3678017"/>
                <a:ext cx="66717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8 </a:t>
                </a:r>
                <a:r>
                  <a:rPr lang="en-US" sz="1800" dirty="0">
                    <a:solidFill>
                      <a:srgbClr val="C00000"/>
                    </a:solidFill>
                  </a:rPr>
                  <a:t>· </a:t>
                </a:r>
                <a:r>
                  <a:rPr lang="en-US" sz="1800" dirty="0">
                    <a:solidFill>
                      <a:srgbClr val="C00000"/>
                    </a:solidFill>
                    <a:latin typeface="Bradley Hand Bold"/>
                    <a:cs typeface="Bradley Hand Bold"/>
                  </a:rPr>
                  <a:t>8</a:t>
                </a:r>
                <a:r>
                  <a:rPr lang="en-US" sz="1800" dirty="0"/>
                  <a:t> 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</p:grpSp>
        <p:sp>
          <p:nvSpPr>
            <p:cNvPr id="55" name="Rektangel 54"/>
            <p:cNvSpPr/>
            <p:nvPr/>
          </p:nvSpPr>
          <p:spPr>
            <a:xfrm>
              <a:off x="2545629" y="2535083"/>
              <a:ext cx="64152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latin typeface="Bradley Hand Bold"/>
                  <a:cs typeface="Bradley Hand Bold"/>
                </a:rPr>
                <a:t>x</a:t>
              </a:r>
              <a:r>
                <a:rPr lang="en-US" dirty="0"/>
                <a:t> </a:t>
              </a:r>
              <a:r>
                <a:rPr lang="en-US" dirty="0">
                  <a:solidFill>
                    <a:srgbClr val="C00000"/>
                  </a:solidFill>
                </a:rPr>
                <a:t>· </a:t>
              </a:r>
              <a:r>
                <a:rPr lang="sv-SE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8</a:t>
              </a:r>
              <a:r>
                <a:rPr lang="en-US" dirty="0"/>
                <a:t> </a:t>
              </a:r>
              <a:endParaRPr lang="sv-SE" dirty="0"/>
            </a:p>
          </p:txBody>
        </p:sp>
      </p:grpSp>
      <p:grpSp>
        <p:nvGrpSpPr>
          <p:cNvPr id="63" name="Grupp 62"/>
          <p:cNvGrpSpPr/>
          <p:nvPr/>
        </p:nvGrpSpPr>
        <p:grpSpPr>
          <a:xfrm>
            <a:off x="3068038" y="3448519"/>
            <a:ext cx="783638" cy="605621"/>
            <a:chOff x="5240800" y="3559480"/>
            <a:chExt cx="783638" cy="605621"/>
          </a:xfrm>
        </p:grpSpPr>
        <p:grpSp>
          <p:nvGrpSpPr>
            <p:cNvPr id="64" name="Grupp 63"/>
            <p:cNvGrpSpPr/>
            <p:nvPr/>
          </p:nvGrpSpPr>
          <p:grpSpPr>
            <a:xfrm>
              <a:off x="5240800" y="3559480"/>
              <a:ext cx="641920" cy="605621"/>
              <a:chOff x="1094366" y="2913918"/>
              <a:chExt cx="641920" cy="605621"/>
            </a:xfrm>
          </p:grpSpPr>
          <p:grpSp>
            <p:nvGrpSpPr>
              <p:cNvPr id="66" name="Grupp 65"/>
              <p:cNvGrpSpPr>
                <a:grpSpLocks/>
              </p:cNvGrpSpPr>
              <p:nvPr/>
            </p:nvGrpSpPr>
            <p:grpSpPr bwMode="auto">
              <a:xfrm>
                <a:off x="1094366" y="2913918"/>
                <a:ext cx="364202" cy="605621"/>
                <a:chOff x="3819903" y="1852215"/>
                <a:chExt cx="364202" cy="605792"/>
              </a:xfrm>
            </p:grpSpPr>
            <p:sp>
              <p:nvSpPr>
                <p:cNvPr id="68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819903" y="1852215"/>
                  <a:ext cx="36420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 x</a:t>
                  </a:r>
                </a:p>
              </p:txBody>
            </p:sp>
            <p:sp>
              <p:nvSpPr>
                <p:cNvPr id="69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860090" y="2088571"/>
                  <a:ext cx="315083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8</a:t>
                  </a:r>
                </a:p>
              </p:txBody>
            </p:sp>
            <p:cxnSp>
              <p:nvCxnSpPr>
                <p:cNvPr id="70" name="Rak 69"/>
                <p:cNvCxnSpPr>
                  <a:cxnSpLocks/>
                </p:cNvCxnSpPr>
                <p:nvPr/>
              </p:nvCxnSpPr>
              <p:spPr>
                <a:xfrm>
                  <a:off x="3898608" y="2164322"/>
                  <a:ext cx="227303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7" name="textruta 66"/>
              <p:cNvSpPr txBox="1"/>
              <p:nvPr/>
            </p:nvSpPr>
            <p:spPr>
              <a:xfrm>
                <a:off x="1295892" y="3046637"/>
                <a:ext cx="44039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 </a:t>
                </a:r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sp>
          <p:nvSpPr>
            <p:cNvPr id="65" name="textruta 9"/>
            <p:cNvSpPr txBox="1">
              <a:spLocks noChangeArrowheads="1"/>
            </p:cNvSpPr>
            <p:nvPr/>
          </p:nvSpPr>
          <p:spPr bwMode="auto">
            <a:xfrm>
              <a:off x="5634588" y="3692198"/>
              <a:ext cx="389850" cy="369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8</a:t>
              </a:r>
            </a:p>
          </p:txBody>
        </p:sp>
      </p:grpSp>
      <p:grpSp>
        <p:nvGrpSpPr>
          <p:cNvPr id="79" name="Grupp 78"/>
          <p:cNvGrpSpPr/>
          <p:nvPr/>
        </p:nvGrpSpPr>
        <p:grpSpPr>
          <a:xfrm>
            <a:off x="5387015" y="2705571"/>
            <a:ext cx="3229927" cy="624472"/>
            <a:chOff x="5383416" y="2043315"/>
            <a:chExt cx="3229927" cy="624472"/>
          </a:xfrm>
        </p:grpSpPr>
        <p:sp>
          <p:nvSpPr>
            <p:cNvPr id="23" name="textruta 22"/>
            <p:cNvSpPr txBox="1"/>
            <p:nvPr/>
          </p:nvSpPr>
          <p:spPr>
            <a:xfrm>
              <a:off x="5383416" y="2174762"/>
              <a:ext cx="27790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V.L. </a:t>
              </a:r>
              <a:r>
                <a:rPr lang="sv-SE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grpSp>
          <p:nvGrpSpPr>
            <p:cNvPr id="71" name="Grupp 70"/>
            <p:cNvGrpSpPr/>
            <p:nvPr/>
          </p:nvGrpSpPr>
          <p:grpSpPr>
            <a:xfrm>
              <a:off x="6029684" y="2043315"/>
              <a:ext cx="2583659" cy="624472"/>
              <a:chOff x="5169163" y="3549275"/>
              <a:chExt cx="2583659" cy="624472"/>
            </a:xfrm>
          </p:grpSpPr>
          <p:grpSp>
            <p:nvGrpSpPr>
              <p:cNvPr id="72" name="Grupp 71"/>
              <p:cNvGrpSpPr/>
              <p:nvPr/>
            </p:nvGrpSpPr>
            <p:grpSpPr>
              <a:xfrm>
                <a:off x="5169163" y="3549275"/>
                <a:ext cx="1231076" cy="624472"/>
                <a:chOff x="1022729" y="2903713"/>
                <a:chExt cx="1231076" cy="624472"/>
              </a:xfrm>
            </p:grpSpPr>
            <p:grpSp>
              <p:nvGrpSpPr>
                <p:cNvPr id="74" name="Grupp 73"/>
                <p:cNvGrpSpPr>
                  <a:grpSpLocks/>
                </p:cNvGrpSpPr>
                <p:nvPr/>
              </p:nvGrpSpPr>
              <p:grpSpPr bwMode="auto">
                <a:xfrm>
                  <a:off x="1022729" y="2903713"/>
                  <a:ext cx="535292" cy="624472"/>
                  <a:chOff x="3748266" y="1842006"/>
                  <a:chExt cx="535292" cy="624648"/>
                </a:xfrm>
              </p:grpSpPr>
              <p:sp>
                <p:nvSpPr>
                  <p:cNvPr id="76" name="textruta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48266" y="1842006"/>
                    <a:ext cx="535292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solidFill>
                          <a:srgbClr val="009644"/>
                        </a:solidFill>
                        <a:latin typeface="Bradley Hand Bold"/>
                        <a:cs typeface="Bradley Hand Bold"/>
                      </a:rPr>
                      <a:t> 64</a:t>
                    </a:r>
                  </a:p>
                </p:txBody>
              </p:sp>
              <p:sp>
                <p:nvSpPr>
                  <p:cNvPr id="77" name="textruta 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60090" y="2097218"/>
                    <a:ext cx="315083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8</a:t>
                    </a:r>
                  </a:p>
                </p:txBody>
              </p:sp>
              <p:cxnSp>
                <p:nvCxnSpPr>
                  <p:cNvPr id="78" name="Rak 77"/>
                  <p:cNvCxnSpPr/>
                  <p:nvPr/>
                </p:nvCxnSpPr>
                <p:spPr>
                  <a:xfrm>
                    <a:off x="3831683" y="2158208"/>
                    <a:ext cx="419100" cy="0"/>
                  </a:xfrm>
                  <a:prstGeom prst="line">
                    <a:avLst/>
                  </a:prstGeom>
                  <a:ln w="12700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75" name="textruta 74"/>
                <p:cNvSpPr txBox="1"/>
                <p:nvPr/>
              </p:nvSpPr>
              <p:spPr>
                <a:xfrm>
                  <a:off x="1487544" y="3037092"/>
                  <a:ext cx="76626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cs typeface="Bradley Hand Bold"/>
                    </a:rPr>
                    <a:t>–</a:t>
                  </a:r>
                  <a:r>
                    <a:rPr lang="sv-SE" dirty="0">
                      <a:latin typeface="Bradley Hand Bold"/>
                      <a:cs typeface="Bradley Hand Bold"/>
                    </a:rPr>
                    <a:t> 5 </a:t>
                  </a:r>
                  <a:r>
                    <a:rPr lang="sv-SE" dirty="0">
                      <a:cs typeface="Bradley Hand Bold"/>
                    </a:rPr>
                    <a:t>=</a:t>
                  </a:r>
                  <a:endParaRPr lang="sv-SE" dirty="0">
                    <a:latin typeface="Bradley Hand Bold"/>
                    <a:cs typeface="Bradley Hand Bold"/>
                  </a:endParaRPr>
                </a:p>
              </p:txBody>
            </p:sp>
          </p:grpSp>
          <p:sp>
            <p:nvSpPr>
              <p:cNvPr id="73" name="textruta 9"/>
              <p:cNvSpPr txBox="1">
                <a:spLocks noChangeArrowheads="1"/>
              </p:cNvSpPr>
              <p:nvPr/>
            </p:nvSpPr>
            <p:spPr bwMode="auto">
              <a:xfrm>
                <a:off x="6103651" y="3675249"/>
                <a:ext cx="1649171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8 </a:t>
                </a:r>
                <a:r>
                  <a:rPr lang="sv-SE" sz="1800" dirty="0">
                    <a:cs typeface="Bradley Hand Bold"/>
                  </a:rPr>
                  <a:t>–</a:t>
                </a:r>
                <a:r>
                  <a:rPr lang="sv-SE" sz="1800" dirty="0">
                    <a:latin typeface="Bradley Hand Bold"/>
                    <a:cs typeface="Bradley Hand Bold"/>
                  </a:rPr>
                  <a:t> 5 </a:t>
                </a:r>
                <a:r>
                  <a:rPr lang="sv-SE" sz="1800" dirty="0">
                    <a:cs typeface="Bradley Hand Bold"/>
                  </a:rPr>
                  <a:t>=</a:t>
                </a:r>
                <a:r>
                  <a:rPr lang="sv-SE" sz="1800" dirty="0">
                    <a:latin typeface="Bradley Hand Bold"/>
                    <a:cs typeface="Bradley Hand Bold"/>
                  </a:rPr>
                  <a:t> 3 </a:t>
                </a:r>
              </a:p>
            </p:txBody>
          </p:sp>
        </p:grpSp>
      </p:grpSp>
      <p:sp>
        <p:nvSpPr>
          <p:cNvPr id="8" name="textruta 7">
            <a:extLst>
              <a:ext uri="{FF2B5EF4-FFF2-40B4-BE49-F238E27FC236}">
                <a16:creationId xmlns:a16="http://schemas.microsoft.com/office/drawing/2014/main" id="{39939284-0122-454C-8B03-602A07FB6AFB}"/>
              </a:ext>
            </a:extLst>
          </p:cNvPr>
          <p:cNvSpPr txBox="1"/>
          <p:nvPr/>
        </p:nvSpPr>
        <p:spPr>
          <a:xfrm>
            <a:off x="7028714" y="45966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v-SE" dirty="0"/>
          </a:p>
        </p:txBody>
      </p:sp>
      <p:sp>
        <p:nvSpPr>
          <p:cNvPr id="80" name="Rektangel 79">
            <a:extLst>
              <a:ext uri="{FF2B5EF4-FFF2-40B4-BE49-F238E27FC236}">
                <a16:creationId xmlns:a16="http://schemas.microsoft.com/office/drawing/2014/main" id="{82A32FF4-19C3-DE49-9C61-3054EE739A3B}"/>
              </a:ext>
            </a:extLst>
          </p:cNvPr>
          <p:cNvSpPr/>
          <p:nvPr/>
        </p:nvSpPr>
        <p:spPr>
          <a:xfrm>
            <a:off x="276868" y="239806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</a:rPr>
              <a:t>Exempel</a:t>
            </a:r>
            <a:endParaRPr lang="sv-SE" dirty="0">
              <a:solidFill>
                <a:srgbClr val="8E25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05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/>
      <p:bldP spid="24" grpId="0"/>
      <p:bldP spid="25" grpId="0"/>
      <p:bldP spid="26" grpId="0"/>
      <p:bldP spid="28" grpId="0"/>
      <p:bldP spid="29" grpId="0"/>
      <p:bldP spid="8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1343929" y="2780876"/>
            <a:ext cx="4386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Antag att en lott kostar x kr.</a:t>
            </a:r>
          </a:p>
        </p:txBody>
      </p:sp>
      <p:sp>
        <p:nvSpPr>
          <p:cNvPr id="7" name="textruta 6"/>
          <p:cNvSpPr txBox="1"/>
          <p:nvPr/>
        </p:nvSpPr>
        <p:spPr>
          <a:xfrm>
            <a:off x="2151879" y="3309377"/>
            <a:ext cx="2242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      4x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39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159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2000304" y="3687387"/>
            <a:ext cx="2727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4x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39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39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159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39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0" name="textruta 9"/>
          <p:cNvSpPr txBox="1"/>
          <p:nvPr/>
        </p:nvSpPr>
        <p:spPr>
          <a:xfrm>
            <a:off x="3071894" y="4056719"/>
            <a:ext cx="117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120</a:t>
            </a:r>
          </a:p>
        </p:txBody>
      </p:sp>
      <p:grpSp>
        <p:nvGrpSpPr>
          <p:cNvPr id="11" name="Grupp 10"/>
          <p:cNvGrpSpPr/>
          <p:nvPr/>
        </p:nvGrpSpPr>
        <p:grpSpPr>
          <a:xfrm>
            <a:off x="2949911" y="4379121"/>
            <a:ext cx="1270925" cy="599684"/>
            <a:chOff x="5234579" y="3598908"/>
            <a:chExt cx="1270925" cy="599684"/>
          </a:xfrm>
        </p:grpSpPr>
        <p:grpSp>
          <p:nvGrpSpPr>
            <p:cNvPr id="12" name="Grupp 11"/>
            <p:cNvGrpSpPr/>
            <p:nvPr/>
          </p:nvGrpSpPr>
          <p:grpSpPr>
            <a:xfrm>
              <a:off x="5234579" y="3598908"/>
              <a:ext cx="741761" cy="599684"/>
              <a:chOff x="1088145" y="2953346"/>
              <a:chExt cx="741761" cy="599684"/>
            </a:xfrm>
          </p:grpSpPr>
          <p:grpSp>
            <p:nvGrpSpPr>
              <p:cNvPr id="17" name="Grupp 16"/>
              <p:cNvGrpSpPr>
                <a:grpSpLocks/>
              </p:cNvGrpSpPr>
              <p:nvPr/>
            </p:nvGrpSpPr>
            <p:grpSpPr bwMode="auto">
              <a:xfrm>
                <a:off x="1088145" y="2953346"/>
                <a:ext cx="459430" cy="599684"/>
                <a:chOff x="3813682" y="1891653"/>
                <a:chExt cx="459430" cy="599853"/>
              </a:xfrm>
            </p:grpSpPr>
            <p:sp>
              <p:nvSpPr>
                <p:cNvPr id="19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831966" y="1891653"/>
                  <a:ext cx="441146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4x</a:t>
                  </a:r>
                </a:p>
              </p:txBody>
            </p:sp>
            <p:sp>
              <p:nvSpPr>
                <p:cNvPr id="20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813682" y="2122070"/>
                  <a:ext cx="389850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solidFill>
                        <a:srgbClr val="C00000"/>
                      </a:solidFill>
                      <a:latin typeface="Bradley Hand Bold"/>
                      <a:cs typeface="Bradley Hand Bold"/>
                    </a:rPr>
                    <a:t> 4</a:t>
                  </a:r>
                </a:p>
              </p:txBody>
            </p:sp>
            <p:cxnSp>
              <p:nvCxnSpPr>
                <p:cNvPr id="21" name="Rak 20"/>
                <p:cNvCxnSpPr>
                  <a:cxnSpLocks/>
                </p:cNvCxnSpPr>
                <p:nvPr/>
              </p:nvCxnSpPr>
              <p:spPr>
                <a:xfrm>
                  <a:off x="3922999" y="2182310"/>
                  <a:ext cx="304808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textruta 17"/>
              <p:cNvSpPr txBox="1"/>
              <p:nvPr/>
            </p:nvSpPr>
            <p:spPr>
              <a:xfrm>
                <a:off x="1542819" y="3059256"/>
                <a:ext cx="287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grpSp>
          <p:nvGrpSpPr>
            <p:cNvPr id="13" name="Grupp 12"/>
            <p:cNvGrpSpPr>
              <a:grpSpLocks/>
            </p:cNvGrpSpPr>
            <p:nvPr/>
          </p:nvGrpSpPr>
          <p:grpSpPr bwMode="auto">
            <a:xfrm>
              <a:off x="5930273" y="3614217"/>
              <a:ext cx="575231" cy="566613"/>
              <a:chOff x="3796103" y="1917914"/>
              <a:chExt cx="575231" cy="566771"/>
            </a:xfrm>
          </p:grpSpPr>
          <p:sp>
            <p:nvSpPr>
              <p:cNvPr id="14" name="textruta 8"/>
              <p:cNvSpPr txBox="1">
                <a:spLocks noChangeArrowheads="1"/>
              </p:cNvSpPr>
              <p:nvPr/>
            </p:nvSpPr>
            <p:spPr bwMode="auto">
              <a:xfrm>
                <a:off x="3796103" y="1917914"/>
                <a:ext cx="575231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120</a:t>
                </a:r>
              </a:p>
            </p:txBody>
          </p:sp>
          <p:sp>
            <p:nvSpPr>
              <p:cNvPr id="15" name="textruta 9"/>
              <p:cNvSpPr txBox="1">
                <a:spLocks noChangeArrowheads="1"/>
              </p:cNvSpPr>
              <p:nvPr/>
            </p:nvSpPr>
            <p:spPr bwMode="auto">
              <a:xfrm>
                <a:off x="3817370" y="2115249"/>
                <a:ext cx="389850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solidFill>
                      <a:srgbClr val="C00000"/>
                    </a:solidFill>
                    <a:latin typeface="Bradley Hand Bold"/>
                    <a:cs typeface="Bradley Hand Bold"/>
                  </a:rPr>
                  <a:t> 4</a:t>
                </a:r>
              </a:p>
            </p:txBody>
          </p:sp>
          <p:cxnSp>
            <p:nvCxnSpPr>
              <p:cNvPr id="16" name="Rak 15"/>
              <p:cNvCxnSpPr/>
              <p:nvPr/>
            </p:nvCxnSpPr>
            <p:spPr>
              <a:xfrm>
                <a:off x="3842170" y="2193256"/>
                <a:ext cx="424579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textruta 21"/>
          <p:cNvSpPr txBox="1"/>
          <p:nvPr/>
        </p:nvSpPr>
        <p:spPr>
          <a:xfrm>
            <a:off x="3211632" y="4821274"/>
            <a:ext cx="957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solidFill>
                  <a:srgbClr val="009644"/>
                </a:solidFill>
                <a:latin typeface="Bradley Hand Bold"/>
                <a:cs typeface="Bradley Hand Bold"/>
              </a:rPr>
              <a:t>30</a:t>
            </a:r>
          </a:p>
        </p:txBody>
      </p:sp>
      <p:sp>
        <p:nvSpPr>
          <p:cNvPr id="23" name="textruta 22"/>
          <p:cNvSpPr txBox="1"/>
          <p:nvPr/>
        </p:nvSpPr>
        <p:spPr>
          <a:xfrm>
            <a:off x="5860359" y="3309377"/>
            <a:ext cx="2779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 </a:t>
            </a:r>
            <a:r>
              <a:rPr lang="en-US" dirty="0"/>
              <a:t>· </a:t>
            </a:r>
            <a:r>
              <a:rPr lang="sv-SE" dirty="0">
                <a:solidFill>
                  <a:srgbClr val="009644"/>
                </a:solidFill>
                <a:latin typeface="Bradley Hand Bold"/>
                <a:cs typeface="Bradley Hand Bold"/>
              </a:rPr>
              <a:t>30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39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   </a:t>
            </a:r>
          </a:p>
          <a:p>
            <a:r>
              <a:rPr lang="sv-SE" dirty="0">
                <a:latin typeface="Bradley Hand Bold"/>
                <a:cs typeface="Bradley Hand Bold"/>
              </a:rPr>
              <a:t>	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120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39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  <a:p>
            <a:r>
              <a:rPr lang="sv-SE" dirty="0">
                <a:latin typeface="Bradley Hand Bold"/>
                <a:cs typeface="Bradley Hand Bold"/>
              </a:rPr>
              <a:t> 	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159 </a:t>
            </a:r>
          </a:p>
        </p:txBody>
      </p:sp>
      <p:sp>
        <p:nvSpPr>
          <p:cNvPr id="24" name="Rektangel 23"/>
          <p:cNvSpPr/>
          <p:nvPr/>
        </p:nvSpPr>
        <p:spPr>
          <a:xfrm>
            <a:off x="5834504" y="4232707"/>
            <a:ext cx="1250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159</a:t>
            </a:r>
          </a:p>
        </p:txBody>
      </p:sp>
      <p:sp>
        <p:nvSpPr>
          <p:cNvPr id="25" name="textruta 24"/>
          <p:cNvSpPr txBox="1"/>
          <p:nvPr/>
        </p:nvSpPr>
        <p:spPr>
          <a:xfrm>
            <a:off x="5858217" y="4650613"/>
            <a:ext cx="1412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26" name="textruta 25"/>
          <p:cNvSpPr txBox="1"/>
          <p:nvPr/>
        </p:nvSpPr>
        <p:spPr>
          <a:xfrm>
            <a:off x="1571369" y="5453309"/>
            <a:ext cx="348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En lott kostar:  x kr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30 kr</a:t>
            </a:r>
          </a:p>
        </p:txBody>
      </p:sp>
      <p:sp>
        <p:nvSpPr>
          <p:cNvPr id="28" name="textruta 27"/>
          <p:cNvSpPr txBox="1"/>
          <p:nvPr/>
        </p:nvSpPr>
        <p:spPr>
          <a:xfrm>
            <a:off x="1567735" y="6149480"/>
            <a:ext cx="836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</a:t>
            </a:r>
          </a:p>
        </p:txBody>
      </p:sp>
      <p:sp>
        <p:nvSpPr>
          <p:cNvPr id="29" name="textruta 28"/>
          <p:cNvSpPr txBox="1"/>
          <p:nvPr/>
        </p:nvSpPr>
        <p:spPr>
          <a:xfrm>
            <a:off x="2260207" y="6166476"/>
            <a:ext cx="3190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En lott kostar 30 kr.</a:t>
            </a: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0D9116EE-A8CA-A146-B137-9C8E573C0749}"/>
              </a:ext>
            </a:extLst>
          </p:cNvPr>
          <p:cNvGrpSpPr/>
          <p:nvPr/>
        </p:nvGrpSpPr>
        <p:grpSpPr>
          <a:xfrm>
            <a:off x="952771" y="127049"/>
            <a:ext cx="8072476" cy="2410923"/>
            <a:chOff x="952771" y="127049"/>
            <a:chExt cx="8072476" cy="2410923"/>
          </a:xfrm>
        </p:grpSpPr>
        <p:pic>
          <p:nvPicPr>
            <p:cNvPr id="31" name="Bildobjekt 30"/>
            <p:cNvPicPr>
              <a:picLocks noChangeAspect="1"/>
            </p:cNvPicPr>
            <p:nvPr/>
          </p:nvPicPr>
          <p:blipFill rotWithShape="1">
            <a:blip r:embed="rId2"/>
            <a:srcRect r="5738"/>
            <a:stretch/>
          </p:blipFill>
          <p:spPr>
            <a:xfrm>
              <a:off x="5289498" y="127049"/>
              <a:ext cx="3735749" cy="2410923"/>
            </a:xfrm>
            <a:prstGeom prst="rect">
              <a:avLst/>
            </a:prstGeom>
          </p:spPr>
        </p:pic>
        <p:sp>
          <p:nvSpPr>
            <p:cNvPr id="30" name="Rektangel 29"/>
            <p:cNvSpPr/>
            <p:nvPr/>
          </p:nvSpPr>
          <p:spPr>
            <a:xfrm>
              <a:off x="952771" y="858560"/>
              <a:ext cx="3994280" cy="120032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dirty="0"/>
                <a:t>Hampus köper sakerna på bilden. </a:t>
              </a:r>
            </a:p>
            <a:p>
              <a:r>
                <a:rPr lang="sv-SE" dirty="0"/>
                <a:t>Sammanlagt kostade det 159 kr.</a:t>
              </a:r>
            </a:p>
            <a:p>
              <a:endParaRPr lang="sv-SE" dirty="0"/>
            </a:p>
            <a:p>
              <a:r>
                <a:rPr lang="sv-SE" dirty="0"/>
                <a:t>Hur mycket kostade lotterna per styck?</a:t>
              </a:r>
            </a:p>
          </p:txBody>
        </p:sp>
      </p:grpSp>
      <p:sp>
        <p:nvSpPr>
          <p:cNvPr id="32" name="Rektangel 31">
            <a:extLst>
              <a:ext uri="{FF2B5EF4-FFF2-40B4-BE49-F238E27FC236}">
                <a16:creationId xmlns:a16="http://schemas.microsoft.com/office/drawing/2014/main" id="{2F441AE4-B4EA-D541-A57B-3971D67C4B72}"/>
              </a:ext>
            </a:extLst>
          </p:cNvPr>
          <p:cNvSpPr/>
          <p:nvPr/>
        </p:nvSpPr>
        <p:spPr>
          <a:xfrm>
            <a:off x="276868" y="239806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</a:rPr>
              <a:t>Exempel</a:t>
            </a:r>
            <a:endParaRPr lang="sv-SE" dirty="0">
              <a:solidFill>
                <a:srgbClr val="8E25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95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0" grpId="0"/>
      <p:bldP spid="22" grpId="0"/>
      <p:bldP spid="23" grpId="0"/>
      <p:bldP spid="24" grpId="0"/>
      <p:bldP spid="25" grpId="0"/>
      <p:bldP spid="26" grpId="0"/>
      <p:bldP spid="28" grpId="0"/>
      <p:bldP spid="29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12CE9516-2895-3CB4-9B0B-9615D57054DF}"/>
              </a:ext>
            </a:extLst>
          </p:cNvPr>
          <p:cNvSpPr/>
          <p:nvPr/>
        </p:nvSpPr>
        <p:spPr>
          <a:xfrm>
            <a:off x="1803680" y="155071"/>
            <a:ext cx="57475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			Andragradsekvationer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86B6753E-4C13-A5A1-58A6-9D4CB1FA7E05}"/>
              </a:ext>
            </a:extLst>
          </p:cNvPr>
          <p:cNvSpPr/>
          <p:nvPr/>
        </p:nvSpPr>
        <p:spPr>
          <a:xfrm>
            <a:off x="2064113" y="853759"/>
            <a:ext cx="59237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Ekvationer med </a:t>
            </a:r>
            <a:r>
              <a:rPr lang="sv-SE" sz="2000" i="1" dirty="0"/>
              <a:t>x</a:t>
            </a:r>
            <a:r>
              <a:rPr lang="sv-SE" sz="2000" baseline="30000" dirty="0"/>
              <a:t>2</a:t>
            </a:r>
            <a:r>
              <a:rPr lang="sv-SE" sz="2000" dirty="0"/>
              <a:t>-termer kallas andragradsekvationer.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2F5CD694-21C9-FD4D-8388-A5AA45168B07}"/>
              </a:ext>
            </a:extLst>
          </p:cNvPr>
          <p:cNvSpPr/>
          <p:nvPr/>
        </p:nvSpPr>
        <p:spPr>
          <a:xfrm>
            <a:off x="3866300" y="1990830"/>
            <a:ext cx="1282202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800" i="1" dirty="0"/>
              <a:t>x</a:t>
            </a:r>
            <a:r>
              <a:rPr lang="sv-SE" sz="2800" baseline="30000" dirty="0"/>
              <a:t>2</a:t>
            </a:r>
            <a:r>
              <a:rPr lang="sv-SE" sz="2800" dirty="0"/>
              <a:t> = 36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149DBFB1-A9D0-0482-87AD-040E6FBADA86}"/>
              </a:ext>
            </a:extLst>
          </p:cNvPr>
          <p:cNvSpPr/>
          <p:nvPr/>
        </p:nvSpPr>
        <p:spPr>
          <a:xfrm>
            <a:off x="3743772" y="1462816"/>
            <a:ext cx="15272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Till exempel: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6B857D66-79E6-A17D-9AE8-11D3033B32BC}"/>
              </a:ext>
            </a:extLst>
          </p:cNvPr>
          <p:cNvSpPr/>
          <p:nvPr/>
        </p:nvSpPr>
        <p:spPr>
          <a:xfrm>
            <a:off x="2618304" y="2817279"/>
            <a:ext cx="4229968" cy="16312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sv-SE" sz="2000" dirty="0"/>
              <a:t>Den här ekvationen har </a:t>
            </a:r>
            <a:r>
              <a:rPr lang="sv-SE" sz="2000" b="1" dirty="0">
                <a:solidFill>
                  <a:srgbClr val="FF0000"/>
                </a:solidFill>
              </a:rPr>
              <a:t>två</a:t>
            </a:r>
            <a:r>
              <a:rPr lang="sv-SE" sz="2000" dirty="0"/>
              <a:t> lösningar:</a:t>
            </a:r>
          </a:p>
          <a:p>
            <a:pPr algn="ctr"/>
            <a:endParaRPr lang="sv-SE" sz="2000" dirty="0"/>
          </a:p>
          <a:p>
            <a:pPr algn="ctr"/>
            <a:r>
              <a:rPr lang="sv-SE" sz="2000" dirty="0"/>
              <a:t> </a:t>
            </a:r>
            <a:r>
              <a:rPr lang="sv-SE" sz="2000" i="1" dirty="0"/>
              <a:t>x </a:t>
            </a:r>
            <a:r>
              <a:rPr lang="sv-SE" sz="2000" dirty="0"/>
              <a:t>= </a:t>
            </a:r>
            <a:r>
              <a:rPr lang="sv-SE" sz="2000" dirty="0">
                <a:solidFill>
                  <a:srgbClr val="FF0000"/>
                </a:solidFill>
              </a:rPr>
              <a:t>6</a:t>
            </a:r>
            <a:r>
              <a:rPr lang="sv-SE" sz="2000" dirty="0"/>
              <a:t> och </a:t>
            </a:r>
            <a:r>
              <a:rPr lang="sv-SE" sz="2000" i="1" dirty="0"/>
              <a:t>x </a:t>
            </a:r>
            <a:r>
              <a:rPr lang="sv-SE" sz="2000" dirty="0"/>
              <a:t>= </a:t>
            </a:r>
            <a:r>
              <a:rPr lang="sv-SE" sz="2000" dirty="0">
                <a:solidFill>
                  <a:srgbClr val="FF0000"/>
                </a:solidFill>
              </a:rPr>
              <a:t>–6 </a:t>
            </a:r>
          </a:p>
          <a:p>
            <a:pPr algn="ctr"/>
            <a:endParaRPr lang="sv-SE" sz="2000" dirty="0"/>
          </a:p>
          <a:p>
            <a:pPr algn="ctr"/>
            <a:r>
              <a:rPr lang="sv-SE" sz="2000" dirty="0"/>
              <a:t>eftersom 6 · 6 = 36 </a:t>
            </a:r>
            <a:r>
              <a:rPr lang="sv-SE" sz="2000" b="1" dirty="0"/>
              <a:t>och</a:t>
            </a:r>
            <a:r>
              <a:rPr lang="sv-SE" sz="2000" dirty="0"/>
              <a:t> (–6) · (–6) = 36. 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908FF582-1455-1A24-4272-0424D8EBD191}"/>
              </a:ext>
            </a:extLst>
          </p:cNvPr>
          <p:cNvSpPr/>
          <p:nvPr/>
        </p:nvSpPr>
        <p:spPr>
          <a:xfrm>
            <a:off x="2832313" y="4751725"/>
            <a:ext cx="4015959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000" dirty="0"/>
              <a:t>Vi skriver att ekvationens lösning är </a:t>
            </a:r>
          </a:p>
          <a:p>
            <a:r>
              <a:rPr lang="sv-SE" sz="2000" i="1" dirty="0"/>
              <a:t>x </a:t>
            </a:r>
            <a:r>
              <a:rPr lang="sv-SE" sz="2000" dirty="0"/>
              <a:t>= ±6 eller </a:t>
            </a:r>
            <a:r>
              <a:rPr lang="sv-SE" sz="2000" i="1" dirty="0"/>
              <a:t>x</a:t>
            </a:r>
            <a:r>
              <a:rPr lang="sv-SE" sz="2000" baseline="-25000" dirty="0"/>
              <a:t>1</a:t>
            </a:r>
            <a:r>
              <a:rPr lang="sv-SE" sz="2000" dirty="0"/>
              <a:t> = 6 och </a:t>
            </a:r>
            <a:r>
              <a:rPr lang="sv-SE" sz="2000" i="1" dirty="0"/>
              <a:t>x</a:t>
            </a:r>
            <a:r>
              <a:rPr lang="sv-SE" sz="2000" baseline="-25000" dirty="0"/>
              <a:t>2</a:t>
            </a:r>
            <a:r>
              <a:rPr lang="sv-SE" sz="2000" dirty="0"/>
              <a:t> = –6. </a:t>
            </a:r>
          </a:p>
        </p:txBody>
      </p:sp>
    </p:spTree>
    <p:extLst>
      <p:ext uri="{BB962C8B-B14F-4D97-AF65-F5344CB8AC3E}">
        <p14:creationId xmlns:p14="http://schemas.microsoft.com/office/powerpoint/2010/main" val="239497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7502A9F2-99DD-B841-B55F-0DB5A037D6FB}"/>
              </a:ext>
            </a:extLst>
          </p:cNvPr>
          <p:cNvSpPr/>
          <p:nvPr/>
        </p:nvSpPr>
        <p:spPr>
          <a:xfrm>
            <a:off x="367698" y="473803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b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F568111D-6090-914E-AC81-90F4AF2C4907}"/>
              </a:ext>
            </a:extLst>
          </p:cNvPr>
          <p:cNvSpPr txBox="1"/>
          <p:nvPr/>
        </p:nvSpPr>
        <p:spPr>
          <a:xfrm>
            <a:off x="2036451" y="519970"/>
            <a:ext cx="31561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+mn-lt"/>
              </a:rPr>
              <a:t>Lös ekvationen  </a:t>
            </a:r>
            <a:r>
              <a:rPr lang="sv-SE" sz="2000" i="1" dirty="0"/>
              <a:t>x</a:t>
            </a:r>
            <a:r>
              <a:rPr lang="sv-SE" sz="2000" baseline="30000" dirty="0"/>
              <a:t>2</a:t>
            </a:r>
            <a:r>
              <a:rPr lang="sv-SE" sz="2000" dirty="0"/>
              <a:t> + 6 =  55</a:t>
            </a:r>
          </a:p>
        </p:txBody>
      </p:sp>
      <p:sp>
        <p:nvSpPr>
          <p:cNvPr id="45" name="textruta 44">
            <a:extLst>
              <a:ext uri="{FF2B5EF4-FFF2-40B4-BE49-F238E27FC236}">
                <a16:creationId xmlns:a16="http://schemas.microsoft.com/office/drawing/2014/main" id="{5C2F804C-EA22-5B46-BD29-805AF61FB1D3}"/>
              </a:ext>
            </a:extLst>
          </p:cNvPr>
          <p:cNvSpPr txBox="1"/>
          <p:nvPr/>
        </p:nvSpPr>
        <p:spPr>
          <a:xfrm>
            <a:off x="3103508" y="1541318"/>
            <a:ext cx="14813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X</a:t>
            </a:r>
            <a:r>
              <a:rPr lang="sv-SE" sz="2000" baseline="30000" dirty="0">
                <a:latin typeface="Bradley Hand Bold"/>
                <a:cs typeface="Bradley Hand Bold"/>
              </a:rPr>
              <a:t>2</a:t>
            </a:r>
            <a:r>
              <a:rPr lang="sv-SE" sz="2000" dirty="0">
                <a:latin typeface="Bradley Hand Bold"/>
                <a:cs typeface="Bradley Hand Bold"/>
              </a:rPr>
              <a:t> </a:t>
            </a:r>
            <a:r>
              <a:rPr lang="sv-SE" sz="2000" dirty="0">
                <a:cs typeface="Bradley Hand Bold"/>
              </a:rPr>
              <a:t>+</a:t>
            </a:r>
            <a:r>
              <a:rPr lang="sv-SE" sz="2000" dirty="0">
                <a:solidFill>
                  <a:srgbClr val="800000"/>
                </a:solidFill>
                <a:latin typeface="Bradley Hand Bold"/>
                <a:cs typeface="Bradley Hand Bold"/>
              </a:rPr>
              <a:t> </a:t>
            </a:r>
            <a:r>
              <a:rPr lang="sv-SE" sz="2000" dirty="0">
                <a:latin typeface="Bradley Hand Bold"/>
                <a:cs typeface="Bradley Hand Bold"/>
              </a:rPr>
              <a:t>6 </a:t>
            </a:r>
            <a:r>
              <a:rPr lang="sv-SE" sz="2000" dirty="0">
                <a:cs typeface="Bradley Hand Bold"/>
              </a:rPr>
              <a:t>=</a:t>
            </a:r>
            <a:r>
              <a:rPr lang="sv-SE" sz="2000" dirty="0">
                <a:latin typeface="Bradley Hand Bold"/>
                <a:cs typeface="Bradley Hand Bold"/>
              </a:rPr>
              <a:t> 55</a:t>
            </a:r>
          </a:p>
        </p:txBody>
      </p:sp>
      <p:sp>
        <p:nvSpPr>
          <p:cNvPr id="46" name="textruta 45">
            <a:extLst>
              <a:ext uri="{FF2B5EF4-FFF2-40B4-BE49-F238E27FC236}">
                <a16:creationId xmlns:a16="http://schemas.microsoft.com/office/drawing/2014/main" id="{6F45B347-FB92-3A44-ADED-045C1FDE49ED}"/>
              </a:ext>
            </a:extLst>
          </p:cNvPr>
          <p:cNvSpPr txBox="1"/>
          <p:nvPr/>
        </p:nvSpPr>
        <p:spPr>
          <a:xfrm>
            <a:off x="2709592" y="1986551"/>
            <a:ext cx="2924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X</a:t>
            </a:r>
            <a:r>
              <a:rPr lang="sv-SE" sz="2000" baseline="30000" dirty="0">
                <a:latin typeface="Bradley Hand Bold"/>
                <a:cs typeface="Bradley Hand Bold"/>
              </a:rPr>
              <a:t>2</a:t>
            </a:r>
            <a:r>
              <a:rPr lang="sv-SE" sz="2000" dirty="0">
                <a:latin typeface="Bradley Hand Bold"/>
                <a:cs typeface="Bradley Hand Bold"/>
              </a:rPr>
              <a:t> </a:t>
            </a:r>
            <a:r>
              <a:rPr lang="sv-SE" sz="2000" dirty="0">
                <a:cs typeface="Bradley Hand Bold"/>
              </a:rPr>
              <a:t>+</a:t>
            </a:r>
            <a:r>
              <a:rPr lang="sv-SE" sz="2000" dirty="0">
                <a:latin typeface="Bradley Hand Bold"/>
                <a:cs typeface="Bradley Hand Bold"/>
              </a:rPr>
              <a:t> 6 </a:t>
            </a:r>
            <a:r>
              <a:rPr lang="sv-SE" sz="2000" dirty="0">
                <a:solidFill>
                  <a:srgbClr val="C00000"/>
                </a:solidFill>
                <a:cs typeface="Bradley Hand Bold"/>
              </a:rPr>
              <a:t>–</a:t>
            </a:r>
            <a:r>
              <a:rPr lang="sv-SE" sz="2000" dirty="0">
                <a:cs typeface="Bradley Hand Bold"/>
              </a:rPr>
              <a:t> </a:t>
            </a:r>
            <a:r>
              <a:rPr lang="sv-SE" sz="2000" dirty="0">
                <a:solidFill>
                  <a:srgbClr val="C00000"/>
                </a:solidFill>
                <a:latin typeface="Bradley Hand Bold"/>
                <a:cs typeface="Bradley Hand Bold"/>
              </a:rPr>
              <a:t>6</a:t>
            </a:r>
            <a:r>
              <a:rPr lang="sv-SE" sz="2000" dirty="0">
                <a:solidFill>
                  <a:srgbClr val="800000"/>
                </a:solidFill>
                <a:latin typeface="Bradley Hand Bold"/>
                <a:cs typeface="Bradley Hand Bold"/>
              </a:rPr>
              <a:t> </a:t>
            </a:r>
            <a:r>
              <a:rPr lang="sv-SE" sz="2000" dirty="0">
                <a:cs typeface="Bradley Hand Bold"/>
              </a:rPr>
              <a:t>= </a:t>
            </a:r>
            <a:r>
              <a:rPr lang="sv-SE" sz="2000" dirty="0">
                <a:latin typeface="Bradley Hand Bold"/>
                <a:cs typeface="Bradley Hand Bold"/>
              </a:rPr>
              <a:t>55 </a:t>
            </a:r>
            <a:r>
              <a:rPr lang="sv-SE" sz="2000" dirty="0">
                <a:solidFill>
                  <a:srgbClr val="C00000"/>
                </a:solidFill>
                <a:cs typeface="Bradley Hand Bold"/>
              </a:rPr>
              <a:t>–</a:t>
            </a:r>
            <a:r>
              <a:rPr lang="sv-SE" sz="2000" dirty="0">
                <a:solidFill>
                  <a:srgbClr val="800000"/>
                </a:solidFill>
                <a:latin typeface="Bradley Hand Bold"/>
                <a:cs typeface="Bradley Hand Bold"/>
              </a:rPr>
              <a:t> </a:t>
            </a:r>
            <a:r>
              <a:rPr lang="sv-SE" sz="2000" dirty="0">
                <a:solidFill>
                  <a:srgbClr val="C00000"/>
                </a:solidFill>
                <a:latin typeface="Bradley Hand Bold"/>
                <a:cs typeface="Bradley Hand Bold"/>
              </a:rPr>
              <a:t>6</a:t>
            </a:r>
          </a:p>
        </p:txBody>
      </p:sp>
      <p:sp>
        <p:nvSpPr>
          <p:cNvPr id="47" name="textruta 46">
            <a:extLst>
              <a:ext uri="{FF2B5EF4-FFF2-40B4-BE49-F238E27FC236}">
                <a16:creationId xmlns:a16="http://schemas.microsoft.com/office/drawing/2014/main" id="{BAADDD4B-FE4C-4846-9AD3-B06829BBC753}"/>
              </a:ext>
            </a:extLst>
          </p:cNvPr>
          <p:cNvSpPr txBox="1"/>
          <p:nvPr/>
        </p:nvSpPr>
        <p:spPr>
          <a:xfrm>
            <a:off x="3558810" y="2378721"/>
            <a:ext cx="117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X</a:t>
            </a:r>
            <a:r>
              <a:rPr lang="sv-SE" sz="2000" baseline="30000" dirty="0">
                <a:latin typeface="Bradley Hand Bold"/>
                <a:cs typeface="Bradley Hand Bold"/>
              </a:rPr>
              <a:t>2</a:t>
            </a:r>
            <a:r>
              <a:rPr lang="sv-SE" sz="2000" dirty="0">
                <a:latin typeface="Bradley Hand Bold"/>
                <a:cs typeface="Bradley Hand Bold"/>
              </a:rPr>
              <a:t> </a:t>
            </a:r>
            <a:r>
              <a:rPr lang="sv-SE" sz="2000" dirty="0">
                <a:cs typeface="Bradley Hand Bold"/>
              </a:rPr>
              <a:t>=</a:t>
            </a:r>
            <a:r>
              <a:rPr lang="sv-SE" sz="2000" dirty="0">
                <a:latin typeface="Bradley Hand Bold"/>
                <a:cs typeface="Bradley Hand Bold"/>
              </a:rPr>
              <a:t> 49</a:t>
            </a:r>
          </a:p>
        </p:txBody>
      </p:sp>
      <p:sp>
        <p:nvSpPr>
          <p:cNvPr id="59" name="textruta 58">
            <a:extLst>
              <a:ext uri="{FF2B5EF4-FFF2-40B4-BE49-F238E27FC236}">
                <a16:creationId xmlns:a16="http://schemas.microsoft.com/office/drawing/2014/main" id="{3579E256-0A0C-2749-8EC5-F0B2A424C99E}"/>
              </a:ext>
            </a:extLst>
          </p:cNvPr>
          <p:cNvSpPr txBox="1"/>
          <p:nvPr/>
        </p:nvSpPr>
        <p:spPr>
          <a:xfrm>
            <a:off x="3665428" y="2867537"/>
            <a:ext cx="1013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x </a:t>
            </a:r>
            <a:r>
              <a:rPr lang="sv-SE" sz="2000" dirty="0">
                <a:cs typeface="Bradley Hand Bold"/>
              </a:rPr>
              <a:t>=</a:t>
            </a:r>
            <a:r>
              <a:rPr lang="sv-SE" sz="2000" dirty="0">
                <a:latin typeface="Bradley Hand Bold"/>
                <a:cs typeface="Bradley Hand Bold"/>
              </a:rPr>
              <a:t> </a:t>
            </a:r>
            <a:r>
              <a:rPr lang="sv-SE" sz="2000" dirty="0"/>
              <a:t>± </a:t>
            </a:r>
            <a:r>
              <a:rPr lang="sv-SE" sz="2000" dirty="0">
                <a:latin typeface="Bradley Hand Bold"/>
                <a:cs typeface="Bradley Hand Bold"/>
              </a:rPr>
              <a:t>7</a:t>
            </a:r>
          </a:p>
        </p:txBody>
      </p:sp>
      <p:sp>
        <p:nvSpPr>
          <p:cNvPr id="61" name="Rektangel 60">
            <a:extLst>
              <a:ext uri="{FF2B5EF4-FFF2-40B4-BE49-F238E27FC236}">
                <a16:creationId xmlns:a16="http://schemas.microsoft.com/office/drawing/2014/main" id="{D504D722-ABA0-E34F-B5C8-114E971BBD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7201" y="1510540"/>
            <a:ext cx="3168752" cy="46166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200" dirty="0"/>
              <a:t>Du börjar med att subtrahera </a:t>
            </a:r>
            <a:r>
              <a:rPr lang="sv-SE" sz="1200" dirty="0">
                <a:solidFill>
                  <a:srgbClr val="C00000"/>
                </a:solidFill>
              </a:rPr>
              <a:t>6</a:t>
            </a:r>
            <a:r>
              <a:rPr lang="sv-SE" sz="1200" dirty="0"/>
              <a:t> från båda leden. Då blir </a:t>
            </a:r>
            <a:r>
              <a:rPr lang="sv-SE" sz="1200" i="1" dirty="0"/>
              <a:t>x</a:t>
            </a:r>
            <a:r>
              <a:rPr lang="sv-SE" sz="1200" baseline="30000" dirty="0"/>
              <a:t>2</a:t>
            </a:r>
            <a:r>
              <a:rPr lang="sv-SE" sz="1200" dirty="0"/>
              <a:t>-termen ensam kvar i vänster led. </a:t>
            </a:r>
          </a:p>
        </p:txBody>
      </p:sp>
      <p:sp>
        <p:nvSpPr>
          <p:cNvPr id="62" name="Rektangel 61">
            <a:extLst>
              <a:ext uri="{FF2B5EF4-FFF2-40B4-BE49-F238E27FC236}">
                <a16:creationId xmlns:a16="http://schemas.microsoft.com/office/drawing/2014/main" id="{F2A20F46-5549-6340-BCBF-35062E6462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4294" y="2807843"/>
            <a:ext cx="2544028" cy="46166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200" dirty="0"/>
              <a:t>Ekvationen har två lösningar eftersom 7 ∙7 = 49 </a:t>
            </a:r>
            <a:r>
              <a:rPr lang="sv-SE" sz="1200" dirty="0">
                <a:solidFill>
                  <a:srgbClr val="FF0000"/>
                </a:solidFill>
              </a:rPr>
              <a:t>och</a:t>
            </a:r>
            <a:r>
              <a:rPr lang="sv-SE" sz="1200" dirty="0"/>
              <a:t> (–7) ∙(–7) = 49. </a:t>
            </a:r>
          </a:p>
        </p:txBody>
      </p:sp>
      <p:sp>
        <p:nvSpPr>
          <p:cNvPr id="38" name="textruta 37">
            <a:extLst>
              <a:ext uri="{FF2B5EF4-FFF2-40B4-BE49-F238E27FC236}">
                <a16:creationId xmlns:a16="http://schemas.microsoft.com/office/drawing/2014/main" id="{3BB9D6FF-461F-DB5F-871D-2C4B5F4BA225}"/>
              </a:ext>
            </a:extLst>
          </p:cNvPr>
          <p:cNvSpPr txBox="1"/>
          <p:nvPr/>
        </p:nvSpPr>
        <p:spPr>
          <a:xfrm>
            <a:off x="2714630" y="4483159"/>
            <a:ext cx="2572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x</a:t>
            </a:r>
            <a:r>
              <a:rPr lang="sv-SE" baseline="-25000" dirty="0">
                <a:latin typeface="Bradley Hand Bold"/>
                <a:cs typeface="Bradley Hand Bold"/>
              </a:rPr>
              <a:t>1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7 och x</a:t>
            </a:r>
            <a:r>
              <a:rPr lang="sv-SE" baseline="-25000" dirty="0"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-</a:t>
            </a:r>
            <a:r>
              <a:rPr lang="sv-SE" dirty="0">
                <a:latin typeface="Bradley Hand Bold"/>
                <a:cs typeface="Bradley Hand Bold"/>
              </a:rPr>
              <a:t>7  </a:t>
            </a:r>
          </a:p>
        </p:txBody>
      </p:sp>
      <p:sp>
        <p:nvSpPr>
          <p:cNvPr id="40" name="textruta 39">
            <a:extLst>
              <a:ext uri="{FF2B5EF4-FFF2-40B4-BE49-F238E27FC236}">
                <a16:creationId xmlns:a16="http://schemas.microsoft.com/office/drawing/2014/main" id="{2BE96C9F-A3CC-D2B7-4159-E5B9748F8059}"/>
              </a:ext>
            </a:extLst>
          </p:cNvPr>
          <p:cNvSpPr txBox="1"/>
          <p:nvPr/>
        </p:nvSpPr>
        <p:spPr>
          <a:xfrm>
            <a:off x="2808722" y="3577105"/>
            <a:ext cx="2383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x</a:t>
            </a:r>
            <a:r>
              <a:rPr lang="sv-SE" sz="2000" baseline="-25000" dirty="0">
                <a:latin typeface="Bradley Hand Bold"/>
                <a:cs typeface="Bradley Hand Bold"/>
              </a:rPr>
              <a:t>1</a:t>
            </a:r>
            <a:r>
              <a:rPr lang="sv-SE" sz="2000" dirty="0">
                <a:latin typeface="Bradley Hand Bold"/>
                <a:cs typeface="Bradley Hand Bold"/>
              </a:rPr>
              <a:t> </a:t>
            </a:r>
            <a:r>
              <a:rPr lang="sv-SE" sz="2000" dirty="0">
                <a:cs typeface="Bradley Hand Bold"/>
              </a:rPr>
              <a:t>=</a:t>
            </a:r>
            <a:r>
              <a:rPr lang="sv-SE" sz="2000" dirty="0">
                <a:latin typeface="Bradley Hand Bold"/>
                <a:cs typeface="Bradley Hand Bold"/>
              </a:rPr>
              <a:t> 7 		 x</a:t>
            </a:r>
            <a:r>
              <a:rPr lang="sv-SE" sz="2000" baseline="-25000" dirty="0">
                <a:latin typeface="Bradley Hand Bold"/>
                <a:cs typeface="Bradley Hand Bold"/>
              </a:rPr>
              <a:t>2</a:t>
            </a:r>
            <a:r>
              <a:rPr lang="sv-SE" sz="2000" dirty="0">
                <a:latin typeface="Bradley Hand Bold"/>
                <a:cs typeface="Bradley Hand Bold"/>
              </a:rPr>
              <a:t> </a:t>
            </a:r>
            <a:r>
              <a:rPr lang="sv-SE" sz="2000" dirty="0">
                <a:cs typeface="Bradley Hand Bold"/>
              </a:rPr>
              <a:t>=</a:t>
            </a:r>
            <a:r>
              <a:rPr lang="sv-SE" sz="2000" dirty="0">
                <a:latin typeface="Bradley Hand Bold"/>
                <a:cs typeface="Bradley Hand Bold"/>
              </a:rPr>
              <a:t> </a:t>
            </a:r>
            <a:r>
              <a:rPr lang="sv-SE" sz="2000" dirty="0">
                <a:cs typeface="Bradley Hand Bold"/>
              </a:rPr>
              <a:t>-</a:t>
            </a:r>
            <a:r>
              <a:rPr lang="sv-SE" sz="2000" dirty="0">
                <a:latin typeface="Bradley Hand Bold"/>
                <a:cs typeface="Bradley Hand Bold"/>
              </a:rPr>
              <a:t>7 </a:t>
            </a:r>
          </a:p>
        </p:txBody>
      </p:sp>
    </p:spTree>
    <p:extLst>
      <p:ext uri="{BB962C8B-B14F-4D97-AF65-F5344CB8AC3E}">
        <p14:creationId xmlns:p14="http://schemas.microsoft.com/office/powerpoint/2010/main" val="2463484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45" grpId="0"/>
      <p:bldP spid="46" grpId="0"/>
      <p:bldP spid="47" grpId="0"/>
      <p:bldP spid="59" grpId="0"/>
      <p:bldP spid="61" grpId="0" animBg="1"/>
      <p:bldP spid="62" grpId="0" animBg="1"/>
      <p:bldP spid="38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7502A9F2-99DD-B841-B55F-0DB5A037D6FB}"/>
              </a:ext>
            </a:extLst>
          </p:cNvPr>
          <p:cNvSpPr/>
          <p:nvPr/>
        </p:nvSpPr>
        <p:spPr>
          <a:xfrm>
            <a:off x="929618" y="484674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b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F568111D-6090-914E-AC81-90F4AF2C4907}"/>
              </a:ext>
            </a:extLst>
          </p:cNvPr>
          <p:cNvSpPr txBox="1"/>
          <p:nvPr/>
        </p:nvSpPr>
        <p:spPr>
          <a:xfrm>
            <a:off x="2598371" y="530841"/>
            <a:ext cx="31561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+mn-lt"/>
              </a:rPr>
              <a:t>Lös ekvationen </a:t>
            </a:r>
            <a:r>
              <a:rPr lang="sv-SE" sz="2000" dirty="0"/>
              <a:t>5</a:t>
            </a:r>
            <a:r>
              <a:rPr lang="sv-SE" sz="2000" baseline="30000" dirty="0"/>
              <a:t>2 </a:t>
            </a:r>
            <a:r>
              <a:rPr lang="sv-SE" sz="2000" dirty="0"/>
              <a:t>=  </a:t>
            </a:r>
            <a:r>
              <a:rPr lang="sv-SE" sz="2000" i="1" dirty="0"/>
              <a:t>x</a:t>
            </a:r>
            <a:r>
              <a:rPr lang="sv-SE" sz="2000" baseline="30000" dirty="0"/>
              <a:t>2 </a:t>
            </a:r>
            <a:r>
              <a:rPr lang="sv-SE" sz="2000" dirty="0"/>
              <a:t>+ 3</a:t>
            </a:r>
            <a:r>
              <a:rPr lang="sv-SE" sz="2000" baseline="30000" dirty="0"/>
              <a:t>2</a:t>
            </a:r>
            <a:endParaRPr lang="sv-SE" sz="2000" dirty="0"/>
          </a:p>
        </p:txBody>
      </p:sp>
      <p:sp>
        <p:nvSpPr>
          <p:cNvPr id="45" name="textruta 44">
            <a:extLst>
              <a:ext uri="{FF2B5EF4-FFF2-40B4-BE49-F238E27FC236}">
                <a16:creationId xmlns:a16="http://schemas.microsoft.com/office/drawing/2014/main" id="{5C2F804C-EA22-5B46-BD29-805AF61FB1D3}"/>
              </a:ext>
            </a:extLst>
          </p:cNvPr>
          <p:cNvSpPr txBox="1"/>
          <p:nvPr/>
        </p:nvSpPr>
        <p:spPr>
          <a:xfrm>
            <a:off x="3621306" y="1557679"/>
            <a:ext cx="1737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5</a:t>
            </a:r>
            <a:r>
              <a:rPr lang="sv-SE" sz="2000" baseline="30000" dirty="0">
                <a:latin typeface="Bradley Hand Bold"/>
                <a:cs typeface="Bradley Hand Bold"/>
              </a:rPr>
              <a:t>2</a:t>
            </a:r>
            <a:r>
              <a:rPr lang="sv-SE" sz="2000" dirty="0">
                <a:latin typeface="Bradley Hand Bold"/>
                <a:cs typeface="Bradley Hand Bold"/>
              </a:rPr>
              <a:t> </a:t>
            </a:r>
            <a:r>
              <a:rPr lang="sv-SE" sz="2000" dirty="0">
                <a:cs typeface="Bradley Hand Bold"/>
              </a:rPr>
              <a:t>=</a:t>
            </a:r>
            <a:r>
              <a:rPr lang="sv-SE" sz="2000" dirty="0">
                <a:latin typeface="Bradley Hand Bold"/>
                <a:cs typeface="Bradley Hand Bold"/>
              </a:rPr>
              <a:t> x</a:t>
            </a:r>
            <a:r>
              <a:rPr lang="sv-SE" sz="2000" baseline="30000" dirty="0">
                <a:latin typeface="Bradley Hand Bold"/>
                <a:cs typeface="Bradley Hand Bold"/>
              </a:rPr>
              <a:t>2 </a:t>
            </a:r>
            <a:r>
              <a:rPr lang="sv-SE" sz="2000" dirty="0">
                <a:cs typeface="Bradley Hand Bold"/>
              </a:rPr>
              <a:t>+</a:t>
            </a:r>
            <a:r>
              <a:rPr lang="sv-SE" sz="2000" dirty="0">
                <a:solidFill>
                  <a:srgbClr val="800000"/>
                </a:solidFill>
                <a:latin typeface="Bradley Hand Bold"/>
                <a:cs typeface="Bradley Hand Bold"/>
              </a:rPr>
              <a:t> </a:t>
            </a:r>
            <a:r>
              <a:rPr lang="sv-SE" sz="2000" dirty="0">
                <a:latin typeface="Bradley Hand Bold"/>
                <a:cs typeface="Bradley Hand Bold"/>
              </a:rPr>
              <a:t>3</a:t>
            </a:r>
            <a:r>
              <a:rPr lang="sv-SE" sz="2000" baseline="30000" dirty="0">
                <a:latin typeface="Bradley Hand Bold"/>
                <a:cs typeface="Bradley Hand Bold"/>
              </a:rPr>
              <a:t>2</a:t>
            </a:r>
            <a:endParaRPr lang="sv-SE" sz="2000" dirty="0">
              <a:latin typeface="Bradley Hand Bold"/>
              <a:cs typeface="Bradley Hand Bold"/>
            </a:endParaRPr>
          </a:p>
        </p:txBody>
      </p:sp>
      <p:sp>
        <p:nvSpPr>
          <p:cNvPr id="46" name="textruta 45">
            <a:extLst>
              <a:ext uri="{FF2B5EF4-FFF2-40B4-BE49-F238E27FC236}">
                <a16:creationId xmlns:a16="http://schemas.microsoft.com/office/drawing/2014/main" id="{6F45B347-FB92-3A44-ADED-045C1FDE49ED}"/>
              </a:ext>
            </a:extLst>
          </p:cNvPr>
          <p:cNvSpPr txBox="1"/>
          <p:nvPr/>
        </p:nvSpPr>
        <p:spPr>
          <a:xfrm>
            <a:off x="3149344" y="2569567"/>
            <a:ext cx="22599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25 </a:t>
            </a:r>
            <a:r>
              <a:rPr lang="sv-SE" sz="2000" dirty="0">
                <a:solidFill>
                  <a:srgbClr val="C00000"/>
                </a:solidFill>
                <a:cs typeface="Bradley Hand Bold"/>
              </a:rPr>
              <a:t>–</a:t>
            </a:r>
            <a:r>
              <a:rPr lang="sv-SE" sz="2000" dirty="0">
                <a:cs typeface="Bradley Hand Bold"/>
              </a:rPr>
              <a:t> </a:t>
            </a:r>
            <a:r>
              <a:rPr lang="sv-SE" sz="2000" dirty="0">
                <a:solidFill>
                  <a:srgbClr val="C00000"/>
                </a:solidFill>
                <a:latin typeface="Bradley Hand Bold"/>
                <a:cs typeface="Bradley Hand Bold"/>
              </a:rPr>
              <a:t>9</a:t>
            </a:r>
            <a:r>
              <a:rPr lang="sv-SE" sz="2000" dirty="0">
                <a:solidFill>
                  <a:srgbClr val="800000"/>
                </a:solidFill>
                <a:latin typeface="Bradley Hand Bold"/>
                <a:cs typeface="Bradley Hand Bold"/>
              </a:rPr>
              <a:t> </a:t>
            </a:r>
            <a:r>
              <a:rPr lang="sv-SE" sz="2000" dirty="0">
                <a:cs typeface="Bradley Hand Bold"/>
              </a:rPr>
              <a:t>= </a:t>
            </a:r>
            <a:r>
              <a:rPr lang="sv-SE" sz="2000" dirty="0">
                <a:latin typeface="Bradley Hand Bold"/>
                <a:cs typeface="Bradley Hand Bold"/>
              </a:rPr>
              <a:t>x</a:t>
            </a:r>
            <a:r>
              <a:rPr lang="sv-SE" sz="2000" baseline="30000" dirty="0">
                <a:latin typeface="Bradley Hand Bold"/>
                <a:cs typeface="Bradley Hand Bold"/>
              </a:rPr>
              <a:t>2</a:t>
            </a:r>
            <a:r>
              <a:rPr lang="sv-SE" sz="2000" dirty="0">
                <a:latin typeface="Bradley Hand Bold"/>
                <a:cs typeface="Bradley Hand Bold"/>
              </a:rPr>
              <a:t> </a:t>
            </a:r>
            <a:r>
              <a:rPr lang="sv-SE" sz="2000" dirty="0">
                <a:cs typeface="Bradley Hand Bold"/>
              </a:rPr>
              <a:t>+</a:t>
            </a:r>
            <a:r>
              <a:rPr lang="sv-SE" sz="2000" dirty="0">
                <a:latin typeface="Bradley Hand Bold"/>
                <a:cs typeface="Bradley Hand Bold"/>
              </a:rPr>
              <a:t> 9 </a:t>
            </a:r>
            <a:r>
              <a:rPr lang="sv-SE" sz="2000" dirty="0">
                <a:solidFill>
                  <a:srgbClr val="C00000"/>
                </a:solidFill>
                <a:cs typeface="Bradley Hand Bold"/>
              </a:rPr>
              <a:t>–</a:t>
            </a:r>
            <a:r>
              <a:rPr lang="sv-SE" sz="2000" dirty="0">
                <a:solidFill>
                  <a:srgbClr val="800000"/>
                </a:solidFill>
                <a:latin typeface="Bradley Hand Bold"/>
                <a:cs typeface="Bradley Hand Bold"/>
              </a:rPr>
              <a:t> </a:t>
            </a:r>
            <a:r>
              <a:rPr lang="sv-SE" sz="2000" dirty="0">
                <a:solidFill>
                  <a:srgbClr val="C00000"/>
                </a:solidFill>
                <a:latin typeface="Bradley Hand Bold"/>
                <a:cs typeface="Bradley Hand Bold"/>
              </a:rPr>
              <a:t>9</a:t>
            </a:r>
          </a:p>
        </p:txBody>
      </p:sp>
      <p:sp>
        <p:nvSpPr>
          <p:cNvPr id="47" name="textruta 46">
            <a:extLst>
              <a:ext uri="{FF2B5EF4-FFF2-40B4-BE49-F238E27FC236}">
                <a16:creationId xmlns:a16="http://schemas.microsoft.com/office/drawing/2014/main" id="{BAADDD4B-FE4C-4846-9AD3-B06829BBC753}"/>
              </a:ext>
            </a:extLst>
          </p:cNvPr>
          <p:cNvSpPr txBox="1"/>
          <p:nvPr/>
        </p:nvSpPr>
        <p:spPr>
          <a:xfrm>
            <a:off x="3584567" y="3039051"/>
            <a:ext cx="117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16 </a:t>
            </a:r>
            <a:r>
              <a:rPr lang="sv-SE" sz="2000" dirty="0">
                <a:cs typeface="Bradley Hand Bold"/>
              </a:rPr>
              <a:t>= </a:t>
            </a:r>
            <a:r>
              <a:rPr lang="sv-SE" sz="2000" dirty="0">
                <a:latin typeface="Bradley Hand Bold"/>
                <a:cs typeface="Bradley Hand Bold"/>
              </a:rPr>
              <a:t>X</a:t>
            </a:r>
            <a:r>
              <a:rPr lang="sv-SE" sz="2000" baseline="30000" dirty="0">
                <a:latin typeface="Bradley Hand Bold"/>
                <a:cs typeface="Bradley Hand Bold"/>
              </a:rPr>
              <a:t>2</a:t>
            </a:r>
            <a:endParaRPr lang="sv-SE" sz="2000" dirty="0">
              <a:latin typeface="Bradley Hand Bold"/>
              <a:cs typeface="Bradley Hand Bold"/>
            </a:endParaRPr>
          </a:p>
        </p:txBody>
      </p:sp>
      <p:sp>
        <p:nvSpPr>
          <p:cNvPr id="59" name="textruta 58">
            <a:extLst>
              <a:ext uri="{FF2B5EF4-FFF2-40B4-BE49-F238E27FC236}">
                <a16:creationId xmlns:a16="http://schemas.microsoft.com/office/drawing/2014/main" id="{3579E256-0A0C-2749-8EC5-F0B2A424C99E}"/>
              </a:ext>
            </a:extLst>
          </p:cNvPr>
          <p:cNvSpPr txBox="1"/>
          <p:nvPr/>
        </p:nvSpPr>
        <p:spPr>
          <a:xfrm>
            <a:off x="3772815" y="3490555"/>
            <a:ext cx="1013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x </a:t>
            </a:r>
            <a:r>
              <a:rPr lang="sv-SE" sz="2000" dirty="0">
                <a:cs typeface="Bradley Hand Bold"/>
              </a:rPr>
              <a:t>=</a:t>
            </a:r>
            <a:r>
              <a:rPr lang="sv-SE" sz="2000" dirty="0">
                <a:latin typeface="Bradley Hand Bold"/>
                <a:cs typeface="Bradley Hand Bold"/>
              </a:rPr>
              <a:t> </a:t>
            </a:r>
            <a:r>
              <a:rPr lang="sv-SE" sz="2000" dirty="0"/>
              <a:t>± </a:t>
            </a:r>
            <a:r>
              <a:rPr lang="sv-SE" sz="2000" dirty="0">
                <a:latin typeface="Bradley Hand Bold"/>
                <a:cs typeface="Bradley Hand Bold"/>
              </a:rPr>
              <a:t>4</a:t>
            </a:r>
          </a:p>
        </p:txBody>
      </p:sp>
      <p:sp>
        <p:nvSpPr>
          <p:cNvPr id="61" name="Rektangel 60">
            <a:extLst>
              <a:ext uri="{FF2B5EF4-FFF2-40B4-BE49-F238E27FC236}">
                <a16:creationId xmlns:a16="http://schemas.microsoft.com/office/drawing/2014/main" id="{D504D722-ABA0-E34F-B5C8-114E971BBD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2695" y="1646105"/>
            <a:ext cx="2547879" cy="276999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200" dirty="0"/>
              <a:t>Du börjar med att räkna ut 5</a:t>
            </a:r>
            <a:r>
              <a:rPr lang="sv-SE" sz="1200" baseline="30000" dirty="0"/>
              <a:t>2</a:t>
            </a:r>
            <a:r>
              <a:rPr lang="sv-SE" sz="1200" dirty="0"/>
              <a:t> och 3</a:t>
            </a:r>
            <a:r>
              <a:rPr lang="sv-SE" sz="1200" baseline="30000" dirty="0"/>
              <a:t>2</a:t>
            </a:r>
            <a:r>
              <a:rPr lang="sv-SE" sz="1200" dirty="0"/>
              <a:t>. </a:t>
            </a:r>
          </a:p>
        </p:txBody>
      </p:sp>
      <p:sp>
        <p:nvSpPr>
          <p:cNvPr id="62" name="Rektangel 61">
            <a:extLst>
              <a:ext uri="{FF2B5EF4-FFF2-40B4-BE49-F238E27FC236}">
                <a16:creationId xmlns:a16="http://schemas.microsoft.com/office/drawing/2014/main" id="{F2A20F46-5549-6340-BCBF-35062E6462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6546" y="3429000"/>
            <a:ext cx="2544028" cy="46166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200" dirty="0"/>
              <a:t>Ekvationen har två lösningar eftersom 4 ∙4 = 16 </a:t>
            </a:r>
            <a:r>
              <a:rPr lang="sv-SE" sz="1200" dirty="0">
                <a:solidFill>
                  <a:srgbClr val="FF0000"/>
                </a:solidFill>
              </a:rPr>
              <a:t>och</a:t>
            </a:r>
            <a:r>
              <a:rPr lang="sv-SE" sz="1200" dirty="0"/>
              <a:t> (–4) ∙(–4) = 16. </a:t>
            </a:r>
          </a:p>
        </p:txBody>
      </p:sp>
      <p:sp>
        <p:nvSpPr>
          <p:cNvPr id="38" name="textruta 37">
            <a:extLst>
              <a:ext uri="{FF2B5EF4-FFF2-40B4-BE49-F238E27FC236}">
                <a16:creationId xmlns:a16="http://schemas.microsoft.com/office/drawing/2014/main" id="{3BB9D6FF-461F-DB5F-871D-2C4B5F4BA225}"/>
              </a:ext>
            </a:extLst>
          </p:cNvPr>
          <p:cNvSpPr txBox="1"/>
          <p:nvPr/>
        </p:nvSpPr>
        <p:spPr>
          <a:xfrm>
            <a:off x="2714630" y="5147393"/>
            <a:ext cx="2572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x</a:t>
            </a:r>
            <a:r>
              <a:rPr lang="sv-SE" baseline="-25000" dirty="0">
                <a:latin typeface="Bradley Hand Bold"/>
                <a:cs typeface="Bradley Hand Bold"/>
              </a:rPr>
              <a:t>1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 och x</a:t>
            </a:r>
            <a:r>
              <a:rPr lang="sv-SE" baseline="-25000" dirty="0"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-</a:t>
            </a:r>
            <a:r>
              <a:rPr lang="sv-SE" dirty="0">
                <a:latin typeface="Bradley Hand Bold"/>
                <a:cs typeface="Bradley Hand Bold"/>
              </a:rPr>
              <a:t>4  </a:t>
            </a:r>
          </a:p>
        </p:txBody>
      </p:sp>
      <p:sp>
        <p:nvSpPr>
          <p:cNvPr id="42" name="textruta 41">
            <a:extLst>
              <a:ext uri="{FF2B5EF4-FFF2-40B4-BE49-F238E27FC236}">
                <a16:creationId xmlns:a16="http://schemas.microsoft.com/office/drawing/2014/main" id="{7CAD8EA2-6E32-D8D1-F15D-0D52E77BE991}"/>
              </a:ext>
            </a:extLst>
          </p:cNvPr>
          <p:cNvSpPr txBox="1"/>
          <p:nvPr/>
        </p:nvSpPr>
        <p:spPr>
          <a:xfrm>
            <a:off x="3371606" y="4042211"/>
            <a:ext cx="19868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1800" dirty="0">
                <a:latin typeface="Bradley Hand Bold"/>
                <a:cs typeface="Bradley Hand Bold"/>
              </a:rPr>
              <a:t>x</a:t>
            </a:r>
            <a:r>
              <a:rPr lang="sv-SE" sz="1800" baseline="-25000" dirty="0">
                <a:latin typeface="Bradley Hand Bold"/>
                <a:cs typeface="Bradley Hand Bold"/>
              </a:rPr>
              <a:t>1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  <a:r>
              <a:rPr lang="sv-SE" sz="1800" dirty="0">
                <a:cs typeface="Bradley Hand Bold"/>
              </a:rPr>
              <a:t>=</a:t>
            </a:r>
            <a:r>
              <a:rPr lang="sv-SE" sz="1800" dirty="0">
                <a:latin typeface="Bradley Hand Bold"/>
                <a:cs typeface="Bradley Hand Bold"/>
              </a:rPr>
              <a:t> 4	 x</a:t>
            </a:r>
            <a:r>
              <a:rPr lang="sv-SE" sz="1800" baseline="-25000" dirty="0">
                <a:latin typeface="Bradley Hand Bold"/>
                <a:cs typeface="Bradley Hand Bold"/>
              </a:rPr>
              <a:t>2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  <a:r>
              <a:rPr lang="sv-SE" sz="1800" dirty="0">
                <a:cs typeface="Bradley Hand Bold"/>
              </a:rPr>
              <a:t>=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  <a:r>
              <a:rPr lang="sv-SE" sz="1800" dirty="0">
                <a:cs typeface="Bradley Hand Bold"/>
              </a:rPr>
              <a:t>-</a:t>
            </a:r>
            <a:r>
              <a:rPr lang="sv-SE" sz="1800" dirty="0">
                <a:latin typeface="Bradley Hand Bold"/>
                <a:cs typeface="Bradley Hand Bold"/>
              </a:rPr>
              <a:t>4</a:t>
            </a:r>
          </a:p>
        </p:txBody>
      </p:sp>
      <p:sp>
        <p:nvSpPr>
          <p:cNvPr id="16" name="textruta 15">
            <a:extLst>
              <a:ext uri="{FF2B5EF4-FFF2-40B4-BE49-F238E27FC236}">
                <a16:creationId xmlns:a16="http://schemas.microsoft.com/office/drawing/2014/main" id="{55FF59D4-9758-D7F3-61AD-154FDE0A7A20}"/>
              </a:ext>
            </a:extLst>
          </p:cNvPr>
          <p:cNvSpPr txBox="1"/>
          <p:nvPr/>
        </p:nvSpPr>
        <p:spPr>
          <a:xfrm>
            <a:off x="3558810" y="2063623"/>
            <a:ext cx="1737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25 </a:t>
            </a:r>
            <a:r>
              <a:rPr lang="sv-SE" sz="2000" dirty="0">
                <a:cs typeface="Bradley Hand Bold"/>
              </a:rPr>
              <a:t>=</a:t>
            </a:r>
            <a:r>
              <a:rPr lang="sv-SE" sz="2000" dirty="0">
                <a:latin typeface="Bradley Hand Bold"/>
                <a:cs typeface="Bradley Hand Bold"/>
              </a:rPr>
              <a:t> x</a:t>
            </a:r>
            <a:r>
              <a:rPr lang="sv-SE" sz="2000" baseline="30000" dirty="0">
                <a:latin typeface="Bradley Hand Bold"/>
                <a:cs typeface="Bradley Hand Bold"/>
              </a:rPr>
              <a:t>2 </a:t>
            </a:r>
            <a:r>
              <a:rPr lang="sv-SE" sz="2000" dirty="0">
                <a:cs typeface="Bradley Hand Bold"/>
              </a:rPr>
              <a:t>+</a:t>
            </a:r>
            <a:r>
              <a:rPr lang="sv-SE" sz="2000" dirty="0">
                <a:solidFill>
                  <a:srgbClr val="800000"/>
                </a:solidFill>
                <a:latin typeface="Bradley Hand Bold"/>
                <a:cs typeface="Bradley Hand Bold"/>
              </a:rPr>
              <a:t> </a:t>
            </a:r>
            <a:r>
              <a:rPr lang="sv-SE" sz="2000" dirty="0">
                <a:latin typeface="Bradley Hand Bold"/>
                <a:cs typeface="Bradley Hand Bold"/>
              </a:rPr>
              <a:t>9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77F019D4-3B2E-18B9-EA42-0C71ACD19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2695" y="2116591"/>
            <a:ext cx="3168752" cy="46166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200" dirty="0"/>
              <a:t>Subtrahera </a:t>
            </a:r>
            <a:r>
              <a:rPr lang="sv-SE" sz="1200" dirty="0">
                <a:solidFill>
                  <a:srgbClr val="C00000"/>
                </a:solidFill>
              </a:rPr>
              <a:t>9</a:t>
            </a:r>
            <a:r>
              <a:rPr lang="sv-SE" sz="1200" dirty="0"/>
              <a:t> från båda leden. Då blir </a:t>
            </a:r>
            <a:r>
              <a:rPr lang="sv-SE" sz="1200" i="1" dirty="0"/>
              <a:t>x</a:t>
            </a:r>
            <a:r>
              <a:rPr lang="sv-SE" sz="1200" baseline="30000" dirty="0"/>
              <a:t>2</a:t>
            </a:r>
            <a:r>
              <a:rPr lang="sv-SE" sz="1200" dirty="0"/>
              <a:t>-termen ensam kvar i höger led. </a:t>
            </a:r>
          </a:p>
        </p:txBody>
      </p:sp>
    </p:spTree>
    <p:extLst>
      <p:ext uri="{BB962C8B-B14F-4D97-AF65-F5344CB8AC3E}">
        <p14:creationId xmlns:p14="http://schemas.microsoft.com/office/powerpoint/2010/main" val="70039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45" grpId="0"/>
      <p:bldP spid="46" grpId="0"/>
      <p:bldP spid="47" grpId="0"/>
      <p:bldP spid="59" grpId="0"/>
      <p:bldP spid="61" grpId="0" animBg="1"/>
      <p:bldP spid="62" grpId="0" animBg="1"/>
      <p:bldP spid="38" grpId="0"/>
      <p:bldP spid="42" grpId="0"/>
      <p:bldP spid="16" grpId="0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>
            <a:extLst>
              <a:ext uri="{FF2B5EF4-FFF2-40B4-BE49-F238E27FC236}">
                <a16:creationId xmlns:a16="http://schemas.microsoft.com/office/drawing/2014/main" id="{2E3237C2-7CFC-D240-82B7-BC40555BDD19}"/>
              </a:ext>
            </a:extLst>
          </p:cNvPr>
          <p:cNvSpPr/>
          <p:nvPr/>
        </p:nvSpPr>
        <p:spPr>
          <a:xfrm>
            <a:off x="3501919" y="213642"/>
            <a:ext cx="25793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50001"/>
                </a:solidFill>
              </a:rPr>
              <a:t> Tändstickor i en ask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67AF682F-0F8C-9646-90B2-0F1B0BB929B0}"/>
              </a:ext>
            </a:extLst>
          </p:cNvPr>
          <p:cNvSpPr/>
          <p:nvPr/>
        </p:nvSpPr>
        <p:spPr>
          <a:xfrm>
            <a:off x="2639094" y="720729"/>
            <a:ext cx="43049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många tändstickor finns det i varje ask? Det är lika många stickor i båda askarna. </a:t>
            </a:r>
          </a:p>
        </p:txBody>
      </p:sp>
      <p:pic>
        <p:nvPicPr>
          <p:cNvPr id="12" name="Bildobjekt 11">
            <a:extLst>
              <a:ext uri="{FF2B5EF4-FFF2-40B4-BE49-F238E27FC236}">
                <a16:creationId xmlns:a16="http://schemas.microsoft.com/office/drawing/2014/main" id="{2A21433F-F281-9941-AD70-260DB98F6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5500" y="1558048"/>
            <a:ext cx="4432151" cy="1650708"/>
          </a:xfrm>
          <a:prstGeom prst="rect">
            <a:avLst/>
          </a:prstGeom>
        </p:spPr>
      </p:pic>
      <p:pic>
        <p:nvPicPr>
          <p:cNvPr id="13" name="Bildobjekt 12">
            <a:extLst>
              <a:ext uri="{FF2B5EF4-FFF2-40B4-BE49-F238E27FC236}">
                <a16:creationId xmlns:a16="http://schemas.microsoft.com/office/drawing/2014/main" id="{CD55B14F-3401-A74B-8889-88E0BADD2F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5500" y="2971119"/>
            <a:ext cx="952500" cy="368300"/>
          </a:xfrm>
          <a:prstGeom prst="rect">
            <a:avLst/>
          </a:prstGeom>
        </p:spPr>
      </p:pic>
      <p:pic>
        <p:nvPicPr>
          <p:cNvPr id="14" name="Bildobjekt 13">
            <a:extLst>
              <a:ext uri="{FF2B5EF4-FFF2-40B4-BE49-F238E27FC236}">
                <a16:creationId xmlns:a16="http://schemas.microsoft.com/office/drawing/2014/main" id="{37A2A2CB-B5C8-B94E-9279-A4920C3DAC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7500" y="2945719"/>
            <a:ext cx="952500" cy="368300"/>
          </a:xfrm>
          <a:prstGeom prst="rect">
            <a:avLst/>
          </a:prstGeom>
        </p:spPr>
      </p:pic>
      <p:sp>
        <p:nvSpPr>
          <p:cNvPr id="15" name="Rektangel 14">
            <a:extLst>
              <a:ext uri="{FF2B5EF4-FFF2-40B4-BE49-F238E27FC236}">
                <a16:creationId xmlns:a16="http://schemas.microsoft.com/office/drawing/2014/main" id="{94C7FB20-DBD4-DB42-BE5F-E33C84C3BE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0993" y="2945719"/>
            <a:ext cx="2123804" cy="7386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Eftersom det är lika många stickor i varje ask skriver vi </a:t>
            </a:r>
            <a:r>
              <a:rPr lang="sv-SE" sz="1400" i="1" dirty="0"/>
              <a:t>x </a:t>
            </a:r>
            <a:r>
              <a:rPr lang="sv-SE" sz="1400" dirty="0"/>
              <a:t>under varje ask. 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499A233F-E274-B941-8082-09EC7CD84DD6}"/>
              </a:ext>
            </a:extLst>
          </p:cNvPr>
          <p:cNvSpPr/>
          <p:nvPr/>
        </p:nvSpPr>
        <p:spPr>
          <a:xfrm>
            <a:off x="1353911" y="3788929"/>
            <a:ext cx="7350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kallar antalet tändstickor i varje ask för </a:t>
            </a:r>
            <a:r>
              <a:rPr lang="sv-SE" i="1" dirty="0"/>
              <a:t>x </a:t>
            </a:r>
            <a:r>
              <a:rPr lang="sv-SE" dirty="0"/>
              <a:t>och tecknar sedan en ekvation. 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F7FB7103-89B7-034F-9321-640C0FBF248F}"/>
              </a:ext>
            </a:extLst>
          </p:cNvPr>
          <p:cNvSpPr/>
          <p:nvPr/>
        </p:nvSpPr>
        <p:spPr>
          <a:xfrm>
            <a:off x="3051750" y="4204960"/>
            <a:ext cx="22554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3200" i="1" dirty="0"/>
              <a:t>x </a:t>
            </a:r>
            <a:r>
              <a:rPr lang="sv-SE" sz="3200" dirty="0"/>
              <a:t>+ </a:t>
            </a:r>
            <a:r>
              <a:rPr lang="sv-SE" sz="3200" i="1" dirty="0"/>
              <a:t>x </a:t>
            </a:r>
            <a:r>
              <a:rPr lang="sv-SE" sz="3200" dirty="0"/>
              <a:t>+ 1 = 9 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FFD01596-DC6D-3B4E-BCF7-55440F8C06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0993" y="4328070"/>
            <a:ext cx="2340502" cy="33855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600" dirty="0"/>
              <a:t>Ekvationen kan förenklas.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0288BBCF-FA92-7843-BF99-F2E58B59735A}"/>
              </a:ext>
            </a:extLst>
          </p:cNvPr>
          <p:cNvSpPr/>
          <p:nvPr/>
        </p:nvSpPr>
        <p:spPr>
          <a:xfrm>
            <a:off x="3444255" y="4789735"/>
            <a:ext cx="22554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3200" dirty="0"/>
              <a:t>2</a:t>
            </a:r>
            <a:r>
              <a:rPr lang="sv-SE" sz="3200" i="1" dirty="0"/>
              <a:t>x </a:t>
            </a:r>
            <a:r>
              <a:rPr lang="sv-SE" sz="3200" dirty="0"/>
              <a:t>+ 1 = 9 </a:t>
            </a:r>
          </a:p>
        </p:txBody>
      </p:sp>
    </p:spTree>
    <p:extLst>
      <p:ext uri="{BB962C8B-B14F-4D97-AF65-F5344CB8AC3E}">
        <p14:creationId xmlns:p14="http://schemas.microsoft.com/office/powerpoint/2010/main" val="1035508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 animBg="1"/>
      <p:bldP spid="16" grpId="0"/>
      <p:bldP spid="17" grpId="0"/>
      <p:bldP spid="18" grpId="0" animBg="1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CD4E47A6-5307-3E44-95C6-8A325E0297C5}"/>
              </a:ext>
            </a:extLst>
          </p:cNvPr>
          <p:cNvSpPr/>
          <p:nvPr/>
        </p:nvSpPr>
        <p:spPr>
          <a:xfrm>
            <a:off x="3547344" y="422493"/>
            <a:ext cx="19556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50001"/>
                </a:solidFill>
              </a:rPr>
              <a:t> Balansmetoden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3F7667C9-03CB-8740-AE5C-76B6A79801FE}"/>
              </a:ext>
            </a:extLst>
          </p:cNvPr>
          <p:cNvSpPr/>
          <p:nvPr/>
        </p:nvSpPr>
        <p:spPr>
          <a:xfrm>
            <a:off x="895139" y="1031085"/>
            <a:ext cx="70210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ekvation kan lösas med olika metoder. En sådan är </a:t>
            </a:r>
            <a:r>
              <a:rPr lang="sv-SE" i="1" dirty="0">
                <a:solidFill>
                  <a:srgbClr val="C00000"/>
                </a:solidFill>
              </a:rPr>
              <a:t>balansmetoden</a:t>
            </a:r>
            <a:r>
              <a:rPr lang="sv-SE" dirty="0"/>
              <a:t>. 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1B11A48D-3BBB-B44D-B1F8-F9F44D78C502}"/>
              </a:ext>
            </a:extLst>
          </p:cNvPr>
          <p:cNvSpPr/>
          <p:nvPr/>
        </p:nvSpPr>
        <p:spPr>
          <a:xfrm>
            <a:off x="462675" y="1451093"/>
            <a:ext cx="8157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Den metoden går ut på att man liknar ekvationen vid en balansvåg som väger jämnt.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EEF5C0D-01CC-AE4A-A721-F396E8ED0E76}"/>
              </a:ext>
            </a:extLst>
          </p:cNvPr>
          <p:cNvSpPr/>
          <p:nvPr/>
        </p:nvSpPr>
        <p:spPr>
          <a:xfrm>
            <a:off x="567858" y="1816562"/>
            <a:ext cx="83161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man gör något på den ena sidan måste man göra samma sak på den andra sidan, om det fortfarande ska väga jämnt. </a:t>
            </a:r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989D8E41-4A93-F342-A521-FE50D8213C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1231"/>
          <a:stretch/>
        </p:blipFill>
        <p:spPr>
          <a:xfrm>
            <a:off x="826912" y="2513923"/>
            <a:ext cx="4232300" cy="1145979"/>
          </a:xfrm>
          <a:prstGeom prst="rect">
            <a:avLst/>
          </a:prstGeom>
        </p:spPr>
      </p:pic>
      <p:grpSp>
        <p:nvGrpSpPr>
          <p:cNvPr id="12" name="Grupp 11">
            <a:extLst>
              <a:ext uri="{FF2B5EF4-FFF2-40B4-BE49-F238E27FC236}">
                <a16:creationId xmlns:a16="http://schemas.microsoft.com/office/drawing/2014/main" id="{B1B8A7F2-DB8A-4848-A8B1-9BCA16A7B321}"/>
              </a:ext>
            </a:extLst>
          </p:cNvPr>
          <p:cNvGrpSpPr/>
          <p:nvPr/>
        </p:nvGrpSpPr>
        <p:grpSpPr>
          <a:xfrm>
            <a:off x="1762476" y="3112951"/>
            <a:ext cx="202784" cy="254583"/>
            <a:chOff x="6872942" y="1002503"/>
            <a:chExt cx="240110" cy="331219"/>
          </a:xfrm>
        </p:grpSpPr>
        <p:cxnSp>
          <p:nvCxnSpPr>
            <p:cNvPr id="13" name="Rak 12">
              <a:extLst>
                <a:ext uri="{FF2B5EF4-FFF2-40B4-BE49-F238E27FC236}">
                  <a16:creationId xmlns:a16="http://schemas.microsoft.com/office/drawing/2014/main" id="{0872E9BB-7440-2F45-B64F-E1A131D50764}"/>
                </a:ext>
              </a:extLst>
            </p:cNvPr>
            <p:cNvCxnSpPr/>
            <p:nvPr/>
          </p:nvCxnSpPr>
          <p:spPr>
            <a:xfrm>
              <a:off x="6872942" y="1013850"/>
              <a:ext cx="240110" cy="319872"/>
            </a:xfrm>
            <a:prstGeom prst="line">
              <a:avLst/>
            </a:prstGeom>
            <a:ln w="38100" cmpd="sng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Rak 13">
              <a:extLst>
                <a:ext uri="{FF2B5EF4-FFF2-40B4-BE49-F238E27FC236}">
                  <a16:creationId xmlns:a16="http://schemas.microsoft.com/office/drawing/2014/main" id="{C0FEABA6-9099-6C47-9674-D636DE0899AA}"/>
                </a:ext>
              </a:extLst>
            </p:cNvPr>
            <p:cNvCxnSpPr/>
            <p:nvPr/>
          </p:nvCxnSpPr>
          <p:spPr>
            <a:xfrm flipH="1">
              <a:off x="6872942" y="1002503"/>
              <a:ext cx="216014" cy="319872"/>
            </a:xfrm>
            <a:prstGeom prst="line">
              <a:avLst/>
            </a:prstGeom>
            <a:ln w="38100" cmpd="sng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9" name="Grupp 18">
            <a:extLst>
              <a:ext uri="{FF2B5EF4-FFF2-40B4-BE49-F238E27FC236}">
                <a16:creationId xmlns:a16="http://schemas.microsoft.com/office/drawing/2014/main" id="{E984FAB7-3B54-2E43-8A3E-955138B98A14}"/>
              </a:ext>
            </a:extLst>
          </p:cNvPr>
          <p:cNvGrpSpPr/>
          <p:nvPr/>
        </p:nvGrpSpPr>
        <p:grpSpPr>
          <a:xfrm>
            <a:off x="3954148" y="2624809"/>
            <a:ext cx="202784" cy="254583"/>
            <a:chOff x="6872942" y="1002503"/>
            <a:chExt cx="240110" cy="331219"/>
          </a:xfrm>
        </p:grpSpPr>
        <p:cxnSp>
          <p:nvCxnSpPr>
            <p:cNvPr id="20" name="Rak 19">
              <a:extLst>
                <a:ext uri="{FF2B5EF4-FFF2-40B4-BE49-F238E27FC236}">
                  <a16:creationId xmlns:a16="http://schemas.microsoft.com/office/drawing/2014/main" id="{98EF4172-73DD-0C4F-A495-DDDA3879125C}"/>
                </a:ext>
              </a:extLst>
            </p:cNvPr>
            <p:cNvCxnSpPr/>
            <p:nvPr/>
          </p:nvCxnSpPr>
          <p:spPr>
            <a:xfrm>
              <a:off x="6872942" y="1013850"/>
              <a:ext cx="240110" cy="319872"/>
            </a:xfrm>
            <a:prstGeom prst="line">
              <a:avLst/>
            </a:prstGeom>
            <a:ln w="38100" cmpd="sng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Rak 20">
              <a:extLst>
                <a:ext uri="{FF2B5EF4-FFF2-40B4-BE49-F238E27FC236}">
                  <a16:creationId xmlns:a16="http://schemas.microsoft.com/office/drawing/2014/main" id="{FEA0AA27-E460-3044-A0EE-352403D850EC}"/>
                </a:ext>
              </a:extLst>
            </p:cNvPr>
            <p:cNvCxnSpPr/>
            <p:nvPr/>
          </p:nvCxnSpPr>
          <p:spPr>
            <a:xfrm flipH="1">
              <a:off x="6872942" y="1002503"/>
              <a:ext cx="216014" cy="319872"/>
            </a:xfrm>
            <a:prstGeom prst="line">
              <a:avLst/>
            </a:prstGeom>
            <a:ln w="38100" cmpd="sng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8" name="Rektangel 47">
            <a:extLst>
              <a:ext uri="{FF2B5EF4-FFF2-40B4-BE49-F238E27FC236}">
                <a16:creationId xmlns:a16="http://schemas.microsoft.com/office/drawing/2014/main" id="{E174D4A2-4932-B744-8BFB-1C0B1B2A5623}"/>
              </a:ext>
            </a:extLst>
          </p:cNvPr>
          <p:cNvSpPr/>
          <p:nvPr/>
        </p:nvSpPr>
        <p:spPr>
          <a:xfrm>
            <a:off x="6061598" y="2651106"/>
            <a:ext cx="22554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3200" dirty="0"/>
              <a:t>2</a:t>
            </a:r>
            <a:r>
              <a:rPr lang="sv-SE" sz="3200" i="1" dirty="0"/>
              <a:t>x </a:t>
            </a:r>
            <a:r>
              <a:rPr lang="sv-SE" sz="3200" dirty="0"/>
              <a:t>+ 1 = 9 </a:t>
            </a:r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0E95B0E0-C832-7847-90FF-9E95A18FCC52}"/>
              </a:ext>
            </a:extLst>
          </p:cNvPr>
          <p:cNvSpPr/>
          <p:nvPr/>
        </p:nvSpPr>
        <p:spPr>
          <a:xfrm>
            <a:off x="5350675" y="3140111"/>
            <a:ext cx="32692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3200" dirty="0"/>
              <a:t>2</a:t>
            </a:r>
            <a:r>
              <a:rPr lang="sv-SE" sz="3200" i="1" dirty="0"/>
              <a:t>x </a:t>
            </a:r>
            <a:r>
              <a:rPr lang="sv-SE" sz="3200" dirty="0"/>
              <a:t>+ 1 </a:t>
            </a:r>
            <a:r>
              <a:rPr lang="sv-SE" sz="3200" dirty="0">
                <a:solidFill>
                  <a:srgbClr val="C00000"/>
                </a:solidFill>
              </a:rPr>
              <a:t>– 1  </a:t>
            </a:r>
            <a:r>
              <a:rPr lang="sv-SE" sz="3200" dirty="0"/>
              <a:t>= 9 </a:t>
            </a:r>
            <a:r>
              <a:rPr lang="sv-SE" sz="3200" dirty="0">
                <a:solidFill>
                  <a:srgbClr val="C00000"/>
                </a:solidFill>
              </a:rPr>
              <a:t>– 1 </a:t>
            </a:r>
            <a:r>
              <a:rPr lang="sv-SE" sz="3200" dirty="0"/>
              <a:t> </a:t>
            </a:r>
          </a:p>
        </p:txBody>
      </p:sp>
      <p:sp>
        <p:nvSpPr>
          <p:cNvPr id="51" name="Rektangel 50">
            <a:extLst>
              <a:ext uri="{FF2B5EF4-FFF2-40B4-BE49-F238E27FC236}">
                <a16:creationId xmlns:a16="http://schemas.microsoft.com/office/drawing/2014/main" id="{375A10E9-BA51-7A41-9B49-B09213646143}"/>
              </a:ext>
            </a:extLst>
          </p:cNvPr>
          <p:cNvSpPr/>
          <p:nvPr/>
        </p:nvSpPr>
        <p:spPr>
          <a:xfrm>
            <a:off x="6686316" y="3759002"/>
            <a:ext cx="1352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3200" dirty="0"/>
              <a:t>2</a:t>
            </a:r>
            <a:r>
              <a:rPr lang="sv-SE" sz="3200" i="1" dirty="0"/>
              <a:t>x </a:t>
            </a:r>
            <a:r>
              <a:rPr lang="sv-SE" sz="3200" dirty="0"/>
              <a:t>= 8 </a:t>
            </a:r>
          </a:p>
        </p:txBody>
      </p:sp>
      <p:grpSp>
        <p:nvGrpSpPr>
          <p:cNvPr id="61" name="Grupp 60">
            <a:extLst>
              <a:ext uri="{FF2B5EF4-FFF2-40B4-BE49-F238E27FC236}">
                <a16:creationId xmlns:a16="http://schemas.microsoft.com/office/drawing/2014/main" id="{4A25A596-3BFD-DA4C-8991-15B929BB459B}"/>
              </a:ext>
            </a:extLst>
          </p:cNvPr>
          <p:cNvGrpSpPr/>
          <p:nvPr/>
        </p:nvGrpSpPr>
        <p:grpSpPr>
          <a:xfrm>
            <a:off x="6679349" y="4300638"/>
            <a:ext cx="1265123" cy="947830"/>
            <a:chOff x="6679349" y="4300638"/>
            <a:chExt cx="1265123" cy="947830"/>
          </a:xfrm>
        </p:grpSpPr>
        <p:grpSp>
          <p:nvGrpSpPr>
            <p:cNvPr id="52" name="Grupp 51">
              <a:extLst>
                <a:ext uri="{FF2B5EF4-FFF2-40B4-BE49-F238E27FC236}">
                  <a16:creationId xmlns:a16="http://schemas.microsoft.com/office/drawing/2014/main" id="{5400F698-23EF-7A47-9C4B-627E460B49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79349" y="4300641"/>
              <a:ext cx="577954" cy="947827"/>
              <a:chOff x="3863849" y="1968499"/>
              <a:chExt cx="332111" cy="474647"/>
            </a:xfrm>
          </p:grpSpPr>
          <p:sp>
            <p:nvSpPr>
              <p:cNvPr id="53" name="textruta 8">
                <a:extLst>
                  <a:ext uri="{FF2B5EF4-FFF2-40B4-BE49-F238E27FC236}">
                    <a16:creationId xmlns:a16="http://schemas.microsoft.com/office/drawing/2014/main" id="{15EC50DD-B7D0-2342-BE7D-7345425EA65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67851" y="1968499"/>
                <a:ext cx="328109" cy="292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3200" dirty="0">
                    <a:latin typeface="+mn-lt"/>
                    <a:cs typeface="Bradley Hand Bold"/>
                  </a:rPr>
                  <a:t>2</a:t>
                </a:r>
                <a:r>
                  <a:rPr lang="sv-SE" sz="3200" i="1" dirty="0">
                    <a:latin typeface="+mn-lt"/>
                    <a:cs typeface="Bradley Hand Bold"/>
                  </a:rPr>
                  <a:t>x</a:t>
                </a:r>
              </a:p>
            </p:txBody>
          </p:sp>
          <p:sp>
            <p:nvSpPr>
              <p:cNvPr id="54" name="textruta 9">
                <a:extLst>
                  <a:ext uri="{FF2B5EF4-FFF2-40B4-BE49-F238E27FC236}">
                    <a16:creationId xmlns:a16="http://schemas.microsoft.com/office/drawing/2014/main" id="{AA01C728-3107-9147-AEAE-A8064F7665E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63849" y="2150306"/>
                <a:ext cx="279289" cy="292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3200" dirty="0">
                    <a:solidFill>
                      <a:srgbClr val="C00000"/>
                    </a:solidFill>
                    <a:latin typeface="+mn-lt"/>
                    <a:cs typeface="Bradley Hand Bold"/>
                  </a:rPr>
                  <a:t> 2</a:t>
                </a:r>
              </a:p>
            </p:txBody>
          </p:sp>
          <p:cxnSp>
            <p:nvCxnSpPr>
              <p:cNvPr id="55" name="Rak 54">
                <a:extLst>
                  <a:ext uri="{FF2B5EF4-FFF2-40B4-BE49-F238E27FC236}">
                    <a16:creationId xmlns:a16="http://schemas.microsoft.com/office/drawing/2014/main" id="{DFBD2EF8-1E40-4F49-BA0D-8DA1C9C54E21}"/>
                  </a:ext>
                </a:extLst>
              </p:cNvPr>
              <p:cNvCxnSpPr/>
              <p:nvPr/>
            </p:nvCxnSpPr>
            <p:spPr>
              <a:xfrm>
                <a:off x="3926585" y="2203123"/>
                <a:ext cx="209242" cy="0"/>
              </a:xfrm>
              <a:prstGeom prst="line">
                <a:avLst/>
              </a:prstGeom>
              <a:ln w="22225" cmpd="sng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Grupp 55">
              <a:extLst>
                <a:ext uri="{FF2B5EF4-FFF2-40B4-BE49-F238E27FC236}">
                  <a16:creationId xmlns:a16="http://schemas.microsoft.com/office/drawing/2014/main" id="{83BABF9F-CA2B-1B4D-98E5-53AD7B0005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58441" y="4300638"/>
              <a:ext cx="486031" cy="942437"/>
              <a:chOff x="3863849" y="1971198"/>
              <a:chExt cx="279289" cy="471948"/>
            </a:xfrm>
          </p:grpSpPr>
          <p:sp>
            <p:nvSpPr>
              <p:cNvPr id="57" name="textruta 8">
                <a:extLst>
                  <a:ext uri="{FF2B5EF4-FFF2-40B4-BE49-F238E27FC236}">
                    <a16:creationId xmlns:a16="http://schemas.microsoft.com/office/drawing/2014/main" id="{1D5487D0-9C4A-B340-94E3-C3E0740E4CF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09964" y="1971198"/>
                <a:ext cx="225863" cy="292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3200" dirty="0">
                    <a:latin typeface="+mn-lt"/>
                    <a:cs typeface="Bradley Hand Bold"/>
                  </a:rPr>
                  <a:t>8</a:t>
                </a:r>
                <a:endParaRPr lang="sv-SE" sz="3200" i="1" dirty="0">
                  <a:latin typeface="+mn-lt"/>
                  <a:cs typeface="Bradley Hand Bold"/>
                </a:endParaRPr>
              </a:p>
            </p:txBody>
          </p:sp>
          <p:sp>
            <p:nvSpPr>
              <p:cNvPr id="58" name="textruta 9">
                <a:extLst>
                  <a:ext uri="{FF2B5EF4-FFF2-40B4-BE49-F238E27FC236}">
                    <a16:creationId xmlns:a16="http://schemas.microsoft.com/office/drawing/2014/main" id="{5A2A045E-3A67-5542-B033-02B40C8B9D8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63849" y="2150306"/>
                <a:ext cx="279289" cy="292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3200" dirty="0">
                    <a:solidFill>
                      <a:srgbClr val="C00000"/>
                    </a:solidFill>
                    <a:latin typeface="+mn-lt"/>
                    <a:cs typeface="Bradley Hand Bold"/>
                  </a:rPr>
                  <a:t> 2</a:t>
                </a:r>
              </a:p>
            </p:txBody>
          </p:sp>
          <p:cxnSp>
            <p:nvCxnSpPr>
              <p:cNvPr id="59" name="Rak 58">
                <a:extLst>
                  <a:ext uri="{FF2B5EF4-FFF2-40B4-BE49-F238E27FC236}">
                    <a16:creationId xmlns:a16="http://schemas.microsoft.com/office/drawing/2014/main" id="{7AE62B59-4285-5C4D-ADF1-2C94FFA58FB0}"/>
                  </a:ext>
                </a:extLst>
              </p:cNvPr>
              <p:cNvCxnSpPr/>
              <p:nvPr/>
            </p:nvCxnSpPr>
            <p:spPr>
              <a:xfrm>
                <a:off x="3926585" y="2203123"/>
                <a:ext cx="209242" cy="0"/>
              </a:xfrm>
              <a:prstGeom prst="line">
                <a:avLst/>
              </a:prstGeom>
              <a:ln w="22225" cmpd="sng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F6286ADC-BAF1-9F41-B429-5A22EFB3096E}"/>
                </a:ext>
              </a:extLst>
            </p:cNvPr>
            <p:cNvSpPr/>
            <p:nvPr/>
          </p:nvSpPr>
          <p:spPr>
            <a:xfrm>
              <a:off x="7181376" y="4433947"/>
              <a:ext cx="34483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3200" dirty="0"/>
                <a:t>= </a:t>
              </a:r>
            </a:p>
          </p:txBody>
        </p:sp>
      </p:grpSp>
      <p:sp>
        <p:nvSpPr>
          <p:cNvPr id="62" name="Rektangel 61">
            <a:extLst>
              <a:ext uri="{FF2B5EF4-FFF2-40B4-BE49-F238E27FC236}">
                <a16:creationId xmlns:a16="http://schemas.microsoft.com/office/drawing/2014/main" id="{2CC5FFBC-B035-A047-86CF-20D51B90ADEE}"/>
              </a:ext>
            </a:extLst>
          </p:cNvPr>
          <p:cNvSpPr/>
          <p:nvPr/>
        </p:nvSpPr>
        <p:spPr>
          <a:xfrm>
            <a:off x="6917865" y="5526227"/>
            <a:ext cx="1352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3200" i="1" dirty="0"/>
              <a:t>x </a:t>
            </a:r>
            <a:r>
              <a:rPr lang="sv-SE" sz="3200" dirty="0"/>
              <a:t>= 4 </a:t>
            </a:r>
          </a:p>
        </p:txBody>
      </p:sp>
      <p:grpSp>
        <p:nvGrpSpPr>
          <p:cNvPr id="101" name="Grupp 100">
            <a:extLst>
              <a:ext uri="{FF2B5EF4-FFF2-40B4-BE49-F238E27FC236}">
                <a16:creationId xmlns:a16="http://schemas.microsoft.com/office/drawing/2014/main" id="{CB2569D7-6E1A-294B-ADD2-9609518BCC8C}"/>
              </a:ext>
            </a:extLst>
          </p:cNvPr>
          <p:cNvGrpSpPr/>
          <p:nvPr/>
        </p:nvGrpSpPr>
        <p:grpSpPr>
          <a:xfrm>
            <a:off x="853915" y="3771235"/>
            <a:ext cx="4232300" cy="1145979"/>
            <a:chOff x="927481" y="3213601"/>
            <a:chExt cx="4232300" cy="1145979"/>
          </a:xfrm>
        </p:grpSpPr>
        <p:grpSp>
          <p:nvGrpSpPr>
            <p:cNvPr id="27" name="Grupp 26">
              <a:extLst>
                <a:ext uri="{FF2B5EF4-FFF2-40B4-BE49-F238E27FC236}">
                  <a16:creationId xmlns:a16="http://schemas.microsoft.com/office/drawing/2014/main" id="{AB67396B-0BE0-9348-9485-0176694F9E46}"/>
                </a:ext>
              </a:extLst>
            </p:cNvPr>
            <p:cNvGrpSpPr/>
            <p:nvPr/>
          </p:nvGrpSpPr>
          <p:grpSpPr>
            <a:xfrm>
              <a:off x="927481" y="3213601"/>
              <a:ext cx="4232300" cy="1145979"/>
              <a:chOff x="2591486" y="3770788"/>
              <a:chExt cx="4232300" cy="1145979"/>
            </a:xfrm>
          </p:grpSpPr>
          <p:pic>
            <p:nvPicPr>
              <p:cNvPr id="24" name="Bildobjekt 23">
                <a:extLst>
                  <a:ext uri="{FF2B5EF4-FFF2-40B4-BE49-F238E27FC236}">
                    <a16:creationId xmlns:a16="http://schemas.microsoft.com/office/drawing/2014/main" id="{C478A415-2B84-1840-9BD3-D9C00C42AA4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b="31231"/>
              <a:stretch/>
            </p:blipFill>
            <p:spPr>
              <a:xfrm>
                <a:off x="2591486" y="3770788"/>
                <a:ext cx="4232300" cy="1145979"/>
              </a:xfrm>
              <a:prstGeom prst="rect">
                <a:avLst/>
              </a:prstGeom>
            </p:spPr>
          </p:pic>
          <p:pic>
            <p:nvPicPr>
              <p:cNvPr id="25" name="Bildobjekt 24">
                <a:extLst>
                  <a:ext uri="{FF2B5EF4-FFF2-40B4-BE49-F238E27FC236}">
                    <a16:creationId xmlns:a16="http://schemas.microsoft.com/office/drawing/2014/main" id="{ED766329-703D-9041-ABE7-8FAE421A8B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453874" y="4376948"/>
                <a:ext cx="282740" cy="267078"/>
              </a:xfrm>
              <a:prstGeom prst="ellipse">
                <a:avLst/>
              </a:prstGeom>
            </p:spPr>
          </p:pic>
          <p:pic>
            <p:nvPicPr>
              <p:cNvPr id="26" name="Bildobjekt 25">
                <a:extLst>
                  <a:ext uri="{FF2B5EF4-FFF2-40B4-BE49-F238E27FC236}">
                    <a16:creationId xmlns:a16="http://schemas.microsoft.com/office/drawing/2014/main" id="{DA5CB3D0-F6B0-F442-B66B-B880F15EFB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69280" y="3910357"/>
                <a:ext cx="271146" cy="270973"/>
              </a:xfrm>
              <a:prstGeom prst="ellipse">
                <a:avLst/>
              </a:prstGeom>
            </p:spPr>
          </p:pic>
        </p:grpSp>
        <p:sp>
          <p:nvSpPr>
            <p:cNvPr id="99" name="Frihandsfigur 98">
              <a:extLst>
                <a:ext uri="{FF2B5EF4-FFF2-40B4-BE49-F238E27FC236}">
                  <a16:creationId xmlns:a16="http://schemas.microsoft.com/office/drawing/2014/main" id="{76B97658-7C49-8949-ABC4-924A772161DB}"/>
                </a:ext>
              </a:extLst>
            </p:cNvPr>
            <p:cNvSpPr/>
            <p:nvPr/>
          </p:nvSpPr>
          <p:spPr>
            <a:xfrm>
              <a:off x="1793167" y="3989316"/>
              <a:ext cx="272478" cy="145804"/>
            </a:xfrm>
            <a:custGeom>
              <a:avLst/>
              <a:gdLst>
                <a:gd name="connsiteX0" fmla="*/ 5175 w 533939"/>
                <a:gd name="connsiteY0" fmla="*/ 7290 h 106733"/>
                <a:gd name="connsiteX1" fmla="*/ 87725 w 533939"/>
                <a:gd name="connsiteY1" fmla="*/ 7290 h 106733"/>
                <a:gd name="connsiteX2" fmla="*/ 170275 w 533939"/>
                <a:gd name="connsiteY2" fmla="*/ 940 h 106733"/>
                <a:gd name="connsiteX3" fmla="*/ 268700 w 533939"/>
                <a:gd name="connsiteY3" fmla="*/ 940 h 106733"/>
                <a:gd name="connsiteX4" fmla="*/ 386175 w 533939"/>
                <a:gd name="connsiteY4" fmla="*/ 940 h 106733"/>
                <a:gd name="connsiteX5" fmla="*/ 468725 w 533939"/>
                <a:gd name="connsiteY5" fmla="*/ 13640 h 106733"/>
                <a:gd name="connsiteX6" fmla="*/ 532225 w 533939"/>
                <a:gd name="connsiteY6" fmla="*/ 16815 h 106733"/>
                <a:gd name="connsiteX7" fmla="*/ 513175 w 533939"/>
                <a:gd name="connsiteY7" fmla="*/ 42215 h 106733"/>
                <a:gd name="connsiteX8" fmla="*/ 484600 w 533939"/>
                <a:gd name="connsiteY8" fmla="*/ 67615 h 106733"/>
                <a:gd name="connsiteX9" fmla="*/ 443325 w 533939"/>
                <a:gd name="connsiteY9" fmla="*/ 99365 h 106733"/>
                <a:gd name="connsiteX10" fmla="*/ 424275 w 533939"/>
                <a:gd name="connsiteY10" fmla="*/ 105715 h 106733"/>
                <a:gd name="connsiteX11" fmla="*/ 389350 w 533939"/>
                <a:gd name="connsiteY11" fmla="*/ 83490 h 106733"/>
                <a:gd name="connsiteX12" fmla="*/ 300450 w 533939"/>
                <a:gd name="connsiteY12" fmla="*/ 83490 h 106733"/>
                <a:gd name="connsiteX13" fmla="*/ 205200 w 533939"/>
                <a:gd name="connsiteY13" fmla="*/ 70790 h 106733"/>
                <a:gd name="connsiteX14" fmla="*/ 154400 w 533939"/>
                <a:gd name="connsiteY14" fmla="*/ 77140 h 106733"/>
                <a:gd name="connsiteX15" fmla="*/ 27400 w 533939"/>
                <a:gd name="connsiteY15" fmla="*/ 77140 h 106733"/>
                <a:gd name="connsiteX16" fmla="*/ 5175 w 533939"/>
                <a:gd name="connsiteY16" fmla="*/ 7290 h 10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33939" h="106733">
                  <a:moveTo>
                    <a:pt x="5175" y="7290"/>
                  </a:moveTo>
                  <a:cubicBezTo>
                    <a:pt x="15229" y="-4352"/>
                    <a:pt x="60208" y="8348"/>
                    <a:pt x="87725" y="7290"/>
                  </a:cubicBezTo>
                  <a:cubicBezTo>
                    <a:pt x="115242" y="6232"/>
                    <a:pt x="140113" y="1998"/>
                    <a:pt x="170275" y="940"/>
                  </a:cubicBezTo>
                  <a:cubicBezTo>
                    <a:pt x="200437" y="-118"/>
                    <a:pt x="268700" y="940"/>
                    <a:pt x="268700" y="940"/>
                  </a:cubicBezTo>
                  <a:cubicBezTo>
                    <a:pt x="304683" y="940"/>
                    <a:pt x="352838" y="-1177"/>
                    <a:pt x="386175" y="940"/>
                  </a:cubicBezTo>
                  <a:cubicBezTo>
                    <a:pt x="419512" y="3057"/>
                    <a:pt x="444383" y="10994"/>
                    <a:pt x="468725" y="13640"/>
                  </a:cubicBezTo>
                  <a:cubicBezTo>
                    <a:pt x="493067" y="16286"/>
                    <a:pt x="524817" y="12053"/>
                    <a:pt x="532225" y="16815"/>
                  </a:cubicBezTo>
                  <a:cubicBezTo>
                    <a:pt x="539633" y="21578"/>
                    <a:pt x="521113" y="33748"/>
                    <a:pt x="513175" y="42215"/>
                  </a:cubicBezTo>
                  <a:cubicBezTo>
                    <a:pt x="505238" y="50682"/>
                    <a:pt x="496242" y="58090"/>
                    <a:pt x="484600" y="67615"/>
                  </a:cubicBezTo>
                  <a:cubicBezTo>
                    <a:pt x="472958" y="77140"/>
                    <a:pt x="453379" y="93015"/>
                    <a:pt x="443325" y="99365"/>
                  </a:cubicBezTo>
                  <a:cubicBezTo>
                    <a:pt x="433271" y="105715"/>
                    <a:pt x="433271" y="108361"/>
                    <a:pt x="424275" y="105715"/>
                  </a:cubicBezTo>
                  <a:cubicBezTo>
                    <a:pt x="415279" y="103069"/>
                    <a:pt x="409988" y="87194"/>
                    <a:pt x="389350" y="83490"/>
                  </a:cubicBezTo>
                  <a:cubicBezTo>
                    <a:pt x="368712" y="79786"/>
                    <a:pt x="331142" y="85607"/>
                    <a:pt x="300450" y="83490"/>
                  </a:cubicBezTo>
                  <a:cubicBezTo>
                    <a:pt x="269758" y="81373"/>
                    <a:pt x="229542" y="71848"/>
                    <a:pt x="205200" y="70790"/>
                  </a:cubicBezTo>
                  <a:cubicBezTo>
                    <a:pt x="180858" y="69732"/>
                    <a:pt x="184033" y="76082"/>
                    <a:pt x="154400" y="77140"/>
                  </a:cubicBezTo>
                  <a:cubicBezTo>
                    <a:pt x="124767" y="78198"/>
                    <a:pt x="56504" y="89311"/>
                    <a:pt x="27400" y="77140"/>
                  </a:cubicBezTo>
                  <a:cubicBezTo>
                    <a:pt x="-1704" y="64969"/>
                    <a:pt x="-4879" y="18932"/>
                    <a:pt x="5175" y="7290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bg1">
                    <a:lumMod val="85000"/>
                    <a:shade val="30000"/>
                    <a:satMod val="115000"/>
                  </a:schemeClr>
                </a:gs>
                <a:gs pos="96000">
                  <a:schemeClr val="bg1">
                    <a:lumMod val="85000"/>
                    <a:shade val="67500"/>
                    <a:satMod val="115000"/>
                    <a:alpha val="45845"/>
                  </a:schemeClr>
                </a:gs>
                <a:gs pos="30000">
                  <a:schemeClr val="bg1">
                    <a:shade val="100000"/>
                    <a:satMod val="115000"/>
                    <a:alpha val="27000"/>
                    <a:lumMod val="57000"/>
                    <a:lumOff val="43000"/>
                  </a:schemeClr>
                </a:gs>
              </a:gsLst>
              <a:lin ang="3600000" scaled="0"/>
              <a:tileRect/>
            </a:gradFill>
            <a:ln w="9525">
              <a:solidFill>
                <a:schemeClr val="bg1">
                  <a:lumMod val="85000"/>
                  <a:alpha val="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 dirty="0"/>
            </a:p>
          </p:txBody>
        </p:sp>
      </p:grpSp>
      <p:sp>
        <p:nvSpPr>
          <p:cNvPr id="45" name="Frihandsfigur 44">
            <a:extLst>
              <a:ext uri="{FF2B5EF4-FFF2-40B4-BE49-F238E27FC236}">
                <a16:creationId xmlns:a16="http://schemas.microsoft.com/office/drawing/2014/main" id="{902AC3E2-72F4-D042-8B04-86C70020FBB5}"/>
              </a:ext>
            </a:extLst>
          </p:cNvPr>
          <p:cNvSpPr/>
          <p:nvPr/>
        </p:nvSpPr>
        <p:spPr>
          <a:xfrm>
            <a:off x="4138329" y="3888269"/>
            <a:ext cx="610970" cy="760356"/>
          </a:xfrm>
          <a:custGeom>
            <a:avLst/>
            <a:gdLst>
              <a:gd name="connsiteX0" fmla="*/ 122171 w 610970"/>
              <a:gd name="connsiteY0" fmla="*/ 11472 h 760356"/>
              <a:gd name="connsiteX1" fmla="*/ 201823 w 610970"/>
              <a:gd name="connsiteY1" fmla="*/ 8286 h 760356"/>
              <a:gd name="connsiteX2" fmla="*/ 319707 w 610970"/>
              <a:gd name="connsiteY2" fmla="*/ 87937 h 760356"/>
              <a:gd name="connsiteX3" fmla="*/ 488568 w 610970"/>
              <a:gd name="connsiteY3" fmla="*/ 349194 h 760356"/>
              <a:gd name="connsiteX4" fmla="*/ 606453 w 610970"/>
              <a:gd name="connsiteY4" fmla="*/ 620010 h 760356"/>
              <a:gd name="connsiteX5" fmla="*/ 533173 w 610970"/>
              <a:gd name="connsiteY5" fmla="*/ 737894 h 760356"/>
              <a:gd name="connsiteX6" fmla="*/ 64822 w 610970"/>
              <a:gd name="connsiteY6" fmla="*/ 737894 h 760356"/>
              <a:gd name="connsiteX7" fmla="*/ 64822 w 610970"/>
              <a:gd name="connsiteY7" fmla="*/ 505311 h 760356"/>
              <a:gd name="connsiteX8" fmla="*/ 198637 w 610970"/>
              <a:gd name="connsiteY8" fmla="*/ 460707 h 760356"/>
              <a:gd name="connsiteX9" fmla="*/ 173148 w 610970"/>
              <a:gd name="connsiteY9" fmla="*/ 301403 h 760356"/>
              <a:gd name="connsiteX10" fmla="*/ 13845 w 610970"/>
              <a:gd name="connsiteY10" fmla="*/ 212194 h 760356"/>
              <a:gd name="connsiteX11" fmla="*/ 23403 w 610970"/>
              <a:gd name="connsiteY11" fmla="*/ 87937 h 760356"/>
              <a:gd name="connsiteX12" fmla="*/ 122171 w 610970"/>
              <a:gd name="connsiteY12" fmla="*/ 11472 h 760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0970" h="760356">
                <a:moveTo>
                  <a:pt x="122171" y="11472"/>
                </a:moveTo>
                <a:cubicBezTo>
                  <a:pt x="151908" y="-1803"/>
                  <a:pt x="168900" y="-4458"/>
                  <a:pt x="201823" y="8286"/>
                </a:cubicBezTo>
                <a:cubicBezTo>
                  <a:pt x="234746" y="21030"/>
                  <a:pt x="271916" y="31119"/>
                  <a:pt x="319707" y="87937"/>
                </a:cubicBezTo>
                <a:cubicBezTo>
                  <a:pt x="367498" y="144755"/>
                  <a:pt x="440777" y="260515"/>
                  <a:pt x="488568" y="349194"/>
                </a:cubicBezTo>
                <a:cubicBezTo>
                  <a:pt x="536359" y="437873"/>
                  <a:pt x="599019" y="555227"/>
                  <a:pt x="606453" y="620010"/>
                </a:cubicBezTo>
                <a:cubicBezTo>
                  <a:pt x="613887" y="684793"/>
                  <a:pt x="623445" y="718247"/>
                  <a:pt x="533173" y="737894"/>
                </a:cubicBezTo>
                <a:cubicBezTo>
                  <a:pt x="442901" y="757541"/>
                  <a:pt x="142880" y="776658"/>
                  <a:pt x="64822" y="737894"/>
                </a:cubicBezTo>
                <a:cubicBezTo>
                  <a:pt x="-13236" y="699130"/>
                  <a:pt x="42520" y="551509"/>
                  <a:pt x="64822" y="505311"/>
                </a:cubicBezTo>
                <a:cubicBezTo>
                  <a:pt x="87124" y="459113"/>
                  <a:pt x="180583" y="494692"/>
                  <a:pt x="198637" y="460707"/>
                </a:cubicBezTo>
                <a:cubicBezTo>
                  <a:pt x="216691" y="426722"/>
                  <a:pt x="203947" y="342822"/>
                  <a:pt x="173148" y="301403"/>
                </a:cubicBezTo>
                <a:cubicBezTo>
                  <a:pt x="142349" y="259984"/>
                  <a:pt x="38802" y="247772"/>
                  <a:pt x="13845" y="212194"/>
                </a:cubicBezTo>
                <a:cubicBezTo>
                  <a:pt x="-11112" y="176616"/>
                  <a:pt x="1100" y="123515"/>
                  <a:pt x="23403" y="87937"/>
                </a:cubicBezTo>
                <a:cubicBezTo>
                  <a:pt x="45705" y="52359"/>
                  <a:pt x="92434" y="24747"/>
                  <a:pt x="122171" y="11472"/>
                </a:cubicBezTo>
                <a:close/>
              </a:path>
            </a:pathLst>
          </a:cu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6" name="Frihandsfigur 45">
            <a:extLst>
              <a:ext uri="{FF2B5EF4-FFF2-40B4-BE49-F238E27FC236}">
                <a16:creationId xmlns:a16="http://schemas.microsoft.com/office/drawing/2014/main" id="{BC3E5EF6-7E1A-4348-B4C4-8B4DBEDE140A}"/>
              </a:ext>
            </a:extLst>
          </p:cNvPr>
          <p:cNvSpPr/>
          <p:nvPr/>
        </p:nvSpPr>
        <p:spPr>
          <a:xfrm>
            <a:off x="3654173" y="4102206"/>
            <a:ext cx="699641" cy="542267"/>
          </a:xfrm>
          <a:custGeom>
            <a:avLst/>
            <a:gdLst>
              <a:gd name="connsiteX0" fmla="*/ 16906 w 699641"/>
              <a:gd name="connsiteY0" fmla="*/ 457050 h 542267"/>
              <a:gd name="connsiteX1" fmla="*/ 975 w 699641"/>
              <a:gd name="connsiteY1" fmla="*/ 390142 h 542267"/>
              <a:gd name="connsiteX2" fmla="*/ 26464 w 699641"/>
              <a:gd name="connsiteY2" fmla="*/ 256328 h 542267"/>
              <a:gd name="connsiteX3" fmla="*/ 122046 w 699641"/>
              <a:gd name="connsiteY3" fmla="*/ 93839 h 542267"/>
              <a:gd name="connsiteX4" fmla="*/ 297279 w 699641"/>
              <a:gd name="connsiteY4" fmla="*/ 4629 h 542267"/>
              <a:gd name="connsiteX5" fmla="*/ 469327 w 699641"/>
              <a:gd name="connsiteY5" fmla="*/ 14187 h 542267"/>
              <a:gd name="connsiteX6" fmla="*/ 548978 w 699641"/>
              <a:gd name="connsiteY6" fmla="*/ 26931 h 542267"/>
              <a:gd name="connsiteX7" fmla="*/ 635002 w 699641"/>
              <a:gd name="connsiteY7" fmla="*/ 68350 h 542267"/>
              <a:gd name="connsiteX8" fmla="*/ 685979 w 699641"/>
              <a:gd name="connsiteY8" fmla="*/ 151188 h 542267"/>
              <a:gd name="connsiteX9" fmla="*/ 698723 w 699641"/>
              <a:gd name="connsiteY9" fmla="*/ 227653 h 542267"/>
              <a:gd name="connsiteX10" fmla="*/ 666862 w 699641"/>
              <a:gd name="connsiteY10" fmla="*/ 253142 h 542267"/>
              <a:gd name="connsiteX11" fmla="*/ 574467 w 699641"/>
              <a:gd name="connsiteY11" fmla="*/ 275444 h 542267"/>
              <a:gd name="connsiteX12" fmla="*/ 533048 w 699641"/>
              <a:gd name="connsiteY12" fmla="*/ 335979 h 542267"/>
              <a:gd name="connsiteX13" fmla="*/ 513931 w 699641"/>
              <a:gd name="connsiteY13" fmla="*/ 441119 h 542267"/>
              <a:gd name="connsiteX14" fmla="*/ 523490 w 699641"/>
              <a:gd name="connsiteY14" fmla="*/ 511213 h 542267"/>
              <a:gd name="connsiteX15" fmla="*/ 434280 w 699641"/>
              <a:gd name="connsiteY15" fmla="*/ 539887 h 542267"/>
              <a:gd name="connsiteX16" fmla="*/ 239930 w 699641"/>
              <a:gd name="connsiteY16" fmla="*/ 539887 h 542267"/>
              <a:gd name="connsiteX17" fmla="*/ 118860 w 699641"/>
              <a:gd name="connsiteY17" fmla="*/ 533515 h 542267"/>
              <a:gd name="connsiteX18" fmla="*/ 16906 w 699641"/>
              <a:gd name="connsiteY18" fmla="*/ 457050 h 542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99641" h="542267">
                <a:moveTo>
                  <a:pt x="16906" y="457050"/>
                </a:moveTo>
                <a:cubicBezTo>
                  <a:pt x="-2741" y="433155"/>
                  <a:pt x="-618" y="423596"/>
                  <a:pt x="975" y="390142"/>
                </a:cubicBezTo>
                <a:cubicBezTo>
                  <a:pt x="2568" y="356688"/>
                  <a:pt x="6286" y="305712"/>
                  <a:pt x="26464" y="256328"/>
                </a:cubicBezTo>
                <a:cubicBezTo>
                  <a:pt x="46642" y="206944"/>
                  <a:pt x="76910" y="135789"/>
                  <a:pt x="122046" y="93839"/>
                </a:cubicBezTo>
                <a:cubicBezTo>
                  <a:pt x="167182" y="51889"/>
                  <a:pt x="239399" y="17904"/>
                  <a:pt x="297279" y="4629"/>
                </a:cubicBezTo>
                <a:cubicBezTo>
                  <a:pt x="355159" y="-8646"/>
                  <a:pt x="427377" y="10470"/>
                  <a:pt x="469327" y="14187"/>
                </a:cubicBezTo>
                <a:cubicBezTo>
                  <a:pt x="511277" y="17904"/>
                  <a:pt x="521366" y="17904"/>
                  <a:pt x="548978" y="26931"/>
                </a:cubicBezTo>
                <a:cubicBezTo>
                  <a:pt x="576590" y="35958"/>
                  <a:pt x="612169" y="47641"/>
                  <a:pt x="635002" y="68350"/>
                </a:cubicBezTo>
                <a:cubicBezTo>
                  <a:pt x="657835" y="89059"/>
                  <a:pt x="675359" y="124637"/>
                  <a:pt x="685979" y="151188"/>
                </a:cubicBezTo>
                <a:cubicBezTo>
                  <a:pt x="696599" y="177738"/>
                  <a:pt x="701909" y="210661"/>
                  <a:pt x="698723" y="227653"/>
                </a:cubicBezTo>
                <a:cubicBezTo>
                  <a:pt x="695537" y="244645"/>
                  <a:pt x="687571" y="245177"/>
                  <a:pt x="666862" y="253142"/>
                </a:cubicBezTo>
                <a:cubicBezTo>
                  <a:pt x="646153" y="261107"/>
                  <a:pt x="596769" y="261638"/>
                  <a:pt x="574467" y="275444"/>
                </a:cubicBezTo>
                <a:cubicBezTo>
                  <a:pt x="552165" y="289250"/>
                  <a:pt x="543137" y="308367"/>
                  <a:pt x="533048" y="335979"/>
                </a:cubicBezTo>
                <a:cubicBezTo>
                  <a:pt x="522959" y="363591"/>
                  <a:pt x="515524" y="411913"/>
                  <a:pt x="513931" y="441119"/>
                </a:cubicBezTo>
                <a:cubicBezTo>
                  <a:pt x="512338" y="470325"/>
                  <a:pt x="536765" y="494752"/>
                  <a:pt x="523490" y="511213"/>
                </a:cubicBezTo>
                <a:cubicBezTo>
                  <a:pt x="510215" y="527674"/>
                  <a:pt x="481540" y="535108"/>
                  <a:pt x="434280" y="539887"/>
                </a:cubicBezTo>
                <a:cubicBezTo>
                  <a:pt x="387020" y="544666"/>
                  <a:pt x="292500" y="540949"/>
                  <a:pt x="239930" y="539887"/>
                </a:cubicBezTo>
                <a:cubicBezTo>
                  <a:pt x="187360" y="538825"/>
                  <a:pt x="153907" y="541480"/>
                  <a:pt x="118860" y="533515"/>
                </a:cubicBezTo>
                <a:cubicBezTo>
                  <a:pt x="83813" y="525550"/>
                  <a:pt x="36553" y="480945"/>
                  <a:pt x="16906" y="457050"/>
                </a:cubicBezTo>
                <a:close/>
              </a:path>
            </a:pathLst>
          </a:cu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grpSp>
        <p:nvGrpSpPr>
          <p:cNvPr id="104" name="Grupp 103">
            <a:extLst>
              <a:ext uri="{FF2B5EF4-FFF2-40B4-BE49-F238E27FC236}">
                <a16:creationId xmlns:a16="http://schemas.microsoft.com/office/drawing/2014/main" id="{382BC8A0-C492-D443-BFE5-E3E0F1403619}"/>
              </a:ext>
            </a:extLst>
          </p:cNvPr>
          <p:cNvGrpSpPr/>
          <p:nvPr/>
        </p:nvGrpSpPr>
        <p:grpSpPr>
          <a:xfrm>
            <a:off x="899993" y="4925194"/>
            <a:ext cx="4232300" cy="1145979"/>
            <a:chOff x="899993" y="4925194"/>
            <a:chExt cx="4232300" cy="1145979"/>
          </a:xfrm>
        </p:grpSpPr>
        <p:grpSp>
          <p:nvGrpSpPr>
            <p:cNvPr id="98" name="Grupp 97">
              <a:extLst>
                <a:ext uri="{FF2B5EF4-FFF2-40B4-BE49-F238E27FC236}">
                  <a16:creationId xmlns:a16="http://schemas.microsoft.com/office/drawing/2014/main" id="{DEF6ABD6-43DC-F54F-A147-897907F7EC0A}"/>
                </a:ext>
              </a:extLst>
            </p:cNvPr>
            <p:cNvGrpSpPr/>
            <p:nvPr/>
          </p:nvGrpSpPr>
          <p:grpSpPr>
            <a:xfrm>
              <a:off x="899993" y="4925194"/>
              <a:ext cx="4232300" cy="1145979"/>
              <a:chOff x="899993" y="4925194"/>
              <a:chExt cx="4232300" cy="1145979"/>
            </a:xfrm>
          </p:grpSpPr>
          <p:grpSp>
            <p:nvGrpSpPr>
              <p:cNvPr id="85" name="Grupp 84">
                <a:extLst>
                  <a:ext uri="{FF2B5EF4-FFF2-40B4-BE49-F238E27FC236}">
                    <a16:creationId xmlns:a16="http://schemas.microsoft.com/office/drawing/2014/main" id="{D74D14CF-432E-404C-862A-42D76CB56728}"/>
                  </a:ext>
                </a:extLst>
              </p:cNvPr>
              <p:cNvGrpSpPr/>
              <p:nvPr/>
            </p:nvGrpSpPr>
            <p:grpSpPr>
              <a:xfrm>
                <a:off x="899993" y="4925194"/>
                <a:ext cx="4232300" cy="1145979"/>
                <a:chOff x="843072" y="3770788"/>
                <a:chExt cx="4232300" cy="1145979"/>
              </a:xfrm>
            </p:grpSpPr>
            <p:grpSp>
              <p:nvGrpSpPr>
                <p:cNvPr id="86" name="Grupp 85">
                  <a:extLst>
                    <a:ext uri="{FF2B5EF4-FFF2-40B4-BE49-F238E27FC236}">
                      <a16:creationId xmlns:a16="http://schemas.microsoft.com/office/drawing/2014/main" id="{F879E4E3-1E57-0243-9366-23E7B824A7B3}"/>
                    </a:ext>
                  </a:extLst>
                </p:cNvPr>
                <p:cNvGrpSpPr/>
                <p:nvPr/>
              </p:nvGrpSpPr>
              <p:grpSpPr>
                <a:xfrm>
                  <a:off x="843072" y="3770788"/>
                  <a:ext cx="4232300" cy="1145979"/>
                  <a:chOff x="843072" y="3770788"/>
                  <a:chExt cx="4232300" cy="1145979"/>
                </a:xfrm>
              </p:grpSpPr>
              <p:grpSp>
                <p:nvGrpSpPr>
                  <p:cNvPr id="88" name="Grupp 87">
                    <a:extLst>
                      <a:ext uri="{FF2B5EF4-FFF2-40B4-BE49-F238E27FC236}">
                        <a16:creationId xmlns:a16="http://schemas.microsoft.com/office/drawing/2014/main" id="{0F7BC8B9-A3EB-C141-935B-56F18C119E01}"/>
                      </a:ext>
                    </a:extLst>
                  </p:cNvPr>
                  <p:cNvGrpSpPr/>
                  <p:nvPr/>
                </p:nvGrpSpPr>
                <p:grpSpPr>
                  <a:xfrm>
                    <a:off x="843072" y="3770788"/>
                    <a:ext cx="4232300" cy="1145979"/>
                    <a:chOff x="843072" y="3770788"/>
                    <a:chExt cx="4232300" cy="1145979"/>
                  </a:xfrm>
                </p:grpSpPr>
                <p:grpSp>
                  <p:nvGrpSpPr>
                    <p:cNvPr id="90" name="Grupp 89">
                      <a:extLst>
                        <a:ext uri="{FF2B5EF4-FFF2-40B4-BE49-F238E27FC236}">
                          <a16:creationId xmlns:a16="http://schemas.microsoft.com/office/drawing/2014/main" id="{9841D7CF-85EA-3242-BBFA-97D9A3251A9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43072" y="3770788"/>
                      <a:ext cx="4232300" cy="1145979"/>
                      <a:chOff x="843072" y="3770788"/>
                      <a:chExt cx="4232300" cy="1145979"/>
                    </a:xfrm>
                  </p:grpSpPr>
                  <p:grpSp>
                    <p:nvGrpSpPr>
                      <p:cNvPr id="92" name="Grupp 91">
                        <a:extLst>
                          <a:ext uri="{FF2B5EF4-FFF2-40B4-BE49-F238E27FC236}">
                            <a16:creationId xmlns:a16="http://schemas.microsoft.com/office/drawing/2014/main" id="{9D796919-3ABD-CA4A-BDF4-FF10A7A0118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43072" y="3770788"/>
                        <a:ext cx="4232300" cy="1145979"/>
                        <a:chOff x="843072" y="3770788"/>
                        <a:chExt cx="4232300" cy="1145979"/>
                      </a:xfrm>
                    </p:grpSpPr>
                    <p:pic>
                      <p:nvPicPr>
                        <p:cNvPr id="94" name="Bildobjekt 93">
                          <a:extLst>
                            <a:ext uri="{FF2B5EF4-FFF2-40B4-BE49-F238E27FC236}">
                              <a16:creationId xmlns:a16="http://schemas.microsoft.com/office/drawing/2014/main" id="{106C7F47-5922-5C47-820A-08B6375477A6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 rotWithShape="1">
                        <a:blip r:embed="rId2"/>
                        <a:srcRect b="31231"/>
                        <a:stretch/>
                      </p:blipFill>
                      <p:spPr>
                        <a:xfrm>
                          <a:off x="843072" y="3770788"/>
                          <a:ext cx="4232300" cy="1145979"/>
                        </a:xfrm>
                        <a:prstGeom prst="rect">
                          <a:avLst/>
                        </a:prstGeom>
                      </p:spPr>
                    </p:pic>
                    <p:sp>
                      <p:nvSpPr>
                        <p:cNvPr id="95" name="Frihandsfigur 94">
                          <a:extLst>
                            <a:ext uri="{FF2B5EF4-FFF2-40B4-BE49-F238E27FC236}">
                              <a16:creationId xmlns:a16="http://schemas.microsoft.com/office/drawing/2014/main" id="{5415FA6C-9355-C743-996E-D6B1FB5FBE1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917776" y="3883025"/>
                          <a:ext cx="792940" cy="740028"/>
                        </a:xfrm>
                        <a:custGeom>
                          <a:avLst/>
                          <a:gdLst>
                            <a:gd name="connsiteX0" fmla="*/ 70024 w 792940"/>
                            <a:gd name="connsiteY0" fmla="*/ 31750 h 740028"/>
                            <a:gd name="connsiteX1" fmla="*/ 25574 w 792940"/>
                            <a:gd name="connsiteY1" fmla="*/ 104775 h 740028"/>
                            <a:gd name="connsiteX2" fmla="*/ 174 w 792940"/>
                            <a:gd name="connsiteY2" fmla="*/ 168275 h 740028"/>
                            <a:gd name="connsiteX3" fmla="*/ 16049 w 792940"/>
                            <a:gd name="connsiteY3" fmla="*/ 222250 h 740028"/>
                            <a:gd name="connsiteX4" fmla="*/ 47799 w 792940"/>
                            <a:gd name="connsiteY4" fmla="*/ 260350 h 740028"/>
                            <a:gd name="connsiteX5" fmla="*/ 85899 w 792940"/>
                            <a:gd name="connsiteY5" fmla="*/ 273050 h 740028"/>
                            <a:gd name="connsiteX6" fmla="*/ 89074 w 792940"/>
                            <a:gd name="connsiteY6" fmla="*/ 282575 h 740028"/>
                            <a:gd name="connsiteX7" fmla="*/ 130349 w 792940"/>
                            <a:gd name="connsiteY7" fmla="*/ 301625 h 740028"/>
                            <a:gd name="connsiteX8" fmla="*/ 143049 w 792940"/>
                            <a:gd name="connsiteY8" fmla="*/ 346075 h 740028"/>
                            <a:gd name="connsiteX9" fmla="*/ 149399 w 792940"/>
                            <a:gd name="connsiteY9" fmla="*/ 384175 h 740028"/>
                            <a:gd name="connsiteX10" fmla="*/ 149399 w 792940"/>
                            <a:gd name="connsiteY10" fmla="*/ 425450 h 740028"/>
                            <a:gd name="connsiteX11" fmla="*/ 149399 w 792940"/>
                            <a:gd name="connsiteY11" fmla="*/ 438150 h 740028"/>
                            <a:gd name="connsiteX12" fmla="*/ 155749 w 792940"/>
                            <a:gd name="connsiteY12" fmla="*/ 463550 h 740028"/>
                            <a:gd name="connsiteX13" fmla="*/ 203374 w 792940"/>
                            <a:gd name="connsiteY13" fmla="*/ 504825 h 740028"/>
                            <a:gd name="connsiteX14" fmla="*/ 247824 w 792940"/>
                            <a:gd name="connsiteY14" fmla="*/ 517525 h 740028"/>
                            <a:gd name="connsiteX15" fmla="*/ 289099 w 792940"/>
                            <a:gd name="connsiteY15" fmla="*/ 517525 h 740028"/>
                            <a:gd name="connsiteX16" fmla="*/ 324024 w 792940"/>
                            <a:gd name="connsiteY16" fmla="*/ 508000 h 740028"/>
                            <a:gd name="connsiteX17" fmla="*/ 371649 w 792940"/>
                            <a:gd name="connsiteY17" fmla="*/ 485775 h 740028"/>
                            <a:gd name="connsiteX18" fmla="*/ 406574 w 792940"/>
                            <a:gd name="connsiteY18" fmla="*/ 476250 h 740028"/>
                            <a:gd name="connsiteX19" fmla="*/ 444674 w 792940"/>
                            <a:gd name="connsiteY19" fmla="*/ 479425 h 740028"/>
                            <a:gd name="connsiteX20" fmla="*/ 463724 w 792940"/>
                            <a:gd name="connsiteY20" fmla="*/ 485775 h 740028"/>
                            <a:gd name="connsiteX21" fmla="*/ 473249 w 792940"/>
                            <a:gd name="connsiteY21" fmla="*/ 498475 h 740028"/>
                            <a:gd name="connsiteX22" fmla="*/ 495474 w 792940"/>
                            <a:gd name="connsiteY22" fmla="*/ 517525 h 740028"/>
                            <a:gd name="connsiteX23" fmla="*/ 520874 w 792940"/>
                            <a:gd name="connsiteY23" fmla="*/ 542925 h 740028"/>
                            <a:gd name="connsiteX24" fmla="*/ 527224 w 792940"/>
                            <a:gd name="connsiteY24" fmla="*/ 574675 h 740028"/>
                            <a:gd name="connsiteX25" fmla="*/ 533574 w 792940"/>
                            <a:gd name="connsiteY25" fmla="*/ 641350 h 740028"/>
                            <a:gd name="connsiteX26" fmla="*/ 533574 w 792940"/>
                            <a:gd name="connsiteY26" fmla="*/ 676275 h 740028"/>
                            <a:gd name="connsiteX27" fmla="*/ 543099 w 792940"/>
                            <a:gd name="connsiteY27" fmla="*/ 685800 h 740028"/>
                            <a:gd name="connsiteX28" fmla="*/ 574849 w 792940"/>
                            <a:gd name="connsiteY28" fmla="*/ 711200 h 740028"/>
                            <a:gd name="connsiteX29" fmla="*/ 603424 w 792940"/>
                            <a:gd name="connsiteY29" fmla="*/ 730250 h 740028"/>
                            <a:gd name="connsiteX30" fmla="*/ 631999 w 792940"/>
                            <a:gd name="connsiteY30" fmla="*/ 736600 h 740028"/>
                            <a:gd name="connsiteX31" fmla="*/ 670099 w 792940"/>
                            <a:gd name="connsiteY31" fmla="*/ 739775 h 740028"/>
                            <a:gd name="connsiteX32" fmla="*/ 708199 w 792940"/>
                            <a:gd name="connsiteY32" fmla="*/ 736600 h 740028"/>
                            <a:gd name="connsiteX33" fmla="*/ 739949 w 792940"/>
                            <a:gd name="connsiteY33" fmla="*/ 711200 h 740028"/>
                            <a:gd name="connsiteX34" fmla="*/ 784399 w 792940"/>
                            <a:gd name="connsiteY34" fmla="*/ 641350 h 740028"/>
                            <a:gd name="connsiteX35" fmla="*/ 790749 w 792940"/>
                            <a:gd name="connsiteY35" fmla="*/ 590550 h 740028"/>
                            <a:gd name="connsiteX36" fmla="*/ 774874 w 792940"/>
                            <a:gd name="connsiteY36" fmla="*/ 542925 h 740028"/>
                            <a:gd name="connsiteX37" fmla="*/ 619299 w 792940"/>
                            <a:gd name="connsiteY37" fmla="*/ 254000 h 740028"/>
                            <a:gd name="connsiteX38" fmla="*/ 514524 w 792940"/>
                            <a:gd name="connsiteY38" fmla="*/ 85725 h 740028"/>
                            <a:gd name="connsiteX39" fmla="*/ 428799 w 792940"/>
                            <a:gd name="connsiteY39" fmla="*/ 22225 h 740028"/>
                            <a:gd name="connsiteX40" fmla="*/ 330374 w 792940"/>
                            <a:gd name="connsiteY40" fmla="*/ 9525 h 740028"/>
                            <a:gd name="connsiteX41" fmla="*/ 216074 w 792940"/>
                            <a:gd name="connsiteY41" fmla="*/ 0 h 740028"/>
                            <a:gd name="connsiteX42" fmla="*/ 130349 w 792940"/>
                            <a:gd name="connsiteY42" fmla="*/ 9525 h 740028"/>
                            <a:gd name="connsiteX43" fmla="*/ 70024 w 792940"/>
                            <a:gd name="connsiteY43" fmla="*/ 31750 h 7400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  <a:cxn ang="0">
                              <a:pos x="connsiteX41" y="connsiteY41"/>
                            </a:cxn>
                            <a:cxn ang="0">
                              <a:pos x="connsiteX42" y="connsiteY42"/>
                            </a:cxn>
                            <a:cxn ang="0">
                              <a:pos x="connsiteX43" y="connsiteY43"/>
                            </a:cxn>
                          </a:cxnLst>
                          <a:rect l="l" t="t" r="r" b="b"/>
                          <a:pathLst>
                            <a:path w="792940" h="740028">
                              <a:moveTo>
                                <a:pt x="70024" y="31750"/>
                              </a:moveTo>
                              <a:cubicBezTo>
                                <a:pt x="52562" y="47625"/>
                                <a:pt x="37216" y="82021"/>
                                <a:pt x="25574" y="104775"/>
                              </a:cubicBezTo>
                              <a:cubicBezTo>
                                <a:pt x="13932" y="127529"/>
                                <a:pt x="1761" y="148696"/>
                                <a:pt x="174" y="168275"/>
                              </a:cubicBezTo>
                              <a:cubicBezTo>
                                <a:pt x="-1413" y="187854"/>
                                <a:pt x="8112" y="206904"/>
                                <a:pt x="16049" y="222250"/>
                              </a:cubicBezTo>
                              <a:cubicBezTo>
                                <a:pt x="23986" y="237596"/>
                                <a:pt x="36157" y="251883"/>
                                <a:pt x="47799" y="260350"/>
                              </a:cubicBezTo>
                              <a:cubicBezTo>
                                <a:pt x="59441" y="268817"/>
                                <a:pt x="79020" y="269346"/>
                                <a:pt x="85899" y="273050"/>
                              </a:cubicBezTo>
                              <a:cubicBezTo>
                                <a:pt x="92778" y="276754"/>
                                <a:pt x="81666" y="277813"/>
                                <a:pt x="89074" y="282575"/>
                              </a:cubicBezTo>
                              <a:cubicBezTo>
                                <a:pt x="96482" y="287338"/>
                                <a:pt x="121353" y="291042"/>
                                <a:pt x="130349" y="301625"/>
                              </a:cubicBezTo>
                              <a:cubicBezTo>
                                <a:pt x="139345" y="312208"/>
                                <a:pt x="139874" y="332317"/>
                                <a:pt x="143049" y="346075"/>
                              </a:cubicBezTo>
                              <a:cubicBezTo>
                                <a:pt x="146224" y="359833"/>
                                <a:pt x="148341" y="370946"/>
                                <a:pt x="149399" y="384175"/>
                              </a:cubicBezTo>
                              <a:cubicBezTo>
                                <a:pt x="150457" y="397404"/>
                                <a:pt x="149399" y="425450"/>
                                <a:pt x="149399" y="425450"/>
                              </a:cubicBezTo>
                              <a:cubicBezTo>
                                <a:pt x="149399" y="434446"/>
                                <a:pt x="148341" y="431800"/>
                                <a:pt x="149399" y="438150"/>
                              </a:cubicBezTo>
                              <a:cubicBezTo>
                                <a:pt x="150457" y="444500"/>
                                <a:pt x="146753" y="452438"/>
                                <a:pt x="155749" y="463550"/>
                              </a:cubicBezTo>
                              <a:cubicBezTo>
                                <a:pt x="164745" y="474662"/>
                                <a:pt x="188028" y="495829"/>
                                <a:pt x="203374" y="504825"/>
                              </a:cubicBezTo>
                              <a:cubicBezTo>
                                <a:pt x="218720" y="513821"/>
                                <a:pt x="233537" y="515408"/>
                                <a:pt x="247824" y="517525"/>
                              </a:cubicBezTo>
                              <a:cubicBezTo>
                                <a:pt x="262112" y="519642"/>
                                <a:pt x="276399" y="519112"/>
                                <a:pt x="289099" y="517525"/>
                              </a:cubicBezTo>
                              <a:cubicBezTo>
                                <a:pt x="301799" y="515938"/>
                                <a:pt x="310266" y="513292"/>
                                <a:pt x="324024" y="508000"/>
                              </a:cubicBezTo>
                              <a:cubicBezTo>
                                <a:pt x="337782" y="502708"/>
                                <a:pt x="357891" y="491067"/>
                                <a:pt x="371649" y="485775"/>
                              </a:cubicBezTo>
                              <a:cubicBezTo>
                                <a:pt x="385407" y="480483"/>
                                <a:pt x="394403" y="477308"/>
                                <a:pt x="406574" y="476250"/>
                              </a:cubicBezTo>
                              <a:cubicBezTo>
                                <a:pt x="418745" y="475192"/>
                                <a:pt x="435149" y="477838"/>
                                <a:pt x="444674" y="479425"/>
                              </a:cubicBezTo>
                              <a:cubicBezTo>
                                <a:pt x="454199" y="481013"/>
                                <a:pt x="463724" y="485775"/>
                                <a:pt x="463724" y="485775"/>
                              </a:cubicBezTo>
                              <a:cubicBezTo>
                                <a:pt x="468486" y="488950"/>
                                <a:pt x="467957" y="493183"/>
                                <a:pt x="473249" y="498475"/>
                              </a:cubicBezTo>
                              <a:cubicBezTo>
                                <a:pt x="478541" y="503767"/>
                                <a:pt x="487537" y="510117"/>
                                <a:pt x="495474" y="517525"/>
                              </a:cubicBezTo>
                              <a:cubicBezTo>
                                <a:pt x="503412" y="524933"/>
                                <a:pt x="515582" y="533400"/>
                                <a:pt x="520874" y="542925"/>
                              </a:cubicBezTo>
                              <a:cubicBezTo>
                                <a:pt x="526166" y="552450"/>
                                <a:pt x="525107" y="558271"/>
                                <a:pt x="527224" y="574675"/>
                              </a:cubicBezTo>
                              <a:cubicBezTo>
                                <a:pt x="529341" y="591079"/>
                                <a:pt x="532516" y="624417"/>
                                <a:pt x="533574" y="641350"/>
                              </a:cubicBezTo>
                              <a:cubicBezTo>
                                <a:pt x="534632" y="658283"/>
                                <a:pt x="533574" y="676275"/>
                                <a:pt x="533574" y="676275"/>
                              </a:cubicBezTo>
                              <a:cubicBezTo>
                                <a:pt x="535161" y="683683"/>
                                <a:pt x="536220" y="679979"/>
                                <a:pt x="543099" y="685800"/>
                              </a:cubicBezTo>
                              <a:cubicBezTo>
                                <a:pt x="549978" y="691621"/>
                                <a:pt x="564795" y="703792"/>
                                <a:pt x="574849" y="711200"/>
                              </a:cubicBezTo>
                              <a:cubicBezTo>
                                <a:pt x="584903" y="718608"/>
                                <a:pt x="593899" y="726017"/>
                                <a:pt x="603424" y="730250"/>
                              </a:cubicBezTo>
                              <a:cubicBezTo>
                                <a:pt x="612949" y="734483"/>
                                <a:pt x="620887" y="735013"/>
                                <a:pt x="631999" y="736600"/>
                              </a:cubicBezTo>
                              <a:cubicBezTo>
                                <a:pt x="643111" y="738187"/>
                                <a:pt x="657399" y="739775"/>
                                <a:pt x="670099" y="739775"/>
                              </a:cubicBezTo>
                              <a:cubicBezTo>
                                <a:pt x="682799" y="739775"/>
                                <a:pt x="696557" y="741362"/>
                                <a:pt x="708199" y="736600"/>
                              </a:cubicBezTo>
                              <a:cubicBezTo>
                                <a:pt x="719841" y="731838"/>
                                <a:pt x="727249" y="727075"/>
                                <a:pt x="739949" y="711200"/>
                              </a:cubicBezTo>
                              <a:cubicBezTo>
                                <a:pt x="752649" y="695325"/>
                                <a:pt x="775932" y="661458"/>
                                <a:pt x="784399" y="641350"/>
                              </a:cubicBezTo>
                              <a:cubicBezTo>
                                <a:pt x="792866" y="621242"/>
                                <a:pt x="792336" y="606954"/>
                                <a:pt x="790749" y="590550"/>
                              </a:cubicBezTo>
                              <a:cubicBezTo>
                                <a:pt x="789162" y="574146"/>
                                <a:pt x="803449" y="599017"/>
                                <a:pt x="774874" y="542925"/>
                              </a:cubicBezTo>
                              <a:cubicBezTo>
                                <a:pt x="746299" y="486833"/>
                                <a:pt x="662691" y="330200"/>
                                <a:pt x="619299" y="254000"/>
                              </a:cubicBezTo>
                              <a:cubicBezTo>
                                <a:pt x="575907" y="177800"/>
                                <a:pt x="546274" y="124354"/>
                                <a:pt x="514524" y="85725"/>
                              </a:cubicBezTo>
                              <a:cubicBezTo>
                                <a:pt x="482774" y="47096"/>
                                <a:pt x="459491" y="34925"/>
                                <a:pt x="428799" y="22225"/>
                              </a:cubicBezTo>
                              <a:cubicBezTo>
                                <a:pt x="398107" y="9525"/>
                                <a:pt x="365828" y="13229"/>
                                <a:pt x="330374" y="9525"/>
                              </a:cubicBezTo>
                              <a:cubicBezTo>
                                <a:pt x="294920" y="5821"/>
                                <a:pt x="249411" y="0"/>
                                <a:pt x="216074" y="0"/>
                              </a:cubicBezTo>
                              <a:cubicBezTo>
                                <a:pt x="182737" y="0"/>
                                <a:pt x="155749" y="4763"/>
                                <a:pt x="130349" y="9525"/>
                              </a:cubicBezTo>
                              <a:cubicBezTo>
                                <a:pt x="104949" y="14287"/>
                                <a:pt x="87486" y="15875"/>
                                <a:pt x="70024" y="31750"/>
                              </a:cubicBezTo>
                              <a:close/>
                            </a:path>
                          </a:pathLst>
                        </a:custGeom>
                        <a:solidFill>
                          <a:schemeClr val="bg1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/>
                        </a:lnRef>
                        <a:fillRef idx="1">
                          <a:schemeClr val="lt1"/>
                        </a:fillRef>
                        <a:effectRef idx="0">
                          <a:schemeClr val="accent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sv-SE"/>
                        </a:p>
                      </p:txBody>
                    </p:sp>
                  </p:grpSp>
                  <p:sp>
                    <p:nvSpPr>
                      <p:cNvPr id="93" name="Frihandsfigur 92">
                        <a:extLst>
                          <a:ext uri="{FF2B5EF4-FFF2-40B4-BE49-F238E27FC236}">
                            <a16:creationId xmlns:a16="http://schemas.microsoft.com/office/drawing/2014/main" id="{3863A542-21C6-AB43-9F21-D3D54F854FA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330475" y="4264759"/>
                        <a:ext cx="443252" cy="362217"/>
                      </a:xfrm>
                      <a:custGeom>
                        <a:avLst/>
                        <a:gdLst>
                          <a:gd name="connsiteX0" fmla="*/ 428850 w 443252"/>
                          <a:gd name="connsiteY0" fmla="*/ 192941 h 362217"/>
                          <a:gd name="connsiteX1" fmla="*/ 362175 w 443252"/>
                          <a:gd name="connsiteY1" fmla="*/ 316766 h 362217"/>
                          <a:gd name="connsiteX2" fmla="*/ 314550 w 443252"/>
                          <a:gd name="connsiteY2" fmla="*/ 323116 h 362217"/>
                          <a:gd name="connsiteX3" fmla="*/ 289150 w 443252"/>
                          <a:gd name="connsiteY3" fmla="*/ 354866 h 362217"/>
                          <a:gd name="connsiteX4" fmla="*/ 247875 w 443252"/>
                          <a:gd name="connsiteY4" fmla="*/ 361216 h 362217"/>
                          <a:gd name="connsiteX5" fmla="*/ 219300 w 443252"/>
                          <a:gd name="connsiteY5" fmla="*/ 361216 h 362217"/>
                          <a:gd name="connsiteX6" fmla="*/ 193900 w 443252"/>
                          <a:gd name="connsiteY6" fmla="*/ 351691 h 362217"/>
                          <a:gd name="connsiteX7" fmla="*/ 162150 w 443252"/>
                          <a:gd name="connsiteY7" fmla="*/ 332641 h 362217"/>
                          <a:gd name="connsiteX8" fmla="*/ 117700 w 443252"/>
                          <a:gd name="connsiteY8" fmla="*/ 281841 h 362217"/>
                          <a:gd name="connsiteX9" fmla="*/ 120875 w 443252"/>
                          <a:gd name="connsiteY9" fmla="*/ 243741 h 362217"/>
                          <a:gd name="connsiteX10" fmla="*/ 117700 w 443252"/>
                          <a:gd name="connsiteY10" fmla="*/ 186591 h 362217"/>
                          <a:gd name="connsiteX11" fmla="*/ 82775 w 443252"/>
                          <a:gd name="connsiteY11" fmla="*/ 145316 h 362217"/>
                          <a:gd name="connsiteX12" fmla="*/ 60550 w 443252"/>
                          <a:gd name="connsiteY12" fmla="*/ 123091 h 362217"/>
                          <a:gd name="connsiteX13" fmla="*/ 38325 w 443252"/>
                          <a:gd name="connsiteY13" fmla="*/ 104041 h 362217"/>
                          <a:gd name="connsiteX14" fmla="*/ 225 w 443252"/>
                          <a:gd name="connsiteY14" fmla="*/ 88166 h 362217"/>
                          <a:gd name="connsiteX15" fmla="*/ 57375 w 443252"/>
                          <a:gd name="connsiteY15" fmla="*/ 2441 h 362217"/>
                          <a:gd name="connsiteX16" fmla="*/ 428850 w 443252"/>
                          <a:gd name="connsiteY16" fmla="*/ 192941 h 36221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</a:cxnLst>
                        <a:rect l="l" t="t" r="r" b="b"/>
                        <a:pathLst>
                          <a:path w="443252" h="362217">
                            <a:moveTo>
                              <a:pt x="428850" y="192941"/>
                            </a:moveTo>
                            <a:cubicBezTo>
                              <a:pt x="479650" y="245329"/>
                              <a:pt x="381225" y="295070"/>
                              <a:pt x="362175" y="316766"/>
                            </a:cubicBezTo>
                            <a:cubicBezTo>
                              <a:pt x="343125" y="338462"/>
                              <a:pt x="326721" y="316766"/>
                              <a:pt x="314550" y="323116"/>
                            </a:cubicBezTo>
                            <a:cubicBezTo>
                              <a:pt x="302379" y="329466"/>
                              <a:pt x="300262" y="348516"/>
                              <a:pt x="289150" y="354866"/>
                            </a:cubicBezTo>
                            <a:cubicBezTo>
                              <a:pt x="278038" y="361216"/>
                              <a:pt x="259517" y="360158"/>
                              <a:pt x="247875" y="361216"/>
                            </a:cubicBezTo>
                            <a:cubicBezTo>
                              <a:pt x="236233" y="362274"/>
                              <a:pt x="228296" y="362803"/>
                              <a:pt x="219300" y="361216"/>
                            </a:cubicBezTo>
                            <a:cubicBezTo>
                              <a:pt x="210304" y="359629"/>
                              <a:pt x="203425" y="356454"/>
                              <a:pt x="193900" y="351691"/>
                            </a:cubicBezTo>
                            <a:cubicBezTo>
                              <a:pt x="184375" y="346928"/>
                              <a:pt x="174850" y="344283"/>
                              <a:pt x="162150" y="332641"/>
                            </a:cubicBezTo>
                            <a:cubicBezTo>
                              <a:pt x="149450" y="320999"/>
                              <a:pt x="124579" y="296658"/>
                              <a:pt x="117700" y="281841"/>
                            </a:cubicBezTo>
                            <a:cubicBezTo>
                              <a:pt x="110821" y="267024"/>
                              <a:pt x="120875" y="259616"/>
                              <a:pt x="120875" y="243741"/>
                            </a:cubicBezTo>
                            <a:cubicBezTo>
                              <a:pt x="120875" y="227866"/>
                              <a:pt x="124050" y="202995"/>
                              <a:pt x="117700" y="186591"/>
                            </a:cubicBezTo>
                            <a:cubicBezTo>
                              <a:pt x="111350" y="170187"/>
                              <a:pt x="92300" y="155899"/>
                              <a:pt x="82775" y="145316"/>
                            </a:cubicBezTo>
                            <a:cubicBezTo>
                              <a:pt x="73250" y="134733"/>
                              <a:pt x="67958" y="129970"/>
                              <a:pt x="60550" y="123091"/>
                            </a:cubicBezTo>
                            <a:cubicBezTo>
                              <a:pt x="53142" y="116212"/>
                              <a:pt x="48379" y="109862"/>
                              <a:pt x="38325" y="104041"/>
                            </a:cubicBezTo>
                            <a:cubicBezTo>
                              <a:pt x="28271" y="98220"/>
                              <a:pt x="-2950" y="105099"/>
                              <a:pt x="225" y="88166"/>
                            </a:cubicBezTo>
                            <a:cubicBezTo>
                              <a:pt x="3400" y="71233"/>
                              <a:pt x="-13004" y="-15551"/>
                              <a:pt x="57375" y="2441"/>
                            </a:cubicBezTo>
                            <a:cubicBezTo>
                              <a:pt x="127754" y="20433"/>
                              <a:pt x="378050" y="140553"/>
                              <a:pt x="428850" y="192941"/>
                            </a:cubicBezTo>
                            <a:close/>
                          </a:path>
                        </a:pathLst>
                      </a:cu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/>
                      </a:lnRef>
                      <a:fillRef idx="1">
                        <a:schemeClr val="lt1"/>
                      </a:fillRef>
                      <a:effectRef idx="0">
                        <a:schemeClr val="accent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sv-SE"/>
                      </a:p>
                    </p:txBody>
                  </p:sp>
                </p:grpSp>
                <p:sp>
                  <p:nvSpPr>
                    <p:cNvPr id="91" name="Frihandsfigur 90">
                      <a:extLst>
                        <a:ext uri="{FF2B5EF4-FFF2-40B4-BE49-F238E27FC236}">
                          <a16:creationId xmlns:a16="http://schemas.microsoft.com/office/drawing/2014/main" id="{54816DA5-FBDF-A14F-ACF8-4BCB824EC1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34395" y="4349211"/>
                      <a:ext cx="537412" cy="293344"/>
                    </a:xfrm>
                    <a:custGeom>
                      <a:avLst/>
                      <a:gdLst>
                        <a:gd name="connsiteX0" fmla="*/ 19755 w 537412"/>
                        <a:gd name="connsiteY0" fmla="*/ 41814 h 293344"/>
                        <a:gd name="connsiteX1" fmla="*/ 86430 w 537412"/>
                        <a:gd name="connsiteY1" fmla="*/ 10064 h 293344"/>
                        <a:gd name="connsiteX2" fmla="*/ 137230 w 537412"/>
                        <a:gd name="connsiteY2" fmla="*/ 3714 h 293344"/>
                        <a:gd name="connsiteX3" fmla="*/ 172155 w 537412"/>
                        <a:gd name="connsiteY3" fmla="*/ 3714 h 293344"/>
                        <a:gd name="connsiteX4" fmla="*/ 295980 w 537412"/>
                        <a:gd name="connsiteY4" fmla="*/ 539 h 293344"/>
                        <a:gd name="connsiteX5" fmla="*/ 429330 w 537412"/>
                        <a:gd name="connsiteY5" fmla="*/ 16414 h 293344"/>
                        <a:gd name="connsiteX6" fmla="*/ 445205 w 537412"/>
                        <a:gd name="connsiteY6" fmla="*/ 25939 h 293344"/>
                        <a:gd name="connsiteX7" fmla="*/ 476955 w 537412"/>
                        <a:gd name="connsiteY7" fmla="*/ 54514 h 293344"/>
                        <a:gd name="connsiteX8" fmla="*/ 505530 w 537412"/>
                        <a:gd name="connsiteY8" fmla="*/ 79914 h 293344"/>
                        <a:gd name="connsiteX9" fmla="*/ 521405 w 537412"/>
                        <a:gd name="connsiteY9" fmla="*/ 105314 h 293344"/>
                        <a:gd name="connsiteX10" fmla="*/ 534105 w 537412"/>
                        <a:gd name="connsiteY10" fmla="*/ 137064 h 293344"/>
                        <a:gd name="connsiteX11" fmla="*/ 537280 w 537412"/>
                        <a:gd name="connsiteY11" fmla="*/ 152939 h 293344"/>
                        <a:gd name="connsiteX12" fmla="*/ 530930 w 537412"/>
                        <a:gd name="connsiteY12" fmla="*/ 200564 h 293344"/>
                        <a:gd name="connsiteX13" fmla="*/ 511880 w 537412"/>
                        <a:gd name="connsiteY13" fmla="*/ 245014 h 293344"/>
                        <a:gd name="connsiteX14" fmla="*/ 467430 w 537412"/>
                        <a:gd name="connsiteY14" fmla="*/ 283114 h 293344"/>
                        <a:gd name="connsiteX15" fmla="*/ 410280 w 537412"/>
                        <a:gd name="connsiteY15" fmla="*/ 292639 h 293344"/>
                        <a:gd name="connsiteX16" fmla="*/ 381705 w 537412"/>
                        <a:gd name="connsiteY16" fmla="*/ 292639 h 293344"/>
                        <a:gd name="connsiteX17" fmla="*/ 365830 w 537412"/>
                        <a:gd name="connsiteY17" fmla="*/ 292639 h 293344"/>
                        <a:gd name="connsiteX18" fmla="*/ 359480 w 537412"/>
                        <a:gd name="connsiteY18" fmla="*/ 289464 h 293344"/>
                        <a:gd name="connsiteX19" fmla="*/ 330905 w 537412"/>
                        <a:gd name="connsiteY19" fmla="*/ 273589 h 293344"/>
                        <a:gd name="connsiteX20" fmla="*/ 311855 w 537412"/>
                        <a:gd name="connsiteY20" fmla="*/ 264064 h 293344"/>
                        <a:gd name="connsiteX21" fmla="*/ 302330 w 537412"/>
                        <a:gd name="connsiteY21" fmla="*/ 251364 h 293344"/>
                        <a:gd name="connsiteX22" fmla="*/ 292805 w 537412"/>
                        <a:gd name="connsiteY22" fmla="*/ 235489 h 293344"/>
                        <a:gd name="connsiteX23" fmla="*/ 280105 w 537412"/>
                        <a:gd name="connsiteY23" fmla="*/ 219614 h 293344"/>
                        <a:gd name="connsiteX24" fmla="*/ 280105 w 537412"/>
                        <a:gd name="connsiteY24" fmla="*/ 210089 h 293344"/>
                        <a:gd name="connsiteX25" fmla="*/ 270580 w 537412"/>
                        <a:gd name="connsiteY25" fmla="*/ 187864 h 293344"/>
                        <a:gd name="connsiteX26" fmla="*/ 251530 w 537412"/>
                        <a:gd name="connsiteY26" fmla="*/ 219614 h 293344"/>
                        <a:gd name="connsiteX27" fmla="*/ 264230 w 537412"/>
                        <a:gd name="connsiteY27" fmla="*/ 219614 h 293344"/>
                        <a:gd name="connsiteX28" fmla="*/ 242005 w 537412"/>
                        <a:gd name="connsiteY28" fmla="*/ 245014 h 293344"/>
                        <a:gd name="connsiteX29" fmla="*/ 226130 w 537412"/>
                        <a:gd name="connsiteY29" fmla="*/ 264064 h 293344"/>
                        <a:gd name="connsiteX30" fmla="*/ 210255 w 537412"/>
                        <a:gd name="connsiteY30" fmla="*/ 273589 h 293344"/>
                        <a:gd name="connsiteX31" fmla="*/ 175330 w 537412"/>
                        <a:gd name="connsiteY31" fmla="*/ 286289 h 293344"/>
                        <a:gd name="connsiteX32" fmla="*/ 140405 w 537412"/>
                        <a:gd name="connsiteY32" fmla="*/ 292639 h 293344"/>
                        <a:gd name="connsiteX33" fmla="*/ 130880 w 537412"/>
                        <a:gd name="connsiteY33" fmla="*/ 292639 h 293344"/>
                        <a:gd name="connsiteX34" fmla="*/ 127705 w 537412"/>
                        <a:gd name="connsiteY34" fmla="*/ 292639 h 293344"/>
                        <a:gd name="connsiteX35" fmla="*/ 102305 w 537412"/>
                        <a:gd name="connsiteY35" fmla="*/ 292639 h 293344"/>
                        <a:gd name="connsiteX36" fmla="*/ 99130 w 537412"/>
                        <a:gd name="connsiteY36" fmla="*/ 292639 h 293344"/>
                        <a:gd name="connsiteX37" fmla="*/ 92780 w 537412"/>
                        <a:gd name="connsiteY37" fmla="*/ 279939 h 293344"/>
                        <a:gd name="connsiteX38" fmla="*/ 89605 w 537412"/>
                        <a:gd name="connsiteY38" fmla="*/ 289464 h 293344"/>
                        <a:gd name="connsiteX39" fmla="*/ 67380 w 537412"/>
                        <a:gd name="connsiteY39" fmla="*/ 279939 h 293344"/>
                        <a:gd name="connsiteX40" fmla="*/ 57855 w 537412"/>
                        <a:gd name="connsiteY40" fmla="*/ 273589 h 293344"/>
                        <a:gd name="connsiteX41" fmla="*/ 54680 w 537412"/>
                        <a:gd name="connsiteY41" fmla="*/ 270414 h 293344"/>
                        <a:gd name="connsiteX42" fmla="*/ 29280 w 537412"/>
                        <a:gd name="connsiteY42" fmla="*/ 254539 h 293344"/>
                        <a:gd name="connsiteX43" fmla="*/ 22930 w 537412"/>
                        <a:gd name="connsiteY43" fmla="*/ 232314 h 293344"/>
                        <a:gd name="connsiteX44" fmla="*/ 22930 w 537412"/>
                        <a:gd name="connsiteY44" fmla="*/ 232314 h 293344"/>
                        <a:gd name="connsiteX45" fmla="*/ 10230 w 537412"/>
                        <a:gd name="connsiteY45" fmla="*/ 216439 h 293344"/>
                        <a:gd name="connsiteX46" fmla="*/ 10230 w 537412"/>
                        <a:gd name="connsiteY46" fmla="*/ 213264 h 293344"/>
                        <a:gd name="connsiteX47" fmla="*/ 10230 w 537412"/>
                        <a:gd name="connsiteY47" fmla="*/ 200564 h 293344"/>
                        <a:gd name="connsiteX48" fmla="*/ 705 w 537412"/>
                        <a:gd name="connsiteY48" fmla="*/ 181514 h 293344"/>
                        <a:gd name="connsiteX49" fmla="*/ 705 w 537412"/>
                        <a:gd name="connsiteY49" fmla="*/ 152939 h 293344"/>
                        <a:gd name="connsiteX50" fmla="*/ 705 w 537412"/>
                        <a:gd name="connsiteY50" fmla="*/ 140239 h 293344"/>
                        <a:gd name="connsiteX51" fmla="*/ 705 w 537412"/>
                        <a:gd name="connsiteY51" fmla="*/ 127539 h 293344"/>
                        <a:gd name="connsiteX52" fmla="*/ 3880 w 537412"/>
                        <a:gd name="connsiteY52" fmla="*/ 121189 h 293344"/>
                        <a:gd name="connsiteX53" fmla="*/ 19755 w 537412"/>
                        <a:gd name="connsiteY53" fmla="*/ 41814 h 2933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</a:cxnLst>
                      <a:rect l="l" t="t" r="r" b="b"/>
                      <a:pathLst>
                        <a:path w="537412" h="293344">
                          <a:moveTo>
                            <a:pt x="19755" y="41814"/>
                          </a:moveTo>
                          <a:cubicBezTo>
                            <a:pt x="43303" y="29114"/>
                            <a:pt x="66851" y="16414"/>
                            <a:pt x="86430" y="10064"/>
                          </a:cubicBezTo>
                          <a:cubicBezTo>
                            <a:pt x="106009" y="3714"/>
                            <a:pt x="122943" y="4772"/>
                            <a:pt x="137230" y="3714"/>
                          </a:cubicBezTo>
                          <a:cubicBezTo>
                            <a:pt x="151517" y="2656"/>
                            <a:pt x="172155" y="3714"/>
                            <a:pt x="172155" y="3714"/>
                          </a:cubicBezTo>
                          <a:cubicBezTo>
                            <a:pt x="198613" y="3185"/>
                            <a:pt x="253118" y="-1578"/>
                            <a:pt x="295980" y="539"/>
                          </a:cubicBezTo>
                          <a:cubicBezTo>
                            <a:pt x="338842" y="2656"/>
                            <a:pt x="404459" y="12181"/>
                            <a:pt x="429330" y="16414"/>
                          </a:cubicBezTo>
                          <a:cubicBezTo>
                            <a:pt x="454201" y="20647"/>
                            <a:pt x="437268" y="19589"/>
                            <a:pt x="445205" y="25939"/>
                          </a:cubicBezTo>
                          <a:cubicBezTo>
                            <a:pt x="453142" y="32289"/>
                            <a:pt x="476955" y="54514"/>
                            <a:pt x="476955" y="54514"/>
                          </a:cubicBezTo>
                          <a:cubicBezTo>
                            <a:pt x="487009" y="63510"/>
                            <a:pt x="498122" y="71447"/>
                            <a:pt x="505530" y="79914"/>
                          </a:cubicBezTo>
                          <a:cubicBezTo>
                            <a:pt x="512938" y="88381"/>
                            <a:pt x="516642" y="95789"/>
                            <a:pt x="521405" y="105314"/>
                          </a:cubicBezTo>
                          <a:cubicBezTo>
                            <a:pt x="526168" y="114839"/>
                            <a:pt x="531459" y="129127"/>
                            <a:pt x="534105" y="137064"/>
                          </a:cubicBezTo>
                          <a:cubicBezTo>
                            <a:pt x="536751" y="145001"/>
                            <a:pt x="537809" y="142356"/>
                            <a:pt x="537280" y="152939"/>
                          </a:cubicBezTo>
                          <a:cubicBezTo>
                            <a:pt x="536751" y="163522"/>
                            <a:pt x="535163" y="185218"/>
                            <a:pt x="530930" y="200564"/>
                          </a:cubicBezTo>
                          <a:cubicBezTo>
                            <a:pt x="526697" y="215910"/>
                            <a:pt x="522463" y="231256"/>
                            <a:pt x="511880" y="245014"/>
                          </a:cubicBezTo>
                          <a:cubicBezTo>
                            <a:pt x="501297" y="258772"/>
                            <a:pt x="484363" y="275177"/>
                            <a:pt x="467430" y="283114"/>
                          </a:cubicBezTo>
                          <a:cubicBezTo>
                            <a:pt x="450497" y="291051"/>
                            <a:pt x="424567" y="291052"/>
                            <a:pt x="410280" y="292639"/>
                          </a:cubicBezTo>
                          <a:cubicBezTo>
                            <a:pt x="395993" y="294226"/>
                            <a:pt x="381705" y="292639"/>
                            <a:pt x="381705" y="292639"/>
                          </a:cubicBezTo>
                          <a:lnTo>
                            <a:pt x="365830" y="292639"/>
                          </a:lnTo>
                          <a:cubicBezTo>
                            <a:pt x="362126" y="292110"/>
                            <a:pt x="365301" y="292639"/>
                            <a:pt x="359480" y="289464"/>
                          </a:cubicBezTo>
                          <a:cubicBezTo>
                            <a:pt x="353659" y="286289"/>
                            <a:pt x="338842" y="277822"/>
                            <a:pt x="330905" y="273589"/>
                          </a:cubicBezTo>
                          <a:cubicBezTo>
                            <a:pt x="322968" y="269356"/>
                            <a:pt x="311855" y="264064"/>
                            <a:pt x="311855" y="264064"/>
                          </a:cubicBezTo>
                          <a:cubicBezTo>
                            <a:pt x="307093" y="260360"/>
                            <a:pt x="305505" y="256126"/>
                            <a:pt x="302330" y="251364"/>
                          </a:cubicBezTo>
                          <a:cubicBezTo>
                            <a:pt x="299155" y="246602"/>
                            <a:pt x="296509" y="240781"/>
                            <a:pt x="292805" y="235489"/>
                          </a:cubicBezTo>
                          <a:cubicBezTo>
                            <a:pt x="289101" y="230197"/>
                            <a:pt x="280105" y="219614"/>
                            <a:pt x="280105" y="219614"/>
                          </a:cubicBezTo>
                          <a:cubicBezTo>
                            <a:pt x="277988" y="215381"/>
                            <a:pt x="281692" y="215381"/>
                            <a:pt x="280105" y="210089"/>
                          </a:cubicBezTo>
                          <a:cubicBezTo>
                            <a:pt x="278518" y="204797"/>
                            <a:pt x="275342" y="186277"/>
                            <a:pt x="270580" y="187864"/>
                          </a:cubicBezTo>
                          <a:cubicBezTo>
                            <a:pt x="265818" y="189451"/>
                            <a:pt x="252588" y="214323"/>
                            <a:pt x="251530" y="219614"/>
                          </a:cubicBezTo>
                          <a:cubicBezTo>
                            <a:pt x="250472" y="224905"/>
                            <a:pt x="265817" y="215381"/>
                            <a:pt x="264230" y="219614"/>
                          </a:cubicBezTo>
                          <a:cubicBezTo>
                            <a:pt x="262643" y="223847"/>
                            <a:pt x="248355" y="237606"/>
                            <a:pt x="242005" y="245014"/>
                          </a:cubicBezTo>
                          <a:cubicBezTo>
                            <a:pt x="235655" y="252422"/>
                            <a:pt x="231422" y="259302"/>
                            <a:pt x="226130" y="264064"/>
                          </a:cubicBezTo>
                          <a:cubicBezTo>
                            <a:pt x="220838" y="268827"/>
                            <a:pt x="218722" y="269885"/>
                            <a:pt x="210255" y="273589"/>
                          </a:cubicBezTo>
                          <a:cubicBezTo>
                            <a:pt x="201788" y="277293"/>
                            <a:pt x="186972" y="283114"/>
                            <a:pt x="175330" y="286289"/>
                          </a:cubicBezTo>
                          <a:cubicBezTo>
                            <a:pt x="163688" y="289464"/>
                            <a:pt x="140405" y="292639"/>
                            <a:pt x="140405" y="292639"/>
                          </a:cubicBezTo>
                          <a:cubicBezTo>
                            <a:pt x="132997" y="293697"/>
                            <a:pt x="130880" y="292639"/>
                            <a:pt x="130880" y="292639"/>
                          </a:cubicBezTo>
                          <a:lnTo>
                            <a:pt x="127705" y="292639"/>
                          </a:lnTo>
                          <a:lnTo>
                            <a:pt x="102305" y="292639"/>
                          </a:lnTo>
                          <a:lnTo>
                            <a:pt x="99130" y="292639"/>
                          </a:lnTo>
                          <a:cubicBezTo>
                            <a:pt x="97542" y="290522"/>
                            <a:pt x="92780" y="279939"/>
                            <a:pt x="92780" y="279939"/>
                          </a:cubicBezTo>
                          <a:cubicBezTo>
                            <a:pt x="91193" y="279410"/>
                            <a:pt x="93838" y="289464"/>
                            <a:pt x="89605" y="289464"/>
                          </a:cubicBezTo>
                          <a:cubicBezTo>
                            <a:pt x="85372" y="289464"/>
                            <a:pt x="67380" y="279939"/>
                            <a:pt x="67380" y="279939"/>
                          </a:cubicBezTo>
                          <a:cubicBezTo>
                            <a:pt x="62088" y="277293"/>
                            <a:pt x="57855" y="273589"/>
                            <a:pt x="57855" y="273589"/>
                          </a:cubicBezTo>
                          <a:cubicBezTo>
                            <a:pt x="55738" y="272001"/>
                            <a:pt x="59442" y="273589"/>
                            <a:pt x="54680" y="270414"/>
                          </a:cubicBezTo>
                          <a:cubicBezTo>
                            <a:pt x="49918" y="267239"/>
                            <a:pt x="34572" y="260889"/>
                            <a:pt x="29280" y="254539"/>
                          </a:cubicBezTo>
                          <a:cubicBezTo>
                            <a:pt x="23988" y="248189"/>
                            <a:pt x="22930" y="232314"/>
                            <a:pt x="22930" y="232314"/>
                          </a:cubicBezTo>
                          <a:lnTo>
                            <a:pt x="22930" y="232314"/>
                          </a:lnTo>
                          <a:lnTo>
                            <a:pt x="10230" y="216439"/>
                          </a:lnTo>
                          <a:cubicBezTo>
                            <a:pt x="8113" y="213264"/>
                            <a:pt x="10230" y="213264"/>
                            <a:pt x="10230" y="213264"/>
                          </a:cubicBezTo>
                          <a:cubicBezTo>
                            <a:pt x="10230" y="210618"/>
                            <a:pt x="11817" y="205856"/>
                            <a:pt x="10230" y="200564"/>
                          </a:cubicBezTo>
                          <a:cubicBezTo>
                            <a:pt x="8643" y="195272"/>
                            <a:pt x="2293" y="189452"/>
                            <a:pt x="705" y="181514"/>
                          </a:cubicBezTo>
                          <a:cubicBezTo>
                            <a:pt x="-883" y="173576"/>
                            <a:pt x="705" y="152939"/>
                            <a:pt x="705" y="152939"/>
                          </a:cubicBezTo>
                          <a:lnTo>
                            <a:pt x="705" y="140239"/>
                          </a:lnTo>
                          <a:lnTo>
                            <a:pt x="705" y="127539"/>
                          </a:lnTo>
                          <a:cubicBezTo>
                            <a:pt x="1234" y="124364"/>
                            <a:pt x="3880" y="121189"/>
                            <a:pt x="3880" y="121189"/>
                          </a:cubicBezTo>
                          <a:lnTo>
                            <a:pt x="19755" y="41814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sv-SE"/>
                    </a:p>
                  </p:txBody>
                </p:sp>
              </p:grpSp>
              <p:sp>
                <p:nvSpPr>
                  <p:cNvPr id="89" name="Frihandsfigur 88">
                    <a:extLst>
                      <a:ext uri="{FF2B5EF4-FFF2-40B4-BE49-F238E27FC236}">
                        <a16:creationId xmlns:a16="http://schemas.microsoft.com/office/drawing/2014/main" id="{6DEF5D03-DA3C-1843-A23C-CDFA12469C68}"/>
                      </a:ext>
                    </a:extLst>
                  </p:cNvPr>
                  <p:cNvSpPr/>
                  <p:nvPr/>
                </p:nvSpPr>
                <p:spPr>
                  <a:xfrm>
                    <a:off x="1435688" y="4325755"/>
                    <a:ext cx="484412" cy="319880"/>
                  </a:xfrm>
                  <a:custGeom>
                    <a:avLst/>
                    <a:gdLst>
                      <a:gd name="connsiteX0" fmla="*/ 75612 w 484412"/>
                      <a:gd name="connsiteY0" fmla="*/ 23995 h 319880"/>
                      <a:gd name="connsiteX1" fmla="*/ 170862 w 484412"/>
                      <a:gd name="connsiteY1" fmla="*/ 14470 h 319880"/>
                      <a:gd name="connsiteX2" fmla="*/ 189912 w 484412"/>
                      <a:gd name="connsiteY2" fmla="*/ 14470 h 319880"/>
                      <a:gd name="connsiteX3" fmla="*/ 453437 w 484412"/>
                      <a:gd name="connsiteY3" fmla="*/ 204970 h 319880"/>
                      <a:gd name="connsiteX4" fmla="*/ 478837 w 484412"/>
                      <a:gd name="connsiteY4" fmla="*/ 277995 h 319880"/>
                      <a:gd name="connsiteX5" fmla="*/ 450262 w 484412"/>
                      <a:gd name="connsiteY5" fmla="*/ 303395 h 319880"/>
                      <a:gd name="connsiteX6" fmla="*/ 431212 w 484412"/>
                      <a:gd name="connsiteY6" fmla="*/ 319270 h 319880"/>
                      <a:gd name="connsiteX7" fmla="*/ 402637 w 484412"/>
                      <a:gd name="connsiteY7" fmla="*/ 316095 h 319880"/>
                      <a:gd name="connsiteX8" fmla="*/ 383587 w 484412"/>
                      <a:gd name="connsiteY8" fmla="*/ 316095 h 319880"/>
                      <a:gd name="connsiteX9" fmla="*/ 342312 w 484412"/>
                      <a:gd name="connsiteY9" fmla="*/ 309745 h 319880"/>
                      <a:gd name="connsiteX10" fmla="*/ 326437 w 484412"/>
                      <a:gd name="connsiteY10" fmla="*/ 290695 h 319880"/>
                      <a:gd name="connsiteX11" fmla="*/ 269287 w 484412"/>
                      <a:gd name="connsiteY11" fmla="*/ 224020 h 319880"/>
                      <a:gd name="connsiteX12" fmla="*/ 256587 w 484412"/>
                      <a:gd name="connsiteY12" fmla="*/ 214495 h 319880"/>
                      <a:gd name="connsiteX13" fmla="*/ 266112 w 484412"/>
                      <a:gd name="connsiteY13" fmla="*/ 227195 h 319880"/>
                      <a:gd name="connsiteX14" fmla="*/ 256587 w 484412"/>
                      <a:gd name="connsiteY14" fmla="*/ 246245 h 319880"/>
                      <a:gd name="connsiteX15" fmla="*/ 250237 w 484412"/>
                      <a:gd name="connsiteY15" fmla="*/ 265295 h 319880"/>
                      <a:gd name="connsiteX16" fmla="*/ 240712 w 484412"/>
                      <a:gd name="connsiteY16" fmla="*/ 274820 h 319880"/>
                      <a:gd name="connsiteX17" fmla="*/ 237537 w 484412"/>
                      <a:gd name="connsiteY17" fmla="*/ 281170 h 319880"/>
                      <a:gd name="connsiteX18" fmla="*/ 212137 w 484412"/>
                      <a:gd name="connsiteY18" fmla="*/ 290695 h 319880"/>
                      <a:gd name="connsiteX19" fmla="*/ 193087 w 484412"/>
                      <a:gd name="connsiteY19" fmla="*/ 303395 h 319880"/>
                      <a:gd name="connsiteX20" fmla="*/ 170862 w 484412"/>
                      <a:gd name="connsiteY20" fmla="*/ 316095 h 319880"/>
                      <a:gd name="connsiteX21" fmla="*/ 142287 w 484412"/>
                      <a:gd name="connsiteY21" fmla="*/ 319270 h 319880"/>
                      <a:gd name="connsiteX22" fmla="*/ 110537 w 484412"/>
                      <a:gd name="connsiteY22" fmla="*/ 319270 h 319880"/>
                      <a:gd name="connsiteX23" fmla="*/ 81962 w 484412"/>
                      <a:gd name="connsiteY23" fmla="*/ 312920 h 319880"/>
                      <a:gd name="connsiteX24" fmla="*/ 78787 w 484412"/>
                      <a:gd name="connsiteY24" fmla="*/ 309745 h 319880"/>
                      <a:gd name="connsiteX25" fmla="*/ 53387 w 484412"/>
                      <a:gd name="connsiteY25" fmla="*/ 297045 h 319880"/>
                      <a:gd name="connsiteX26" fmla="*/ 31162 w 484412"/>
                      <a:gd name="connsiteY26" fmla="*/ 277995 h 319880"/>
                      <a:gd name="connsiteX27" fmla="*/ 18462 w 484412"/>
                      <a:gd name="connsiteY27" fmla="*/ 255770 h 319880"/>
                      <a:gd name="connsiteX28" fmla="*/ 5762 w 484412"/>
                      <a:gd name="connsiteY28" fmla="*/ 214495 h 319880"/>
                      <a:gd name="connsiteX29" fmla="*/ 2587 w 484412"/>
                      <a:gd name="connsiteY29" fmla="*/ 182745 h 319880"/>
                      <a:gd name="connsiteX30" fmla="*/ 2587 w 484412"/>
                      <a:gd name="connsiteY30" fmla="*/ 125595 h 319880"/>
                      <a:gd name="connsiteX31" fmla="*/ 2587 w 484412"/>
                      <a:gd name="connsiteY31" fmla="*/ 93845 h 319880"/>
                      <a:gd name="connsiteX32" fmla="*/ 2587 w 484412"/>
                      <a:gd name="connsiteY32" fmla="*/ 74795 h 319880"/>
                      <a:gd name="connsiteX33" fmla="*/ 2587 w 484412"/>
                      <a:gd name="connsiteY33" fmla="*/ 55745 h 319880"/>
                      <a:gd name="connsiteX34" fmla="*/ 75612 w 484412"/>
                      <a:gd name="connsiteY34" fmla="*/ 23995 h 3198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484412" h="319880">
                        <a:moveTo>
                          <a:pt x="75612" y="23995"/>
                        </a:moveTo>
                        <a:cubicBezTo>
                          <a:pt x="103658" y="17116"/>
                          <a:pt x="151812" y="16057"/>
                          <a:pt x="170862" y="14470"/>
                        </a:cubicBezTo>
                        <a:cubicBezTo>
                          <a:pt x="189912" y="12883"/>
                          <a:pt x="142816" y="-17280"/>
                          <a:pt x="189912" y="14470"/>
                        </a:cubicBezTo>
                        <a:cubicBezTo>
                          <a:pt x="237008" y="46220"/>
                          <a:pt x="405283" y="161049"/>
                          <a:pt x="453437" y="204970"/>
                        </a:cubicBezTo>
                        <a:cubicBezTo>
                          <a:pt x="501591" y="248891"/>
                          <a:pt x="479366" y="261591"/>
                          <a:pt x="478837" y="277995"/>
                        </a:cubicBezTo>
                        <a:cubicBezTo>
                          <a:pt x="478308" y="294399"/>
                          <a:pt x="458200" y="296516"/>
                          <a:pt x="450262" y="303395"/>
                        </a:cubicBezTo>
                        <a:cubicBezTo>
                          <a:pt x="442324" y="310274"/>
                          <a:pt x="439149" y="317153"/>
                          <a:pt x="431212" y="319270"/>
                        </a:cubicBezTo>
                        <a:cubicBezTo>
                          <a:pt x="423275" y="321387"/>
                          <a:pt x="410575" y="316624"/>
                          <a:pt x="402637" y="316095"/>
                        </a:cubicBezTo>
                        <a:cubicBezTo>
                          <a:pt x="394700" y="315566"/>
                          <a:pt x="393641" y="317153"/>
                          <a:pt x="383587" y="316095"/>
                        </a:cubicBezTo>
                        <a:cubicBezTo>
                          <a:pt x="373533" y="315037"/>
                          <a:pt x="351837" y="313978"/>
                          <a:pt x="342312" y="309745"/>
                        </a:cubicBezTo>
                        <a:cubicBezTo>
                          <a:pt x="332787" y="305512"/>
                          <a:pt x="326437" y="290695"/>
                          <a:pt x="326437" y="290695"/>
                        </a:cubicBezTo>
                        <a:cubicBezTo>
                          <a:pt x="314266" y="276408"/>
                          <a:pt x="280929" y="236720"/>
                          <a:pt x="269287" y="224020"/>
                        </a:cubicBezTo>
                        <a:cubicBezTo>
                          <a:pt x="257645" y="211320"/>
                          <a:pt x="257116" y="213966"/>
                          <a:pt x="256587" y="214495"/>
                        </a:cubicBezTo>
                        <a:cubicBezTo>
                          <a:pt x="256058" y="215024"/>
                          <a:pt x="266112" y="221903"/>
                          <a:pt x="266112" y="227195"/>
                        </a:cubicBezTo>
                        <a:cubicBezTo>
                          <a:pt x="266112" y="232487"/>
                          <a:pt x="259233" y="239895"/>
                          <a:pt x="256587" y="246245"/>
                        </a:cubicBezTo>
                        <a:cubicBezTo>
                          <a:pt x="253941" y="252595"/>
                          <a:pt x="250237" y="265295"/>
                          <a:pt x="250237" y="265295"/>
                        </a:cubicBezTo>
                        <a:cubicBezTo>
                          <a:pt x="247591" y="270057"/>
                          <a:pt x="242829" y="272174"/>
                          <a:pt x="240712" y="274820"/>
                        </a:cubicBezTo>
                        <a:cubicBezTo>
                          <a:pt x="238595" y="277466"/>
                          <a:pt x="242299" y="278524"/>
                          <a:pt x="237537" y="281170"/>
                        </a:cubicBezTo>
                        <a:cubicBezTo>
                          <a:pt x="232775" y="283816"/>
                          <a:pt x="219545" y="286991"/>
                          <a:pt x="212137" y="290695"/>
                        </a:cubicBezTo>
                        <a:cubicBezTo>
                          <a:pt x="204729" y="294399"/>
                          <a:pt x="199966" y="299162"/>
                          <a:pt x="193087" y="303395"/>
                        </a:cubicBezTo>
                        <a:cubicBezTo>
                          <a:pt x="186208" y="307628"/>
                          <a:pt x="179329" y="313449"/>
                          <a:pt x="170862" y="316095"/>
                        </a:cubicBezTo>
                        <a:cubicBezTo>
                          <a:pt x="162395" y="318741"/>
                          <a:pt x="152341" y="318741"/>
                          <a:pt x="142287" y="319270"/>
                        </a:cubicBezTo>
                        <a:cubicBezTo>
                          <a:pt x="132233" y="319799"/>
                          <a:pt x="120591" y="320328"/>
                          <a:pt x="110537" y="319270"/>
                        </a:cubicBezTo>
                        <a:cubicBezTo>
                          <a:pt x="100483" y="318212"/>
                          <a:pt x="81962" y="312920"/>
                          <a:pt x="81962" y="312920"/>
                        </a:cubicBezTo>
                        <a:cubicBezTo>
                          <a:pt x="76670" y="311333"/>
                          <a:pt x="83549" y="312391"/>
                          <a:pt x="78787" y="309745"/>
                        </a:cubicBezTo>
                        <a:cubicBezTo>
                          <a:pt x="74025" y="307099"/>
                          <a:pt x="61324" y="302337"/>
                          <a:pt x="53387" y="297045"/>
                        </a:cubicBezTo>
                        <a:cubicBezTo>
                          <a:pt x="45450" y="291753"/>
                          <a:pt x="36983" y="284874"/>
                          <a:pt x="31162" y="277995"/>
                        </a:cubicBezTo>
                        <a:cubicBezTo>
                          <a:pt x="25341" y="271116"/>
                          <a:pt x="22695" y="266353"/>
                          <a:pt x="18462" y="255770"/>
                        </a:cubicBezTo>
                        <a:cubicBezTo>
                          <a:pt x="14229" y="245187"/>
                          <a:pt x="8408" y="226666"/>
                          <a:pt x="5762" y="214495"/>
                        </a:cubicBezTo>
                        <a:cubicBezTo>
                          <a:pt x="3116" y="202324"/>
                          <a:pt x="3116" y="197562"/>
                          <a:pt x="2587" y="182745"/>
                        </a:cubicBezTo>
                        <a:cubicBezTo>
                          <a:pt x="2058" y="167928"/>
                          <a:pt x="2587" y="125595"/>
                          <a:pt x="2587" y="125595"/>
                        </a:cubicBezTo>
                        <a:lnTo>
                          <a:pt x="2587" y="93845"/>
                        </a:lnTo>
                        <a:lnTo>
                          <a:pt x="2587" y="74795"/>
                        </a:lnTo>
                        <a:cubicBezTo>
                          <a:pt x="2587" y="68445"/>
                          <a:pt x="-3234" y="63682"/>
                          <a:pt x="2587" y="55745"/>
                        </a:cubicBezTo>
                        <a:cubicBezTo>
                          <a:pt x="8408" y="47808"/>
                          <a:pt x="47566" y="30874"/>
                          <a:pt x="75612" y="2399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</p:grpSp>
            <p:sp>
              <p:nvSpPr>
                <p:cNvPr id="87" name="Frihandsfigur 86">
                  <a:extLst>
                    <a:ext uri="{FF2B5EF4-FFF2-40B4-BE49-F238E27FC236}">
                      <a16:creationId xmlns:a16="http://schemas.microsoft.com/office/drawing/2014/main" id="{6FD69D40-D169-8745-873D-A20DD968DB35}"/>
                    </a:ext>
                  </a:extLst>
                </p:cNvPr>
                <p:cNvSpPr/>
                <p:nvPr/>
              </p:nvSpPr>
              <p:spPr>
                <a:xfrm>
                  <a:off x="1430907" y="4349493"/>
                  <a:ext cx="563712" cy="299161"/>
                </a:xfrm>
                <a:custGeom>
                  <a:avLst/>
                  <a:gdLst>
                    <a:gd name="connsiteX0" fmla="*/ 264543 w 563712"/>
                    <a:gd name="connsiteY0" fmla="*/ 143132 h 299161"/>
                    <a:gd name="connsiteX1" fmla="*/ 267718 w 563712"/>
                    <a:gd name="connsiteY1" fmla="*/ 206632 h 299161"/>
                    <a:gd name="connsiteX2" fmla="*/ 274068 w 563712"/>
                    <a:gd name="connsiteY2" fmla="*/ 203457 h 299161"/>
                    <a:gd name="connsiteX3" fmla="*/ 261368 w 563712"/>
                    <a:gd name="connsiteY3" fmla="*/ 232032 h 299161"/>
                    <a:gd name="connsiteX4" fmla="*/ 242318 w 563712"/>
                    <a:gd name="connsiteY4" fmla="*/ 251082 h 299161"/>
                    <a:gd name="connsiteX5" fmla="*/ 229618 w 563712"/>
                    <a:gd name="connsiteY5" fmla="*/ 266957 h 299161"/>
                    <a:gd name="connsiteX6" fmla="*/ 213743 w 563712"/>
                    <a:gd name="connsiteY6" fmla="*/ 276482 h 299161"/>
                    <a:gd name="connsiteX7" fmla="*/ 197868 w 563712"/>
                    <a:gd name="connsiteY7" fmla="*/ 282832 h 299161"/>
                    <a:gd name="connsiteX8" fmla="*/ 162943 w 563712"/>
                    <a:gd name="connsiteY8" fmla="*/ 289182 h 299161"/>
                    <a:gd name="connsiteX9" fmla="*/ 124843 w 563712"/>
                    <a:gd name="connsiteY9" fmla="*/ 295532 h 299161"/>
                    <a:gd name="connsiteX10" fmla="*/ 99443 w 563712"/>
                    <a:gd name="connsiteY10" fmla="*/ 295532 h 299161"/>
                    <a:gd name="connsiteX11" fmla="*/ 35943 w 563712"/>
                    <a:gd name="connsiteY11" fmla="*/ 263782 h 299161"/>
                    <a:gd name="connsiteX12" fmla="*/ 13718 w 563712"/>
                    <a:gd name="connsiteY12" fmla="*/ 225682 h 299161"/>
                    <a:gd name="connsiteX13" fmla="*/ 4193 w 563712"/>
                    <a:gd name="connsiteY13" fmla="*/ 200282 h 299161"/>
                    <a:gd name="connsiteX14" fmla="*/ 7368 w 563712"/>
                    <a:gd name="connsiteY14" fmla="*/ 174882 h 299161"/>
                    <a:gd name="connsiteX15" fmla="*/ 86743 w 563712"/>
                    <a:gd name="connsiteY15" fmla="*/ 63757 h 299161"/>
                    <a:gd name="connsiteX16" fmla="*/ 223268 w 563712"/>
                    <a:gd name="connsiteY16" fmla="*/ 60582 h 299161"/>
                    <a:gd name="connsiteX17" fmla="*/ 547118 w 563712"/>
                    <a:gd name="connsiteY17" fmla="*/ 136782 h 299161"/>
                    <a:gd name="connsiteX18" fmla="*/ 509018 w 563712"/>
                    <a:gd name="connsiteY18" fmla="*/ 257 h 299161"/>
                    <a:gd name="connsiteX19" fmla="*/ 442343 w 563712"/>
                    <a:gd name="connsiteY19" fmla="*/ 178057 h 299161"/>
                    <a:gd name="connsiteX20" fmla="*/ 442343 w 563712"/>
                    <a:gd name="connsiteY20" fmla="*/ 279657 h 299161"/>
                    <a:gd name="connsiteX21" fmla="*/ 407418 w 563712"/>
                    <a:gd name="connsiteY21" fmla="*/ 298707 h 299161"/>
                    <a:gd name="connsiteX22" fmla="*/ 378843 w 563712"/>
                    <a:gd name="connsiteY22" fmla="*/ 292357 h 299161"/>
                    <a:gd name="connsiteX23" fmla="*/ 343918 w 563712"/>
                    <a:gd name="connsiteY23" fmla="*/ 282832 h 299161"/>
                    <a:gd name="connsiteX24" fmla="*/ 328043 w 563712"/>
                    <a:gd name="connsiteY24" fmla="*/ 273307 h 299161"/>
                    <a:gd name="connsiteX25" fmla="*/ 321693 w 563712"/>
                    <a:gd name="connsiteY25" fmla="*/ 263782 h 299161"/>
                    <a:gd name="connsiteX26" fmla="*/ 277243 w 563712"/>
                    <a:gd name="connsiteY26" fmla="*/ 212982 h 299161"/>
                    <a:gd name="connsiteX27" fmla="*/ 264543 w 563712"/>
                    <a:gd name="connsiteY27" fmla="*/ 143132 h 299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563712" h="299161">
                      <a:moveTo>
                        <a:pt x="264543" y="143132"/>
                      </a:moveTo>
                      <a:cubicBezTo>
                        <a:pt x="262955" y="142074"/>
                        <a:pt x="266131" y="196578"/>
                        <a:pt x="267718" y="206632"/>
                      </a:cubicBezTo>
                      <a:cubicBezTo>
                        <a:pt x="269305" y="216686"/>
                        <a:pt x="275126" y="199224"/>
                        <a:pt x="274068" y="203457"/>
                      </a:cubicBezTo>
                      <a:cubicBezTo>
                        <a:pt x="273010" y="207690"/>
                        <a:pt x="266660" y="224095"/>
                        <a:pt x="261368" y="232032"/>
                      </a:cubicBezTo>
                      <a:cubicBezTo>
                        <a:pt x="256076" y="239969"/>
                        <a:pt x="247610" y="245261"/>
                        <a:pt x="242318" y="251082"/>
                      </a:cubicBezTo>
                      <a:cubicBezTo>
                        <a:pt x="237026" y="256903"/>
                        <a:pt x="234380" y="262724"/>
                        <a:pt x="229618" y="266957"/>
                      </a:cubicBezTo>
                      <a:cubicBezTo>
                        <a:pt x="224856" y="271190"/>
                        <a:pt x="219035" y="273836"/>
                        <a:pt x="213743" y="276482"/>
                      </a:cubicBezTo>
                      <a:cubicBezTo>
                        <a:pt x="208451" y="279128"/>
                        <a:pt x="206335" y="280715"/>
                        <a:pt x="197868" y="282832"/>
                      </a:cubicBezTo>
                      <a:cubicBezTo>
                        <a:pt x="189401" y="284949"/>
                        <a:pt x="162943" y="289182"/>
                        <a:pt x="162943" y="289182"/>
                      </a:cubicBezTo>
                      <a:cubicBezTo>
                        <a:pt x="150772" y="291299"/>
                        <a:pt x="135426" y="294474"/>
                        <a:pt x="124843" y="295532"/>
                      </a:cubicBezTo>
                      <a:cubicBezTo>
                        <a:pt x="114260" y="296590"/>
                        <a:pt x="114260" y="300824"/>
                        <a:pt x="99443" y="295532"/>
                      </a:cubicBezTo>
                      <a:cubicBezTo>
                        <a:pt x="84626" y="290240"/>
                        <a:pt x="50230" y="275424"/>
                        <a:pt x="35943" y="263782"/>
                      </a:cubicBezTo>
                      <a:cubicBezTo>
                        <a:pt x="21656" y="252140"/>
                        <a:pt x="19010" y="236265"/>
                        <a:pt x="13718" y="225682"/>
                      </a:cubicBezTo>
                      <a:cubicBezTo>
                        <a:pt x="8426" y="215099"/>
                        <a:pt x="5251" y="208749"/>
                        <a:pt x="4193" y="200282"/>
                      </a:cubicBezTo>
                      <a:cubicBezTo>
                        <a:pt x="3135" y="191815"/>
                        <a:pt x="-6390" y="197636"/>
                        <a:pt x="7368" y="174882"/>
                      </a:cubicBezTo>
                      <a:cubicBezTo>
                        <a:pt x="21126" y="152128"/>
                        <a:pt x="50760" y="82807"/>
                        <a:pt x="86743" y="63757"/>
                      </a:cubicBezTo>
                      <a:cubicBezTo>
                        <a:pt x="122726" y="44707"/>
                        <a:pt x="146539" y="48411"/>
                        <a:pt x="223268" y="60582"/>
                      </a:cubicBezTo>
                      <a:cubicBezTo>
                        <a:pt x="299997" y="72753"/>
                        <a:pt x="499493" y="146836"/>
                        <a:pt x="547118" y="136782"/>
                      </a:cubicBezTo>
                      <a:cubicBezTo>
                        <a:pt x="594743" y="126728"/>
                        <a:pt x="526480" y="-6622"/>
                        <a:pt x="509018" y="257"/>
                      </a:cubicBezTo>
                      <a:cubicBezTo>
                        <a:pt x="491556" y="7136"/>
                        <a:pt x="453455" y="131490"/>
                        <a:pt x="442343" y="178057"/>
                      </a:cubicBezTo>
                      <a:cubicBezTo>
                        <a:pt x="431231" y="224624"/>
                        <a:pt x="448164" y="259549"/>
                        <a:pt x="442343" y="279657"/>
                      </a:cubicBezTo>
                      <a:cubicBezTo>
                        <a:pt x="436522" y="299765"/>
                        <a:pt x="418001" y="296590"/>
                        <a:pt x="407418" y="298707"/>
                      </a:cubicBezTo>
                      <a:cubicBezTo>
                        <a:pt x="396835" y="300824"/>
                        <a:pt x="389426" y="295003"/>
                        <a:pt x="378843" y="292357"/>
                      </a:cubicBezTo>
                      <a:cubicBezTo>
                        <a:pt x="368260" y="289711"/>
                        <a:pt x="352385" y="286007"/>
                        <a:pt x="343918" y="282832"/>
                      </a:cubicBezTo>
                      <a:cubicBezTo>
                        <a:pt x="335451" y="279657"/>
                        <a:pt x="328043" y="273307"/>
                        <a:pt x="328043" y="273307"/>
                      </a:cubicBezTo>
                      <a:cubicBezTo>
                        <a:pt x="324339" y="270132"/>
                        <a:pt x="330160" y="273836"/>
                        <a:pt x="321693" y="263782"/>
                      </a:cubicBezTo>
                      <a:cubicBezTo>
                        <a:pt x="313226" y="253728"/>
                        <a:pt x="288356" y="225153"/>
                        <a:pt x="277243" y="212982"/>
                      </a:cubicBezTo>
                      <a:cubicBezTo>
                        <a:pt x="266130" y="200811"/>
                        <a:pt x="266131" y="144190"/>
                        <a:pt x="264543" y="14313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noFill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</p:grpSp>
          <p:sp>
            <p:nvSpPr>
              <p:cNvPr id="96" name="Frihandsfigur 95">
                <a:extLst>
                  <a:ext uri="{FF2B5EF4-FFF2-40B4-BE49-F238E27FC236}">
                    <a16:creationId xmlns:a16="http://schemas.microsoft.com/office/drawing/2014/main" id="{FB0DE6EE-1C3F-E740-A5DE-ABC080A91F6C}"/>
                  </a:ext>
                </a:extLst>
              </p:cNvPr>
              <p:cNvSpPr/>
              <p:nvPr/>
            </p:nvSpPr>
            <p:spPr>
              <a:xfrm>
                <a:off x="1430334" y="5713622"/>
                <a:ext cx="758791" cy="127673"/>
              </a:xfrm>
              <a:custGeom>
                <a:avLst/>
                <a:gdLst>
                  <a:gd name="connsiteX0" fmla="*/ 5175 w 533939"/>
                  <a:gd name="connsiteY0" fmla="*/ 7290 h 106733"/>
                  <a:gd name="connsiteX1" fmla="*/ 87725 w 533939"/>
                  <a:gd name="connsiteY1" fmla="*/ 7290 h 106733"/>
                  <a:gd name="connsiteX2" fmla="*/ 170275 w 533939"/>
                  <a:gd name="connsiteY2" fmla="*/ 940 h 106733"/>
                  <a:gd name="connsiteX3" fmla="*/ 268700 w 533939"/>
                  <a:gd name="connsiteY3" fmla="*/ 940 h 106733"/>
                  <a:gd name="connsiteX4" fmla="*/ 386175 w 533939"/>
                  <a:gd name="connsiteY4" fmla="*/ 940 h 106733"/>
                  <a:gd name="connsiteX5" fmla="*/ 468725 w 533939"/>
                  <a:gd name="connsiteY5" fmla="*/ 13640 h 106733"/>
                  <a:gd name="connsiteX6" fmla="*/ 532225 w 533939"/>
                  <a:gd name="connsiteY6" fmla="*/ 16815 h 106733"/>
                  <a:gd name="connsiteX7" fmla="*/ 513175 w 533939"/>
                  <a:gd name="connsiteY7" fmla="*/ 42215 h 106733"/>
                  <a:gd name="connsiteX8" fmla="*/ 484600 w 533939"/>
                  <a:gd name="connsiteY8" fmla="*/ 67615 h 106733"/>
                  <a:gd name="connsiteX9" fmla="*/ 443325 w 533939"/>
                  <a:gd name="connsiteY9" fmla="*/ 99365 h 106733"/>
                  <a:gd name="connsiteX10" fmla="*/ 424275 w 533939"/>
                  <a:gd name="connsiteY10" fmla="*/ 105715 h 106733"/>
                  <a:gd name="connsiteX11" fmla="*/ 389350 w 533939"/>
                  <a:gd name="connsiteY11" fmla="*/ 83490 h 106733"/>
                  <a:gd name="connsiteX12" fmla="*/ 300450 w 533939"/>
                  <a:gd name="connsiteY12" fmla="*/ 83490 h 106733"/>
                  <a:gd name="connsiteX13" fmla="*/ 205200 w 533939"/>
                  <a:gd name="connsiteY13" fmla="*/ 70790 h 106733"/>
                  <a:gd name="connsiteX14" fmla="*/ 154400 w 533939"/>
                  <a:gd name="connsiteY14" fmla="*/ 77140 h 106733"/>
                  <a:gd name="connsiteX15" fmla="*/ 27400 w 533939"/>
                  <a:gd name="connsiteY15" fmla="*/ 77140 h 106733"/>
                  <a:gd name="connsiteX16" fmla="*/ 5175 w 533939"/>
                  <a:gd name="connsiteY16" fmla="*/ 7290 h 106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33939" h="106733">
                    <a:moveTo>
                      <a:pt x="5175" y="7290"/>
                    </a:moveTo>
                    <a:cubicBezTo>
                      <a:pt x="15229" y="-4352"/>
                      <a:pt x="60208" y="8348"/>
                      <a:pt x="87725" y="7290"/>
                    </a:cubicBezTo>
                    <a:cubicBezTo>
                      <a:pt x="115242" y="6232"/>
                      <a:pt x="140113" y="1998"/>
                      <a:pt x="170275" y="940"/>
                    </a:cubicBezTo>
                    <a:cubicBezTo>
                      <a:pt x="200437" y="-118"/>
                      <a:pt x="268700" y="940"/>
                      <a:pt x="268700" y="940"/>
                    </a:cubicBezTo>
                    <a:cubicBezTo>
                      <a:pt x="304683" y="940"/>
                      <a:pt x="352838" y="-1177"/>
                      <a:pt x="386175" y="940"/>
                    </a:cubicBezTo>
                    <a:cubicBezTo>
                      <a:pt x="419512" y="3057"/>
                      <a:pt x="444383" y="10994"/>
                      <a:pt x="468725" y="13640"/>
                    </a:cubicBezTo>
                    <a:cubicBezTo>
                      <a:pt x="493067" y="16286"/>
                      <a:pt x="524817" y="12053"/>
                      <a:pt x="532225" y="16815"/>
                    </a:cubicBezTo>
                    <a:cubicBezTo>
                      <a:pt x="539633" y="21578"/>
                      <a:pt x="521113" y="33748"/>
                      <a:pt x="513175" y="42215"/>
                    </a:cubicBezTo>
                    <a:cubicBezTo>
                      <a:pt x="505238" y="50682"/>
                      <a:pt x="496242" y="58090"/>
                      <a:pt x="484600" y="67615"/>
                    </a:cubicBezTo>
                    <a:cubicBezTo>
                      <a:pt x="472958" y="77140"/>
                      <a:pt x="453379" y="93015"/>
                      <a:pt x="443325" y="99365"/>
                    </a:cubicBezTo>
                    <a:cubicBezTo>
                      <a:pt x="433271" y="105715"/>
                      <a:pt x="433271" y="108361"/>
                      <a:pt x="424275" y="105715"/>
                    </a:cubicBezTo>
                    <a:cubicBezTo>
                      <a:pt x="415279" y="103069"/>
                      <a:pt x="409988" y="87194"/>
                      <a:pt x="389350" y="83490"/>
                    </a:cubicBezTo>
                    <a:cubicBezTo>
                      <a:pt x="368712" y="79786"/>
                      <a:pt x="331142" y="85607"/>
                      <a:pt x="300450" y="83490"/>
                    </a:cubicBezTo>
                    <a:cubicBezTo>
                      <a:pt x="269758" y="81373"/>
                      <a:pt x="229542" y="71848"/>
                      <a:pt x="205200" y="70790"/>
                    </a:cubicBezTo>
                    <a:cubicBezTo>
                      <a:pt x="180858" y="69732"/>
                      <a:pt x="184033" y="76082"/>
                      <a:pt x="154400" y="77140"/>
                    </a:cubicBezTo>
                    <a:cubicBezTo>
                      <a:pt x="124767" y="78198"/>
                      <a:pt x="56504" y="89311"/>
                      <a:pt x="27400" y="77140"/>
                    </a:cubicBezTo>
                    <a:cubicBezTo>
                      <a:pt x="-1704" y="64969"/>
                      <a:pt x="-4879" y="18932"/>
                      <a:pt x="5175" y="72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</a:schemeClr>
                  </a:gs>
                  <a:gs pos="96000">
                    <a:schemeClr val="bg1">
                      <a:lumMod val="85000"/>
                      <a:shade val="67500"/>
                      <a:satMod val="115000"/>
                      <a:alpha val="45845"/>
                    </a:schemeClr>
                  </a:gs>
                  <a:gs pos="77000">
                    <a:schemeClr val="bg1">
                      <a:shade val="100000"/>
                      <a:satMod val="115000"/>
                      <a:alpha val="27000"/>
                      <a:lumMod val="57000"/>
                      <a:lumOff val="43000"/>
                    </a:schemeClr>
                  </a:gs>
                </a:gsLst>
                <a:lin ang="3600000" scaled="0"/>
                <a:tileRect/>
              </a:gradFill>
              <a:ln w="9525">
                <a:solidFill>
                  <a:schemeClr val="bg1">
                    <a:lumMod val="85000"/>
                    <a:alpha val="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sv-SE" dirty="0"/>
              </a:p>
            </p:txBody>
          </p:sp>
          <p:pic>
            <p:nvPicPr>
              <p:cNvPr id="97" name="Bildobjekt 96">
                <a:extLst>
                  <a:ext uri="{FF2B5EF4-FFF2-40B4-BE49-F238E27FC236}">
                    <a16:creationId xmlns:a16="http://schemas.microsoft.com/office/drawing/2014/main" id="{FEFC96E7-26C4-6741-8183-C9B84574E8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8915336">
                <a:off x="1362546" y="5715447"/>
                <a:ext cx="144057" cy="45719"/>
              </a:xfrm>
              <a:prstGeom prst="ellipse">
                <a:avLst/>
              </a:prstGeom>
            </p:spPr>
          </p:pic>
        </p:grpSp>
        <p:sp>
          <p:nvSpPr>
            <p:cNvPr id="102" name="Frihandsfigur 101">
              <a:extLst>
                <a:ext uri="{FF2B5EF4-FFF2-40B4-BE49-F238E27FC236}">
                  <a16:creationId xmlns:a16="http://schemas.microsoft.com/office/drawing/2014/main" id="{F9D7A7B3-B7E8-1C4E-A9A2-274FD47C661A}"/>
                </a:ext>
              </a:extLst>
            </p:cNvPr>
            <p:cNvSpPr/>
            <p:nvPr/>
          </p:nvSpPr>
          <p:spPr>
            <a:xfrm>
              <a:off x="4514828" y="5719449"/>
              <a:ext cx="152422" cy="116017"/>
            </a:xfrm>
            <a:custGeom>
              <a:avLst/>
              <a:gdLst>
                <a:gd name="connsiteX0" fmla="*/ 5175 w 533939"/>
                <a:gd name="connsiteY0" fmla="*/ 7290 h 106733"/>
                <a:gd name="connsiteX1" fmla="*/ 87725 w 533939"/>
                <a:gd name="connsiteY1" fmla="*/ 7290 h 106733"/>
                <a:gd name="connsiteX2" fmla="*/ 170275 w 533939"/>
                <a:gd name="connsiteY2" fmla="*/ 940 h 106733"/>
                <a:gd name="connsiteX3" fmla="*/ 268700 w 533939"/>
                <a:gd name="connsiteY3" fmla="*/ 940 h 106733"/>
                <a:gd name="connsiteX4" fmla="*/ 386175 w 533939"/>
                <a:gd name="connsiteY4" fmla="*/ 940 h 106733"/>
                <a:gd name="connsiteX5" fmla="*/ 468725 w 533939"/>
                <a:gd name="connsiteY5" fmla="*/ 13640 h 106733"/>
                <a:gd name="connsiteX6" fmla="*/ 532225 w 533939"/>
                <a:gd name="connsiteY6" fmla="*/ 16815 h 106733"/>
                <a:gd name="connsiteX7" fmla="*/ 513175 w 533939"/>
                <a:gd name="connsiteY7" fmla="*/ 42215 h 106733"/>
                <a:gd name="connsiteX8" fmla="*/ 484600 w 533939"/>
                <a:gd name="connsiteY8" fmla="*/ 67615 h 106733"/>
                <a:gd name="connsiteX9" fmla="*/ 443325 w 533939"/>
                <a:gd name="connsiteY9" fmla="*/ 99365 h 106733"/>
                <a:gd name="connsiteX10" fmla="*/ 424275 w 533939"/>
                <a:gd name="connsiteY10" fmla="*/ 105715 h 106733"/>
                <a:gd name="connsiteX11" fmla="*/ 389350 w 533939"/>
                <a:gd name="connsiteY11" fmla="*/ 83490 h 106733"/>
                <a:gd name="connsiteX12" fmla="*/ 300450 w 533939"/>
                <a:gd name="connsiteY12" fmla="*/ 83490 h 106733"/>
                <a:gd name="connsiteX13" fmla="*/ 205200 w 533939"/>
                <a:gd name="connsiteY13" fmla="*/ 70790 h 106733"/>
                <a:gd name="connsiteX14" fmla="*/ 154400 w 533939"/>
                <a:gd name="connsiteY14" fmla="*/ 77140 h 106733"/>
                <a:gd name="connsiteX15" fmla="*/ 27400 w 533939"/>
                <a:gd name="connsiteY15" fmla="*/ 77140 h 106733"/>
                <a:gd name="connsiteX16" fmla="*/ 5175 w 533939"/>
                <a:gd name="connsiteY16" fmla="*/ 7290 h 10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33939" h="106733">
                  <a:moveTo>
                    <a:pt x="5175" y="7290"/>
                  </a:moveTo>
                  <a:cubicBezTo>
                    <a:pt x="15229" y="-4352"/>
                    <a:pt x="60208" y="8348"/>
                    <a:pt x="87725" y="7290"/>
                  </a:cubicBezTo>
                  <a:cubicBezTo>
                    <a:pt x="115242" y="6232"/>
                    <a:pt x="140113" y="1998"/>
                    <a:pt x="170275" y="940"/>
                  </a:cubicBezTo>
                  <a:cubicBezTo>
                    <a:pt x="200437" y="-118"/>
                    <a:pt x="268700" y="940"/>
                    <a:pt x="268700" y="940"/>
                  </a:cubicBezTo>
                  <a:cubicBezTo>
                    <a:pt x="304683" y="940"/>
                    <a:pt x="352838" y="-1177"/>
                    <a:pt x="386175" y="940"/>
                  </a:cubicBezTo>
                  <a:cubicBezTo>
                    <a:pt x="419512" y="3057"/>
                    <a:pt x="444383" y="10994"/>
                    <a:pt x="468725" y="13640"/>
                  </a:cubicBezTo>
                  <a:cubicBezTo>
                    <a:pt x="493067" y="16286"/>
                    <a:pt x="524817" y="12053"/>
                    <a:pt x="532225" y="16815"/>
                  </a:cubicBezTo>
                  <a:cubicBezTo>
                    <a:pt x="539633" y="21578"/>
                    <a:pt x="521113" y="33748"/>
                    <a:pt x="513175" y="42215"/>
                  </a:cubicBezTo>
                  <a:cubicBezTo>
                    <a:pt x="505238" y="50682"/>
                    <a:pt x="496242" y="58090"/>
                    <a:pt x="484600" y="67615"/>
                  </a:cubicBezTo>
                  <a:cubicBezTo>
                    <a:pt x="472958" y="77140"/>
                    <a:pt x="453379" y="93015"/>
                    <a:pt x="443325" y="99365"/>
                  </a:cubicBezTo>
                  <a:cubicBezTo>
                    <a:pt x="433271" y="105715"/>
                    <a:pt x="433271" y="108361"/>
                    <a:pt x="424275" y="105715"/>
                  </a:cubicBezTo>
                  <a:cubicBezTo>
                    <a:pt x="415279" y="103069"/>
                    <a:pt x="409988" y="87194"/>
                    <a:pt x="389350" y="83490"/>
                  </a:cubicBezTo>
                  <a:cubicBezTo>
                    <a:pt x="368712" y="79786"/>
                    <a:pt x="331142" y="85607"/>
                    <a:pt x="300450" y="83490"/>
                  </a:cubicBezTo>
                  <a:cubicBezTo>
                    <a:pt x="269758" y="81373"/>
                    <a:pt x="229542" y="71848"/>
                    <a:pt x="205200" y="70790"/>
                  </a:cubicBezTo>
                  <a:cubicBezTo>
                    <a:pt x="180858" y="69732"/>
                    <a:pt x="184033" y="76082"/>
                    <a:pt x="154400" y="77140"/>
                  </a:cubicBezTo>
                  <a:cubicBezTo>
                    <a:pt x="124767" y="78198"/>
                    <a:pt x="56504" y="89311"/>
                    <a:pt x="27400" y="77140"/>
                  </a:cubicBezTo>
                  <a:cubicBezTo>
                    <a:pt x="-1704" y="64969"/>
                    <a:pt x="-4879" y="18932"/>
                    <a:pt x="5175" y="7290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bg1">
                    <a:lumMod val="85000"/>
                    <a:shade val="30000"/>
                    <a:satMod val="115000"/>
                  </a:schemeClr>
                </a:gs>
                <a:gs pos="96000">
                  <a:schemeClr val="bg1">
                    <a:lumMod val="85000"/>
                    <a:shade val="67500"/>
                    <a:satMod val="115000"/>
                    <a:alpha val="45845"/>
                  </a:schemeClr>
                </a:gs>
                <a:gs pos="30000">
                  <a:schemeClr val="bg1">
                    <a:shade val="100000"/>
                    <a:satMod val="115000"/>
                    <a:alpha val="27000"/>
                    <a:lumMod val="57000"/>
                    <a:lumOff val="43000"/>
                  </a:schemeClr>
                </a:gs>
              </a:gsLst>
              <a:lin ang="3600000" scaled="0"/>
              <a:tileRect/>
            </a:gradFill>
            <a:ln w="9525">
              <a:solidFill>
                <a:schemeClr val="bg1">
                  <a:lumMod val="85000"/>
                  <a:alpha val="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 dirty="0"/>
            </a:p>
          </p:txBody>
        </p:sp>
        <p:sp>
          <p:nvSpPr>
            <p:cNvPr id="103" name="Frihandsfigur 102">
              <a:extLst>
                <a:ext uri="{FF2B5EF4-FFF2-40B4-BE49-F238E27FC236}">
                  <a16:creationId xmlns:a16="http://schemas.microsoft.com/office/drawing/2014/main" id="{81C762F4-2D28-164E-AFEA-8DF0CB87406C}"/>
                </a:ext>
              </a:extLst>
            </p:cNvPr>
            <p:cNvSpPr/>
            <p:nvPr/>
          </p:nvSpPr>
          <p:spPr>
            <a:xfrm>
              <a:off x="4609022" y="5727941"/>
              <a:ext cx="103302" cy="76560"/>
            </a:xfrm>
            <a:custGeom>
              <a:avLst/>
              <a:gdLst>
                <a:gd name="connsiteX0" fmla="*/ 5175 w 533939"/>
                <a:gd name="connsiteY0" fmla="*/ 7290 h 106733"/>
                <a:gd name="connsiteX1" fmla="*/ 87725 w 533939"/>
                <a:gd name="connsiteY1" fmla="*/ 7290 h 106733"/>
                <a:gd name="connsiteX2" fmla="*/ 170275 w 533939"/>
                <a:gd name="connsiteY2" fmla="*/ 940 h 106733"/>
                <a:gd name="connsiteX3" fmla="*/ 268700 w 533939"/>
                <a:gd name="connsiteY3" fmla="*/ 940 h 106733"/>
                <a:gd name="connsiteX4" fmla="*/ 386175 w 533939"/>
                <a:gd name="connsiteY4" fmla="*/ 940 h 106733"/>
                <a:gd name="connsiteX5" fmla="*/ 468725 w 533939"/>
                <a:gd name="connsiteY5" fmla="*/ 13640 h 106733"/>
                <a:gd name="connsiteX6" fmla="*/ 532225 w 533939"/>
                <a:gd name="connsiteY6" fmla="*/ 16815 h 106733"/>
                <a:gd name="connsiteX7" fmla="*/ 513175 w 533939"/>
                <a:gd name="connsiteY7" fmla="*/ 42215 h 106733"/>
                <a:gd name="connsiteX8" fmla="*/ 484600 w 533939"/>
                <a:gd name="connsiteY8" fmla="*/ 67615 h 106733"/>
                <a:gd name="connsiteX9" fmla="*/ 443325 w 533939"/>
                <a:gd name="connsiteY9" fmla="*/ 99365 h 106733"/>
                <a:gd name="connsiteX10" fmla="*/ 424275 w 533939"/>
                <a:gd name="connsiteY10" fmla="*/ 105715 h 106733"/>
                <a:gd name="connsiteX11" fmla="*/ 389350 w 533939"/>
                <a:gd name="connsiteY11" fmla="*/ 83490 h 106733"/>
                <a:gd name="connsiteX12" fmla="*/ 300450 w 533939"/>
                <a:gd name="connsiteY12" fmla="*/ 83490 h 106733"/>
                <a:gd name="connsiteX13" fmla="*/ 205200 w 533939"/>
                <a:gd name="connsiteY13" fmla="*/ 70790 h 106733"/>
                <a:gd name="connsiteX14" fmla="*/ 154400 w 533939"/>
                <a:gd name="connsiteY14" fmla="*/ 77140 h 106733"/>
                <a:gd name="connsiteX15" fmla="*/ 27400 w 533939"/>
                <a:gd name="connsiteY15" fmla="*/ 77140 h 106733"/>
                <a:gd name="connsiteX16" fmla="*/ 5175 w 533939"/>
                <a:gd name="connsiteY16" fmla="*/ 7290 h 10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33939" h="106733">
                  <a:moveTo>
                    <a:pt x="5175" y="7290"/>
                  </a:moveTo>
                  <a:cubicBezTo>
                    <a:pt x="15229" y="-4352"/>
                    <a:pt x="60208" y="8348"/>
                    <a:pt x="87725" y="7290"/>
                  </a:cubicBezTo>
                  <a:cubicBezTo>
                    <a:pt x="115242" y="6232"/>
                    <a:pt x="140113" y="1998"/>
                    <a:pt x="170275" y="940"/>
                  </a:cubicBezTo>
                  <a:cubicBezTo>
                    <a:pt x="200437" y="-118"/>
                    <a:pt x="268700" y="940"/>
                    <a:pt x="268700" y="940"/>
                  </a:cubicBezTo>
                  <a:cubicBezTo>
                    <a:pt x="304683" y="940"/>
                    <a:pt x="352838" y="-1177"/>
                    <a:pt x="386175" y="940"/>
                  </a:cubicBezTo>
                  <a:cubicBezTo>
                    <a:pt x="419512" y="3057"/>
                    <a:pt x="444383" y="10994"/>
                    <a:pt x="468725" y="13640"/>
                  </a:cubicBezTo>
                  <a:cubicBezTo>
                    <a:pt x="493067" y="16286"/>
                    <a:pt x="524817" y="12053"/>
                    <a:pt x="532225" y="16815"/>
                  </a:cubicBezTo>
                  <a:cubicBezTo>
                    <a:pt x="539633" y="21578"/>
                    <a:pt x="521113" y="33748"/>
                    <a:pt x="513175" y="42215"/>
                  </a:cubicBezTo>
                  <a:cubicBezTo>
                    <a:pt x="505238" y="50682"/>
                    <a:pt x="496242" y="58090"/>
                    <a:pt x="484600" y="67615"/>
                  </a:cubicBezTo>
                  <a:cubicBezTo>
                    <a:pt x="472958" y="77140"/>
                    <a:pt x="453379" y="93015"/>
                    <a:pt x="443325" y="99365"/>
                  </a:cubicBezTo>
                  <a:cubicBezTo>
                    <a:pt x="433271" y="105715"/>
                    <a:pt x="433271" y="108361"/>
                    <a:pt x="424275" y="105715"/>
                  </a:cubicBezTo>
                  <a:cubicBezTo>
                    <a:pt x="415279" y="103069"/>
                    <a:pt x="409988" y="87194"/>
                    <a:pt x="389350" y="83490"/>
                  </a:cubicBezTo>
                  <a:cubicBezTo>
                    <a:pt x="368712" y="79786"/>
                    <a:pt x="331142" y="85607"/>
                    <a:pt x="300450" y="83490"/>
                  </a:cubicBezTo>
                  <a:cubicBezTo>
                    <a:pt x="269758" y="81373"/>
                    <a:pt x="229542" y="71848"/>
                    <a:pt x="205200" y="70790"/>
                  </a:cubicBezTo>
                  <a:cubicBezTo>
                    <a:pt x="180858" y="69732"/>
                    <a:pt x="184033" y="76082"/>
                    <a:pt x="154400" y="77140"/>
                  </a:cubicBezTo>
                  <a:cubicBezTo>
                    <a:pt x="124767" y="78198"/>
                    <a:pt x="56504" y="89311"/>
                    <a:pt x="27400" y="77140"/>
                  </a:cubicBezTo>
                  <a:cubicBezTo>
                    <a:pt x="-1704" y="64969"/>
                    <a:pt x="-4879" y="18932"/>
                    <a:pt x="5175" y="7290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bg1">
                    <a:lumMod val="85000"/>
                    <a:shade val="30000"/>
                    <a:satMod val="115000"/>
                  </a:schemeClr>
                </a:gs>
                <a:gs pos="96000">
                  <a:schemeClr val="bg1">
                    <a:lumMod val="85000"/>
                    <a:shade val="67500"/>
                    <a:satMod val="115000"/>
                    <a:alpha val="45845"/>
                  </a:schemeClr>
                </a:gs>
                <a:gs pos="30000">
                  <a:schemeClr val="bg1">
                    <a:shade val="100000"/>
                    <a:satMod val="115000"/>
                    <a:alpha val="27000"/>
                    <a:lumMod val="57000"/>
                    <a:lumOff val="43000"/>
                  </a:schemeClr>
                </a:gs>
              </a:gsLst>
              <a:lin ang="3600000" scaled="0"/>
              <a:tileRect/>
            </a:gradFill>
            <a:ln w="9525">
              <a:solidFill>
                <a:schemeClr val="bg1">
                  <a:lumMod val="85000"/>
                  <a:alpha val="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 dirty="0"/>
            </a:p>
          </p:txBody>
        </p:sp>
      </p:grpSp>
    </p:spTree>
    <p:extLst>
      <p:ext uri="{BB962C8B-B14F-4D97-AF65-F5344CB8AC3E}">
        <p14:creationId xmlns:p14="http://schemas.microsoft.com/office/powerpoint/2010/main" val="87424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48" grpId="0"/>
      <p:bldP spid="49" grpId="0"/>
      <p:bldP spid="51" grpId="0"/>
      <p:bldP spid="62" grpId="0"/>
      <p:bldP spid="45" grpId="0" animBg="1"/>
      <p:bldP spid="4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0568512-74B6-9644-A20E-FECC0C03AB4C}"/>
              </a:ext>
            </a:extLst>
          </p:cNvPr>
          <p:cNvSpPr/>
          <p:nvPr/>
        </p:nvSpPr>
        <p:spPr>
          <a:xfrm>
            <a:off x="3880378" y="422903"/>
            <a:ext cx="13832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50001"/>
                </a:solidFill>
              </a:rPr>
              <a:t> Prövning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2C5BE41C-42D9-A04D-ACDB-8694AE77B393}"/>
              </a:ext>
            </a:extLst>
          </p:cNvPr>
          <p:cNvSpPr/>
          <p:nvPr/>
        </p:nvSpPr>
        <p:spPr>
          <a:xfrm>
            <a:off x="927179" y="1047063"/>
            <a:ext cx="72896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När man har löst en ekvation bör man alltid kontrollera om svaret stämmer. 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10AD63F8-3909-6E4A-A62C-465A7D428828}"/>
              </a:ext>
            </a:extLst>
          </p:cNvPr>
          <p:cNvSpPr/>
          <p:nvPr/>
        </p:nvSpPr>
        <p:spPr>
          <a:xfrm>
            <a:off x="3338501" y="1479186"/>
            <a:ext cx="2309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Man gör en </a:t>
            </a:r>
            <a:r>
              <a:rPr lang="sv-SE" i="1" dirty="0">
                <a:solidFill>
                  <a:srgbClr val="C00000"/>
                </a:solidFill>
              </a:rPr>
              <a:t>prövning</a:t>
            </a:r>
            <a:r>
              <a:rPr lang="sv-SE" dirty="0"/>
              <a:t>. 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A60B51D8-CDD0-F743-9EAC-D1CC94559A8A}"/>
              </a:ext>
            </a:extLst>
          </p:cNvPr>
          <p:cNvSpPr/>
          <p:nvPr/>
        </p:nvSpPr>
        <p:spPr>
          <a:xfrm>
            <a:off x="1010159" y="1898216"/>
            <a:ext cx="73922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Då sätter man in det värde man har fått på det obekanta talet i ekvationen.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FE6D3665-83B9-8247-A28B-B1FE01218282}"/>
              </a:ext>
            </a:extLst>
          </p:cNvPr>
          <p:cNvSpPr/>
          <p:nvPr/>
        </p:nvSpPr>
        <p:spPr>
          <a:xfrm>
            <a:off x="1010159" y="2380037"/>
            <a:ext cx="74241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vänster led och höger led är lika (</a:t>
            </a:r>
            <a:r>
              <a:rPr lang="sv-SE" dirty="0">
                <a:solidFill>
                  <a:srgbClr val="C00000"/>
                </a:solidFill>
              </a:rPr>
              <a:t>V.L. = H.L.</a:t>
            </a:r>
            <a:r>
              <a:rPr lang="sv-SE" dirty="0"/>
              <a:t>) så stämmer värdet man fått. 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96B66254-BF02-DE41-851F-7059B7567DF0}"/>
              </a:ext>
            </a:extLst>
          </p:cNvPr>
          <p:cNvSpPr/>
          <p:nvPr/>
        </p:nvSpPr>
        <p:spPr>
          <a:xfrm>
            <a:off x="3544600" y="2857807"/>
            <a:ext cx="22554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/>
              <a:t>2</a:t>
            </a:r>
            <a:r>
              <a:rPr lang="sv-SE" sz="2800" i="1" dirty="0"/>
              <a:t>x </a:t>
            </a:r>
            <a:r>
              <a:rPr lang="sv-SE" sz="2800" dirty="0"/>
              <a:t>+ 1 = 9 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7594EC24-DD01-964C-BDA4-4D5CDF3B3D34}"/>
              </a:ext>
            </a:extLst>
          </p:cNvPr>
          <p:cNvSpPr/>
          <p:nvPr/>
        </p:nvSpPr>
        <p:spPr>
          <a:xfrm>
            <a:off x="4200312" y="3139532"/>
            <a:ext cx="1352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/>
              <a:t>. . . . . 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E0FA9344-0E35-FE40-8F9F-47BCD11A89F5}"/>
              </a:ext>
            </a:extLst>
          </p:cNvPr>
          <p:cNvSpPr/>
          <p:nvPr/>
        </p:nvSpPr>
        <p:spPr>
          <a:xfrm>
            <a:off x="4294892" y="3550824"/>
            <a:ext cx="1352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i="1" dirty="0">
                <a:solidFill>
                  <a:srgbClr val="C00000"/>
                </a:solidFill>
              </a:rPr>
              <a:t>x</a:t>
            </a:r>
            <a:r>
              <a:rPr lang="sv-SE" sz="2800" i="1" dirty="0"/>
              <a:t> </a:t>
            </a:r>
            <a:r>
              <a:rPr lang="sv-SE" sz="2800" dirty="0"/>
              <a:t>= </a:t>
            </a:r>
            <a:r>
              <a:rPr lang="sv-SE" sz="2800" dirty="0">
                <a:solidFill>
                  <a:srgbClr val="C00000"/>
                </a:solidFill>
              </a:rPr>
              <a:t>4 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5B4EEEF0-EC97-1C44-A4CE-57E42D613E6E}"/>
              </a:ext>
            </a:extLst>
          </p:cNvPr>
          <p:cNvSpPr/>
          <p:nvPr/>
        </p:nvSpPr>
        <p:spPr>
          <a:xfrm>
            <a:off x="4200312" y="4328167"/>
            <a:ext cx="1043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Prövning</a:t>
            </a:r>
          </a:p>
        </p:txBody>
      </p:sp>
      <p:sp>
        <p:nvSpPr>
          <p:cNvPr id="13" name="textruta 12">
            <a:extLst>
              <a:ext uri="{FF2B5EF4-FFF2-40B4-BE49-F238E27FC236}">
                <a16:creationId xmlns:a16="http://schemas.microsoft.com/office/drawing/2014/main" id="{A2B85CD0-1E0B-1B47-ACBE-D94F380BDE9E}"/>
              </a:ext>
            </a:extLst>
          </p:cNvPr>
          <p:cNvSpPr txBox="1"/>
          <p:nvPr/>
        </p:nvSpPr>
        <p:spPr>
          <a:xfrm>
            <a:off x="2740921" y="4695040"/>
            <a:ext cx="434050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800" dirty="0">
                <a:cs typeface="Bradley Hand Bold"/>
              </a:rPr>
              <a:t>V.L. = 2 · </a:t>
            </a:r>
            <a:r>
              <a:rPr lang="sv-SE" sz="2800" dirty="0">
                <a:solidFill>
                  <a:srgbClr val="C00000"/>
                </a:solidFill>
                <a:cs typeface="Bradley Hand Bold"/>
              </a:rPr>
              <a:t>4</a:t>
            </a:r>
            <a:r>
              <a:rPr lang="sv-SE" sz="2800" dirty="0">
                <a:cs typeface="Bradley Hand Bold"/>
              </a:rPr>
              <a:t> + 1 =</a:t>
            </a:r>
            <a:endParaRPr lang="sv-SE" sz="2800" b="1" dirty="0">
              <a:cs typeface="Bradley Hand Bold"/>
            </a:endParaRPr>
          </a:p>
          <a:p>
            <a:endParaRPr lang="sv-SE" sz="1000" dirty="0">
              <a:cs typeface="Bradley Hand Bold"/>
            </a:endParaRPr>
          </a:p>
        </p:txBody>
      </p:sp>
      <p:sp>
        <p:nvSpPr>
          <p:cNvPr id="14" name="textruta 13">
            <a:extLst>
              <a:ext uri="{FF2B5EF4-FFF2-40B4-BE49-F238E27FC236}">
                <a16:creationId xmlns:a16="http://schemas.microsoft.com/office/drawing/2014/main" id="{7E77ACB6-4015-E840-99EF-531FDD4C3BDF}"/>
              </a:ext>
            </a:extLst>
          </p:cNvPr>
          <p:cNvSpPr txBox="1"/>
          <p:nvPr/>
        </p:nvSpPr>
        <p:spPr>
          <a:xfrm>
            <a:off x="4911173" y="5287717"/>
            <a:ext cx="2061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800" dirty="0">
                <a:cs typeface="Bradley Hand Bold"/>
              </a:rPr>
              <a:t>V.L. = H.L.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ADEE747B-88ED-6E4C-AE74-A8BA3142602F}"/>
              </a:ext>
            </a:extLst>
          </p:cNvPr>
          <p:cNvSpPr/>
          <p:nvPr/>
        </p:nvSpPr>
        <p:spPr>
          <a:xfrm>
            <a:off x="2727160" y="5287717"/>
            <a:ext cx="1765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cs typeface="Bradley Hand Bold"/>
              </a:rPr>
              <a:t>H.L. = </a:t>
            </a:r>
            <a:r>
              <a:rPr lang="sv-SE" sz="2800" b="1" dirty="0">
                <a:cs typeface="Bradley Hand Bold"/>
              </a:rPr>
              <a:t>9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73FA3AD0-7C7E-1E45-A06C-EFE72F25D7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7356" y="5919375"/>
            <a:ext cx="330885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000" dirty="0"/>
              <a:t>Ekvationens lösning stämmer.</a:t>
            </a: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0E31C17B-C2A6-8143-944A-1FC771C10889}"/>
              </a:ext>
            </a:extLst>
          </p:cNvPr>
          <p:cNvSpPr txBox="1"/>
          <p:nvPr/>
        </p:nvSpPr>
        <p:spPr>
          <a:xfrm>
            <a:off x="5052589" y="4695040"/>
            <a:ext cx="1264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800" dirty="0">
                <a:cs typeface="Bradley Hand Bold"/>
              </a:rPr>
              <a:t>8 + 1 =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0FB10BD1-DEA8-094E-86B3-8AAC90A3B425}"/>
              </a:ext>
            </a:extLst>
          </p:cNvPr>
          <p:cNvSpPr txBox="1"/>
          <p:nvPr/>
        </p:nvSpPr>
        <p:spPr>
          <a:xfrm>
            <a:off x="6055682" y="4693400"/>
            <a:ext cx="523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800" b="1" dirty="0">
                <a:cs typeface="Bradley Hand Bold"/>
              </a:rPr>
              <a:t>9</a:t>
            </a:r>
            <a:endParaRPr lang="sv-SE" sz="2800" dirty="0"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112334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 animBg="1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7502A9F2-99DD-B841-B55F-0DB5A037D6FB}"/>
              </a:ext>
            </a:extLst>
          </p:cNvPr>
          <p:cNvSpPr/>
          <p:nvPr/>
        </p:nvSpPr>
        <p:spPr>
          <a:xfrm>
            <a:off x="367698" y="473803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b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F568111D-6090-914E-AC81-90F4AF2C4907}"/>
              </a:ext>
            </a:extLst>
          </p:cNvPr>
          <p:cNvSpPr txBox="1"/>
          <p:nvPr/>
        </p:nvSpPr>
        <p:spPr>
          <a:xfrm>
            <a:off x="2036451" y="519970"/>
            <a:ext cx="4119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+mn-lt"/>
              </a:rPr>
              <a:t>Lös ekvationerna.</a:t>
            </a: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B2658E25-A7F6-744A-9D82-1C4231545BDB}"/>
              </a:ext>
            </a:extLst>
          </p:cNvPr>
          <p:cNvSpPr txBox="1"/>
          <p:nvPr/>
        </p:nvSpPr>
        <p:spPr>
          <a:xfrm>
            <a:off x="2036451" y="883944"/>
            <a:ext cx="1778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sv-SE" sz="2000" dirty="0"/>
              <a:t>5</a:t>
            </a:r>
            <a:r>
              <a:rPr lang="sv-SE" sz="2000" i="1" dirty="0"/>
              <a:t>x</a:t>
            </a:r>
            <a:r>
              <a:rPr lang="sv-SE" sz="2000" dirty="0"/>
              <a:t> + 3 =  23 </a:t>
            </a:r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91C2C7FB-7E02-3643-AE54-41A5D2CDDDF9}"/>
              </a:ext>
            </a:extLst>
          </p:cNvPr>
          <p:cNvGrpSpPr/>
          <p:nvPr/>
        </p:nvGrpSpPr>
        <p:grpSpPr>
          <a:xfrm>
            <a:off x="4497259" y="755350"/>
            <a:ext cx="1572693" cy="657297"/>
            <a:chOff x="4497259" y="1612702"/>
            <a:chExt cx="1572693" cy="657297"/>
          </a:xfrm>
        </p:grpSpPr>
        <p:grpSp>
          <p:nvGrpSpPr>
            <p:cNvPr id="11" name="Grupp 10">
              <a:extLst>
                <a:ext uri="{FF2B5EF4-FFF2-40B4-BE49-F238E27FC236}">
                  <a16:creationId xmlns:a16="http://schemas.microsoft.com/office/drawing/2014/main" id="{4A41F0A1-80A0-E349-8389-FABC5E8EAC2D}"/>
                </a:ext>
              </a:extLst>
            </p:cNvPr>
            <p:cNvGrpSpPr/>
            <p:nvPr/>
          </p:nvGrpSpPr>
          <p:grpSpPr>
            <a:xfrm>
              <a:off x="4845492" y="1612702"/>
              <a:ext cx="1224460" cy="657297"/>
              <a:chOff x="4845492" y="1612702"/>
              <a:chExt cx="1224460" cy="657297"/>
            </a:xfrm>
          </p:grpSpPr>
          <p:grpSp>
            <p:nvGrpSpPr>
              <p:cNvPr id="6" name="Grupp 5">
                <a:extLst>
                  <a:ext uri="{FF2B5EF4-FFF2-40B4-BE49-F238E27FC236}">
                    <a16:creationId xmlns:a16="http://schemas.microsoft.com/office/drawing/2014/main" id="{D552370B-FDA9-0B41-9938-E68D58CF89DF}"/>
                  </a:ext>
                </a:extLst>
              </p:cNvPr>
              <p:cNvGrpSpPr/>
              <p:nvPr/>
            </p:nvGrpSpPr>
            <p:grpSpPr>
              <a:xfrm>
                <a:off x="4845492" y="1612702"/>
                <a:ext cx="469273" cy="657297"/>
                <a:chOff x="913128" y="1769966"/>
                <a:chExt cx="469273" cy="657297"/>
              </a:xfrm>
            </p:grpSpPr>
            <p:sp>
              <p:nvSpPr>
                <p:cNvPr id="7" name="Rektangel 6">
                  <a:extLst>
                    <a:ext uri="{FF2B5EF4-FFF2-40B4-BE49-F238E27FC236}">
                      <a16:creationId xmlns:a16="http://schemas.microsoft.com/office/drawing/2014/main" id="{6CA104C5-1828-D64F-94F2-68335BED005C}"/>
                    </a:ext>
                  </a:extLst>
                </p:cNvPr>
                <p:cNvSpPr/>
                <p:nvPr/>
              </p:nvSpPr>
              <p:spPr>
                <a:xfrm>
                  <a:off x="913128" y="1769966"/>
                  <a:ext cx="469273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/>
                    <a:t>z</a:t>
                  </a:r>
                </a:p>
              </p:txBody>
            </p:sp>
            <p:sp>
              <p:nvSpPr>
                <p:cNvPr id="8" name="Rektangel 7">
                  <a:extLst>
                    <a:ext uri="{FF2B5EF4-FFF2-40B4-BE49-F238E27FC236}">
                      <a16:creationId xmlns:a16="http://schemas.microsoft.com/office/drawing/2014/main" id="{FA1BA0D3-2EF5-0A4C-8955-B73838FC963B}"/>
                    </a:ext>
                  </a:extLst>
                </p:cNvPr>
                <p:cNvSpPr/>
                <p:nvPr/>
              </p:nvSpPr>
              <p:spPr>
                <a:xfrm>
                  <a:off x="915489" y="2027153"/>
                  <a:ext cx="284292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/>
                    <a:t>4</a:t>
                  </a:r>
                </a:p>
              </p:txBody>
            </p:sp>
            <p:cxnSp>
              <p:nvCxnSpPr>
                <p:cNvPr id="9" name="Rak 8">
                  <a:extLst>
                    <a:ext uri="{FF2B5EF4-FFF2-40B4-BE49-F238E27FC236}">
                      <a16:creationId xmlns:a16="http://schemas.microsoft.com/office/drawing/2014/main" id="{D6B528B4-7452-AE4E-995D-8BA56FAB0A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1921" y="2099707"/>
                  <a:ext cx="267245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" name="textruta 9">
                <a:extLst>
                  <a:ext uri="{FF2B5EF4-FFF2-40B4-BE49-F238E27FC236}">
                    <a16:creationId xmlns:a16="http://schemas.microsoft.com/office/drawing/2014/main" id="{A42294CE-8153-A244-90B7-8577F6100052}"/>
                  </a:ext>
                </a:extLst>
              </p:cNvPr>
              <p:cNvSpPr txBox="1"/>
              <p:nvPr/>
            </p:nvSpPr>
            <p:spPr>
              <a:xfrm>
                <a:off x="5132145" y="1741296"/>
                <a:ext cx="9378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2000" dirty="0"/>
                  <a:t>– 1 = 2 </a:t>
                </a:r>
              </a:p>
            </p:txBody>
          </p:sp>
        </p:grpSp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03392CC0-B59F-EF41-830C-3A47C35AC950}"/>
                </a:ext>
              </a:extLst>
            </p:cNvPr>
            <p:cNvSpPr/>
            <p:nvPr/>
          </p:nvSpPr>
          <p:spPr>
            <a:xfrm>
              <a:off x="4497259" y="1756685"/>
              <a:ext cx="3770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</p:grpSp>
      <p:sp>
        <p:nvSpPr>
          <p:cNvPr id="45" name="textruta 44">
            <a:extLst>
              <a:ext uri="{FF2B5EF4-FFF2-40B4-BE49-F238E27FC236}">
                <a16:creationId xmlns:a16="http://schemas.microsoft.com/office/drawing/2014/main" id="{5C2F804C-EA22-5B46-BD29-805AF61FB1D3}"/>
              </a:ext>
            </a:extLst>
          </p:cNvPr>
          <p:cNvSpPr txBox="1"/>
          <p:nvPr/>
        </p:nvSpPr>
        <p:spPr>
          <a:xfrm>
            <a:off x="1699572" y="1812804"/>
            <a:ext cx="29247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a)			5X </a:t>
            </a:r>
            <a:r>
              <a:rPr lang="sv-SE" sz="2000" dirty="0">
                <a:cs typeface="Bradley Hand Bold"/>
              </a:rPr>
              <a:t>+</a:t>
            </a:r>
            <a:r>
              <a:rPr lang="sv-SE" sz="2000" dirty="0">
                <a:solidFill>
                  <a:srgbClr val="800000"/>
                </a:solidFill>
                <a:latin typeface="Bradley Hand Bold"/>
                <a:cs typeface="Bradley Hand Bold"/>
              </a:rPr>
              <a:t> </a:t>
            </a:r>
            <a:r>
              <a:rPr lang="sv-SE" sz="2000" dirty="0">
                <a:latin typeface="Bradley Hand Bold"/>
                <a:cs typeface="Bradley Hand Bold"/>
              </a:rPr>
              <a:t>3 </a:t>
            </a:r>
            <a:r>
              <a:rPr lang="sv-SE" sz="2000" dirty="0">
                <a:cs typeface="Bradley Hand Bold"/>
              </a:rPr>
              <a:t>=</a:t>
            </a:r>
            <a:r>
              <a:rPr lang="sv-SE" sz="2000" dirty="0">
                <a:latin typeface="Bradley Hand Bold"/>
                <a:cs typeface="Bradley Hand Bold"/>
              </a:rPr>
              <a:t> 23</a:t>
            </a:r>
          </a:p>
        </p:txBody>
      </p:sp>
      <p:sp>
        <p:nvSpPr>
          <p:cNvPr id="46" name="textruta 45">
            <a:extLst>
              <a:ext uri="{FF2B5EF4-FFF2-40B4-BE49-F238E27FC236}">
                <a16:creationId xmlns:a16="http://schemas.microsoft.com/office/drawing/2014/main" id="{6F45B347-FB92-3A44-ADED-045C1FDE49ED}"/>
              </a:ext>
            </a:extLst>
          </p:cNvPr>
          <p:cNvSpPr txBox="1"/>
          <p:nvPr/>
        </p:nvSpPr>
        <p:spPr>
          <a:xfrm>
            <a:off x="2667619" y="2134496"/>
            <a:ext cx="2924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5X </a:t>
            </a:r>
            <a:r>
              <a:rPr lang="sv-SE" sz="2000" dirty="0">
                <a:cs typeface="Bradley Hand Bold"/>
              </a:rPr>
              <a:t>+</a:t>
            </a:r>
            <a:r>
              <a:rPr lang="sv-SE" sz="2000" dirty="0">
                <a:latin typeface="Bradley Hand Bold"/>
                <a:cs typeface="Bradley Hand Bold"/>
              </a:rPr>
              <a:t> 3 </a:t>
            </a:r>
            <a:r>
              <a:rPr lang="sv-SE" sz="2000" dirty="0">
                <a:solidFill>
                  <a:srgbClr val="C00000"/>
                </a:solidFill>
                <a:cs typeface="Bradley Hand Bold"/>
              </a:rPr>
              <a:t>–</a:t>
            </a:r>
            <a:r>
              <a:rPr lang="sv-SE" sz="2000" dirty="0">
                <a:cs typeface="Bradley Hand Bold"/>
              </a:rPr>
              <a:t> </a:t>
            </a:r>
            <a:r>
              <a:rPr lang="sv-SE" sz="2000" dirty="0">
                <a:solidFill>
                  <a:srgbClr val="C00000"/>
                </a:solidFill>
                <a:latin typeface="Bradley Hand Bold"/>
                <a:cs typeface="Bradley Hand Bold"/>
              </a:rPr>
              <a:t>3</a:t>
            </a:r>
            <a:r>
              <a:rPr lang="sv-SE" sz="2000" dirty="0">
                <a:solidFill>
                  <a:srgbClr val="800000"/>
                </a:solidFill>
                <a:latin typeface="Bradley Hand Bold"/>
                <a:cs typeface="Bradley Hand Bold"/>
              </a:rPr>
              <a:t> </a:t>
            </a:r>
            <a:r>
              <a:rPr lang="sv-SE" sz="2000" dirty="0">
                <a:cs typeface="Bradley Hand Bold"/>
              </a:rPr>
              <a:t>= </a:t>
            </a:r>
            <a:r>
              <a:rPr lang="sv-SE" sz="2000" dirty="0">
                <a:latin typeface="Bradley Hand Bold"/>
                <a:cs typeface="Bradley Hand Bold"/>
              </a:rPr>
              <a:t>23 </a:t>
            </a:r>
            <a:r>
              <a:rPr lang="sv-SE" sz="2000" dirty="0">
                <a:solidFill>
                  <a:srgbClr val="C00000"/>
                </a:solidFill>
                <a:cs typeface="Bradley Hand Bold"/>
              </a:rPr>
              <a:t>–</a:t>
            </a:r>
            <a:r>
              <a:rPr lang="sv-SE" sz="2000" dirty="0">
                <a:solidFill>
                  <a:srgbClr val="800000"/>
                </a:solidFill>
                <a:latin typeface="Bradley Hand Bold"/>
                <a:cs typeface="Bradley Hand Bold"/>
              </a:rPr>
              <a:t> </a:t>
            </a:r>
            <a:r>
              <a:rPr lang="sv-SE" sz="2000" dirty="0">
                <a:solidFill>
                  <a:srgbClr val="C00000"/>
                </a:solidFill>
                <a:latin typeface="Bradley Hand Bold"/>
                <a:cs typeface="Bradley Hand Bold"/>
              </a:rPr>
              <a:t>3</a:t>
            </a:r>
          </a:p>
        </p:txBody>
      </p:sp>
      <p:sp>
        <p:nvSpPr>
          <p:cNvPr id="47" name="textruta 46">
            <a:extLst>
              <a:ext uri="{FF2B5EF4-FFF2-40B4-BE49-F238E27FC236}">
                <a16:creationId xmlns:a16="http://schemas.microsoft.com/office/drawing/2014/main" id="{BAADDD4B-FE4C-4846-9AD3-B06829BBC753}"/>
              </a:ext>
            </a:extLst>
          </p:cNvPr>
          <p:cNvSpPr txBox="1"/>
          <p:nvPr/>
        </p:nvSpPr>
        <p:spPr>
          <a:xfrm>
            <a:off x="3508586" y="2476806"/>
            <a:ext cx="117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5x </a:t>
            </a:r>
            <a:r>
              <a:rPr lang="sv-SE" sz="2000" dirty="0">
                <a:cs typeface="Bradley Hand Bold"/>
              </a:rPr>
              <a:t>=</a:t>
            </a:r>
            <a:r>
              <a:rPr lang="sv-SE" sz="2000" dirty="0">
                <a:latin typeface="Bradley Hand Bold"/>
                <a:cs typeface="Bradley Hand Bold"/>
              </a:rPr>
              <a:t> 20</a:t>
            </a:r>
          </a:p>
        </p:txBody>
      </p:sp>
      <p:grpSp>
        <p:nvGrpSpPr>
          <p:cNvPr id="48" name="Grupp 47">
            <a:extLst>
              <a:ext uri="{FF2B5EF4-FFF2-40B4-BE49-F238E27FC236}">
                <a16:creationId xmlns:a16="http://schemas.microsoft.com/office/drawing/2014/main" id="{89780422-E963-4B43-A8B1-8F89B96A5033}"/>
              </a:ext>
            </a:extLst>
          </p:cNvPr>
          <p:cNvGrpSpPr/>
          <p:nvPr/>
        </p:nvGrpSpPr>
        <p:grpSpPr>
          <a:xfrm>
            <a:off x="3436784" y="2747774"/>
            <a:ext cx="1148097" cy="621340"/>
            <a:chOff x="5280987" y="3583181"/>
            <a:chExt cx="1148097" cy="621340"/>
          </a:xfrm>
        </p:grpSpPr>
        <p:grpSp>
          <p:nvGrpSpPr>
            <p:cNvPr id="49" name="Grupp 48">
              <a:extLst>
                <a:ext uri="{FF2B5EF4-FFF2-40B4-BE49-F238E27FC236}">
                  <a16:creationId xmlns:a16="http://schemas.microsoft.com/office/drawing/2014/main" id="{DBF0E16E-F11E-5640-A211-21A9DA0F0294}"/>
                </a:ext>
              </a:extLst>
            </p:cNvPr>
            <p:cNvGrpSpPr/>
            <p:nvPr/>
          </p:nvGrpSpPr>
          <p:grpSpPr>
            <a:xfrm>
              <a:off x="5280987" y="3583181"/>
              <a:ext cx="695353" cy="621340"/>
              <a:chOff x="1134553" y="2937619"/>
              <a:chExt cx="695353" cy="621340"/>
            </a:xfrm>
          </p:grpSpPr>
          <p:grpSp>
            <p:nvGrpSpPr>
              <p:cNvPr id="54" name="Grupp 53">
                <a:extLst>
                  <a:ext uri="{FF2B5EF4-FFF2-40B4-BE49-F238E27FC236}">
                    <a16:creationId xmlns:a16="http://schemas.microsoft.com/office/drawing/2014/main" id="{A594ED42-6DCD-E44B-B6FA-5AF5790D0E9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34553" y="2937619"/>
                <a:ext cx="467002" cy="621340"/>
                <a:chOff x="3860090" y="1875925"/>
                <a:chExt cx="467002" cy="621516"/>
              </a:xfrm>
            </p:grpSpPr>
            <p:sp>
              <p:nvSpPr>
                <p:cNvPr id="56" name="textruta 8">
                  <a:extLst>
                    <a:ext uri="{FF2B5EF4-FFF2-40B4-BE49-F238E27FC236}">
                      <a16:creationId xmlns:a16="http://schemas.microsoft.com/office/drawing/2014/main" id="{77A009E2-3A21-5341-81AC-8B6541F2A12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863504" y="1875925"/>
                  <a:ext cx="463588" cy="4002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2000" dirty="0">
                      <a:latin typeface="Bradley Hand Bold"/>
                      <a:cs typeface="Bradley Hand Bold"/>
                    </a:rPr>
                    <a:t>5x</a:t>
                  </a:r>
                </a:p>
              </p:txBody>
            </p:sp>
            <p:sp>
              <p:nvSpPr>
                <p:cNvPr id="57" name="textruta 9">
                  <a:extLst>
                    <a:ext uri="{FF2B5EF4-FFF2-40B4-BE49-F238E27FC236}">
                      <a16:creationId xmlns:a16="http://schemas.microsoft.com/office/drawing/2014/main" id="{D19290B8-94DC-7B4E-8DF0-9DAC53576EB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860090" y="2097218"/>
                  <a:ext cx="405880" cy="4002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2000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sz="2000" dirty="0">
                      <a:solidFill>
                        <a:srgbClr val="C00000"/>
                      </a:solidFill>
                      <a:latin typeface="Bradley Hand Bold"/>
                      <a:cs typeface="Bradley Hand Bold"/>
                    </a:rPr>
                    <a:t>5</a:t>
                  </a:r>
                </a:p>
              </p:txBody>
            </p:sp>
            <p:cxnSp>
              <p:nvCxnSpPr>
                <p:cNvPr id="58" name="Rak 57">
                  <a:extLst>
                    <a:ext uri="{FF2B5EF4-FFF2-40B4-BE49-F238E27FC236}">
                      <a16:creationId xmlns:a16="http://schemas.microsoft.com/office/drawing/2014/main" id="{67C39013-D1A1-204E-BB58-695AA35D79CF}"/>
                    </a:ext>
                  </a:extLst>
                </p:cNvPr>
                <p:cNvCxnSpPr/>
                <p:nvPr/>
              </p:nvCxnSpPr>
              <p:spPr>
                <a:xfrm>
                  <a:off x="3861666" y="2176052"/>
                  <a:ext cx="419100" cy="0"/>
                </a:xfrm>
                <a:prstGeom prst="line">
                  <a:avLst/>
                </a:prstGeom>
                <a:ln w="15875" cmpd="sng">
                  <a:solidFill>
                    <a:srgbClr val="C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5" name="textruta 54">
                <a:extLst>
                  <a:ext uri="{FF2B5EF4-FFF2-40B4-BE49-F238E27FC236}">
                    <a16:creationId xmlns:a16="http://schemas.microsoft.com/office/drawing/2014/main" id="{5696EAF2-5FF7-8F41-BB08-29EDCF0DA03D}"/>
                  </a:ext>
                </a:extLst>
              </p:cNvPr>
              <p:cNvSpPr txBox="1"/>
              <p:nvPr/>
            </p:nvSpPr>
            <p:spPr>
              <a:xfrm>
                <a:off x="1542819" y="3059256"/>
                <a:ext cx="28708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2000" dirty="0">
                    <a:cs typeface="Bradley Hand Bold"/>
                  </a:rPr>
                  <a:t>=</a:t>
                </a:r>
                <a:endParaRPr lang="sv-SE" sz="2000" dirty="0">
                  <a:latin typeface="Bradley Hand Bold"/>
                  <a:cs typeface="Bradley Hand Bold"/>
                </a:endParaRPr>
              </a:p>
            </p:txBody>
          </p:sp>
        </p:grpSp>
        <p:grpSp>
          <p:nvGrpSpPr>
            <p:cNvPr id="50" name="Grupp 49">
              <a:extLst>
                <a:ext uri="{FF2B5EF4-FFF2-40B4-BE49-F238E27FC236}">
                  <a16:creationId xmlns:a16="http://schemas.microsoft.com/office/drawing/2014/main" id="{DFA59FEC-7A08-8448-B29A-BCFA7F0D91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11590" y="3602414"/>
              <a:ext cx="517494" cy="597133"/>
              <a:chOff x="3777420" y="1906111"/>
              <a:chExt cx="517494" cy="597301"/>
            </a:xfrm>
          </p:grpSpPr>
          <p:sp>
            <p:nvSpPr>
              <p:cNvPr id="51" name="textruta 50">
                <a:extLst>
                  <a:ext uri="{FF2B5EF4-FFF2-40B4-BE49-F238E27FC236}">
                    <a16:creationId xmlns:a16="http://schemas.microsoft.com/office/drawing/2014/main" id="{A051880F-B363-8B49-A5E4-41D7DBDBC4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10486" y="1906111"/>
                <a:ext cx="484428" cy="4002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2000" dirty="0">
                    <a:latin typeface="Bradley Hand Bold"/>
                    <a:cs typeface="Bradley Hand Bold"/>
                  </a:rPr>
                  <a:t>20</a:t>
                </a:r>
              </a:p>
            </p:txBody>
          </p:sp>
          <p:sp>
            <p:nvSpPr>
              <p:cNvPr id="52" name="textruta 51">
                <a:extLst>
                  <a:ext uri="{FF2B5EF4-FFF2-40B4-BE49-F238E27FC236}">
                    <a16:creationId xmlns:a16="http://schemas.microsoft.com/office/drawing/2014/main" id="{447C6ADC-2D28-074D-A9D2-E6A40729535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77420" y="2103190"/>
                <a:ext cx="405880" cy="4002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2000" dirty="0">
                    <a:latin typeface="Bradley Hand Bold"/>
                    <a:cs typeface="Bradley Hand Bold"/>
                  </a:rPr>
                  <a:t> </a:t>
                </a:r>
                <a:r>
                  <a:rPr lang="sv-SE" sz="2000" dirty="0">
                    <a:solidFill>
                      <a:srgbClr val="C00000"/>
                    </a:solidFill>
                    <a:latin typeface="Bradley Hand Bold"/>
                    <a:cs typeface="Bradley Hand Bold"/>
                  </a:rPr>
                  <a:t>5</a:t>
                </a:r>
              </a:p>
            </p:txBody>
          </p:sp>
          <p:cxnSp>
            <p:nvCxnSpPr>
              <p:cNvPr id="53" name="Rak 52">
                <a:extLst>
                  <a:ext uri="{FF2B5EF4-FFF2-40B4-BE49-F238E27FC236}">
                    <a16:creationId xmlns:a16="http://schemas.microsoft.com/office/drawing/2014/main" id="{2B078B8E-CAF8-BC4E-8F6E-012A798CC6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2170" y="2186998"/>
                <a:ext cx="346028" cy="0"/>
              </a:xfrm>
              <a:prstGeom prst="line">
                <a:avLst/>
              </a:prstGeom>
              <a:ln w="15875" cmpd="sng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9" name="textruta 58">
            <a:extLst>
              <a:ext uri="{FF2B5EF4-FFF2-40B4-BE49-F238E27FC236}">
                <a16:creationId xmlns:a16="http://schemas.microsoft.com/office/drawing/2014/main" id="{3579E256-0A0C-2749-8EC5-F0B2A424C99E}"/>
              </a:ext>
            </a:extLst>
          </p:cNvPr>
          <p:cNvSpPr txBox="1"/>
          <p:nvPr/>
        </p:nvSpPr>
        <p:spPr>
          <a:xfrm>
            <a:off x="3670307" y="3244334"/>
            <a:ext cx="1013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x </a:t>
            </a:r>
            <a:r>
              <a:rPr lang="sv-SE" sz="2000" dirty="0">
                <a:cs typeface="Bradley Hand Bold"/>
              </a:rPr>
              <a:t>=</a:t>
            </a:r>
            <a:r>
              <a:rPr lang="sv-SE" sz="2000" dirty="0">
                <a:latin typeface="Bradley Hand Bold"/>
                <a:cs typeface="Bradley Hand Bold"/>
              </a:rPr>
              <a:t> </a:t>
            </a:r>
            <a:r>
              <a:rPr lang="sv-SE" sz="2000" dirty="0">
                <a:solidFill>
                  <a:srgbClr val="00B050"/>
                </a:solidFill>
                <a:latin typeface="Bradley Hand Bold"/>
                <a:cs typeface="Bradley Hand Bold"/>
              </a:rPr>
              <a:t>4</a:t>
            </a:r>
          </a:p>
        </p:txBody>
      </p:sp>
      <p:sp>
        <p:nvSpPr>
          <p:cNvPr id="61" name="Rektangel 60">
            <a:extLst>
              <a:ext uri="{FF2B5EF4-FFF2-40B4-BE49-F238E27FC236}">
                <a16:creationId xmlns:a16="http://schemas.microsoft.com/office/drawing/2014/main" id="{D504D722-ABA0-E34F-B5C8-114E971BBD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2321" y="2035444"/>
            <a:ext cx="3168752" cy="46166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200" dirty="0"/>
              <a:t>Du börjar med att subtrahera </a:t>
            </a:r>
            <a:r>
              <a:rPr lang="sv-SE" sz="1200" dirty="0">
                <a:solidFill>
                  <a:srgbClr val="C00000"/>
                </a:solidFill>
              </a:rPr>
              <a:t>3</a:t>
            </a:r>
            <a:r>
              <a:rPr lang="sv-SE" sz="1200" dirty="0"/>
              <a:t> från båda leden. Då blir </a:t>
            </a:r>
            <a:r>
              <a:rPr lang="sv-SE" sz="1200" i="1" dirty="0"/>
              <a:t>x</a:t>
            </a:r>
            <a:r>
              <a:rPr lang="sv-SE" sz="1200" dirty="0"/>
              <a:t>-termen ensam kvar i vänster led. </a:t>
            </a:r>
          </a:p>
        </p:txBody>
      </p:sp>
      <p:sp>
        <p:nvSpPr>
          <p:cNvPr id="62" name="Rektangel 61">
            <a:extLst>
              <a:ext uri="{FF2B5EF4-FFF2-40B4-BE49-F238E27FC236}">
                <a16:creationId xmlns:a16="http://schemas.microsoft.com/office/drawing/2014/main" id="{F2A20F46-5549-6340-BCBF-35062E6462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1048" y="2733199"/>
            <a:ext cx="2321273" cy="46166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200" dirty="0"/>
              <a:t>Genom att dividera med </a:t>
            </a:r>
            <a:r>
              <a:rPr lang="sv-SE" sz="1200" dirty="0">
                <a:solidFill>
                  <a:srgbClr val="C00000"/>
                </a:solidFill>
              </a:rPr>
              <a:t>5 </a:t>
            </a:r>
            <a:r>
              <a:rPr lang="sv-SE" sz="1200" dirty="0"/>
              <a:t>i båda leden får du </a:t>
            </a:r>
            <a:r>
              <a:rPr lang="sv-SE" sz="1200" i="1" dirty="0"/>
              <a:t>x </a:t>
            </a:r>
            <a:r>
              <a:rPr lang="sv-SE" sz="1200" dirty="0"/>
              <a:t>ensamt kvar. </a:t>
            </a:r>
          </a:p>
        </p:txBody>
      </p:sp>
      <p:sp>
        <p:nvSpPr>
          <p:cNvPr id="63" name="textruta 62">
            <a:extLst>
              <a:ext uri="{FF2B5EF4-FFF2-40B4-BE49-F238E27FC236}">
                <a16:creationId xmlns:a16="http://schemas.microsoft.com/office/drawing/2014/main" id="{9186A297-8560-6C49-B493-3C748B4D1BD4}"/>
              </a:ext>
            </a:extLst>
          </p:cNvPr>
          <p:cNvSpPr txBox="1"/>
          <p:nvPr/>
        </p:nvSpPr>
        <p:spPr>
          <a:xfrm>
            <a:off x="3073288" y="4680527"/>
            <a:ext cx="21973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5 </a:t>
            </a:r>
            <a:r>
              <a:rPr lang="en-US" sz="2000" dirty="0"/>
              <a:t>· </a:t>
            </a:r>
            <a:r>
              <a:rPr lang="sv-SE" sz="2000" dirty="0">
                <a:solidFill>
                  <a:srgbClr val="00B050"/>
                </a:solidFill>
                <a:latin typeface="Bradley Hand Bold"/>
                <a:cs typeface="Bradley Hand Bold"/>
              </a:rPr>
              <a:t>4</a:t>
            </a:r>
            <a:r>
              <a:rPr lang="sv-SE" sz="2000" dirty="0">
                <a:latin typeface="Bradley Hand Bold"/>
                <a:cs typeface="Bradley Hand Bold"/>
              </a:rPr>
              <a:t> </a:t>
            </a:r>
            <a:r>
              <a:rPr lang="sv-SE" sz="2000" dirty="0"/>
              <a:t>+</a:t>
            </a:r>
            <a:r>
              <a:rPr lang="sv-SE" sz="2000" dirty="0">
                <a:latin typeface="Bradley Hand Bold"/>
                <a:cs typeface="Bradley Hand Bold"/>
              </a:rPr>
              <a:t> 3 </a:t>
            </a:r>
            <a:r>
              <a:rPr lang="sv-SE" sz="2000" dirty="0">
                <a:cs typeface="Bradley Hand Bold"/>
              </a:rPr>
              <a:t>=</a:t>
            </a:r>
            <a:r>
              <a:rPr lang="sv-SE" sz="2000" dirty="0">
                <a:latin typeface="Bradley Hand Bold"/>
                <a:cs typeface="Bradley Hand Bold"/>
              </a:rPr>
              <a:t>     </a:t>
            </a:r>
          </a:p>
        </p:txBody>
      </p:sp>
      <p:sp>
        <p:nvSpPr>
          <p:cNvPr id="64" name="textruta 63">
            <a:extLst>
              <a:ext uri="{FF2B5EF4-FFF2-40B4-BE49-F238E27FC236}">
                <a16:creationId xmlns:a16="http://schemas.microsoft.com/office/drawing/2014/main" id="{F9A7461C-05D7-6E4D-95AD-86CB2EBF91F9}"/>
              </a:ext>
            </a:extLst>
          </p:cNvPr>
          <p:cNvSpPr txBox="1"/>
          <p:nvPr/>
        </p:nvSpPr>
        <p:spPr>
          <a:xfrm>
            <a:off x="4171944" y="4685195"/>
            <a:ext cx="1565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 20 </a:t>
            </a:r>
            <a:r>
              <a:rPr lang="sv-SE" sz="2000" dirty="0"/>
              <a:t>+</a:t>
            </a:r>
            <a:r>
              <a:rPr lang="sv-SE" sz="2000" dirty="0">
                <a:latin typeface="Bradley Hand Bold"/>
                <a:cs typeface="Bradley Hand Bold"/>
              </a:rPr>
              <a:t> 3 </a:t>
            </a:r>
            <a:r>
              <a:rPr lang="sv-SE" sz="2000" dirty="0">
                <a:cs typeface="Bradley Hand Bold"/>
              </a:rPr>
              <a:t>=</a:t>
            </a:r>
            <a:endParaRPr lang="sv-SE" sz="2000" dirty="0">
              <a:latin typeface="Bradley Hand Bold"/>
              <a:cs typeface="Bradley Hand Bold"/>
            </a:endParaRPr>
          </a:p>
        </p:txBody>
      </p:sp>
      <p:sp>
        <p:nvSpPr>
          <p:cNvPr id="65" name="textruta 64">
            <a:extLst>
              <a:ext uri="{FF2B5EF4-FFF2-40B4-BE49-F238E27FC236}">
                <a16:creationId xmlns:a16="http://schemas.microsoft.com/office/drawing/2014/main" id="{AD8D670C-20BE-2C4E-85DF-0D1ED9817AC9}"/>
              </a:ext>
            </a:extLst>
          </p:cNvPr>
          <p:cNvSpPr txBox="1"/>
          <p:nvPr/>
        </p:nvSpPr>
        <p:spPr>
          <a:xfrm>
            <a:off x="5192606" y="4689555"/>
            <a:ext cx="5451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23 </a:t>
            </a:r>
          </a:p>
        </p:txBody>
      </p:sp>
      <p:sp>
        <p:nvSpPr>
          <p:cNvPr id="66" name="Rektangel 65">
            <a:extLst>
              <a:ext uri="{FF2B5EF4-FFF2-40B4-BE49-F238E27FC236}">
                <a16:creationId xmlns:a16="http://schemas.microsoft.com/office/drawing/2014/main" id="{32C19BBE-8A4B-B241-8AAE-08D1F17A3970}"/>
              </a:ext>
            </a:extLst>
          </p:cNvPr>
          <p:cNvSpPr/>
          <p:nvPr/>
        </p:nvSpPr>
        <p:spPr>
          <a:xfrm>
            <a:off x="3586800" y="3990463"/>
            <a:ext cx="12474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Prövning</a:t>
            </a:r>
          </a:p>
        </p:txBody>
      </p:sp>
      <p:sp>
        <p:nvSpPr>
          <p:cNvPr id="67" name="textruta 66">
            <a:extLst>
              <a:ext uri="{FF2B5EF4-FFF2-40B4-BE49-F238E27FC236}">
                <a16:creationId xmlns:a16="http://schemas.microsoft.com/office/drawing/2014/main" id="{B705C532-F8A6-584B-92CB-5B4714B3EA83}"/>
              </a:ext>
            </a:extLst>
          </p:cNvPr>
          <p:cNvSpPr txBox="1"/>
          <p:nvPr/>
        </p:nvSpPr>
        <p:spPr>
          <a:xfrm>
            <a:off x="2344709" y="4686793"/>
            <a:ext cx="9199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V.L. </a:t>
            </a:r>
            <a:r>
              <a:rPr lang="sv-SE" sz="2000" dirty="0">
                <a:cs typeface="Bradley Hand Bold"/>
              </a:rPr>
              <a:t>=</a:t>
            </a:r>
            <a:endParaRPr lang="sv-SE" sz="2000" dirty="0">
              <a:latin typeface="Bradley Hand Bold"/>
              <a:cs typeface="Bradley Hand Bold"/>
            </a:endParaRPr>
          </a:p>
        </p:txBody>
      </p:sp>
      <p:sp>
        <p:nvSpPr>
          <p:cNvPr id="68" name="textruta 67">
            <a:extLst>
              <a:ext uri="{FF2B5EF4-FFF2-40B4-BE49-F238E27FC236}">
                <a16:creationId xmlns:a16="http://schemas.microsoft.com/office/drawing/2014/main" id="{869C00D8-0911-684A-BB83-BEA1EF835F42}"/>
              </a:ext>
            </a:extLst>
          </p:cNvPr>
          <p:cNvSpPr txBox="1"/>
          <p:nvPr/>
        </p:nvSpPr>
        <p:spPr>
          <a:xfrm>
            <a:off x="2344709" y="5171513"/>
            <a:ext cx="1292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H.L. </a:t>
            </a:r>
            <a:r>
              <a:rPr lang="sv-SE" sz="2000" dirty="0">
                <a:cs typeface="Bradley Hand Bold"/>
              </a:rPr>
              <a:t>= </a:t>
            </a:r>
            <a:r>
              <a:rPr lang="sv-SE" sz="2000" dirty="0">
                <a:latin typeface="Bradley Hand Bold"/>
                <a:cs typeface="Bradley Hand Bold"/>
              </a:rPr>
              <a:t>23</a:t>
            </a:r>
          </a:p>
        </p:txBody>
      </p:sp>
      <p:sp>
        <p:nvSpPr>
          <p:cNvPr id="69" name="textruta 68">
            <a:extLst>
              <a:ext uri="{FF2B5EF4-FFF2-40B4-BE49-F238E27FC236}">
                <a16:creationId xmlns:a16="http://schemas.microsoft.com/office/drawing/2014/main" id="{A92ABF6B-42B6-D340-B560-5B8A046E8FCA}"/>
              </a:ext>
            </a:extLst>
          </p:cNvPr>
          <p:cNvSpPr txBox="1"/>
          <p:nvPr/>
        </p:nvSpPr>
        <p:spPr>
          <a:xfrm>
            <a:off x="4229690" y="5170536"/>
            <a:ext cx="13275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V.L. </a:t>
            </a:r>
            <a:r>
              <a:rPr lang="sv-SE" sz="2000" dirty="0">
                <a:cs typeface="Bradley Hand Bold"/>
              </a:rPr>
              <a:t>= </a:t>
            </a:r>
            <a:r>
              <a:rPr lang="sv-SE" sz="2000" dirty="0">
                <a:latin typeface="Bradley Hand Bold"/>
                <a:cs typeface="Bradley Hand Bold"/>
              </a:rPr>
              <a:t>H.L</a:t>
            </a:r>
          </a:p>
        </p:txBody>
      </p:sp>
      <p:sp>
        <p:nvSpPr>
          <p:cNvPr id="70" name="Rektangel 69">
            <a:extLst>
              <a:ext uri="{FF2B5EF4-FFF2-40B4-BE49-F238E27FC236}">
                <a16:creationId xmlns:a16="http://schemas.microsoft.com/office/drawing/2014/main" id="{D7DA2479-850A-AF40-B5BB-61E5A4980B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8361" y="5633537"/>
            <a:ext cx="1032950" cy="276999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200" dirty="0"/>
              <a:t>Det stämmer.</a:t>
            </a:r>
          </a:p>
        </p:txBody>
      </p:sp>
    </p:spTree>
    <p:extLst>
      <p:ext uri="{BB962C8B-B14F-4D97-AF65-F5344CB8AC3E}">
        <p14:creationId xmlns:p14="http://schemas.microsoft.com/office/powerpoint/2010/main" val="220789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/>
      <p:bldP spid="45" grpId="0"/>
      <p:bldP spid="46" grpId="0"/>
      <p:bldP spid="47" grpId="0"/>
      <p:bldP spid="59" grpId="0"/>
      <p:bldP spid="61" grpId="0" animBg="1"/>
      <p:bldP spid="62" grpId="0" animBg="1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DB6D1BFF-7A4B-2645-9131-DC7B5B57F5B1}"/>
              </a:ext>
            </a:extLst>
          </p:cNvPr>
          <p:cNvSpPr/>
          <p:nvPr/>
        </p:nvSpPr>
        <p:spPr>
          <a:xfrm>
            <a:off x="414832" y="370931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b="1" dirty="0">
              <a:solidFill>
                <a:srgbClr val="8E2503"/>
              </a:solidFill>
              <a:effectLst/>
              <a:latin typeface="+mj-lt"/>
            </a:endParaRPr>
          </a:p>
        </p:txBody>
      </p:sp>
      <p:grpSp>
        <p:nvGrpSpPr>
          <p:cNvPr id="4" name="Grupp 3">
            <a:extLst>
              <a:ext uri="{FF2B5EF4-FFF2-40B4-BE49-F238E27FC236}">
                <a16:creationId xmlns:a16="http://schemas.microsoft.com/office/drawing/2014/main" id="{A9ABF2BB-BC78-DF4A-8270-8612F23807BC}"/>
              </a:ext>
            </a:extLst>
          </p:cNvPr>
          <p:cNvGrpSpPr/>
          <p:nvPr/>
        </p:nvGrpSpPr>
        <p:grpSpPr>
          <a:xfrm>
            <a:off x="2152304" y="273115"/>
            <a:ext cx="1572693" cy="657297"/>
            <a:chOff x="4497259" y="1612702"/>
            <a:chExt cx="1572693" cy="657297"/>
          </a:xfrm>
        </p:grpSpPr>
        <p:grpSp>
          <p:nvGrpSpPr>
            <p:cNvPr id="5" name="Grupp 4">
              <a:extLst>
                <a:ext uri="{FF2B5EF4-FFF2-40B4-BE49-F238E27FC236}">
                  <a16:creationId xmlns:a16="http://schemas.microsoft.com/office/drawing/2014/main" id="{618BDDE9-E3FA-0D40-AF09-5A5528B097FB}"/>
                </a:ext>
              </a:extLst>
            </p:cNvPr>
            <p:cNvGrpSpPr/>
            <p:nvPr/>
          </p:nvGrpSpPr>
          <p:grpSpPr>
            <a:xfrm>
              <a:off x="4845492" y="1612702"/>
              <a:ext cx="1224460" cy="657297"/>
              <a:chOff x="4845492" y="1612702"/>
              <a:chExt cx="1224460" cy="657297"/>
            </a:xfrm>
          </p:grpSpPr>
          <p:grpSp>
            <p:nvGrpSpPr>
              <p:cNvPr id="7" name="Grupp 6">
                <a:extLst>
                  <a:ext uri="{FF2B5EF4-FFF2-40B4-BE49-F238E27FC236}">
                    <a16:creationId xmlns:a16="http://schemas.microsoft.com/office/drawing/2014/main" id="{F253A3B3-D29F-3E4D-8DE4-9A9D4D86E6EC}"/>
                  </a:ext>
                </a:extLst>
              </p:cNvPr>
              <p:cNvGrpSpPr/>
              <p:nvPr/>
            </p:nvGrpSpPr>
            <p:grpSpPr>
              <a:xfrm>
                <a:off x="4845492" y="1612702"/>
                <a:ext cx="469273" cy="657297"/>
                <a:chOff x="913128" y="1769966"/>
                <a:chExt cx="469273" cy="657297"/>
              </a:xfrm>
            </p:grpSpPr>
            <p:sp>
              <p:nvSpPr>
                <p:cNvPr id="9" name="Rektangel 8">
                  <a:extLst>
                    <a:ext uri="{FF2B5EF4-FFF2-40B4-BE49-F238E27FC236}">
                      <a16:creationId xmlns:a16="http://schemas.microsoft.com/office/drawing/2014/main" id="{9A16CFC7-47B6-C74D-824D-44C643E00B62}"/>
                    </a:ext>
                  </a:extLst>
                </p:cNvPr>
                <p:cNvSpPr/>
                <p:nvPr/>
              </p:nvSpPr>
              <p:spPr>
                <a:xfrm>
                  <a:off x="913128" y="1769966"/>
                  <a:ext cx="469273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/>
                    <a:t>z</a:t>
                  </a:r>
                </a:p>
              </p:txBody>
            </p:sp>
            <p:sp>
              <p:nvSpPr>
                <p:cNvPr id="10" name="Rektangel 9">
                  <a:extLst>
                    <a:ext uri="{FF2B5EF4-FFF2-40B4-BE49-F238E27FC236}">
                      <a16:creationId xmlns:a16="http://schemas.microsoft.com/office/drawing/2014/main" id="{8DBAC1AC-3C14-8246-B54D-F9863D426E79}"/>
                    </a:ext>
                  </a:extLst>
                </p:cNvPr>
                <p:cNvSpPr/>
                <p:nvPr/>
              </p:nvSpPr>
              <p:spPr>
                <a:xfrm>
                  <a:off x="915489" y="2027153"/>
                  <a:ext cx="284292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/>
                    <a:t>4</a:t>
                  </a:r>
                </a:p>
              </p:txBody>
            </p:sp>
            <p:cxnSp>
              <p:nvCxnSpPr>
                <p:cNvPr id="11" name="Rak 10">
                  <a:extLst>
                    <a:ext uri="{FF2B5EF4-FFF2-40B4-BE49-F238E27FC236}">
                      <a16:creationId xmlns:a16="http://schemas.microsoft.com/office/drawing/2014/main" id="{1EC484D2-DD47-1E4B-BFF9-55732E7279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1921" y="2099707"/>
                  <a:ext cx="267245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" name="textruta 7">
                <a:extLst>
                  <a:ext uri="{FF2B5EF4-FFF2-40B4-BE49-F238E27FC236}">
                    <a16:creationId xmlns:a16="http://schemas.microsoft.com/office/drawing/2014/main" id="{3A4D5C09-AEB9-DA41-A9DA-D9B65220D232}"/>
                  </a:ext>
                </a:extLst>
              </p:cNvPr>
              <p:cNvSpPr txBox="1"/>
              <p:nvPr/>
            </p:nvSpPr>
            <p:spPr>
              <a:xfrm>
                <a:off x="5132145" y="1741296"/>
                <a:ext cx="9378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2000" dirty="0"/>
                  <a:t>– 1 = 2 </a:t>
                </a:r>
              </a:p>
            </p:txBody>
          </p:sp>
        </p:grpSp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C2FDE517-F444-8C4A-B2FD-019307A96CCC}"/>
                </a:ext>
              </a:extLst>
            </p:cNvPr>
            <p:cNvSpPr/>
            <p:nvPr/>
          </p:nvSpPr>
          <p:spPr>
            <a:xfrm>
              <a:off x="4497259" y="1756685"/>
              <a:ext cx="3770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</p:grpSp>
      <p:sp>
        <p:nvSpPr>
          <p:cNvPr id="13" name="Rektangel 12">
            <a:extLst>
              <a:ext uri="{FF2B5EF4-FFF2-40B4-BE49-F238E27FC236}">
                <a16:creationId xmlns:a16="http://schemas.microsoft.com/office/drawing/2014/main" id="{0ECC0428-AD5B-9543-9F9D-01B7053B43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9983" y="1277124"/>
            <a:ext cx="2796569" cy="46166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200" dirty="0"/>
              <a:t>Börja med att addera</a:t>
            </a:r>
            <a:r>
              <a:rPr lang="sv-SE" sz="1200" dirty="0">
                <a:solidFill>
                  <a:srgbClr val="C00000"/>
                </a:solidFill>
              </a:rPr>
              <a:t> 1 </a:t>
            </a:r>
            <a:r>
              <a:rPr lang="sv-SE" sz="1200" dirty="0"/>
              <a:t>till båda leden. </a:t>
            </a:r>
          </a:p>
          <a:p>
            <a:r>
              <a:rPr lang="sv-SE" sz="1200" dirty="0"/>
              <a:t>Då blir </a:t>
            </a:r>
            <a:r>
              <a:rPr lang="sv-SE" sz="1200" i="1" dirty="0"/>
              <a:t>z</a:t>
            </a:r>
            <a:r>
              <a:rPr lang="sv-SE" sz="1200" dirty="0"/>
              <a:t>-termen ensam kvar i vänster led. </a:t>
            </a:r>
          </a:p>
        </p:txBody>
      </p:sp>
      <p:grpSp>
        <p:nvGrpSpPr>
          <p:cNvPr id="14" name="Grupp 13">
            <a:extLst>
              <a:ext uri="{FF2B5EF4-FFF2-40B4-BE49-F238E27FC236}">
                <a16:creationId xmlns:a16="http://schemas.microsoft.com/office/drawing/2014/main" id="{D54C9AA3-1EE0-C74A-9DE6-EA9848F5E78E}"/>
              </a:ext>
            </a:extLst>
          </p:cNvPr>
          <p:cNvGrpSpPr/>
          <p:nvPr/>
        </p:nvGrpSpPr>
        <p:grpSpPr>
          <a:xfrm>
            <a:off x="1553282" y="1277750"/>
            <a:ext cx="2202874" cy="657297"/>
            <a:chOff x="3867078" y="1612702"/>
            <a:chExt cx="2202874" cy="657297"/>
          </a:xfrm>
        </p:grpSpPr>
        <p:grpSp>
          <p:nvGrpSpPr>
            <p:cNvPr id="15" name="Grupp 14">
              <a:extLst>
                <a:ext uri="{FF2B5EF4-FFF2-40B4-BE49-F238E27FC236}">
                  <a16:creationId xmlns:a16="http://schemas.microsoft.com/office/drawing/2014/main" id="{C94A7B24-B361-9C43-A043-32AD18F29AE2}"/>
                </a:ext>
              </a:extLst>
            </p:cNvPr>
            <p:cNvGrpSpPr/>
            <p:nvPr/>
          </p:nvGrpSpPr>
          <p:grpSpPr>
            <a:xfrm>
              <a:off x="4845492" y="1612702"/>
              <a:ext cx="1224460" cy="657297"/>
              <a:chOff x="4845492" y="1612702"/>
              <a:chExt cx="1224460" cy="657297"/>
            </a:xfrm>
          </p:grpSpPr>
          <p:grpSp>
            <p:nvGrpSpPr>
              <p:cNvPr id="17" name="Grupp 16">
                <a:extLst>
                  <a:ext uri="{FF2B5EF4-FFF2-40B4-BE49-F238E27FC236}">
                    <a16:creationId xmlns:a16="http://schemas.microsoft.com/office/drawing/2014/main" id="{5E5BE186-3370-C948-B428-2379B6730FDE}"/>
                  </a:ext>
                </a:extLst>
              </p:cNvPr>
              <p:cNvGrpSpPr/>
              <p:nvPr/>
            </p:nvGrpSpPr>
            <p:grpSpPr>
              <a:xfrm>
                <a:off x="4845492" y="1612702"/>
                <a:ext cx="469273" cy="657297"/>
                <a:chOff x="913128" y="1769966"/>
                <a:chExt cx="469273" cy="657297"/>
              </a:xfrm>
            </p:grpSpPr>
            <p:sp>
              <p:nvSpPr>
                <p:cNvPr id="19" name="Rektangel 18">
                  <a:extLst>
                    <a:ext uri="{FF2B5EF4-FFF2-40B4-BE49-F238E27FC236}">
                      <a16:creationId xmlns:a16="http://schemas.microsoft.com/office/drawing/2014/main" id="{6E655F7E-92AF-ED48-928A-AB83AC206285}"/>
                    </a:ext>
                  </a:extLst>
                </p:cNvPr>
                <p:cNvSpPr/>
                <p:nvPr/>
              </p:nvSpPr>
              <p:spPr>
                <a:xfrm>
                  <a:off x="913128" y="1769966"/>
                  <a:ext cx="469273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z</a:t>
                  </a:r>
                </a:p>
              </p:txBody>
            </p:sp>
            <p:sp>
              <p:nvSpPr>
                <p:cNvPr id="20" name="Rektangel 19">
                  <a:extLst>
                    <a:ext uri="{FF2B5EF4-FFF2-40B4-BE49-F238E27FC236}">
                      <a16:creationId xmlns:a16="http://schemas.microsoft.com/office/drawing/2014/main" id="{4E6E4E4B-DC40-2F41-A1CE-9B2F9006AE3B}"/>
                    </a:ext>
                  </a:extLst>
                </p:cNvPr>
                <p:cNvSpPr/>
                <p:nvPr/>
              </p:nvSpPr>
              <p:spPr>
                <a:xfrm>
                  <a:off x="915489" y="2027153"/>
                  <a:ext cx="284292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4</a:t>
                  </a:r>
                </a:p>
              </p:txBody>
            </p:sp>
            <p:cxnSp>
              <p:nvCxnSpPr>
                <p:cNvPr id="21" name="Rak 20">
                  <a:extLst>
                    <a:ext uri="{FF2B5EF4-FFF2-40B4-BE49-F238E27FC236}">
                      <a16:creationId xmlns:a16="http://schemas.microsoft.com/office/drawing/2014/main" id="{FE93BD5C-D68F-8A4E-B2F6-2CADE34B14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1921" y="2099707"/>
                  <a:ext cx="267245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textruta 17">
                <a:extLst>
                  <a:ext uri="{FF2B5EF4-FFF2-40B4-BE49-F238E27FC236}">
                    <a16:creationId xmlns:a16="http://schemas.microsoft.com/office/drawing/2014/main" id="{A029133E-C3BE-F84D-B0F9-9A8A45720548}"/>
                  </a:ext>
                </a:extLst>
              </p:cNvPr>
              <p:cNvSpPr txBox="1"/>
              <p:nvPr/>
            </p:nvSpPr>
            <p:spPr>
              <a:xfrm>
                <a:off x="5132145" y="1741296"/>
                <a:ext cx="9378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2000" dirty="0"/>
                  <a:t>–</a:t>
                </a:r>
                <a:r>
                  <a:rPr lang="sv-SE" sz="2000" dirty="0">
                    <a:latin typeface="Bradley Hand" pitchFamily="2" charset="77"/>
                  </a:rPr>
                  <a:t> 1 </a:t>
                </a:r>
                <a:r>
                  <a:rPr lang="sv-SE" sz="2000" dirty="0"/>
                  <a:t>=</a:t>
                </a:r>
                <a:r>
                  <a:rPr lang="sv-SE" sz="2000" dirty="0">
                    <a:latin typeface="Bradley Hand" pitchFamily="2" charset="77"/>
                  </a:rPr>
                  <a:t> 2 </a:t>
                </a:r>
              </a:p>
            </p:txBody>
          </p:sp>
        </p:grp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9AE0CA66-44AA-2643-9FF2-ED8C004D492D}"/>
                </a:ext>
              </a:extLst>
            </p:cNvPr>
            <p:cNvSpPr/>
            <p:nvPr/>
          </p:nvSpPr>
          <p:spPr>
            <a:xfrm>
              <a:off x="3867078" y="1772895"/>
              <a:ext cx="90112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b)</a:t>
              </a:r>
            </a:p>
          </p:txBody>
        </p:sp>
      </p:grpSp>
      <p:grpSp>
        <p:nvGrpSpPr>
          <p:cNvPr id="22" name="Grupp 21">
            <a:extLst>
              <a:ext uri="{FF2B5EF4-FFF2-40B4-BE49-F238E27FC236}">
                <a16:creationId xmlns:a16="http://schemas.microsoft.com/office/drawing/2014/main" id="{E5E3026F-5C76-5A47-8181-5360FAE759C3}"/>
              </a:ext>
            </a:extLst>
          </p:cNvPr>
          <p:cNvGrpSpPr/>
          <p:nvPr/>
        </p:nvGrpSpPr>
        <p:grpSpPr>
          <a:xfrm>
            <a:off x="2147245" y="1768777"/>
            <a:ext cx="2016577" cy="657297"/>
            <a:chOff x="4502302" y="1619930"/>
            <a:chExt cx="2016577" cy="657297"/>
          </a:xfrm>
        </p:grpSpPr>
        <p:grpSp>
          <p:nvGrpSpPr>
            <p:cNvPr id="23" name="Grupp 22">
              <a:extLst>
                <a:ext uri="{FF2B5EF4-FFF2-40B4-BE49-F238E27FC236}">
                  <a16:creationId xmlns:a16="http://schemas.microsoft.com/office/drawing/2014/main" id="{56EB052C-53A6-B24E-96BD-95E056A71519}"/>
                </a:ext>
              </a:extLst>
            </p:cNvPr>
            <p:cNvGrpSpPr/>
            <p:nvPr/>
          </p:nvGrpSpPr>
          <p:grpSpPr>
            <a:xfrm>
              <a:off x="4502302" y="1619930"/>
              <a:ext cx="2016577" cy="657297"/>
              <a:chOff x="4502302" y="1619930"/>
              <a:chExt cx="2016577" cy="657297"/>
            </a:xfrm>
          </p:grpSpPr>
          <p:grpSp>
            <p:nvGrpSpPr>
              <p:cNvPr id="25" name="Grupp 24">
                <a:extLst>
                  <a:ext uri="{FF2B5EF4-FFF2-40B4-BE49-F238E27FC236}">
                    <a16:creationId xmlns:a16="http://schemas.microsoft.com/office/drawing/2014/main" id="{68214836-C3E0-B94B-9DA7-9D28109E8A3F}"/>
                  </a:ext>
                </a:extLst>
              </p:cNvPr>
              <p:cNvGrpSpPr/>
              <p:nvPr/>
            </p:nvGrpSpPr>
            <p:grpSpPr>
              <a:xfrm>
                <a:off x="4502302" y="1619930"/>
                <a:ext cx="469273" cy="657297"/>
                <a:chOff x="569938" y="1777194"/>
                <a:chExt cx="469273" cy="657297"/>
              </a:xfrm>
            </p:grpSpPr>
            <p:sp>
              <p:nvSpPr>
                <p:cNvPr id="27" name="Rektangel 26">
                  <a:extLst>
                    <a:ext uri="{FF2B5EF4-FFF2-40B4-BE49-F238E27FC236}">
                      <a16:creationId xmlns:a16="http://schemas.microsoft.com/office/drawing/2014/main" id="{9FDB4BCA-A2CA-E44B-B990-D3CE5578F287}"/>
                    </a:ext>
                  </a:extLst>
                </p:cNvPr>
                <p:cNvSpPr/>
                <p:nvPr/>
              </p:nvSpPr>
              <p:spPr>
                <a:xfrm>
                  <a:off x="569938" y="1777194"/>
                  <a:ext cx="469273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z</a:t>
                  </a:r>
                </a:p>
              </p:txBody>
            </p:sp>
            <p:sp>
              <p:nvSpPr>
                <p:cNvPr id="28" name="Rektangel 27">
                  <a:extLst>
                    <a:ext uri="{FF2B5EF4-FFF2-40B4-BE49-F238E27FC236}">
                      <a16:creationId xmlns:a16="http://schemas.microsoft.com/office/drawing/2014/main" id="{A97E89FC-C907-D047-AA23-22CBF8DC96EE}"/>
                    </a:ext>
                  </a:extLst>
                </p:cNvPr>
                <p:cNvSpPr/>
                <p:nvPr/>
              </p:nvSpPr>
              <p:spPr>
                <a:xfrm>
                  <a:off x="572299" y="2034381"/>
                  <a:ext cx="284292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4</a:t>
                  </a:r>
                </a:p>
              </p:txBody>
            </p:sp>
            <p:cxnSp>
              <p:nvCxnSpPr>
                <p:cNvPr id="29" name="Rak 28">
                  <a:extLst>
                    <a:ext uri="{FF2B5EF4-FFF2-40B4-BE49-F238E27FC236}">
                      <a16:creationId xmlns:a16="http://schemas.microsoft.com/office/drawing/2014/main" id="{C8A27A4C-B13F-C348-AD7E-257470DF41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98731" y="2106935"/>
                  <a:ext cx="267245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6" name="textruta 25">
                <a:extLst>
                  <a:ext uri="{FF2B5EF4-FFF2-40B4-BE49-F238E27FC236}">
                    <a16:creationId xmlns:a16="http://schemas.microsoft.com/office/drawing/2014/main" id="{115B3DDF-C7E6-B440-9F0F-A400F1B1CEB2}"/>
                  </a:ext>
                </a:extLst>
              </p:cNvPr>
              <p:cNvSpPr txBox="1"/>
              <p:nvPr/>
            </p:nvSpPr>
            <p:spPr>
              <a:xfrm>
                <a:off x="4811817" y="1748524"/>
                <a:ext cx="170706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2000" dirty="0"/>
                  <a:t>–</a:t>
                </a:r>
                <a:r>
                  <a:rPr lang="sv-SE" sz="2000" dirty="0">
                    <a:latin typeface="Bradley Hand" pitchFamily="2" charset="77"/>
                  </a:rPr>
                  <a:t> 1</a:t>
                </a:r>
                <a:r>
                  <a:rPr lang="sv-SE" sz="2000" dirty="0">
                    <a:solidFill>
                      <a:srgbClr val="C00000"/>
                    </a:solidFill>
                    <a:latin typeface="Bradley Hand" pitchFamily="2" charset="77"/>
                  </a:rPr>
                  <a:t> </a:t>
                </a:r>
                <a:r>
                  <a:rPr lang="sv-SE" sz="2000" dirty="0">
                    <a:solidFill>
                      <a:srgbClr val="C00000"/>
                    </a:solidFill>
                    <a:cs typeface="Bradley Hand Bold"/>
                  </a:rPr>
                  <a:t>+</a:t>
                </a:r>
                <a:r>
                  <a:rPr lang="sv-SE" sz="2000" dirty="0">
                    <a:cs typeface="Bradley Hand Bold"/>
                  </a:rPr>
                  <a:t> </a:t>
                </a:r>
                <a:r>
                  <a:rPr lang="sv-SE" sz="2000" dirty="0">
                    <a:solidFill>
                      <a:srgbClr val="C00000"/>
                    </a:solidFill>
                    <a:latin typeface="Bradley Hand Bold"/>
                    <a:cs typeface="Bradley Hand Bold"/>
                  </a:rPr>
                  <a:t>1</a:t>
                </a:r>
                <a:r>
                  <a:rPr lang="sv-SE" sz="2000" dirty="0">
                    <a:latin typeface="Bradley Hand" pitchFamily="2" charset="77"/>
                  </a:rPr>
                  <a:t> </a:t>
                </a:r>
                <a:r>
                  <a:rPr lang="sv-SE" sz="2000" dirty="0"/>
                  <a:t>=</a:t>
                </a:r>
                <a:r>
                  <a:rPr lang="sv-SE" sz="2000" dirty="0">
                    <a:latin typeface="Bradley Hand" pitchFamily="2" charset="77"/>
                  </a:rPr>
                  <a:t> 2 </a:t>
                </a:r>
                <a:r>
                  <a:rPr lang="sv-SE" sz="2000" dirty="0">
                    <a:solidFill>
                      <a:srgbClr val="C00000"/>
                    </a:solidFill>
                    <a:cs typeface="Bradley Hand Bold"/>
                  </a:rPr>
                  <a:t>+</a:t>
                </a:r>
                <a:r>
                  <a:rPr lang="sv-SE" sz="2000" dirty="0">
                    <a:cs typeface="Bradley Hand Bold"/>
                  </a:rPr>
                  <a:t> </a:t>
                </a:r>
                <a:r>
                  <a:rPr lang="sv-SE" sz="2000" dirty="0">
                    <a:solidFill>
                      <a:srgbClr val="C00000"/>
                    </a:solidFill>
                    <a:latin typeface="Bradley Hand Bold"/>
                    <a:cs typeface="Bradley Hand Bold"/>
                  </a:rPr>
                  <a:t>1</a:t>
                </a:r>
                <a:r>
                  <a:rPr lang="sv-SE" sz="2000" dirty="0">
                    <a:latin typeface="Bradley Hand" pitchFamily="2" charset="77"/>
                  </a:rPr>
                  <a:t> </a:t>
                </a:r>
              </a:p>
            </p:txBody>
          </p:sp>
        </p:grpSp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18985B71-48DD-6441-8DA1-D5E95C2743DF}"/>
                </a:ext>
              </a:extLst>
            </p:cNvPr>
            <p:cNvSpPr/>
            <p:nvPr/>
          </p:nvSpPr>
          <p:spPr>
            <a:xfrm>
              <a:off x="4508233" y="1741296"/>
              <a:ext cx="19281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30" name="Grupp 29">
            <a:extLst>
              <a:ext uri="{FF2B5EF4-FFF2-40B4-BE49-F238E27FC236}">
                <a16:creationId xmlns:a16="http://schemas.microsoft.com/office/drawing/2014/main" id="{E5784E8A-8F3E-3447-95E1-4423B68EC3FF}"/>
              </a:ext>
            </a:extLst>
          </p:cNvPr>
          <p:cNvGrpSpPr/>
          <p:nvPr/>
        </p:nvGrpSpPr>
        <p:grpSpPr>
          <a:xfrm>
            <a:off x="2921450" y="2290253"/>
            <a:ext cx="916184" cy="657297"/>
            <a:chOff x="4502302" y="1619930"/>
            <a:chExt cx="916184" cy="657297"/>
          </a:xfrm>
        </p:grpSpPr>
        <p:grpSp>
          <p:nvGrpSpPr>
            <p:cNvPr id="31" name="Grupp 30">
              <a:extLst>
                <a:ext uri="{FF2B5EF4-FFF2-40B4-BE49-F238E27FC236}">
                  <a16:creationId xmlns:a16="http://schemas.microsoft.com/office/drawing/2014/main" id="{FC2FB12D-B00B-2044-8783-483CBEEABE8C}"/>
                </a:ext>
              </a:extLst>
            </p:cNvPr>
            <p:cNvGrpSpPr/>
            <p:nvPr/>
          </p:nvGrpSpPr>
          <p:grpSpPr>
            <a:xfrm>
              <a:off x="4502302" y="1619930"/>
              <a:ext cx="916184" cy="657297"/>
              <a:chOff x="4502302" y="1619930"/>
              <a:chExt cx="916184" cy="657297"/>
            </a:xfrm>
          </p:grpSpPr>
          <p:grpSp>
            <p:nvGrpSpPr>
              <p:cNvPr id="33" name="Grupp 32">
                <a:extLst>
                  <a:ext uri="{FF2B5EF4-FFF2-40B4-BE49-F238E27FC236}">
                    <a16:creationId xmlns:a16="http://schemas.microsoft.com/office/drawing/2014/main" id="{3A3E6625-5C85-6143-AE59-7A43939FD1D5}"/>
                  </a:ext>
                </a:extLst>
              </p:cNvPr>
              <p:cNvGrpSpPr/>
              <p:nvPr/>
            </p:nvGrpSpPr>
            <p:grpSpPr>
              <a:xfrm>
                <a:off x="4502302" y="1619930"/>
                <a:ext cx="469273" cy="657297"/>
                <a:chOff x="569938" y="1777194"/>
                <a:chExt cx="469273" cy="657297"/>
              </a:xfrm>
            </p:grpSpPr>
            <p:sp>
              <p:nvSpPr>
                <p:cNvPr id="35" name="Rektangel 34">
                  <a:extLst>
                    <a:ext uri="{FF2B5EF4-FFF2-40B4-BE49-F238E27FC236}">
                      <a16:creationId xmlns:a16="http://schemas.microsoft.com/office/drawing/2014/main" id="{7A087614-A8B8-FB4F-BD14-237F4E8538A1}"/>
                    </a:ext>
                  </a:extLst>
                </p:cNvPr>
                <p:cNvSpPr/>
                <p:nvPr/>
              </p:nvSpPr>
              <p:spPr>
                <a:xfrm>
                  <a:off x="569938" y="1777194"/>
                  <a:ext cx="469273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z</a:t>
                  </a:r>
                </a:p>
              </p:txBody>
            </p:sp>
            <p:sp>
              <p:nvSpPr>
                <p:cNvPr id="36" name="Rektangel 35">
                  <a:extLst>
                    <a:ext uri="{FF2B5EF4-FFF2-40B4-BE49-F238E27FC236}">
                      <a16:creationId xmlns:a16="http://schemas.microsoft.com/office/drawing/2014/main" id="{8F035418-86DD-C848-B744-44978D40AC06}"/>
                    </a:ext>
                  </a:extLst>
                </p:cNvPr>
                <p:cNvSpPr/>
                <p:nvPr/>
              </p:nvSpPr>
              <p:spPr>
                <a:xfrm>
                  <a:off x="572299" y="2034381"/>
                  <a:ext cx="284292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4</a:t>
                  </a:r>
                </a:p>
              </p:txBody>
            </p:sp>
            <p:cxnSp>
              <p:nvCxnSpPr>
                <p:cNvPr id="37" name="Rak 36">
                  <a:extLst>
                    <a:ext uri="{FF2B5EF4-FFF2-40B4-BE49-F238E27FC236}">
                      <a16:creationId xmlns:a16="http://schemas.microsoft.com/office/drawing/2014/main" id="{32529882-B3D8-A541-989B-C5BFAB10A6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98731" y="2106935"/>
                  <a:ext cx="267245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4" name="textruta 33">
                <a:extLst>
                  <a:ext uri="{FF2B5EF4-FFF2-40B4-BE49-F238E27FC236}">
                    <a16:creationId xmlns:a16="http://schemas.microsoft.com/office/drawing/2014/main" id="{A5CAD2B7-3A0A-684D-8F26-DD0212DFC7AB}"/>
                  </a:ext>
                </a:extLst>
              </p:cNvPr>
              <p:cNvSpPr txBox="1"/>
              <p:nvPr/>
            </p:nvSpPr>
            <p:spPr>
              <a:xfrm>
                <a:off x="4811817" y="1748524"/>
                <a:ext cx="606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2000" dirty="0"/>
                  <a:t>=</a:t>
                </a:r>
                <a:r>
                  <a:rPr lang="sv-SE" sz="2000" dirty="0">
                    <a:latin typeface="Bradley Hand" pitchFamily="2" charset="77"/>
                  </a:rPr>
                  <a:t> 3</a:t>
                </a:r>
              </a:p>
            </p:txBody>
          </p:sp>
        </p:grpSp>
        <p:sp>
          <p:nvSpPr>
            <p:cNvPr id="32" name="Rektangel 31">
              <a:extLst>
                <a:ext uri="{FF2B5EF4-FFF2-40B4-BE49-F238E27FC236}">
                  <a16:creationId xmlns:a16="http://schemas.microsoft.com/office/drawing/2014/main" id="{1FAC7A6C-581A-4D4A-83F2-242B11F67216}"/>
                </a:ext>
              </a:extLst>
            </p:cNvPr>
            <p:cNvSpPr/>
            <p:nvPr/>
          </p:nvSpPr>
          <p:spPr>
            <a:xfrm>
              <a:off x="4508233" y="1741296"/>
              <a:ext cx="19281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sp>
        <p:nvSpPr>
          <p:cNvPr id="38" name="Rektangel 37">
            <a:extLst>
              <a:ext uri="{FF2B5EF4-FFF2-40B4-BE49-F238E27FC236}">
                <a16:creationId xmlns:a16="http://schemas.microsoft.com/office/drawing/2014/main" id="{AE5CE99E-D1BA-6848-ABC5-D2AB21B8CB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9983" y="2283637"/>
            <a:ext cx="2204044" cy="46166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200" dirty="0"/>
              <a:t>Multiplicera båda leden med </a:t>
            </a:r>
            <a:r>
              <a:rPr lang="sv-SE" sz="1200" dirty="0">
                <a:solidFill>
                  <a:srgbClr val="C00000"/>
                </a:solidFill>
              </a:rPr>
              <a:t>4</a:t>
            </a:r>
            <a:r>
              <a:rPr lang="sv-SE" sz="1200" dirty="0"/>
              <a:t>. </a:t>
            </a:r>
          </a:p>
          <a:p>
            <a:r>
              <a:rPr lang="sv-SE" sz="1200" dirty="0"/>
              <a:t>På så sätt får du </a:t>
            </a:r>
            <a:r>
              <a:rPr lang="sv-SE" sz="1200" i="1" dirty="0"/>
              <a:t>z </a:t>
            </a:r>
            <a:r>
              <a:rPr lang="sv-SE" sz="1200" dirty="0"/>
              <a:t>ensamt kvar. </a:t>
            </a:r>
          </a:p>
        </p:txBody>
      </p:sp>
      <p:grpSp>
        <p:nvGrpSpPr>
          <p:cNvPr id="39" name="Grupp 38">
            <a:extLst>
              <a:ext uri="{FF2B5EF4-FFF2-40B4-BE49-F238E27FC236}">
                <a16:creationId xmlns:a16="http://schemas.microsoft.com/office/drawing/2014/main" id="{33C2C940-F8FC-7F42-A79F-4AF05F65FD3C}"/>
              </a:ext>
            </a:extLst>
          </p:cNvPr>
          <p:cNvGrpSpPr/>
          <p:nvPr/>
        </p:nvGrpSpPr>
        <p:grpSpPr>
          <a:xfrm>
            <a:off x="2645044" y="3018723"/>
            <a:ext cx="1470025" cy="707886"/>
            <a:chOff x="4236804" y="1627158"/>
            <a:chExt cx="1470025" cy="707886"/>
          </a:xfrm>
        </p:grpSpPr>
        <p:grpSp>
          <p:nvGrpSpPr>
            <p:cNvPr id="40" name="Grupp 39">
              <a:extLst>
                <a:ext uri="{FF2B5EF4-FFF2-40B4-BE49-F238E27FC236}">
                  <a16:creationId xmlns:a16="http://schemas.microsoft.com/office/drawing/2014/main" id="{424E0C30-B628-8946-ABCC-22FECE49A324}"/>
                </a:ext>
              </a:extLst>
            </p:cNvPr>
            <p:cNvGrpSpPr/>
            <p:nvPr/>
          </p:nvGrpSpPr>
          <p:grpSpPr>
            <a:xfrm>
              <a:off x="4236804" y="1627158"/>
              <a:ext cx="1470025" cy="707886"/>
              <a:chOff x="4236804" y="1627158"/>
              <a:chExt cx="1470025" cy="707886"/>
            </a:xfrm>
          </p:grpSpPr>
          <p:grpSp>
            <p:nvGrpSpPr>
              <p:cNvPr id="42" name="Grupp 41">
                <a:extLst>
                  <a:ext uri="{FF2B5EF4-FFF2-40B4-BE49-F238E27FC236}">
                    <a16:creationId xmlns:a16="http://schemas.microsoft.com/office/drawing/2014/main" id="{B57E06C5-F74A-DD43-B603-1B66DEB252B0}"/>
                  </a:ext>
                </a:extLst>
              </p:cNvPr>
              <p:cNvGrpSpPr/>
              <p:nvPr/>
            </p:nvGrpSpPr>
            <p:grpSpPr>
              <a:xfrm>
                <a:off x="4236804" y="1627158"/>
                <a:ext cx="796925" cy="707886"/>
                <a:chOff x="304440" y="1784422"/>
                <a:chExt cx="796925" cy="707886"/>
              </a:xfrm>
            </p:grpSpPr>
            <p:sp>
              <p:nvSpPr>
                <p:cNvPr id="44" name="Rektangel 43">
                  <a:extLst>
                    <a:ext uri="{FF2B5EF4-FFF2-40B4-BE49-F238E27FC236}">
                      <a16:creationId xmlns:a16="http://schemas.microsoft.com/office/drawing/2014/main" id="{BA6D0C45-3907-6A45-8635-CCAEA976EFC9}"/>
                    </a:ext>
                  </a:extLst>
                </p:cNvPr>
                <p:cNvSpPr/>
                <p:nvPr/>
              </p:nvSpPr>
              <p:spPr>
                <a:xfrm>
                  <a:off x="304440" y="1784422"/>
                  <a:ext cx="796925" cy="70788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z </a:t>
                  </a:r>
                  <a:r>
                    <a:rPr lang="sv-SE" sz="2000" dirty="0">
                      <a:solidFill>
                        <a:srgbClr val="C00000"/>
                      </a:solidFill>
                      <a:cs typeface="Bradley Hand Bold"/>
                    </a:rPr>
                    <a:t>·</a:t>
                  </a:r>
                  <a:r>
                    <a:rPr lang="sv-SE" sz="2000" dirty="0">
                      <a:cs typeface="Bradley Hand Bold"/>
                    </a:rPr>
                    <a:t> </a:t>
                  </a:r>
                  <a:r>
                    <a:rPr lang="sv-SE" sz="2000" dirty="0">
                      <a:solidFill>
                        <a:srgbClr val="C00000"/>
                      </a:solidFill>
                      <a:latin typeface="Bradley Hand Bold"/>
                      <a:cs typeface="Bradley Hand Bold"/>
                    </a:rPr>
                    <a:t>4</a:t>
                  </a:r>
                  <a:endParaRPr lang="sv-SE" sz="2000" dirty="0"/>
                </a:p>
                <a:p>
                  <a:endParaRPr lang="sv-SE" sz="2000" dirty="0">
                    <a:latin typeface="Bradley Hand" pitchFamily="2" charset="77"/>
                  </a:endParaRPr>
                </a:p>
              </p:txBody>
            </p:sp>
            <p:sp>
              <p:nvSpPr>
                <p:cNvPr id="45" name="Rektangel 44">
                  <a:extLst>
                    <a:ext uri="{FF2B5EF4-FFF2-40B4-BE49-F238E27FC236}">
                      <a16:creationId xmlns:a16="http://schemas.microsoft.com/office/drawing/2014/main" id="{C5EB9BEB-9438-374F-85F6-0F32B52E2DCB}"/>
                    </a:ext>
                  </a:extLst>
                </p:cNvPr>
                <p:cNvSpPr/>
                <p:nvPr/>
              </p:nvSpPr>
              <p:spPr>
                <a:xfrm>
                  <a:off x="465102" y="2034381"/>
                  <a:ext cx="284292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4</a:t>
                  </a:r>
                </a:p>
              </p:txBody>
            </p:sp>
            <p:cxnSp>
              <p:nvCxnSpPr>
                <p:cNvPr id="46" name="Rak 45">
                  <a:extLst>
                    <a:ext uri="{FF2B5EF4-FFF2-40B4-BE49-F238E27FC236}">
                      <a16:creationId xmlns:a16="http://schemas.microsoft.com/office/drawing/2014/main" id="{5F79AA83-AE42-DE44-A537-AEA526FFBA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15565" y="2106935"/>
                  <a:ext cx="450411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" name="textruta 42">
                <a:extLst>
                  <a:ext uri="{FF2B5EF4-FFF2-40B4-BE49-F238E27FC236}">
                    <a16:creationId xmlns:a16="http://schemas.microsoft.com/office/drawing/2014/main" id="{1D23DC1F-64D8-F449-B7CF-A3B04844CAC1}"/>
                  </a:ext>
                </a:extLst>
              </p:cNvPr>
              <p:cNvSpPr txBox="1"/>
              <p:nvPr/>
            </p:nvSpPr>
            <p:spPr>
              <a:xfrm>
                <a:off x="4811817" y="1748524"/>
                <a:ext cx="8950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2000" dirty="0"/>
                  <a:t>=</a:t>
                </a:r>
                <a:r>
                  <a:rPr lang="sv-SE" sz="2000" dirty="0">
                    <a:latin typeface="Bradley Hand" pitchFamily="2" charset="77"/>
                  </a:rPr>
                  <a:t> 3 </a:t>
                </a:r>
                <a:r>
                  <a:rPr lang="sv-SE" sz="2000" dirty="0">
                    <a:solidFill>
                      <a:srgbClr val="C00000"/>
                    </a:solidFill>
                    <a:cs typeface="Bradley Hand Bold"/>
                  </a:rPr>
                  <a:t>·</a:t>
                </a:r>
                <a:r>
                  <a:rPr lang="sv-SE" sz="2000" dirty="0">
                    <a:cs typeface="Bradley Hand Bold"/>
                  </a:rPr>
                  <a:t> </a:t>
                </a:r>
                <a:r>
                  <a:rPr lang="sv-SE" sz="2000" dirty="0">
                    <a:solidFill>
                      <a:srgbClr val="C00000"/>
                    </a:solidFill>
                    <a:latin typeface="Bradley Hand Bold"/>
                    <a:cs typeface="Bradley Hand Bold"/>
                  </a:rPr>
                  <a:t>4</a:t>
                </a:r>
                <a:endParaRPr lang="sv-SE" sz="2000" dirty="0"/>
              </a:p>
            </p:txBody>
          </p:sp>
        </p:grpSp>
        <p:sp>
          <p:nvSpPr>
            <p:cNvPr id="41" name="Rektangel 40">
              <a:extLst>
                <a:ext uri="{FF2B5EF4-FFF2-40B4-BE49-F238E27FC236}">
                  <a16:creationId xmlns:a16="http://schemas.microsoft.com/office/drawing/2014/main" id="{CB4EC144-39AB-BD49-8C42-8812A4DC5FC7}"/>
                </a:ext>
              </a:extLst>
            </p:cNvPr>
            <p:cNvSpPr/>
            <p:nvPr/>
          </p:nvSpPr>
          <p:spPr>
            <a:xfrm>
              <a:off x="4508233" y="1741296"/>
              <a:ext cx="19281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sp>
        <p:nvSpPr>
          <p:cNvPr id="49" name="textruta 48">
            <a:extLst>
              <a:ext uri="{FF2B5EF4-FFF2-40B4-BE49-F238E27FC236}">
                <a16:creationId xmlns:a16="http://schemas.microsoft.com/office/drawing/2014/main" id="{DC74E722-C2F6-8E4D-8D0D-5E03C620B529}"/>
              </a:ext>
            </a:extLst>
          </p:cNvPr>
          <p:cNvSpPr txBox="1"/>
          <p:nvPr/>
        </p:nvSpPr>
        <p:spPr>
          <a:xfrm>
            <a:off x="3022513" y="3680297"/>
            <a:ext cx="1013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z </a:t>
            </a:r>
            <a:r>
              <a:rPr lang="sv-SE" sz="2000" dirty="0">
                <a:cs typeface="Bradley Hand Bold"/>
              </a:rPr>
              <a:t>=</a:t>
            </a:r>
            <a:r>
              <a:rPr lang="sv-SE" sz="2000" dirty="0">
                <a:latin typeface="Bradley Hand Bold"/>
                <a:cs typeface="Bradley Hand Bold"/>
              </a:rPr>
              <a:t> </a:t>
            </a:r>
            <a:r>
              <a:rPr lang="sv-SE" sz="2000" dirty="0">
                <a:solidFill>
                  <a:srgbClr val="00B050"/>
                </a:solidFill>
                <a:latin typeface="Bradley Hand Bold"/>
                <a:cs typeface="Bradley Hand Bold"/>
              </a:rPr>
              <a:t>12</a:t>
            </a:r>
          </a:p>
        </p:txBody>
      </p:sp>
      <p:sp>
        <p:nvSpPr>
          <p:cNvPr id="50" name="Rektangel 49">
            <a:extLst>
              <a:ext uri="{FF2B5EF4-FFF2-40B4-BE49-F238E27FC236}">
                <a16:creationId xmlns:a16="http://schemas.microsoft.com/office/drawing/2014/main" id="{43B4A437-CB12-0642-BAAC-0BF4CFA71CCE}"/>
              </a:ext>
            </a:extLst>
          </p:cNvPr>
          <p:cNvSpPr/>
          <p:nvPr/>
        </p:nvSpPr>
        <p:spPr>
          <a:xfrm>
            <a:off x="2841210" y="4621421"/>
            <a:ext cx="12474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Prövning</a:t>
            </a:r>
          </a:p>
        </p:txBody>
      </p:sp>
      <p:sp>
        <p:nvSpPr>
          <p:cNvPr id="51" name="textruta 50">
            <a:extLst>
              <a:ext uri="{FF2B5EF4-FFF2-40B4-BE49-F238E27FC236}">
                <a16:creationId xmlns:a16="http://schemas.microsoft.com/office/drawing/2014/main" id="{FC6A5DCC-667B-3848-A953-243BB8938E2B}"/>
              </a:ext>
            </a:extLst>
          </p:cNvPr>
          <p:cNvSpPr txBox="1"/>
          <p:nvPr/>
        </p:nvSpPr>
        <p:spPr>
          <a:xfrm>
            <a:off x="1891171" y="5114674"/>
            <a:ext cx="9199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V.L. </a:t>
            </a:r>
            <a:r>
              <a:rPr lang="sv-SE" sz="2000" dirty="0">
                <a:cs typeface="Bradley Hand Bold"/>
              </a:rPr>
              <a:t>=</a:t>
            </a:r>
            <a:endParaRPr lang="sv-SE" sz="2000" dirty="0">
              <a:latin typeface="Bradley Hand Bold"/>
              <a:cs typeface="Bradley Hand Bold"/>
            </a:endParaRPr>
          </a:p>
        </p:txBody>
      </p:sp>
      <p:grpSp>
        <p:nvGrpSpPr>
          <p:cNvPr id="52" name="Grupp 51">
            <a:extLst>
              <a:ext uri="{FF2B5EF4-FFF2-40B4-BE49-F238E27FC236}">
                <a16:creationId xmlns:a16="http://schemas.microsoft.com/office/drawing/2014/main" id="{44456898-65A3-2342-9B28-6A2BB0802095}"/>
              </a:ext>
            </a:extLst>
          </p:cNvPr>
          <p:cNvGrpSpPr/>
          <p:nvPr/>
        </p:nvGrpSpPr>
        <p:grpSpPr>
          <a:xfrm>
            <a:off x="2655930" y="5008310"/>
            <a:ext cx="1376476" cy="631765"/>
            <a:chOff x="4693476" y="1638235"/>
            <a:chExt cx="1376476" cy="631765"/>
          </a:xfrm>
        </p:grpSpPr>
        <p:grpSp>
          <p:nvGrpSpPr>
            <p:cNvPr id="53" name="Grupp 52">
              <a:extLst>
                <a:ext uri="{FF2B5EF4-FFF2-40B4-BE49-F238E27FC236}">
                  <a16:creationId xmlns:a16="http://schemas.microsoft.com/office/drawing/2014/main" id="{C80145BA-07E2-E441-8B71-7B3A2D02D2C5}"/>
                </a:ext>
              </a:extLst>
            </p:cNvPr>
            <p:cNvGrpSpPr/>
            <p:nvPr/>
          </p:nvGrpSpPr>
          <p:grpSpPr>
            <a:xfrm>
              <a:off x="4693476" y="1638235"/>
              <a:ext cx="1376476" cy="631765"/>
              <a:chOff x="4693476" y="1638235"/>
              <a:chExt cx="1376476" cy="631765"/>
            </a:xfrm>
          </p:grpSpPr>
          <p:grpSp>
            <p:nvGrpSpPr>
              <p:cNvPr id="55" name="Grupp 54">
                <a:extLst>
                  <a:ext uri="{FF2B5EF4-FFF2-40B4-BE49-F238E27FC236}">
                    <a16:creationId xmlns:a16="http://schemas.microsoft.com/office/drawing/2014/main" id="{38766768-6044-7E4A-8B4A-4FEAD6244997}"/>
                  </a:ext>
                </a:extLst>
              </p:cNvPr>
              <p:cNvGrpSpPr/>
              <p:nvPr/>
            </p:nvGrpSpPr>
            <p:grpSpPr>
              <a:xfrm>
                <a:off x="4693476" y="1638235"/>
                <a:ext cx="560947" cy="631765"/>
                <a:chOff x="761112" y="1795499"/>
                <a:chExt cx="560947" cy="631765"/>
              </a:xfrm>
            </p:grpSpPr>
            <p:sp>
              <p:nvSpPr>
                <p:cNvPr id="57" name="Rektangel 56">
                  <a:extLst>
                    <a:ext uri="{FF2B5EF4-FFF2-40B4-BE49-F238E27FC236}">
                      <a16:creationId xmlns:a16="http://schemas.microsoft.com/office/drawing/2014/main" id="{4D19DF61-C6A3-474A-8B2F-DC6A41CB8998}"/>
                    </a:ext>
                  </a:extLst>
                </p:cNvPr>
                <p:cNvSpPr/>
                <p:nvPr/>
              </p:nvSpPr>
              <p:spPr>
                <a:xfrm>
                  <a:off x="761112" y="1795499"/>
                  <a:ext cx="560947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solidFill>
                        <a:srgbClr val="00B050"/>
                      </a:solidFill>
                      <a:latin typeface="Bradley Hand" pitchFamily="2" charset="77"/>
                    </a:rPr>
                    <a:t>12</a:t>
                  </a:r>
                </a:p>
              </p:txBody>
            </p:sp>
            <p:sp>
              <p:nvSpPr>
                <p:cNvPr id="58" name="Rektangel 57">
                  <a:extLst>
                    <a:ext uri="{FF2B5EF4-FFF2-40B4-BE49-F238E27FC236}">
                      <a16:creationId xmlns:a16="http://schemas.microsoft.com/office/drawing/2014/main" id="{C7BE24B0-D605-104C-9C2A-665C5C115781}"/>
                    </a:ext>
                  </a:extLst>
                </p:cNvPr>
                <p:cNvSpPr/>
                <p:nvPr/>
              </p:nvSpPr>
              <p:spPr>
                <a:xfrm>
                  <a:off x="836702" y="2027154"/>
                  <a:ext cx="284292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4</a:t>
                  </a:r>
                </a:p>
              </p:txBody>
            </p:sp>
            <p:cxnSp>
              <p:nvCxnSpPr>
                <p:cNvPr id="59" name="Rak 58">
                  <a:extLst>
                    <a:ext uri="{FF2B5EF4-FFF2-40B4-BE49-F238E27FC236}">
                      <a16:creationId xmlns:a16="http://schemas.microsoft.com/office/drawing/2014/main" id="{E941878A-C40D-D54A-B215-0F590B1048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6702" y="2099707"/>
                  <a:ext cx="372464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6" name="textruta 55">
                <a:extLst>
                  <a:ext uri="{FF2B5EF4-FFF2-40B4-BE49-F238E27FC236}">
                    <a16:creationId xmlns:a16="http://schemas.microsoft.com/office/drawing/2014/main" id="{DF93FA0D-4774-1D47-9418-FD253ECF467E}"/>
                  </a:ext>
                </a:extLst>
              </p:cNvPr>
              <p:cNvSpPr txBox="1"/>
              <p:nvPr/>
            </p:nvSpPr>
            <p:spPr>
              <a:xfrm>
                <a:off x="5132145" y="1741296"/>
                <a:ext cx="9378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2000" dirty="0"/>
                  <a:t>–</a:t>
                </a:r>
                <a:r>
                  <a:rPr lang="sv-SE" sz="2000" dirty="0">
                    <a:latin typeface="Bradley Hand" pitchFamily="2" charset="77"/>
                  </a:rPr>
                  <a:t> 1 </a:t>
                </a:r>
                <a:r>
                  <a:rPr lang="sv-SE" sz="2000" dirty="0"/>
                  <a:t>=</a:t>
                </a:r>
                <a:r>
                  <a:rPr lang="sv-SE" sz="2000" dirty="0">
                    <a:latin typeface="Bradley Hand" pitchFamily="2" charset="77"/>
                  </a:rPr>
                  <a:t>  </a:t>
                </a:r>
              </a:p>
            </p:txBody>
          </p:sp>
        </p:grpSp>
        <p:sp>
          <p:nvSpPr>
            <p:cNvPr id="54" name="Rektangel 53">
              <a:extLst>
                <a:ext uri="{FF2B5EF4-FFF2-40B4-BE49-F238E27FC236}">
                  <a16:creationId xmlns:a16="http://schemas.microsoft.com/office/drawing/2014/main" id="{5E2EA7D3-EA95-5643-B96C-E1E7597414F8}"/>
                </a:ext>
              </a:extLst>
            </p:cNvPr>
            <p:cNvSpPr/>
            <p:nvPr/>
          </p:nvSpPr>
          <p:spPr>
            <a:xfrm>
              <a:off x="4708099" y="1750759"/>
              <a:ext cx="4571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sp>
        <p:nvSpPr>
          <p:cNvPr id="69" name="textruta 68">
            <a:extLst>
              <a:ext uri="{FF2B5EF4-FFF2-40B4-BE49-F238E27FC236}">
                <a16:creationId xmlns:a16="http://schemas.microsoft.com/office/drawing/2014/main" id="{C2C15A6C-2093-8D4D-BD65-40B3CA5B8471}"/>
              </a:ext>
            </a:extLst>
          </p:cNvPr>
          <p:cNvSpPr txBox="1"/>
          <p:nvPr/>
        </p:nvSpPr>
        <p:spPr>
          <a:xfrm>
            <a:off x="3590539" y="5111082"/>
            <a:ext cx="1565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 3 </a:t>
            </a:r>
            <a:r>
              <a:rPr lang="sv-SE" sz="2000" dirty="0"/>
              <a:t>–</a:t>
            </a:r>
            <a:r>
              <a:rPr lang="sv-SE" sz="2000" dirty="0">
                <a:latin typeface="Bradley Hand Bold"/>
                <a:cs typeface="Bradley Hand Bold"/>
              </a:rPr>
              <a:t> 1 </a:t>
            </a:r>
            <a:r>
              <a:rPr lang="sv-SE" sz="2000" dirty="0">
                <a:cs typeface="Bradley Hand Bold"/>
              </a:rPr>
              <a:t>=</a:t>
            </a:r>
            <a:endParaRPr lang="sv-SE" sz="2000" dirty="0">
              <a:latin typeface="Bradley Hand Bold"/>
              <a:cs typeface="Bradley Hand Bold"/>
            </a:endParaRPr>
          </a:p>
        </p:txBody>
      </p:sp>
      <p:sp>
        <p:nvSpPr>
          <p:cNvPr id="70" name="textruta 69">
            <a:extLst>
              <a:ext uri="{FF2B5EF4-FFF2-40B4-BE49-F238E27FC236}">
                <a16:creationId xmlns:a16="http://schemas.microsoft.com/office/drawing/2014/main" id="{BC5D563C-00C7-5B48-A8F7-64233F09884B}"/>
              </a:ext>
            </a:extLst>
          </p:cNvPr>
          <p:cNvSpPr txBox="1"/>
          <p:nvPr/>
        </p:nvSpPr>
        <p:spPr>
          <a:xfrm>
            <a:off x="4461444" y="5111082"/>
            <a:ext cx="5451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2 </a:t>
            </a:r>
          </a:p>
        </p:txBody>
      </p:sp>
      <p:sp>
        <p:nvSpPr>
          <p:cNvPr id="71" name="textruta 70">
            <a:extLst>
              <a:ext uri="{FF2B5EF4-FFF2-40B4-BE49-F238E27FC236}">
                <a16:creationId xmlns:a16="http://schemas.microsoft.com/office/drawing/2014/main" id="{E7479E7B-1F7B-BA44-B83F-0786A0671D6E}"/>
              </a:ext>
            </a:extLst>
          </p:cNvPr>
          <p:cNvSpPr txBox="1"/>
          <p:nvPr/>
        </p:nvSpPr>
        <p:spPr>
          <a:xfrm>
            <a:off x="1886460" y="5671675"/>
            <a:ext cx="1292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H.L. </a:t>
            </a:r>
            <a:r>
              <a:rPr lang="sv-SE" sz="2000" dirty="0">
                <a:cs typeface="Bradley Hand Bold"/>
              </a:rPr>
              <a:t>= </a:t>
            </a:r>
            <a:r>
              <a:rPr lang="sv-SE" sz="2000" dirty="0">
                <a:latin typeface="Bradley Hand Bold"/>
                <a:cs typeface="Bradley Hand Bold"/>
              </a:rPr>
              <a:t>2</a:t>
            </a:r>
          </a:p>
        </p:txBody>
      </p:sp>
      <p:sp>
        <p:nvSpPr>
          <p:cNvPr id="72" name="textruta 71">
            <a:extLst>
              <a:ext uri="{FF2B5EF4-FFF2-40B4-BE49-F238E27FC236}">
                <a16:creationId xmlns:a16="http://schemas.microsoft.com/office/drawing/2014/main" id="{FB44717B-79C6-664A-AAAF-03E4EE629EB4}"/>
              </a:ext>
            </a:extLst>
          </p:cNvPr>
          <p:cNvSpPr txBox="1"/>
          <p:nvPr/>
        </p:nvSpPr>
        <p:spPr>
          <a:xfrm>
            <a:off x="3594910" y="5671675"/>
            <a:ext cx="13275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V.L. </a:t>
            </a:r>
            <a:r>
              <a:rPr lang="sv-SE" sz="2000" dirty="0">
                <a:cs typeface="Bradley Hand Bold"/>
              </a:rPr>
              <a:t>= </a:t>
            </a:r>
            <a:r>
              <a:rPr lang="sv-SE" sz="2000" dirty="0">
                <a:latin typeface="Bradley Hand Bold"/>
                <a:cs typeface="Bradley Hand Bold"/>
              </a:rPr>
              <a:t>H.L</a:t>
            </a:r>
          </a:p>
        </p:txBody>
      </p:sp>
      <p:sp>
        <p:nvSpPr>
          <p:cNvPr id="73" name="Rektangel 72">
            <a:extLst>
              <a:ext uri="{FF2B5EF4-FFF2-40B4-BE49-F238E27FC236}">
                <a16:creationId xmlns:a16="http://schemas.microsoft.com/office/drawing/2014/main" id="{E9503872-FB02-3547-B620-67ECBE615D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4997" y="6116644"/>
            <a:ext cx="1032950" cy="276999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200" dirty="0"/>
              <a:t>Det stämmer.</a:t>
            </a:r>
          </a:p>
        </p:txBody>
      </p:sp>
    </p:spTree>
    <p:extLst>
      <p:ext uri="{BB962C8B-B14F-4D97-AF65-F5344CB8AC3E}">
        <p14:creationId xmlns:p14="http://schemas.microsoft.com/office/powerpoint/2010/main" val="367624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animBg="1"/>
      <p:bldP spid="38" grpId="0" animBg="1"/>
      <p:bldP spid="49" grpId="0"/>
      <p:bldP spid="50" grpId="0"/>
      <p:bldP spid="51" grpId="0"/>
      <p:bldP spid="69" grpId="0"/>
      <p:bldP spid="70" grpId="0"/>
      <p:bldP spid="71" grpId="0"/>
      <p:bldP spid="72" grpId="0"/>
      <p:bldP spid="7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objekt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808" y="829815"/>
            <a:ext cx="6565900" cy="1460500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808" y="2472916"/>
            <a:ext cx="6438900" cy="1295400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6708" y="4019538"/>
            <a:ext cx="6477000" cy="1320800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6408" y="5340338"/>
            <a:ext cx="6337300" cy="1282700"/>
          </a:xfrm>
          <a:prstGeom prst="rect">
            <a:avLst/>
          </a:prstGeom>
        </p:spPr>
      </p:pic>
      <p:sp>
        <p:nvSpPr>
          <p:cNvPr id="9" name="Rektangel 8"/>
          <p:cNvSpPr/>
          <p:nvPr/>
        </p:nvSpPr>
        <p:spPr>
          <a:xfrm>
            <a:off x="1127411" y="162158"/>
            <a:ext cx="86909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	         Ekvationer med obekanta i båda leden						</a:t>
            </a:r>
          </a:p>
        </p:txBody>
      </p:sp>
      <p:grpSp>
        <p:nvGrpSpPr>
          <p:cNvPr id="10" name="Grupp 9"/>
          <p:cNvGrpSpPr/>
          <p:nvPr/>
        </p:nvGrpSpPr>
        <p:grpSpPr>
          <a:xfrm>
            <a:off x="2701030" y="2773539"/>
            <a:ext cx="4631414" cy="342566"/>
            <a:chOff x="2872987" y="2231063"/>
            <a:chExt cx="2765685" cy="342566"/>
          </a:xfrm>
        </p:grpSpPr>
        <p:grpSp>
          <p:nvGrpSpPr>
            <p:cNvPr id="11" name="Grupp 10"/>
            <p:cNvGrpSpPr/>
            <p:nvPr/>
          </p:nvGrpSpPr>
          <p:grpSpPr>
            <a:xfrm>
              <a:off x="5398562" y="2242410"/>
              <a:ext cx="240110" cy="331219"/>
              <a:chOff x="6872942" y="1002503"/>
              <a:chExt cx="240110" cy="331219"/>
            </a:xfrm>
          </p:grpSpPr>
          <p:cxnSp>
            <p:nvCxnSpPr>
              <p:cNvPr id="15" name="Rak 14"/>
              <p:cNvCxnSpPr/>
              <p:nvPr/>
            </p:nvCxnSpPr>
            <p:spPr>
              <a:xfrm>
                <a:off x="6872942" y="1013850"/>
                <a:ext cx="240110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6" name="Rak 15"/>
              <p:cNvCxnSpPr/>
              <p:nvPr/>
            </p:nvCxnSpPr>
            <p:spPr>
              <a:xfrm flipH="1">
                <a:off x="6872942" y="1002503"/>
                <a:ext cx="216014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upp 11"/>
            <p:cNvGrpSpPr/>
            <p:nvPr/>
          </p:nvGrpSpPr>
          <p:grpSpPr>
            <a:xfrm>
              <a:off x="2872987" y="2231063"/>
              <a:ext cx="240110" cy="331219"/>
              <a:chOff x="6872942" y="1002503"/>
              <a:chExt cx="240110" cy="331219"/>
            </a:xfrm>
          </p:grpSpPr>
          <p:cxnSp>
            <p:nvCxnSpPr>
              <p:cNvPr id="13" name="Rak 12"/>
              <p:cNvCxnSpPr/>
              <p:nvPr/>
            </p:nvCxnSpPr>
            <p:spPr>
              <a:xfrm>
                <a:off x="6872942" y="1013850"/>
                <a:ext cx="240110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4" name="Rak 13"/>
              <p:cNvCxnSpPr/>
              <p:nvPr/>
            </p:nvCxnSpPr>
            <p:spPr>
              <a:xfrm flipH="1">
                <a:off x="6872942" y="1002503"/>
                <a:ext cx="216014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" name="Grupp 16"/>
          <p:cNvGrpSpPr/>
          <p:nvPr/>
        </p:nvGrpSpPr>
        <p:grpSpPr>
          <a:xfrm>
            <a:off x="2365992" y="1219104"/>
            <a:ext cx="3490607" cy="342566"/>
            <a:chOff x="2872987" y="2231063"/>
            <a:chExt cx="2765685" cy="342566"/>
          </a:xfrm>
        </p:grpSpPr>
        <p:grpSp>
          <p:nvGrpSpPr>
            <p:cNvPr id="18" name="Grupp 17"/>
            <p:cNvGrpSpPr/>
            <p:nvPr/>
          </p:nvGrpSpPr>
          <p:grpSpPr>
            <a:xfrm>
              <a:off x="5398562" y="2242410"/>
              <a:ext cx="240110" cy="331219"/>
              <a:chOff x="6872942" y="1002503"/>
              <a:chExt cx="240110" cy="331219"/>
            </a:xfrm>
          </p:grpSpPr>
          <p:cxnSp>
            <p:nvCxnSpPr>
              <p:cNvPr id="22" name="Rak 21"/>
              <p:cNvCxnSpPr/>
              <p:nvPr/>
            </p:nvCxnSpPr>
            <p:spPr>
              <a:xfrm>
                <a:off x="6872942" y="1013850"/>
                <a:ext cx="240110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3" name="Rak 22"/>
              <p:cNvCxnSpPr/>
              <p:nvPr/>
            </p:nvCxnSpPr>
            <p:spPr>
              <a:xfrm flipH="1">
                <a:off x="6872942" y="1002503"/>
                <a:ext cx="216014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upp 18"/>
            <p:cNvGrpSpPr/>
            <p:nvPr/>
          </p:nvGrpSpPr>
          <p:grpSpPr>
            <a:xfrm>
              <a:off x="2872987" y="2231063"/>
              <a:ext cx="240110" cy="331219"/>
              <a:chOff x="6872942" y="1002503"/>
              <a:chExt cx="240110" cy="331219"/>
            </a:xfrm>
          </p:grpSpPr>
          <p:cxnSp>
            <p:nvCxnSpPr>
              <p:cNvPr id="20" name="Rak 19"/>
              <p:cNvCxnSpPr/>
              <p:nvPr/>
            </p:nvCxnSpPr>
            <p:spPr>
              <a:xfrm>
                <a:off x="6872942" y="1013850"/>
                <a:ext cx="240110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1" name="Rak 20"/>
              <p:cNvCxnSpPr/>
              <p:nvPr/>
            </p:nvCxnSpPr>
            <p:spPr>
              <a:xfrm flipH="1">
                <a:off x="6872942" y="1002503"/>
                <a:ext cx="216014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Grupp 23"/>
          <p:cNvGrpSpPr/>
          <p:nvPr/>
        </p:nvGrpSpPr>
        <p:grpSpPr>
          <a:xfrm>
            <a:off x="5887621" y="4019538"/>
            <a:ext cx="1404472" cy="693754"/>
            <a:chOff x="5468470" y="3608720"/>
            <a:chExt cx="1404472" cy="693754"/>
          </a:xfrm>
        </p:grpSpPr>
        <p:sp>
          <p:nvSpPr>
            <p:cNvPr id="25" name="Ellips 24"/>
            <p:cNvSpPr/>
            <p:nvPr/>
          </p:nvSpPr>
          <p:spPr>
            <a:xfrm>
              <a:off x="5468470" y="3608720"/>
              <a:ext cx="702236" cy="69375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  <a:alpha val="0"/>
                  </a:schemeClr>
                </a:gs>
              </a:gsLst>
              <a:lin ang="16200000" scaled="0"/>
              <a:tileRect/>
            </a:gradFill>
            <a:ln w="28575" cmpd="sng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6" name="Ellips 25"/>
            <p:cNvSpPr/>
            <p:nvPr/>
          </p:nvSpPr>
          <p:spPr>
            <a:xfrm>
              <a:off x="6170706" y="3608720"/>
              <a:ext cx="702236" cy="69375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  <a:alpha val="0"/>
                  </a:schemeClr>
                </a:gs>
              </a:gsLst>
              <a:lin ang="16200000" scaled="0"/>
              <a:tileRect/>
            </a:gradFill>
            <a:ln w="28575" cmpd="sng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</p:spTree>
    <p:extLst>
      <p:ext uri="{BB962C8B-B14F-4D97-AF65-F5344CB8AC3E}">
        <p14:creationId xmlns:p14="http://schemas.microsoft.com/office/powerpoint/2010/main" val="2471084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ruta 2"/>
          <p:cNvSpPr txBox="1"/>
          <p:nvPr/>
        </p:nvSpPr>
        <p:spPr>
          <a:xfrm>
            <a:off x="2188463" y="1804907"/>
            <a:ext cx="1911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14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7x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3x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6 </a:t>
            </a:r>
          </a:p>
        </p:txBody>
      </p:sp>
      <p:sp>
        <p:nvSpPr>
          <p:cNvPr id="4" name="textruta 3"/>
          <p:cNvSpPr txBox="1"/>
          <p:nvPr/>
        </p:nvSpPr>
        <p:spPr>
          <a:xfrm>
            <a:off x="1621595" y="2302509"/>
            <a:ext cx="3050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14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7x </a:t>
            </a:r>
            <a:r>
              <a:rPr lang="sv-SE" dirty="0">
                <a:solidFill>
                  <a:srgbClr val="800000"/>
                </a:solidFill>
                <a:cs typeface="Bradley Hand Bold"/>
              </a:rPr>
              <a:t>+</a:t>
            </a:r>
            <a:r>
              <a:rPr lang="sv-SE" dirty="0">
                <a:solidFill>
                  <a:srgbClr val="800000"/>
                </a:solidFill>
                <a:latin typeface="Bradley Hand Bold"/>
                <a:cs typeface="Bradley Hand Bold"/>
              </a:rPr>
              <a:t> 7x</a:t>
            </a:r>
            <a:r>
              <a:rPr lang="sv-SE" b="1" dirty="0">
                <a:solidFill>
                  <a:srgbClr val="800000"/>
                </a:solidFill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3x </a:t>
            </a:r>
            <a:r>
              <a:rPr lang="sv-SE" dirty="0">
                <a:solidFill>
                  <a:srgbClr val="800000"/>
                </a:solidFill>
                <a:cs typeface="Bradley Hand Bold"/>
              </a:rPr>
              <a:t>+</a:t>
            </a:r>
            <a:r>
              <a:rPr lang="sv-SE" dirty="0">
                <a:solidFill>
                  <a:srgbClr val="800000"/>
                </a:solidFill>
                <a:latin typeface="Bradley Hand Bold"/>
                <a:cs typeface="Bradley Hand Bold"/>
              </a:rPr>
              <a:t> 7x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6 </a:t>
            </a:r>
          </a:p>
        </p:txBody>
      </p:sp>
      <p:sp>
        <p:nvSpPr>
          <p:cNvPr id="5" name="textruta 4"/>
          <p:cNvSpPr txBox="1"/>
          <p:nvPr/>
        </p:nvSpPr>
        <p:spPr>
          <a:xfrm>
            <a:off x="2703843" y="2752356"/>
            <a:ext cx="1555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14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10x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6 </a:t>
            </a:r>
          </a:p>
        </p:txBody>
      </p:sp>
      <p:grpSp>
        <p:nvGrpSpPr>
          <p:cNvPr id="6" name="Grupp 5"/>
          <p:cNvGrpSpPr/>
          <p:nvPr/>
        </p:nvGrpSpPr>
        <p:grpSpPr>
          <a:xfrm>
            <a:off x="2550340" y="4201358"/>
            <a:ext cx="1262135" cy="619878"/>
            <a:chOff x="5224567" y="3620899"/>
            <a:chExt cx="1262135" cy="619878"/>
          </a:xfrm>
        </p:grpSpPr>
        <p:grpSp>
          <p:nvGrpSpPr>
            <p:cNvPr id="7" name="Grupp 6"/>
            <p:cNvGrpSpPr/>
            <p:nvPr/>
          </p:nvGrpSpPr>
          <p:grpSpPr>
            <a:xfrm>
              <a:off x="5224567" y="3620900"/>
              <a:ext cx="751773" cy="619877"/>
              <a:chOff x="1078133" y="2975338"/>
              <a:chExt cx="751773" cy="619877"/>
            </a:xfrm>
          </p:grpSpPr>
          <p:grpSp>
            <p:nvGrpSpPr>
              <p:cNvPr id="12" name="Grupp 11"/>
              <p:cNvGrpSpPr>
                <a:grpSpLocks/>
              </p:cNvGrpSpPr>
              <p:nvPr/>
            </p:nvGrpSpPr>
            <p:grpSpPr bwMode="auto">
              <a:xfrm>
                <a:off x="1078133" y="2975338"/>
                <a:ext cx="490515" cy="619877"/>
                <a:chOff x="3803670" y="1913652"/>
                <a:chExt cx="490515" cy="620052"/>
              </a:xfrm>
            </p:grpSpPr>
            <p:sp>
              <p:nvSpPr>
                <p:cNvPr id="14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839385" y="1913652"/>
                  <a:ext cx="454045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20</a:t>
                  </a:r>
                </a:p>
              </p:txBody>
            </p:sp>
            <p:sp>
              <p:nvSpPr>
                <p:cNvPr id="15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803670" y="2164268"/>
                  <a:ext cx="490515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sz="1800" dirty="0">
                      <a:solidFill>
                        <a:srgbClr val="800000"/>
                      </a:solidFill>
                      <a:latin typeface="Bradley Hand Bold"/>
                      <a:cs typeface="Bradley Hand Bold"/>
                    </a:rPr>
                    <a:t>10</a:t>
                  </a:r>
                </a:p>
              </p:txBody>
            </p:sp>
            <p:cxnSp>
              <p:nvCxnSpPr>
                <p:cNvPr id="16" name="Rak 15"/>
                <p:cNvCxnSpPr/>
                <p:nvPr/>
              </p:nvCxnSpPr>
              <p:spPr>
                <a:xfrm>
                  <a:off x="3864458" y="2203748"/>
                  <a:ext cx="419100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" name="textruta 12"/>
              <p:cNvSpPr txBox="1"/>
              <p:nvPr/>
            </p:nvSpPr>
            <p:spPr>
              <a:xfrm>
                <a:off x="1542819" y="3059256"/>
                <a:ext cx="287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grpSp>
          <p:nvGrpSpPr>
            <p:cNvPr id="8" name="Grupp 7"/>
            <p:cNvGrpSpPr>
              <a:grpSpLocks/>
            </p:cNvGrpSpPr>
            <p:nvPr/>
          </p:nvGrpSpPr>
          <p:grpSpPr bwMode="auto">
            <a:xfrm>
              <a:off x="5898571" y="3620899"/>
              <a:ext cx="588131" cy="601036"/>
              <a:chOff x="3764401" y="1924601"/>
              <a:chExt cx="588131" cy="601205"/>
            </a:xfrm>
          </p:grpSpPr>
          <p:sp>
            <p:nvSpPr>
              <p:cNvPr id="9" name="textruta 8"/>
              <p:cNvSpPr txBox="1">
                <a:spLocks noChangeArrowheads="1"/>
              </p:cNvSpPr>
              <p:nvPr/>
            </p:nvSpPr>
            <p:spPr bwMode="auto">
              <a:xfrm>
                <a:off x="3808793" y="1924601"/>
                <a:ext cx="543739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10x</a:t>
                </a:r>
              </a:p>
            </p:txBody>
          </p:sp>
          <p:sp>
            <p:nvSpPr>
              <p:cNvPr id="10" name="textruta 9"/>
              <p:cNvSpPr txBox="1">
                <a:spLocks noChangeArrowheads="1"/>
              </p:cNvSpPr>
              <p:nvPr/>
            </p:nvSpPr>
            <p:spPr bwMode="auto">
              <a:xfrm>
                <a:off x="3764401" y="2156371"/>
                <a:ext cx="490840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</a:t>
                </a:r>
                <a:r>
                  <a:rPr lang="sv-SE" sz="1800" dirty="0">
                    <a:solidFill>
                      <a:srgbClr val="800000"/>
                    </a:solidFill>
                    <a:latin typeface="Bradley Hand Bold"/>
                    <a:cs typeface="Bradley Hand Bold"/>
                  </a:rPr>
                  <a:t>10</a:t>
                </a:r>
                <a:endParaRPr lang="sv-SE" sz="1800" b="1" dirty="0">
                  <a:solidFill>
                    <a:srgbClr val="800000"/>
                  </a:solidFill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11" name="Rak 10"/>
              <p:cNvCxnSpPr/>
              <p:nvPr/>
            </p:nvCxnSpPr>
            <p:spPr>
              <a:xfrm>
                <a:off x="3864458" y="2221124"/>
                <a:ext cx="390783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textruta 16"/>
          <p:cNvSpPr txBox="1"/>
          <p:nvPr/>
        </p:nvSpPr>
        <p:spPr>
          <a:xfrm>
            <a:off x="2795598" y="4834307"/>
            <a:ext cx="1013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x</a:t>
            </a:r>
          </a:p>
        </p:txBody>
      </p:sp>
      <p:sp>
        <p:nvSpPr>
          <p:cNvPr id="18" name="textruta 17"/>
          <p:cNvSpPr txBox="1"/>
          <p:nvPr/>
        </p:nvSpPr>
        <p:spPr>
          <a:xfrm>
            <a:off x="5756327" y="1802103"/>
            <a:ext cx="23866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14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7 </a:t>
            </a:r>
            <a:r>
              <a:rPr lang="en-US" dirty="0"/>
              <a:t>· </a:t>
            </a:r>
            <a:r>
              <a:rPr lang="sv-SE" dirty="0">
                <a:solidFill>
                  <a:srgbClr val="800000"/>
                </a:solidFill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  </a:t>
            </a:r>
          </a:p>
          <a:p>
            <a:r>
              <a:rPr lang="sv-SE" dirty="0">
                <a:latin typeface="Bradley Hand Bold"/>
                <a:cs typeface="Bradley Hand Bold"/>
              </a:rPr>
              <a:t>       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14 </a:t>
            </a:r>
            <a:r>
              <a:rPr lang="sv-SE" dirty="0">
                <a:cs typeface="Bradley Hand Bold"/>
              </a:rPr>
              <a:t>– </a:t>
            </a:r>
            <a:r>
              <a:rPr lang="sv-SE" dirty="0">
                <a:latin typeface="Bradley Hand Bold"/>
                <a:cs typeface="Bradley Hand Bold"/>
              </a:rPr>
              <a:t>14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0 </a:t>
            </a:r>
          </a:p>
        </p:txBody>
      </p:sp>
      <p:sp>
        <p:nvSpPr>
          <p:cNvPr id="21" name="textruta 20"/>
          <p:cNvSpPr txBox="1"/>
          <p:nvPr/>
        </p:nvSpPr>
        <p:spPr>
          <a:xfrm>
            <a:off x="5756326" y="3256961"/>
            <a:ext cx="1430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22" name="Rektangel 21"/>
          <p:cNvSpPr/>
          <p:nvPr/>
        </p:nvSpPr>
        <p:spPr>
          <a:xfrm>
            <a:off x="1808273" y="707456"/>
            <a:ext cx="3464666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de-DE" sz="2000" dirty="0"/>
              <a:t>Lös ekvationen 14 – 7</a:t>
            </a:r>
            <a:r>
              <a:rPr lang="de-DE" sz="2000" i="1" dirty="0"/>
              <a:t>x</a:t>
            </a:r>
            <a:r>
              <a:rPr lang="de-DE" sz="2000" dirty="0"/>
              <a:t> = 3</a:t>
            </a:r>
            <a:r>
              <a:rPr lang="de-DE" sz="2000" i="1" dirty="0"/>
              <a:t>x</a:t>
            </a:r>
            <a:r>
              <a:rPr lang="de-DE" sz="2000" dirty="0"/>
              <a:t> – 6.</a:t>
            </a:r>
            <a:endParaRPr lang="sv-SE" sz="2000" dirty="0"/>
          </a:p>
        </p:txBody>
      </p:sp>
      <p:sp>
        <p:nvSpPr>
          <p:cNvPr id="23" name="textruta 22"/>
          <p:cNvSpPr txBox="1"/>
          <p:nvPr/>
        </p:nvSpPr>
        <p:spPr>
          <a:xfrm>
            <a:off x="2245579" y="3256961"/>
            <a:ext cx="2924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14 </a:t>
            </a:r>
            <a:r>
              <a:rPr lang="sv-SE" dirty="0">
                <a:solidFill>
                  <a:srgbClr val="800000"/>
                </a:solidFill>
                <a:cs typeface="Bradley Hand Bold"/>
              </a:rPr>
              <a:t>+</a:t>
            </a:r>
            <a:r>
              <a:rPr lang="sv-SE" dirty="0">
                <a:solidFill>
                  <a:srgbClr val="800000"/>
                </a:solidFill>
                <a:latin typeface="Bradley Hand Bold"/>
                <a:cs typeface="Bradley Hand Bold"/>
              </a:rPr>
              <a:t> 6</a:t>
            </a:r>
            <a:r>
              <a:rPr lang="sv-SE" b="1" dirty="0">
                <a:solidFill>
                  <a:srgbClr val="800000"/>
                </a:solidFill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10x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6 </a:t>
            </a:r>
            <a:r>
              <a:rPr lang="sv-SE" dirty="0">
                <a:solidFill>
                  <a:srgbClr val="800000"/>
                </a:solidFill>
                <a:cs typeface="Bradley Hand Bold"/>
              </a:rPr>
              <a:t>+</a:t>
            </a:r>
            <a:r>
              <a:rPr lang="sv-SE" dirty="0">
                <a:solidFill>
                  <a:srgbClr val="800000"/>
                </a:solidFill>
                <a:latin typeface="Bradley Hand Bold"/>
                <a:cs typeface="Bradley Hand Bold"/>
              </a:rPr>
              <a:t> 6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4" name="textruta 23"/>
          <p:cNvSpPr txBox="1"/>
          <p:nvPr/>
        </p:nvSpPr>
        <p:spPr>
          <a:xfrm>
            <a:off x="2696923" y="3703497"/>
            <a:ext cx="1122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20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10x</a:t>
            </a:r>
          </a:p>
        </p:txBody>
      </p:sp>
      <p:sp>
        <p:nvSpPr>
          <p:cNvPr id="25" name="textruta 24"/>
          <p:cNvSpPr txBox="1"/>
          <p:nvPr/>
        </p:nvSpPr>
        <p:spPr>
          <a:xfrm>
            <a:off x="2817035" y="5300863"/>
            <a:ext cx="1013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2</a:t>
            </a:r>
          </a:p>
        </p:txBody>
      </p:sp>
      <p:sp>
        <p:nvSpPr>
          <p:cNvPr id="26" name="textruta 25"/>
          <p:cNvSpPr txBox="1"/>
          <p:nvPr/>
        </p:nvSpPr>
        <p:spPr>
          <a:xfrm>
            <a:off x="5712885" y="2509506"/>
            <a:ext cx="23866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 </a:t>
            </a:r>
            <a:r>
              <a:rPr lang="en-US" dirty="0"/>
              <a:t>· </a:t>
            </a:r>
            <a:r>
              <a:rPr lang="sv-SE" dirty="0">
                <a:solidFill>
                  <a:srgbClr val="800000"/>
                </a:solidFill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6</a:t>
            </a:r>
            <a:r>
              <a:rPr lang="sv-SE" dirty="0">
                <a:cs typeface="Bradley Hand Bold"/>
              </a:rPr>
              <a:t> =</a:t>
            </a:r>
            <a:r>
              <a:rPr lang="sv-SE" dirty="0">
                <a:latin typeface="Bradley Hand Bold"/>
                <a:cs typeface="Bradley Hand Bold"/>
              </a:rPr>
              <a:t>    </a:t>
            </a:r>
          </a:p>
          <a:p>
            <a:r>
              <a:rPr lang="sv-SE" dirty="0">
                <a:latin typeface="Bradley Hand Bold"/>
                <a:cs typeface="Bradley Hand Bold"/>
              </a:rPr>
              <a:t>        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6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6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0 </a:t>
            </a:r>
          </a:p>
        </p:txBody>
      </p:sp>
      <p:sp>
        <p:nvSpPr>
          <p:cNvPr id="27" name="textruta 26"/>
          <p:cNvSpPr txBox="1"/>
          <p:nvPr/>
        </p:nvSpPr>
        <p:spPr>
          <a:xfrm>
            <a:off x="1965003" y="6148887"/>
            <a:ext cx="2294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2</a:t>
            </a:r>
            <a:endParaRPr lang="sv-SE" u="sng" dirty="0">
              <a:latin typeface="Bradley Hand Bold"/>
              <a:cs typeface="Bradley Hand Bold"/>
            </a:endParaRP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C3EDDC43-948E-6FCB-3652-C43C7BD5E90C}"/>
              </a:ext>
            </a:extLst>
          </p:cNvPr>
          <p:cNvSpPr/>
          <p:nvPr/>
        </p:nvSpPr>
        <p:spPr>
          <a:xfrm>
            <a:off x="345570" y="111197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b="1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867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7" grpId="0"/>
      <p:bldP spid="18" grpId="0"/>
      <p:bldP spid="21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 20"/>
          <p:cNvGrpSpPr/>
          <p:nvPr/>
        </p:nvGrpSpPr>
        <p:grpSpPr>
          <a:xfrm>
            <a:off x="2036020" y="1364448"/>
            <a:ext cx="2957014" cy="373041"/>
            <a:chOff x="4357430" y="3678945"/>
            <a:chExt cx="2957014" cy="373041"/>
          </a:xfrm>
        </p:grpSpPr>
        <p:sp>
          <p:nvSpPr>
            <p:cNvPr id="25" name="textruta 24"/>
            <p:cNvSpPr txBox="1"/>
            <p:nvPr/>
          </p:nvSpPr>
          <p:spPr>
            <a:xfrm>
              <a:off x="5476057" y="3682654"/>
              <a:ext cx="18383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10 </a:t>
              </a:r>
              <a:r>
                <a:rPr lang="sv-SE" dirty="0"/>
                <a:t>+ </a:t>
              </a:r>
              <a:r>
                <a:rPr lang="sv-SE" dirty="0">
                  <a:latin typeface="Bradley Hand" pitchFamily="2" charset="77"/>
                </a:rPr>
                <a:t>2z </a:t>
              </a:r>
              <a:r>
                <a:rPr lang="sv-SE" dirty="0"/>
                <a:t>+ </a:t>
              </a:r>
              <a:r>
                <a:rPr lang="sv-SE" dirty="0">
                  <a:latin typeface="Bradley Hand" pitchFamily="2" charset="77"/>
                </a:rPr>
                <a:t>8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sp>
          <p:nvSpPr>
            <p:cNvPr id="23" name="textruta 9"/>
            <p:cNvSpPr txBox="1">
              <a:spLocks noChangeArrowheads="1"/>
            </p:cNvSpPr>
            <p:nvPr/>
          </p:nvSpPr>
          <p:spPr bwMode="auto">
            <a:xfrm>
              <a:off x="4357430" y="3678945"/>
              <a:ext cx="12906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4z </a:t>
              </a:r>
              <a:r>
                <a:rPr lang="sv-SE" sz="1800" dirty="0">
                  <a:latin typeface="+mn-lt"/>
                  <a:cs typeface="Bradley Hand Bold"/>
                </a:rPr>
                <a:t>+ </a:t>
              </a:r>
              <a:r>
                <a:rPr lang="sv-SE" sz="1800" dirty="0">
                  <a:latin typeface="Bradley Hand" pitchFamily="2" charset="77"/>
                </a:rPr>
                <a:t>z</a:t>
              </a:r>
              <a:r>
                <a:rPr lang="sv-SE" sz="1800" b="1" dirty="0">
                  <a:solidFill>
                    <a:srgbClr val="A50002"/>
                  </a:solidFill>
                </a:rPr>
                <a:t> </a:t>
              </a:r>
              <a:r>
                <a:rPr lang="sv-SE" sz="1800" dirty="0"/>
                <a:t>+ </a:t>
              </a:r>
              <a:r>
                <a:rPr lang="sv-SE" sz="1800" dirty="0">
                  <a:latin typeface="Bradley Hand" pitchFamily="2" charset="77"/>
                </a:rPr>
                <a:t>3</a:t>
              </a:r>
              <a:r>
                <a:rPr lang="sv-SE" sz="1800" dirty="0">
                  <a:latin typeface="+mn-lt"/>
                  <a:cs typeface="Bradley Hand Bold"/>
                </a:rPr>
                <a:t> </a:t>
              </a:r>
            </a:p>
          </p:txBody>
        </p:sp>
      </p:grpSp>
      <p:grpSp>
        <p:nvGrpSpPr>
          <p:cNvPr id="29" name="Grupp 28"/>
          <p:cNvGrpSpPr/>
          <p:nvPr/>
        </p:nvGrpSpPr>
        <p:grpSpPr>
          <a:xfrm>
            <a:off x="2391530" y="1772221"/>
            <a:ext cx="1944708" cy="382516"/>
            <a:chOff x="4758673" y="3669421"/>
            <a:chExt cx="1944708" cy="382516"/>
          </a:xfrm>
        </p:grpSpPr>
        <p:sp>
          <p:nvSpPr>
            <p:cNvPr id="33" name="textruta 32"/>
            <p:cNvSpPr txBox="1"/>
            <p:nvPr/>
          </p:nvSpPr>
          <p:spPr>
            <a:xfrm>
              <a:off x="5520685" y="3682605"/>
              <a:ext cx="1182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18 </a:t>
              </a:r>
              <a:r>
                <a:rPr lang="sv-SE" dirty="0"/>
                <a:t>+ </a:t>
              </a:r>
              <a:r>
                <a:rPr lang="sv-SE" dirty="0">
                  <a:latin typeface="Bradley Hand" pitchFamily="2" charset="77"/>
                </a:rPr>
                <a:t>2z 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31" name="textruta 9"/>
            <p:cNvSpPr txBox="1">
              <a:spLocks noChangeArrowheads="1"/>
            </p:cNvSpPr>
            <p:nvPr/>
          </p:nvSpPr>
          <p:spPr bwMode="auto">
            <a:xfrm>
              <a:off x="4758673" y="3669421"/>
              <a:ext cx="8739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5</a:t>
              </a:r>
              <a:r>
                <a:rPr lang="sv-SE" sz="1800" dirty="0">
                  <a:latin typeface="Bradley Hand" pitchFamily="2" charset="77"/>
                </a:rPr>
                <a:t>z</a:t>
              </a:r>
              <a:r>
                <a:rPr lang="sv-SE" sz="1800" b="1" dirty="0">
                  <a:solidFill>
                    <a:srgbClr val="A50002"/>
                  </a:solidFill>
                </a:rPr>
                <a:t> </a:t>
              </a:r>
              <a:r>
                <a:rPr lang="sv-SE" sz="1800" dirty="0"/>
                <a:t>+ </a:t>
              </a:r>
              <a:r>
                <a:rPr lang="sv-SE" sz="1800" dirty="0">
                  <a:latin typeface="Bradley Hand" pitchFamily="2" charset="77"/>
                </a:rPr>
                <a:t>3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57" name="textruta 56"/>
          <p:cNvSpPr txBox="1"/>
          <p:nvPr/>
        </p:nvSpPr>
        <p:spPr>
          <a:xfrm>
            <a:off x="2884918" y="3153888"/>
            <a:ext cx="105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3z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</a:t>
            </a:r>
          </a:p>
        </p:txBody>
      </p:sp>
      <p:grpSp>
        <p:nvGrpSpPr>
          <p:cNvPr id="45" name="Grupp 44">
            <a:extLst>
              <a:ext uri="{FF2B5EF4-FFF2-40B4-BE49-F238E27FC236}">
                <a16:creationId xmlns:a16="http://schemas.microsoft.com/office/drawing/2014/main" id="{354BF449-D7A8-3249-B543-5A1707854A40}"/>
              </a:ext>
            </a:extLst>
          </p:cNvPr>
          <p:cNvGrpSpPr/>
          <p:nvPr/>
        </p:nvGrpSpPr>
        <p:grpSpPr>
          <a:xfrm>
            <a:off x="5813050" y="1459820"/>
            <a:ext cx="1690523" cy="395428"/>
            <a:chOff x="5813050" y="1459820"/>
            <a:chExt cx="1690523" cy="395428"/>
          </a:xfrm>
        </p:grpSpPr>
        <p:sp>
          <p:nvSpPr>
            <p:cNvPr id="64" name="textruta 63"/>
            <p:cNvSpPr txBox="1"/>
            <p:nvPr/>
          </p:nvSpPr>
          <p:spPr>
            <a:xfrm>
              <a:off x="5813050" y="1468643"/>
              <a:ext cx="16905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4</a:t>
              </a:r>
              <a:r>
                <a:rPr lang="en-US" b="1" dirty="0">
                  <a:solidFill>
                    <a:srgbClr val="800000"/>
                  </a:solidFill>
                </a:rPr>
                <a:t> </a:t>
              </a:r>
              <a:r>
                <a:rPr lang="en-US" dirty="0">
                  <a:solidFill>
                    <a:srgbClr val="C00000"/>
                  </a:solidFill>
                </a:rPr>
                <a:t>· </a:t>
              </a:r>
              <a:r>
                <a:rPr lang="en-US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5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cs typeface="Bradley Hand Bold"/>
                </a:rPr>
                <a:t>+ </a:t>
              </a:r>
              <a:r>
                <a:rPr lang="sv-SE" dirty="0">
                  <a:solidFill>
                    <a:srgbClr val="C00000"/>
                  </a:solidFill>
                  <a:latin typeface="Bradley Hand" pitchFamily="2" charset="77"/>
                </a:rPr>
                <a:t>5</a:t>
              </a:r>
              <a:r>
                <a:rPr lang="sv-SE" b="1" dirty="0">
                  <a:solidFill>
                    <a:srgbClr val="C00000"/>
                  </a:solidFill>
                </a:rPr>
                <a:t> </a:t>
              </a:r>
              <a:r>
                <a:rPr lang="sv-SE" dirty="0"/>
                <a:t>+ </a:t>
              </a:r>
              <a:r>
                <a:rPr lang="sv-SE" dirty="0">
                  <a:latin typeface="Bradley Hand" pitchFamily="2" charset="77"/>
                </a:rPr>
                <a:t>3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</a:p>
          </p:txBody>
        </p:sp>
        <p:sp>
          <p:nvSpPr>
            <p:cNvPr id="69" name="textruta 68"/>
            <p:cNvSpPr txBox="1"/>
            <p:nvPr/>
          </p:nvSpPr>
          <p:spPr>
            <a:xfrm>
              <a:off x="7022623" y="1459820"/>
              <a:ext cx="480950" cy="395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63" name="textruta 9"/>
          <p:cNvSpPr txBox="1">
            <a:spLocks noChangeArrowheads="1"/>
          </p:cNvSpPr>
          <p:nvPr/>
        </p:nvSpPr>
        <p:spPr bwMode="auto">
          <a:xfrm>
            <a:off x="6695373" y="1905150"/>
            <a:ext cx="49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28 </a:t>
            </a:r>
          </a:p>
        </p:txBody>
      </p:sp>
      <p:sp>
        <p:nvSpPr>
          <p:cNvPr id="73" name="Rektangel 72"/>
          <p:cNvSpPr/>
          <p:nvPr/>
        </p:nvSpPr>
        <p:spPr>
          <a:xfrm>
            <a:off x="5131095" y="2354215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74" name="textruta 73"/>
          <p:cNvSpPr txBox="1"/>
          <p:nvPr/>
        </p:nvSpPr>
        <p:spPr>
          <a:xfrm>
            <a:off x="5131095" y="3099788"/>
            <a:ext cx="136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75" name="textruta 74"/>
          <p:cNvSpPr txBox="1"/>
          <p:nvPr/>
        </p:nvSpPr>
        <p:spPr>
          <a:xfrm>
            <a:off x="2302482" y="5055997"/>
            <a:ext cx="2294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z = 5.</a:t>
            </a:r>
            <a:endParaRPr lang="sv-SE" u="sng" dirty="0">
              <a:latin typeface="Bradley Hand Bold"/>
              <a:cs typeface="Bradley Hand Bold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1CB868C-0588-F947-80C0-B5485F8CB1F7}"/>
              </a:ext>
            </a:extLst>
          </p:cNvPr>
          <p:cNvSpPr/>
          <p:nvPr/>
        </p:nvSpPr>
        <p:spPr>
          <a:xfrm>
            <a:off x="1680726" y="475700"/>
            <a:ext cx="59003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Lös ekvationen  </a:t>
            </a:r>
            <a:r>
              <a:rPr lang="sv-SE" sz="2000" b="1" dirty="0">
                <a:solidFill>
                  <a:srgbClr val="A50002"/>
                </a:solidFill>
              </a:rPr>
              <a:t> </a:t>
            </a:r>
            <a:r>
              <a:rPr lang="sv-SE" sz="2000" dirty="0"/>
              <a:t>4</a:t>
            </a:r>
            <a:r>
              <a:rPr lang="sv-SE" sz="2000" i="1" dirty="0"/>
              <a:t>z</a:t>
            </a:r>
            <a:r>
              <a:rPr lang="sv-SE" sz="2000" dirty="0"/>
              <a:t> + </a:t>
            </a:r>
            <a:r>
              <a:rPr lang="sv-SE" sz="2000" i="1" dirty="0"/>
              <a:t>z</a:t>
            </a:r>
            <a:r>
              <a:rPr lang="sv-SE" sz="2000" dirty="0"/>
              <a:t> + 3 = 10 + 2</a:t>
            </a:r>
            <a:r>
              <a:rPr lang="sv-SE" sz="2000" i="1" dirty="0"/>
              <a:t>z</a:t>
            </a:r>
            <a:r>
              <a:rPr lang="sv-SE" sz="2000" dirty="0"/>
              <a:t> + 8.</a:t>
            </a:r>
            <a:endParaRPr lang="sv-SE" dirty="0"/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D6C24BBB-13CC-B54D-B692-26AFE09958EE}"/>
              </a:ext>
            </a:extLst>
          </p:cNvPr>
          <p:cNvGrpSpPr/>
          <p:nvPr/>
        </p:nvGrpSpPr>
        <p:grpSpPr>
          <a:xfrm>
            <a:off x="2828508" y="3486605"/>
            <a:ext cx="1000916" cy="570968"/>
            <a:chOff x="2835771" y="4431103"/>
            <a:chExt cx="1000916" cy="570968"/>
          </a:xfrm>
        </p:grpSpPr>
        <p:grpSp>
          <p:nvGrpSpPr>
            <p:cNvPr id="76" name="Grupp 75">
              <a:extLst>
                <a:ext uri="{FF2B5EF4-FFF2-40B4-BE49-F238E27FC236}">
                  <a16:creationId xmlns:a16="http://schemas.microsoft.com/office/drawing/2014/main" id="{CCEE0467-3CBF-8347-942F-3930EE1FE48C}"/>
                </a:ext>
              </a:extLst>
            </p:cNvPr>
            <p:cNvGrpSpPr/>
            <p:nvPr/>
          </p:nvGrpSpPr>
          <p:grpSpPr>
            <a:xfrm>
              <a:off x="2835771" y="4431103"/>
              <a:ext cx="1000916" cy="570968"/>
              <a:chOff x="5120417" y="3623580"/>
              <a:chExt cx="1000916" cy="570968"/>
            </a:xfrm>
          </p:grpSpPr>
          <p:grpSp>
            <p:nvGrpSpPr>
              <p:cNvPr id="77" name="Grupp 76">
                <a:extLst>
                  <a:ext uri="{FF2B5EF4-FFF2-40B4-BE49-F238E27FC236}">
                    <a16:creationId xmlns:a16="http://schemas.microsoft.com/office/drawing/2014/main" id="{4B9197E9-141B-BC4A-A850-1AC2C0EDC708}"/>
                  </a:ext>
                </a:extLst>
              </p:cNvPr>
              <p:cNvGrpSpPr/>
              <p:nvPr/>
            </p:nvGrpSpPr>
            <p:grpSpPr>
              <a:xfrm>
                <a:off x="5120417" y="3632026"/>
                <a:ext cx="764512" cy="562522"/>
                <a:chOff x="973983" y="2986464"/>
                <a:chExt cx="764512" cy="562522"/>
              </a:xfrm>
            </p:grpSpPr>
            <p:grpSp>
              <p:nvGrpSpPr>
                <p:cNvPr id="79" name="Grupp 78">
                  <a:extLst>
                    <a:ext uri="{FF2B5EF4-FFF2-40B4-BE49-F238E27FC236}">
                      <a16:creationId xmlns:a16="http://schemas.microsoft.com/office/drawing/2014/main" id="{CD895F32-0770-9644-856E-D1B3E04EEFD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73983" y="2986464"/>
                  <a:ext cx="511679" cy="562522"/>
                  <a:chOff x="3699520" y="1924783"/>
                  <a:chExt cx="511679" cy="562681"/>
                </a:xfrm>
              </p:grpSpPr>
              <p:sp>
                <p:nvSpPr>
                  <p:cNvPr id="81" name="textruta 8">
                    <a:extLst>
                      <a:ext uri="{FF2B5EF4-FFF2-40B4-BE49-F238E27FC236}">
                        <a16:creationId xmlns:a16="http://schemas.microsoft.com/office/drawing/2014/main" id="{EABBD6E0-F447-EA4D-9C56-155BB3FEB32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99520" y="1924783"/>
                    <a:ext cx="511679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 3z</a:t>
                    </a:r>
                  </a:p>
                </p:txBody>
              </p:sp>
              <p:sp>
                <p:nvSpPr>
                  <p:cNvPr id="82" name="textruta 9">
                    <a:extLst>
                      <a:ext uri="{FF2B5EF4-FFF2-40B4-BE49-F238E27FC236}">
                        <a16:creationId xmlns:a16="http://schemas.microsoft.com/office/drawing/2014/main" id="{1B7BAA5C-7732-A944-B98E-924B75762E8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00705" y="2118028"/>
                    <a:ext cx="328936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solidFill>
                          <a:srgbClr val="C00000"/>
                        </a:solidFill>
                        <a:latin typeface="Bradley Hand Bold"/>
                        <a:cs typeface="Bradley Hand Bold"/>
                      </a:rPr>
                      <a:t>3</a:t>
                    </a:r>
                  </a:p>
                </p:txBody>
              </p:sp>
              <p:cxnSp>
                <p:nvCxnSpPr>
                  <p:cNvPr id="83" name="Rak 82">
                    <a:extLst>
                      <a:ext uri="{FF2B5EF4-FFF2-40B4-BE49-F238E27FC236}">
                        <a16:creationId xmlns:a16="http://schemas.microsoft.com/office/drawing/2014/main" id="{B3C549D4-B5E6-6A4B-AACD-785D17132F4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3815931" y="2203777"/>
                    <a:ext cx="298484" cy="1"/>
                  </a:xfrm>
                  <a:prstGeom prst="line">
                    <a:avLst/>
                  </a:prstGeom>
                  <a:ln w="1587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0" name="textruta 79">
                  <a:extLst>
                    <a:ext uri="{FF2B5EF4-FFF2-40B4-BE49-F238E27FC236}">
                      <a16:creationId xmlns:a16="http://schemas.microsoft.com/office/drawing/2014/main" id="{81DE92EC-6D87-C741-A3EA-B586182DE2E3}"/>
                    </a:ext>
                  </a:extLst>
                </p:cNvPr>
                <p:cNvSpPr txBox="1"/>
                <p:nvPr/>
              </p:nvSpPr>
              <p:spPr>
                <a:xfrm>
                  <a:off x="1298101" y="3085130"/>
                  <a:ext cx="4403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dirty="0">
                      <a:cs typeface="Bradley Hand Bold"/>
                    </a:rPr>
                    <a:t>=</a:t>
                  </a:r>
                </a:p>
              </p:txBody>
            </p:sp>
          </p:grpSp>
          <p:sp>
            <p:nvSpPr>
              <p:cNvPr id="78" name="textruta 9">
                <a:extLst>
                  <a:ext uri="{FF2B5EF4-FFF2-40B4-BE49-F238E27FC236}">
                    <a16:creationId xmlns:a16="http://schemas.microsoft.com/office/drawing/2014/main" id="{9BBBF91E-4E59-7948-B685-B3157B140A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14463" y="3623580"/>
                <a:ext cx="50687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15</a:t>
                </a:r>
              </a:p>
            </p:txBody>
          </p:sp>
        </p:grpSp>
        <p:sp>
          <p:nvSpPr>
            <p:cNvPr id="84" name="textruta 9">
              <a:extLst>
                <a:ext uri="{FF2B5EF4-FFF2-40B4-BE49-F238E27FC236}">
                  <a16:creationId xmlns:a16="http://schemas.microsoft.com/office/drawing/2014/main" id="{21DB9262-7E26-BA43-A789-B84681C955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0162" y="4627872"/>
              <a:ext cx="32893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3</a:t>
              </a:r>
            </a:p>
          </p:txBody>
        </p:sp>
        <p:cxnSp>
          <p:nvCxnSpPr>
            <p:cNvPr id="85" name="Rak 84">
              <a:extLst>
                <a:ext uri="{FF2B5EF4-FFF2-40B4-BE49-F238E27FC236}">
                  <a16:creationId xmlns:a16="http://schemas.microsoft.com/office/drawing/2014/main" id="{2521A338-4FAA-AD4D-99F7-AC57A759B978}"/>
                </a:ext>
              </a:extLst>
            </p:cNvPr>
            <p:cNvCxnSpPr/>
            <p:nvPr/>
          </p:nvCxnSpPr>
          <p:spPr bwMode="auto">
            <a:xfrm flipV="1">
              <a:off x="3456936" y="4718467"/>
              <a:ext cx="298484" cy="1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textruta 85">
            <a:extLst>
              <a:ext uri="{FF2B5EF4-FFF2-40B4-BE49-F238E27FC236}">
                <a16:creationId xmlns:a16="http://schemas.microsoft.com/office/drawing/2014/main" id="{824CF272-3227-B44F-B550-700BA5123B6B}"/>
              </a:ext>
            </a:extLst>
          </p:cNvPr>
          <p:cNvSpPr txBox="1"/>
          <p:nvPr/>
        </p:nvSpPr>
        <p:spPr>
          <a:xfrm>
            <a:off x="3025216" y="3994263"/>
            <a:ext cx="791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z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5</a:t>
            </a:r>
          </a:p>
        </p:txBody>
      </p:sp>
      <p:grpSp>
        <p:nvGrpSpPr>
          <p:cNvPr id="17" name="Grupp 16">
            <a:extLst>
              <a:ext uri="{FF2B5EF4-FFF2-40B4-BE49-F238E27FC236}">
                <a16:creationId xmlns:a16="http://schemas.microsoft.com/office/drawing/2014/main" id="{FEBF32D4-1A72-9B4A-9F70-74C4B8F25FF1}"/>
              </a:ext>
            </a:extLst>
          </p:cNvPr>
          <p:cNvGrpSpPr/>
          <p:nvPr/>
        </p:nvGrpSpPr>
        <p:grpSpPr>
          <a:xfrm>
            <a:off x="5645939" y="1892102"/>
            <a:ext cx="1330017" cy="395429"/>
            <a:chOff x="5765075" y="532750"/>
            <a:chExt cx="1330017" cy="395429"/>
          </a:xfrm>
        </p:grpSpPr>
        <p:sp>
          <p:nvSpPr>
            <p:cNvPr id="102" name="textruta 101">
              <a:extLst>
                <a:ext uri="{FF2B5EF4-FFF2-40B4-BE49-F238E27FC236}">
                  <a16:creationId xmlns:a16="http://schemas.microsoft.com/office/drawing/2014/main" id="{20F5FFCF-ABB1-4F47-85EC-FCDBABA937F4}"/>
                </a:ext>
              </a:extLst>
            </p:cNvPr>
            <p:cNvSpPr txBox="1"/>
            <p:nvPr/>
          </p:nvSpPr>
          <p:spPr>
            <a:xfrm>
              <a:off x="6614142" y="532750"/>
              <a:ext cx="480950" cy="3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D0CF72A3-1B40-864D-BDBC-152705192699}"/>
                </a:ext>
              </a:extLst>
            </p:cNvPr>
            <p:cNvSpPr/>
            <p:nvPr/>
          </p:nvSpPr>
          <p:spPr>
            <a:xfrm>
              <a:off x="5765075" y="540222"/>
              <a:ext cx="104547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20 </a:t>
              </a:r>
              <a:r>
                <a:rPr lang="sv-SE" dirty="0">
                  <a:cs typeface="Bradley Hand Bold"/>
                </a:rPr>
                <a:t>+ </a:t>
              </a:r>
              <a:r>
                <a:rPr lang="sv-SE" dirty="0">
                  <a:latin typeface="Bradley Hand" pitchFamily="2" charset="77"/>
                  <a:cs typeface="Bradley Hand Bold"/>
                </a:rPr>
                <a:t>8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endParaRPr lang="sv-SE" dirty="0"/>
            </a:p>
          </p:txBody>
        </p:sp>
      </p:grpSp>
      <p:sp>
        <p:nvSpPr>
          <p:cNvPr id="18" name="Rektangel 17">
            <a:extLst>
              <a:ext uri="{FF2B5EF4-FFF2-40B4-BE49-F238E27FC236}">
                <a16:creationId xmlns:a16="http://schemas.microsoft.com/office/drawing/2014/main" id="{0CDA9E79-CD2E-2044-ABED-550D822896F3}"/>
              </a:ext>
            </a:extLst>
          </p:cNvPr>
          <p:cNvSpPr/>
          <p:nvPr/>
        </p:nvSpPr>
        <p:spPr>
          <a:xfrm>
            <a:off x="5169235" y="1459820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07" name="textruta 106">
            <a:extLst>
              <a:ext uri="{FF2B5EF4-FFF2-40B4-BE49-F238E27FC236}">
                <a16:creationId xmlns:a16="http://schemas.microsoft.com/office/drawing/2014/main" id="{70612720-A738-0047-BA75-4E6937D6CF3A}"/>
              </a:ext>
            </a:extLst>
          </p:cNvPr>
          <p:cNvSpPr txBox="1"/>
          <p:nvPr/>
        </p:nvSpPr>
        <p:spPr>
          <a:xfrm>
            <a:off x="1995989" y="2169549"/>
            <a:ext cx="3041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5</a:t>
            </a:r>
            <a:r>
              <a:rPr lang="sv-SE" dirty="0">
                <a:latin typeface="Bradley Hand" pitchFamily="2" charset="77"/>
              </a:rPr>
              <a:t>z</a:t>
            </a:r>
            <a:r>
              <a:rPr lang="sv-SE" b="1" dirty="0">
                <a:solidFill>
                  <a:srgbClr val="A50002"/>
                </a:solidFill>
              </a:rPr>
              <a:t> </a:t>
            </a:r>
            <a:r>
              <a:rPr lang="de-DE" dirty="0">
                <a:solidFill>
                  <a:srgbClr val="C0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2z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3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latin typeface="Bradley Hand" pitchFamily="2" charset="77"/>
              </a:rPr>
              <a:t>18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2z </a:t>
            </a:r>
            <a:r>
              <a:rPr lang="de-DE" dirty="0">
                <a:solidFill>
                  <a:srgbClr val="C0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2z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grpSp>
        <p:nvGrpSpPr>
          <p:cNvPr id="108" name="Grupp 107">
            <a:extLst>
              <a:ext uri="{FF2B5EF4-FFF2-40B4-BE49-F238E27FC236}">
                <a16:creationId xmlns:a16="http://schemas.microsoft.com/office/drawing/2014/main" id="{1A83EE24-5420-884B-B4C6-77F7EF5F58DC}"/>
              </a:ext>
            </a:extLst>
          </p:cNvPr>
          <p:cNvGrpSpPr/>
          <p:nvPr/>
        </p:nvGrpSpPr>
        <p:grpSpPr>
          <a:xfrm>
            <a:off x="2424518" y="2497057"/>
            <a:ext cx="1944708" cy="382516"/>
            <a:chOff x="4758673" y="3669421"/>
            <a:chExt cx="1944708" cy="382516"/>
          </a:xfrm>
        </p:grpSpPr>
        <p:sp>
          <p:nvSpPr>
            <p:cNvPr id="109" name="textruta 108">
              <a:extLst>
                <a:ext uri="{FF2B5EF4-FFF2-40B4-BE49-F238E27FC236}">
                  <a16:creationId xmlns:a16="http://schemas.microsoft.com/office/drawing/2014/main" id="{569139CA-369C-0240-ACE4-CC6370B16317}"/>
                </a:ext>
              </a:extLst>
            </p:cNvPr>
            <p:cNvSpPr txBox="1"/>
            <p:nvPr/>
          </p:nvSpPr>
          <p:spPr>
            <a:xfrm>
              <a:off x="5520685" y="3682605"/>
              <a:ext cx="1182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18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110" name="textruta 9">
              <a:extLst>
                <a:ext uri="{FF2B5EF4-FFF2-40B4-BE49-F238E27FC236}">
                  <a16:creationId xmlns:a16="http://schemas.microsoft.com/office/drawing/2014/main" id="{ACD841DE-2F95-CF44-AD67-D68A7DB4E9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8673" y="3669421"/>
              <a:ext cx="8739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3</a:t>
              </a:r>
              <a:r>
                <a:rPr lang="sv-SE" sz="1800" dirty="0">
                  <a:latin typeface="Bradley Hand" pitchFamily="2" charset="77"/>
                </a:rPr>
                <a:t>z</a:t>
              </a:r>
              <a:r>
                <a:rPr lang="sv-SE" sz="1800" b="1" dirty="0">
                  <a:solidFill>
                    <a:srgbClr val="A50002"/>
                  </a:solidFill>
                </a:rPr>
                <a:t> </a:t>
              </a:r>
              <a:r>
                <a:rPr lang="sv-SE" sz="1800" dirty="0"/>
                <a:t>+ </a:t>
              </a:r>
              <a:r>
                <a:rPr lang="sv-SE" sz="1800" dirty="0">
                  <a:latin typeface="Bradley Hand" pitchFamily="2" charset="77"/>
                </a:rPr>
                <a:t>3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111" name="textruta 110">
            <a:extLst>
              <a:ext uri="{FF2B5EF4-FFF2-40B4-BE49-F238E27FC236}">
                <a16:creationId xmlns:a16="http://schemas.microsoft.com/office/drawing/2014/main" id="{055CCEE9-997B-EA4B-A2CA-A823788021C6}"/>
              </a:ext>
            </a:extLst>
          </p:cNvPr>
          <p:cNvSpPr txBox="1"/>
          <p:nvPr/>
        </p:nvSpPr>
        <p:spPr>
          <a:xfrm>
            <a:off x="2150332" y="2826245"/>
            <a:ext cx="2194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</a:t>
            </a:r>
            <a:r>
              <a:rPr lang="sv-SE" dirty="0">
                <a:latin typeface="Bradley Hand" pitchFamily="2" charset="77"/>
              </a:rPr>
              <a:t>z</a:t>
            </a:r>
            <a:r>
              <a:rPr lang="sv-SE" b="1" dirty="0">
                <a:solidFill>
                  <a:srgbClr val="A50002"/>
                </a:solidFill>
              </a:rPr>
              <a:t>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3 </a:t>
            </a:r>
            <a:r>
              <a:rPr lang="de-DE" dirty="0">
                <a:solidFill>
                  <a:srgbClr val="C0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3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latin typeface="Bradley Hand" pitchFamily="2" charset="77"/>
              </a:rPr>
              <a:t>18 </a:t>
            </a:r>
            <a:r>
              <a:rPr lang="de-DE" dirty="0">
                <a:solidFill>
                  <a:srgbClr val="C0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3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grpSp>
        <p:nvGrpSpPr>
          <p:cNvPr id="114" name="Grupp 113">
            <a:extLst>
              <a:ext uri="{FF2B5EF4-FFF2-40B4-BE49-F238E27FC236}">
                <a16:creationId xmlns:a16="http://schemas.microsoft.com/office/drawing/2014/main" id="{8BC285E4-4C01-2348-A2EB-6542D63D352E}"/>
              </a:ext>
            </a:extLst>
          </p:cNvPr>
          <p:cNvGrpSpPr/>
          <p:nvPr/>
        </p:nvGrpSpPr>
        <p:grpSpPr>
          <a:xfrm>
            <a:off x="5890587" y="2328119"/>
            <a:ext cx="1795222" cy="395428"/>
            <a:chOff x="5813050" y="1448963"/>
            <a:chExt cx="1795222" cy="395428"/>
          </a:xfrm>
        </p:grpSpPr>
        <p:sp>
          <p:nvSpPr>
            <p:cNvPr id="115" name="textruta 114">
              <a:extLst>
                <a:ext uri="{FF2B5EF4-FFF2-40B4-BE49-F238E27FC236}">
                  <a16:creationId xmlns:a16="http://schemas.microsoft.com/office/drawing/2014/main" id="{5D19BE1E-803F-7F4F-86E5-9E014C2930CC}"/>
                </a:ext>
              </a:extLst>
            </p:cNvPr>
            <p:cNvSpPr txBox="1"/>
            <p:nvPr/>
          </p:nvSpPr>
          <p:spPr>
            <a:xfrm>
              <a:off x="5813050" y="1468643"/>
              <a:ext cx="16905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10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/>
                <a:t>+ </a:t>
              </a:r>
              <a:r>
                <a:rPr lang="sv-SE" dirty="0">
                  <a:latin typeface="Bradley Hand Bold"/>
                  <a:cs typeface="Bradley Hand Bold"/>
                </a:rPr>
                <a:t>2</a:t>
              </a:r>
              <a:r>
                <a:rPr lang="en-US" b="1" dirty="0">
                  <a:solidFill>
                    <a:srgbClr val="800000"/>
                  </a:solidFill>
                </a:rPr>
                <a:t> </a:t>
              </a:r>
              <a:r>
                <a:rPr lang="en-US" dirty="0">
                  <a:solidFill>
                    <a:srgbClr val="C00000"/>
                  </a:solidFill>
                </a:rPr>
                <a:t>· </a:t>
              </a:r>
              <a:r>
                <a:rPr lang="en-US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5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cs typeface="Bradley Hand Bold"/>
                </a:rPr>
                <a:t>+ </a:t>
              </a:r>
              <a:r>
                <a:rPr lang="sv-SE" dirty="0">
                  <a:latin typeface="Bradley Hand" pitchFamily="2" charset="77"/>
                </a:rPr>
                <a:t>8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sp>
          <p:nvSpPr>
            <p:cNvPr id="116" name="textruta 115">
              <a:extLst>
                <a:ext uri="{FF2B5EF4-FFF2-40B4-BE49-F238E27FC236}">
                  <a16:creationId xmlns:a16="http://schemas.microsoft.com/office/drawing/2014/main" id="{BF2CAE7D-7DC4-F744-855B-9B0E383FBAC8}"/>
                </a:ext>
              </a:extLst>
            </p:cNvPr>
            <p:cNvSpPr txBox="1"/>
            <p:nvPr/>
          </p:nvSpPr>
          <p:spPr>
            <a:xfrm>
              <a:off x="7127322" y="1448963"/>
              <a:ext cx="480950" cy="395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117" name="Grupp 116">
            <a:extLst>
              <a:ext uri="{FF2B5EF4-FFF2-40B4-BE49-F238E27FC236}">
                <a16:creationId xmlns:a16="http://schemas.microsoft.com/office/drawing/2014/main" id="{BF19D454-BDB5-4C42-867F-E543A026F404}"/>
              </a:ext>
            </a:extLst>
          </p:cNvPr>
          <p:cNvGrpSpPr/>
          <p:nvPr/>
        </p:nvGrpSpPr>
        <p:grpSpPr>
          <a:xfrm>
            <a:off x="5629817" y="2622953"/>
            <a:ext cx="1444657" cy="395429"/>
            <a:chOff x="5765075" y="527173"/>
            <a:chExt cx="1444657" cy="395429"/>
          </a:xfrm>
        </p:grpSpPr>
        <p:sp>
          <p:nvSpPr>
            <p:cNvPr id="118" name="textruta 117">
              <a:extLst>
                <a:ext uri="{FF2B5EF4-FFF2-40B4-BE49-F238E27FC236}">
                  <a16:creationId xmlns:a16="http://schemas.microsoft.com/office/drawing/2014/main" id="{EE752E93-B8C5-0145-B6A3-14486F14A76F}"/>
                </a:ext>
              </a:extLst>
            </p:cNvPr>
            <p:cNvSpPr txBox="1"/>
            <p:nvPr/>
          </p:nvSpPr>
          <p:spPr>
            <a:xfrm>
              <a:off x="6728782" y="527173"/>
              <a:ext cx="480950" cy="3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sp>
          <p:nvSpPr>
            <p:cNvPr id="119" name="Rektangel 118">
              <a:extLst>
                <a:ext uri="{FF2B5EF4-FFF2-40B4-BE49-F238E27FC236}">
                  <a16:creationId xmlns:a16="http://schemas.microsoft.com/office/drawing/2014/main" id="{FB1D3F72-E6E9-754A-91BF-B770588C6B9C}"/>
                </a:ext>
              </a:extLst>
            </p:cNvPr>
            <p:cNvSpPr/>
            <p:nvPr/>
          </p:nvSpPr>
          <p:spPr>
            <a:xfrm>
              <a:off x="5765075" y="540222"/>
              <a:ext cx="108555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18 </a:t>
              </a:r>
              <a:r>
                <a:rPr lang="sv-SE" dirty="0">
                  <a:cs typeface="Bradley Hand Bold"/>
                </a:rPr>
                <a:t>+ </a:t>
              </a:r>
              <a:r>
                <a:rPr lang="sv-SE" dirty="0">
                  <a:latin typeface="Bradley Hand" pitchFamily="2" charset="77"/>
                  <a:cs typeface="Bradley Hand Bold"/>
                </a:rPr>
                <a:t>10</a:t>
              </a:r>
              <a:endParaRPr lang="sv-SE" dirty="0"/>
            </a:p>
          </p:txBody>
        </p:sp>
      </p:grpSp>
      <p:sp>
        <p:nvSpPr>
          <p:cNvPr id="120" name="textruta 9">
            <a:extLst>
              <a:ext uri="{FF2B5EF4-FFF2-40B4-BE49-F238E27FC236}">
                <a16:creationId xmlns:a16="http://schemas.microsoft.com/office/drawing/2014/main" id="{A5C8140E-770A-9046-B162-DFAF55851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8932" y="2635660"/>
            <a:ext cx="49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28 </a:t>
            </a: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A34CC01F-4223-0C59-9870-69F1EC01B644}"/>
              </a:ext>
            </a:extLst>
          </p:cNvPr>
          <p:cNvSpPr/>
          <p:nvPr/>
        </p:nvSpPr>
        <p:spPr>
          <a:xfrm>
            <a:off x="359815" y="132628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b="1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5347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3" grpId="0"/>
      <p:bldP spid="73" grpId="0"/>
      <p:bldP spid="74" grpId="0"/>
      <p:bldP spid="75" grpId="0"/>
      <p:bldP spid="4" grpId="0"/>
      <p:bldP spid="86" grpId="0"/>
      <p:bldP spid="18" grpId="0"/>
      <p:bldP spid="107" grpId="0"/>
      <p:bldP spid="111" grpId="0"/>
      <p:bldP spid="120" grpId="0"/>
      <p:bldP spid="46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19404</TotalTime>
  <Words>1863</Words>
  <Application>Microsoft Macintosh PowerPoint</Application>
  <PresentationFormat>Bildspel på skärmen (4:3)</PresentationFormat>
  <Paragraphs>333</Paragraphs>
  <Slides>17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17</vt:i4>
      </vt:variant>
    </vt:vector>
  </HeadingPairs>
  <TitlesOfParts>
    <vt:vector size="22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35</cp:revision>
  <dcterms:created xsi:type="dcterms:W3CDTF">2017-04-14T14:34:08Z</dcterms:created>
  <dcterms:modified xsi:type="dcterms:W3CDTF">2022-06-20T07:35:43Z</dcterms:modified>
</cp:coreProperties>
</file>