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42" r:id="rId2"/>
    <p:sldId id="257" r:id="rId3"/>
    <p:sldId id="258" r:id="rId4"/>
    <p:sldId id="343" r:id="rId5"/>
    <p:sldId id="345" r:id="rId6"/>
    <p:sldId id="350" r:id="rId7"/>
    <p:sldId id="341" r:id="rId8"/>
    <p:sldId id="339" r:id="rId9"/>
    <p:sldId id="346" r:id="rId10"/>
    <p:sldId id="347" r:id="rId11"/>
    <p:sldId id="348" r:id="rId12"/>
    <p:sldId id="349" r:id="rId13"/>
    <p:sldId id="351" r:id="rId14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4.3_Uppgift 69-71" id="{8E98BD3D-6B34-8D40-9732-08620C8F569B}">
          <p14:sldIdLst>
            <p14:sldId id="342"/>
            <p14:sldId id="257"/>
            <p14:sldId id="258"/>
            <p14:sldId id="343"/>
            <p14:sldId id="345"/>
          </p14:sldIdLst>
        </p14:section>
        <p14:section name="Fördiagnos 4.3_Uppgift 72" id="{2680C053-6C58-4341-8497-88A87717FFC1}">
          <p14:sldIdLst>
            <p14:sldId id="350"/>
            <p14:sldId id="341"/>
            <p14:sldId id="339"/>
          </p14:sldIdLst>
        </p14:section>
        <p14:section name="Fördiagnos 4.3_Uppgift 73-74" id="{7B0BB595-3B15-3344-9958-B8BC01692402}">
          <p14:sldIdLst>
            <p14:sldId id="346"/>
            <p14:sldId id="347"/>
            <p14:sldId id="348"/>
            <p14:sldId id="349"/>
            <p14:sldId id="3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30" autoAdjust="0"/>
    <p:restoredTop sz="97600" autoAdjust="0"/>
  </p:normalViewPr>
  <p:slideViewPr>
    <p:cSldViewPr snapToGrid="0" snapToObjects="1">
      <p:cViewPr varScale="1">
        <p:scale>
          <a:sx n="128" d="100"/>
          <a:sy n="128" d="100"/>
        </p:scale>
        <p:origin x="208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459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535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34440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219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76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0515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7515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46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023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22096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4937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9CE5C-5EEE-0B4F-A290-7E6C8B589B13}" type="datetimeFigureOut">
              <a:rPr lang="sv-SE" smtClean="0"/>
              <a:t>2022-06-20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070A8-17C8-5E46-925F-57C561212AF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9342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641180" y="1078463"/>
            <a:ext cx="5893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En vinkel är ett mått på en </a:t>
            </a:r>
            <a:r>
              <a:rPr lang="sv-SE" b="1" i="1" dirty="0">
                <a:solidFill>
                  <a:srgbClr val="800000"/>
                </a:solidFill>
              </a:rPr>
              <a:t>vridning</a:t>
            </a:r>
            <a:r>
              <a:rPr lang="sv-SE" dirty="0"/>
              <a:t> och mäts i </a:t>
            </a:r>
            <a:r>
              <a:rPr lang="sv-SE" b="1" i="1" dirty="0">
                <a:solidFill>
                  <a:srgbClr val="800000"/>
                </a:solidFill>
              </a:rPr>
              <a:t>grader.</a:t>
            </a:r>
          </a:p>
        </p:txBody>
      </p:sp>
      <p:grpSp>
        <p:nvGrpSpPr>
          <p:cNvPr id="12" name="Grupp 11"/>
          <p:cNvGrpSpPr/>
          <p:nvPr/>
        </p:nvGrpSpPr>
        <p:grpSpPr>
          <a:xfrm>
            <a:off x="3549652" y="1872336"/>
            <a:ext cx="2491924" cy="815891"/>
            <a:chOff x="2427342" y="1502110"/>
            <a:chExt cx="2491924" cy="815891"/>
          </a:xfrm>
        </p:grpSpPr>
        <p:pic>
          <p:nvPicPr>
            <p:cNvPr id="6" name="Bildobjekt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27342" y="1571334"/>
              <a:ext cx="2491924" cy="699314"/>
            </a:xfrm>
            <a:prstGeom prst="rect">
              <a:avLst/>
            </a:prstGeom>
          </p:spPr>
        </p:pic>
        <p:sp>
          <p:nvSpPr>
            <p:cNvPr id="10" name="textruta 9"/>
            <p:cNvSpPr txBox="1"/>
            <p:nvPr/>
          </p:nvSpPr>
          <p:spPr>
            <a:xfrm>
              <a:off x="3254368" y="2010224"/>
              <a:ext cx="10061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Halvt varv</a:t>
              </a:r>
            </a:p>
          </p:txBody>
        </p:sp>
        <p:sp>
          <p:nvSpPr>
            <p:cNvPr id="11" name="textruta 10"/>
            <p:cNvSpPr txBox="1"/>
            <p:nvPr/>
          </p:nvSpPr>
          <p:spPr>
            <a:xfrm>
              <a:off x="3970182" y="1502110"/>
              <a:ext cx="58061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180°</a:t>
              </a:r>
            </a:p>
          </p:txBody>
        </p:sp>
      </p:grpSp>
      <p:grpSp>
        <p:nvGrpSpPr>
          <p:cNvPr id="15" name="Grupp 14"/>
          <p:cNvGrpSpPr/>
          <p:nvPr/>
        </p:nvGrpSpPr>
        <p:grpSpPr>
          <a:xfrm>
            <a:off x="1401418" y="1900067"/>
            <a:ext cx="1609899" cy="775818"/>
            <a:chOff x="376430" y="1534168"/>
            <a:chExt cx="1609899" cy="775818"/>
          </a:xfrm>
        </p:grpSpPr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430" y="1655999"/>
              <a:ext cx="1609899" cy="604657"/>
            </a:xfrm>
            <a:prstGeom prst="rect">
              <a:avLst/>
            </a:prstGeom>
          </p:spPr>
        </p:pic>
        <p:sp>
          <p:nvSpPr>
            <p:cNvPr id="13" name="textruta 12"/>
            <p:cNvSpPr txBox="1"/>
            <p:nvPr/>
          </p:nvSpPr>
          <p:spPr>
            <a:xfrm>
              <a:off x="926151" y="2002209"/>
              <a:ext cx="10061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Helt varv</a:t>
              </a:r>
            </a:p>
          </p:txBody>
        </p:sp>
        <p:sp>
          <p:nvSpPr>
            <p:cNvPr id="14" name="textruta 13"/>
            <p:cNvSpPr txBox="1"/>
            <p:nvPr/>
          </p:nvSpPr>
          <p:spPr>
            <a:xfrm>
              <a:off x="926151" y="1534168"/>
              <a:ext cx="58061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360°</a:t>
              </a:r>
            </a:p>
          </p:txBody>
        </p:sp>
      </p:grpSp>
      <p:grpSp>
        <p:nvGrpSpPr>
          <p:cNvPr id="18" name="Grupp 17"/>
          <p:cNvGrpSpPr/>
          <p:nvPr/>
        </p:nvGrpSpPr>
        <p:grpSpPr>
          <a:xfrm>
            <a:off x="6446714" y="1447795"/>
            <a:ext cx="1088052" cy="1242454"/>
            <a:chOff x="6020496" y="1447795"/>
            <a:chExt cx="1088052" cy="1242454"/>
          </a:xfrm>
        </p:grpSpPr>
        <p:pic>
          <p:nvPicPr>
            <p:cNvPr id="7" name="Bildobjekt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20496" y="1447795"/>
              <a:ext cx="970244" cy="1088566"/>
            </a:xfrm>
            <a:prstGeom prst="rect">
              <a:avLst/>
            </a:prstGeom>
          </p:spPr>
        </p:pic>
        <p:sp>
          <p:nvSpPr>
            <p:cNvPr id="16" name="textruta 15"/>
            <p:cNvSpPr txBox="1"/>
            <p:nvPr/>
          </p:nvSpPr>
          <p:spPr>
            <a:xfrm>
              <a:off x="6315830" y="1914431"/>
              <a:ext cx="58061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90°</a:t>
              </a:r>
            </a:p>
          </p:txBody>
        </p:sp>
        <p:sp>
          <p:nvSpPr>
            <p:cNvPr id="17" name="textruta 16"/>
            <p:cNvSpPr txBox="1"/>
            <p:nvPr/>
          </p:nvSpPr>
          <p:spPr>
            <a:xfrm>
              <a:off x="6102429" y="2382472"/>
              <a:ext cx="10061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Kvarts varv</a:t>
              </a:r>
            </a:p>
          </p:txBody>
        </p:sp>
      </p:grpSp>
      <p:sp>
        <p:nvSpPr>
          <p:cNvPr id="19" name="Rektangel 18"/>
          <p:cNvSpPr/>
          <p:nvPr/>
        </p:nvSpPr>
        <p:spPr>
          <a:xfrm>
            <a:off x="1401418" y="3663146"/>
            <a:ext cx="6735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En vinkel ritas med två </a:t>
            </a:r>
            <a:r>
              <a:rPr lang="sv-SE" b="1" i="1" dirty="0">
                <a:solidFill>
                  <a:srgbClr val="800000"/>
                </a:solidFill>
              </a:rPr>
              <a:t>strålar </a:t>
            </a:r>
            <a:r>
              <a:rPr lang="sv-SE" dirty="0"/>
              <a:t>som möts i en punkt – </a:t>
            </a:r>
            <a:r>
              <a:rPr lang="sv-SE" b="1" i="1" dirty="0">
                <a:solidFill>
                  <a:srgbClr val="800000"/>
                </a:solidFill>
              </a:rPr>
              <a:t>vinkelspetsen</a:t>
            </a:r>
            <a:r>
              <a:rPr lang="sv-SE" dirty="0"/>
              <a:t>. </a:t>
            </a:r>
          </a:p>
        </p:txBody>
      </p:sp>
      <p:pic>
        <p:nvPicPr>
          <p:cNvPr id="20" name="Bildobjekt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9725" y="4691061"/>
            <a:ext cx="2681851" cy="1530826"/>
          </a:xfrm>
          <a:prstGeom prst="rect">
            <a:avLst/>
          </a:prstGeom>
        </p:spPr>
      </p:pic>
      <p:sp>
        <p:nvSpPr>
          <p:cNvPr id="21" name="Rektangel 20"/>
          <p:cNvSpPr/>
          <p:nvPr/>
        </p:nvSpPr>
        <p:spPr>
          <a:xfrm>
            <a:off x="1401418" y="4122793"/>
            <a:ext cx="2691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Strålarna kallas </a:t>
            </a:r>
            <a:r>
              <a:rPr lang="sv-SE" b="1" i="1" dirty="0">
                <a:solidFill>
                  <a:srgbClr val="800000"/>
                </a:solidFill>
              </a:rPr>
              <a:t>vinkelben.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546AD200-EED1-EAB8-BF60-85F424E71207}"/>
              </a:ext>
            </a:extLst>
          </p:cNvPr>
          <p:cNvSpPr/>
          <p:nvPr/>
        </p:nvSpPr>
        <p:spPr>
          <a:xfrm>
            <a:off x="3326908" y="248877"/>
            <a:ext cx="2514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Vridningar och vinklar</a:t>
            </a:r>
          </a:p>
        </p:txBody>
      </p:sp>
    </p:spTree>
    <p:extLst>
      <p:ext uri="{BB962C8B-B14F-4D97-AF65-F5344CB8AC3E}">
        <p14:creationId xmlns:p14="http://schemas.microsoft.com/office/powerpoint/2010/main" val="92559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D62422EC-5071-FD86-BA71-2F0454C29107}"/>
              </a:ext>
            </a:extLst>
          </p:cNvPr>
          <p:cNvSpPr/>
          <p:nvPr/>
        </p:nvSpPr>
        <p:spPr>
          <a:xfrm>
            <a:off x="521674" y="465722"/>
            <a:ext cx="5123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 den här triangeln är kateterna 3 cm och 4 cm långa. Hypotenusan är 5 cm lång. </a:t>
            </a:r>
          </a:p>
        </p:txBody>
      </p:sp>
      <p:grpSp>
        <p:nvGrpSpPr>
          <p:cNvPr id="3" name="Grupp 2">
            <a:extLst>
              <a:ext uri="{FF2B5EF4-FFF2-40B4-BE49-F238E27FC236}">
                <a16:creationId xmlns:a16="http://schemas.microsoft.com/office/drawing/2014/main" id="{42550E03-93A2-4348-6BB9-35A9B25D1F71}"/>
              </a:ext>
            </a:extLst>
          </p:cNvPr>
          <p:cNvGrpSpPr/>
          <p:nvPr/>
        </p:nvGrpSpPr>
        <p:grpSpPr>
          <a:xfrm>
            <a:off x="5615594" y="69819"/>
            <a:ext cx="2264549" cy="1717964"/>
            <a:chOff x="6467725" y="3039543"/>
            <a:chExt cx="2264549" cy="1717964"/>
          </a:xfrm>
        </p:grpSpPr>
        <p:pic>
          <p:nvPicPr>
            <p:cNvPr id="4" name="Bildobjekt 3">
              <a:extLst>
                <a:ext uri="{FF2B5EF4-FFF2-40B4-BE49-F238E27FC236}">
                  <a16:creationId xmlns:a16="http://schemas.microsoft.com/office/drawing/2014/main" id="{B480262F-CBD9-425B-3FF5-09D60703F5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 l="2137" t="4571" r="756" b="1776"/>
            <a:stretch/>
          </p:blipFill>
          <p:spPr>
            <a:xfrm>
              <a:off x="6746480" y="3264402"/>
              <a:ext cx="1985794" cy="1172533"/>
            </a:xfrm>
            <a:prstGeom prst="rtTriangle">
              <a:avLst/>
            </a:prstGeom>
          </p:spPr>
        </p:pic>
        <p:sp>
          <p:nvSpPr>
            <p:cNvPr id="5" name="Rektangel 4">
              <a:extLst>
                <a:ext uri="{FF2B5EF4-FFF2-40B4-BE49-F238E27FC236}">
                  <a16:creationId xmlns:a16="http://schemas.microsoft.com/office/drawing/2014/main" id="{8DBE0D55-F3B1-C3A0-8F80-2A80C8253A56}"/>
                </a:ext>
              </a:extLst>
            </p:cNvPr>
            <p:cNvSpPr/>
            <p:nvPr/>
          </p:nvSpPr>
          <p:spPr>
            <a:xfrm>
              <a:off x="6467725" y="3726067"/>
              <a:ext cx="4237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3</a:t>
              </a:r>
            </a:p>
          </p:txBody>
        </p:sp>
        <p:sp>
          <p:nvSpPr>
            <p:cNvPr id="6" name="Rektangel 5">
              <a:extLst>
                <a:ext uri="{FF2B5EF4-FFF2-40B4-BE49-F238E27FC236}">
                  <a16:creationId xmlns:a16="http://schemas.microsoft.com/office/drawing/2014/main" id="{3CEF7070-F29E-37EC-624A-385ACB4F226E}"/>
                </a:ext>
              </a:extLst>
            </p:cNvPr>
            <p:cNvSpPr/>
            <p:nvPr/>
          </p:nvSpPr>
          <p:spPr>
            <a:xfrm>
              <a:off x="7461228" y="4388175"/>
              <a:ext cx="4237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4</a:t>
              </a:r>
            </a:p>
          </p:txBody>
        </p:sp>
        <p:sp>
          <p:nvSpPr>
            <p:cNvPr id="7" name="Rektangel 6">
              <a:extLst>
                <a:ext uri="{FF2B5EF4-FFF2-40B4-BE49-F238E27FC236}">
                  <a16:creationId xmlns:a16="http://schemas.microsoft.com/office/drawing/2014/main" id="{ECC8ACFB-51C5-024B-FE91-BE3D2937F472}"/>
                </a:ext>
              </a:extLst>
            </p:cNvPr>
            <p:cNvSpPr/>
            <p:nvPr/>
          </p:nvSpPr>
          <p:spPr>
            <a:xfrm>
              <a:off x="7673096" y="3481336"/>
              <a:ext cx="42373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5</a:t>
              </a:r>
            </a:p>
          </p:txBody>
        </p:sp>
        <p:sp>
          <p:nvSpPr>
            <p:cNvPr id="8" name="Rektangel 7">
              <a:extLst>
                <a:ext uri="{FF2B5EF4-FFF2-40B4-BE49-F238E27FC236}">
                  <a16:creationId xmlns:a16="http://schemas.microsoft.com/office/drawing/2014/main" id="{1171499D-04A9-C701-9F73-C8844BC32DF8}"/>
                </a:ext>
              </a:extLst>
            </p:cNvPr>
            <p:cNvSpPr/>
            <p:nvPr/>
          </p:nvSpPr>
          <p:spPr>
            <a:xfrm>
              <a:off x="7739377" y="3039543"/>
              <a:ext cx="6954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(cm)</a:t>
              </a:r>
            </a:p>
          </p:txBody>
        </p:sp>
      </p:grpSp>
      <p:sp>
        <p:nvSpPr>
          <p:cNvPr id="9" name="Rektangel 8">
            <a:extLst>
              <a:ext uri="{FF2B5EF4-FFF2-40B4-BE49-F238E27FC236}">
                <a16:creationId xmlns:a16="http://schemas.microsoft.com/office/drawing/2014/main" id="{6E390EBF-C93E-3255-E4A0-6ADEEFB1A267}"/>
              </a:ext>
            </a:extLst>
          </p:cNvPr>
          <p:cNvSpPr/>
          <p:nvPr/>
        </p:nvSpPr>
        <p:spPr>
          <a:xfrm>
            <a:off x="521674" y="2640198"/>
            <a:ext cx="365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ritar ut kvadrater vid varje sida i triangeln ser det ut så här: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98333D20-2793-4B1C-33B2-5DC47F4691AA}"/>
              </a:ext>
            </a:extLst>
          </p:cNvPr>
          <p:cNvSpPr/>
          <p:nvPr/>
        </p:nvSpPr>
        <p:spPr>
          <a:xfrm>
            <a:off x="521674" y="3685742"/>
            <a:ext cx="35114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 olika kvadraternas areor är: 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5BC4DFDF-F38F-4EF3-DF80-DAF8DCAD3E18}"/>
              </a:ext>
            </a:extLst>
          </p:cNvPr>
          <p:cNvSpPr/>
          <p:nvPr/>
        </p:nvSpPr>
        <p:spPr>
          <a:xfrm>
            <a:off x="521674" y="4397625"/>
            <a:ext cx="4776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 två mindre kvadraterna har sammanlagt samma area som den stora kvadraten: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C4EB9BC-A647-C0B2-6CC0-BB2EC0E1680B}"/>
              </a:ext>
            </a:extLst>
          </p:cNvPr>
          <p:cNvSpPr/>
          <p:nvPr/>
        </p:nvSpPr>
        <p:spPr>
          <a:xfrm>
            <a:off x="1496389" y="5426584"/>
            <a:ext cx="2826998" cy="4001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2000" dirty="0"/>
              <a:t> 9 cm</a:t>
            </a:r>
            <a:r>
              <a:rPr lang="sv-SE" sz="2000" baseline="30000" dirty="0"/>
              <a:t>2</a:t>
            </a:r>
            <a:r>
              <a:rPr lang="sv-SE" sz="2000" dirty="0"/>
              <a:t> + 16 cm</a:t>
            </a:r>
            <a:r>
              <a:rPr lang="sv-SE" sz="2000" baseline="30000" dirty="0"/>
              <a:t>2</a:t>
            </a:r>
            <a:r>
              <a:rPr lang="sv-SE" sz="2000" dirty="0"/>
              <a:t> = 25 cm</a:t>
            </a:r>
            <a:r>
              <a:rPr lang="sv-SE" sz="2000" baseline="30000" dirty="0"/>
              <a:t>2</a:t>
            </a:r>
            <a:r>
              <a:rPr lang="sv-SE" sz="2000" dirty="0"/>
              <a:t> 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0B4EFC7-09C7-02AE-3C1E-8A8C8214624E}"/>
              </a:ext>
            </a:extLst>
          </p:cNvPr>
          <p:cNvSpPr/>
          <p:nvPr/>
        </p:nvSpPr>
        <p:spPr>
          <a:xfrm>
            <a:off x="5045311" y="3894636"/>
            <a:ext cx="924172" cy="923289"/>
          </a:xfrm>
          <a:prstGeom prst="rect">
            <a:avLst/>
          </a:prstGeom>
          <a:solidFill>
            <a:srgbClr val="B6C0E7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7FF14EC3-B357-493B-C894-9C887A4B4B4B}"/>
              </a:ext>
            </a:extLst>
          </p:cNvPr>
          <p:cNvSpPr/>
          <p:nvPr/>
        </p:nvSpPr>
        <p:spPr>
          <a:xfrm>
            <a:off x="5969481" y="4831787"/>
            <a:ext cx="1590094" cy="1589704"/>
          </a:xfrm>
          <a:prstGeom prst="rect">
            <a:avLst/>
          </a:prstGeom>
          <a:solidFill>
            <a:srgbClr val="B6C0E7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F3161836-074C-8154-1151-5B3C1A6C3754}"/>
              </a:ext>
            </a:extLst>
          </p:cNvPr>
          <p:cNvSpPr/>
          <p:nvPr/>
        </p:nvSpPr>
        <p:spPr>
          <a:xfrm rot="18022461">
            <a:off x="6307764" y="2626010"/>
            <a:ext cx="1873875" cy="1842736"/>
          </a:xfrm>
          <a:prstGeom prst="rect">
            <a:avLst/>
          </a:prstGeom>
          <a:solidFill>
            <a:srgbClr val="B6C0E7"/>
          </a:solidFill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09366F6B-67AC-F435-BE0C-4EC55803B233}"/>
              </a:ext>
            </a:extLst>
          </p:cNvPr>
          <p:cNvSpPr/>
          <p:nvPr/>
        </p:nvSpPr>
        <p:spPr>
          <a:xfrm>
            <a:off x="5059321" y="4122410"/>
            <a:ext cx="8961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9 cm</a:t>
            </a:r>
            <a:r>
              <a:rPr lang="sv-SE" sz="2400" b="1" baseline="30000" dirty="0"/>
              <a:t>2</a:t>
            </a:r>
            <a:endParaRPr lang="sv-SE" sz="2400" b="1" dirty="0"/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2678D204-23B2-D63D-E943-812825DD9E9C}"/>
              </a:ext>
            </a:extLst>
          </p:cNvPr>
          <p:cNvSpPr/>
          <p:nvPr/>
        </p:nvSpPr>
        <p:spPr>
          <a:xfrm>
            <a:off x="6246870" y="5316900"/>
            <a:ext cx="1068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16 cm</a:t>
            </a:r>
            <a:r>
              <a:rPr lang="sv-SE" sz="2400" b="1" baseline="30000" dirty="0"/>
              <a:t>2</a:t>
            </a:r>
            <a:endParaRPr lang="sv-SE" sz="2400" b="1" dirty="0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E1B56D62-DF04-D726-C110-BE718ECDB33C}"/>
              </a:ext>
            </a:extLst>
          </p:cNvPr>
          <p:cNvSpPr/>
          <p:nvPr/>
        </p:nvSpPr>
        <p:spPr>
          <a:xfrm>
            <a:off x="6764528" y="3295897"/>
            <a:ext cx="10689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25 cm</a:t>
            </a:r>
            <a:r>
              <a:rPr lang="sv-SE" sz="2400" b="1" baseline="30000" dirty="0"/>
              <a:t>2</a:t>
            </a:r>
            <a:endParaRPr lang="sv-SE" sz="2400" b="1" dirty="0"/>
          </a:p>
        </p:txBody>
      </p:sp>
      <p:grpSp>
        <p:nvGrpSpPr>
          <p:cNvPr id="19" name="Grupp 18">
            <a:extLst>
              <a:ext uri="{FF2B5EF4-FFF2-40B4-BE49-F238E27FC236}">
                <a16:creationId xmlns:a16="http://schemas.microsoft.com/office/drawing/2014/main" id="{CB364410-0DBE-E5C9-0058-7E3709B4C7F6}"/>
              </a:ext>
            </a:extLst>
          </p:cNvPr>
          <p:cNvGrpSpPr/>
          <p:nvPr/>
        </p:nvGrpSpPr>
        <p:grpSpPr>
          <a:xfrm>
            <a:off x="5923238" y="3874822"/>
            <a:ext cx="1669954" cy="1017030"/>
            <a:chOff x="9454174" y="2842835"/>
            <a:chExt cx="1669954" cy="1017030"/>
          </a:xfrm>
        </p:grpSpPr>
        <p:pic>
          <p:nvPicPr>
            <p:cNvPr id="20" name="Bildobjekt 19">
              <a:extLst>
                <a:ext uri="{FF2B5EF4-FFF2-40B4-BE49-F238E27FC236}">
                  <a16:creationId xmlns:a16="http://schemas.microsoft.com/office/drawing/2014/main" id="{7FFC02EA-CFBA-1CA2-ECF0-A45BDE80BB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 l="2137" t="4571" r="756" b="1776"/>
            <a:stretch/>
          </p:blipFill>
          <p:spPr>
            <a:xfrm>
              <a:off x="9500417" y="2842835"/>
              <a:ext cx="1623711" cy="956965"/>
            </a:xfrm>
            <a:prstGeom prst="rtTriangle">
              <a:avLst/>
            </a:prstGeom>
          </p:spPr>
        </p:pic>
        <p:sp>
          <p:nvSpPr>
            <p:cNvPr id="21" name="Rektangel 20">
              <a:extLst>
                <a:ext uri="{FF2B5EF4-FFF2-40B4-BE49-F238E27FC236}">
                  <a16:creationId xmlns:a16="http://schemas.microsoft.com/office/drawing/2014/main" id="{6EEE2751-05B4-24E8-9A03-EB1E8956875A}"/>
                </a:ext>
              </a:extLst>
            </p:cNvPr>
            <p:cNvSpPr/>
            <p:nvPr/>
          </p:nvSpPr>
          <p:spPr>
            <a:xfrm>
              <a:off x="9454174" y="3213534"/>
              <a:ext cx="4237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1400" dirty="0"/>
                <a:t>3</a:t>
              </a:r>
            </a:p>
          </p:txBody>
        </p:sp>
        <p:sp>
          <p:nvSpPr>
            <p:cNvPr id="22" name="Rektangel 21">
              <a:extLst>
                <a:ext uri="{FF2B5EF4-FFF2-40B4-BE49-F238E27FC236}">
                  <a16:creationId xmlns:a16="http://schemas.microsoft.com/office/drawing/2014/main" id="{582D31FC-884C-563D-5305-401973970741}"/>
                </a:ext>
              </a:extLst>
            </p:cNvPr>
            <p:cNvSpPr/>
            <p:nvPr/>
          </p:nvSpPr>
          <p:spPr>
            <a:xfrm>
              <a:off x="10029014" y="3552088"/>
              <a:ext cx="4237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1400" dirty="0"/>
                <a:t>4</a:t>
              </a:r>
            </a:p>
          </p:txBody>
        </p:sp>
        <p:sp>
          <p:nvSpPr>
            <p:cNvPr id="23" name="Rektangel 22">
              <a:extLst>
                <a:ext uri="{FF2B5EF4-FFF2-40B4-BE49-F238E27FC236}">
                  <a16:creationId xmlns:a16="http://schemas.microsoft.com/office/drawing/2014/main" id="{019E415E-5C53-4D4E-799F-78E9F56C4E6E}"/>
                </a:ext>
              </a:extLst>
            </p:cNvPr>
            <p:cNvSpPr/>
            <p:nvPr/>
          </p:nvSpPr>
          <p:spPr>
            <a:xfrm>
              <a:off x="10005464" y="3187912"/>
              <a:ext cx="4237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1400" dirty="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323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2B5F362-69AF-A3F3-87A9-58409111EFDC}"/>
              </a:ext>
            </a:extLst>
          </p:cNvPr>
          <p:cNvSpPr/>
          <p:nvPr/>
        </p:nvSpPr>
        <p:spPr>
          <a:xfrm>
            <a:off x="699278" y="1116241"/>
            <a:ext cx="4026866" cy="1477328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dirty="0"/>
              <a:t>För ungefär 2 500 år sedan bevisade den grekiske matematikern </a:t>
            </a:r>
            <a:r>
              <a:rPr lang="sv-SE" dirty="0">
                <a:solidFill>
                  <a:srgbClr val="C00000"/>
                </a:solidFill>
              </a:rPr>
              <a:t>Pythagoras</a:t>
            </a:r>
            <a:r>
              <a:rPr lang="sv-SE" dirty="0"/>
              <a:t> att</a:t>
            </a:r>
          </a:p>
          <a:p>
            <a:r>
              <a:rPr lang="sv-SE" dirty="0"/>
              <a:t>för </a:t>
            </a:r>
            <a:r>
              <a:rPr lang="sv-SE" b="1" dirty="0">
                <a:solidFill>
                  <a:srgbClr val="C00000"/>
                </a:solidFill>
              </a:rPr>
              <a:t>alla rätvinkliga trianglar </a:t>
            </a:r>
            <a:r>
              <a:rPr lang="sv-SE" dirty="0"/>
              <a:t>gäller det att den sammanlagda </a:t>
            </a:r>
            <a:r>
              <a:rPr lang="sv-SE" b="1" dirty="0">
                <a:solidFill>
                  <a:srgbClr val="C00000"/>
                </a:solidFill>
              </a:rPr>
              <a:t>arean av kvadrat I och II är lika med arean av kvadrat III</a:t>
            </a:r>
            <a:r>
              <a:rPr lang="sv-SE" dirty="0"/>
              <a:t>. </a:t>
            </a:r>
          </a:p>
        </p:txBody>
      </p:sp>
      <p:grpSp>
        <p:nvGrpSpPr>
          <p:cNvPr id="3" name="Grupp 2">
            <a:extLst>
              <a:ext uri="{FF2B5EF4-FFF2-40B4-BE49-F238E27FC236}">
                <a16:creationId xmlns:a16="http://schemas.microsoft.com/office/drawing/2014/main" id="{5340C5DB-EF4A-662A-A31D-05DDE07BC832}"/>
              </a:ext>
            </a:extLst>
          </p:cNvPr>
          <p:cNvGrpSpPr/>
          <p:nvPr/>
        </p:nvGrpSpPr>
        <p:grpSpPr>
          <a:xfrm>
            <a:off x="5538215" y="602331"/>
            <a:ext cx="2530665" cy="3066699"/>
            <a:chOff x="5674551" y="456789"/>
            <a:chExt cx="3120759" cy="3811051"/>
          </a:xfrm>
        </p:grpSpPr>
        <p:pic>
          <p:nvPicPr>
            <p:cNvPr id="4" name="Bildobjekt 3">
              <a:extLst>
                <a:ext uri="{FF2B5EF4-FFF2-40B4-BE49-F238E27FC236}">
                  <a16:creationId xmlns:a16="http://schemas.microsoft.com/office/drawing/2014/main" id="{DCCE42B8-2036-FC23-E92B-B9DE1D540B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 l="2137" t="4571" r="756" b="1776"/>
            <a:stretch/>
          </p:blipFill>
          <p:spPr>
            <a:xfrm>
              <a:off x="6598721" y="1721171"/>
              <a:ext cx="1623711" cy="956965"/>
            </a:xfrm>
            <a:prstGeom prst="rtTriangle">
              <a:avLst/>
            </a:prstGeom>
          </p:spPr>
        </p:pic>
        <p:sp>
          <p:nvSpPr>
            <p:cNvPr id="5" name="Rektangel 4">
              <a:extLst>
                <a:ext uri="{FF2B5EF4-FFF2-40B4-BE49-F238E27FC236}">
                  <a16:creationId xmlns:a16="http://schemas.microsoft.com/office/drawing/2014/main" id="{7E04FB88-3170-BBD4-35A7-EE1A27DAA0F7}"/>
                </a:ext>
              </a:extLst>
            </p:cNvPr>
            <p:cNvSpPr/>
            <p:nvPr/>
          </p:nvSpPr>
          <p:spPr>
            <a:xfrm>
              <a:off x="5674551" y="1740985"/>
              <a:ext cx="924172" cy="923289"/>
            </a:xfrm>
            <a:prstGeom prst="rect">
              <a:avLst/>
            </a:prstGeom>
            <a:solidFill>
              <a:srgbClr val="B6C0E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6" name="Rektangel 5">
              <a:extLst>
                <a:ext uri="{FF2B5EF4-FFF2-40B4-BE49-F238E27FC236}">
                  <a16:creationId xmlns:a16="http://schemas.microsoft.com/office/drawing/2014/main" id="{622BA76F-5070-80EF-C28E-84E67BB3F53D}"/>
                </a:ext>
              </a:extLst>
            </p:cNvPr>
            <p:cNvSpPr/>
            <p:nvPr/>
          </p:nvSpPr>
          <p:spPr>
            <a:xfrm>
              <a:off x="6598721" y="2678136"/>
              <a:ext cx="1590094" cy="1589704"/>
            </a:xfrm>
            <a:prstGeom prst="rect">
              <a:avLst/>
            </a:prstGeom>
            <a:solidFill>
              <a:srgbClr val="B6C0E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7" name="Rektangel 6">
              <a:extLst>
                <a:ext uri="{FF2B5EF4-FFF2-40B4-BE49-F238E27FC236}">
                  <a16:creationId xmlns:a16="http://schemas.microsoft.com/office/drawing/2014/main" id="{456E6B66-D7B4-3337-04BD-7A69DFE58403}"/>
                </a:ext>
              </a:extLst>
            </p:cNvPr>
            <p:cNvSpPr/>
            <p:nvPr/>
          </p:nvSpPr>
          <p:spPr>
            <a:xfrm rot="18022461">
              <a:off x="6937004" y="472359"/>
              <a:ext cx="1873875" cy="1842736"/>
            </a:xfrm>
            <a:prstGeom prst="rect">
              <a:avLst/>
            </a:prstGeom>
            <a:solidFill>
              <a:srgbClr val="B6C0E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" name="Rektangel 7">
              <a:extLst>
                <a:ext uri="{FF2B5EF4-FFF2-40B4-BE49-F238E27FC236}">
                  <a16:creationId xmlns:a16="http://schemas.microsoft.com/office/drawing/2014/main" id="{4FEDC155-896E-BEFF-3284-D0AFD4F14AC6}"/>
                </a:ext>
              </a:extLst>
            </p:cNvPr>
            <p:cNvSpPr/>
            <p:nvPr/>
          </p:nvSpPr>
          <p:spPr>
            <a:xfrm>
              <a:off x="5996126" y="1968820"/>
              <a:ext cx="3830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2400" b="1" dirty="0"/>
                <a:t>I</a:t>
              </a:r>
            </a:p>
          </p:txBody>
        </p:sp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2687D6AE-8AD7-9081-DCC6-642C7C447258}"/>
                </a:ext>
              </a:extLst>
            </p:cNvPr>
            <p:cNvSpPr/>
            <p:nvPr/>
          </p:nvSpPr>
          <p:spPr>
            <a:xfrm>
              <a:off x="7204703" y="3163249"/>
              <a:ext cx="553198" cy="573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2400" b="1" dirty="0"/>
                <a:t>II</a:t>
              </a:r>
            </a:p>
          </p:txBody>
        </p:sp>
        <p:sp>
          <p:nvSpPr>
            <p:cNvPr id="10" name="Rektangel 9">
              <a:extLst>
                <a:ext uri="{FF2B5EF4-FFF2-40B4-BE49-F238E27FC236}">
                  <a16:creationId xmlns:a16="http://schemas.microsoft.com/office/drawing/2014/main" id="{CED04912-D59C-B169-099C-7A0F7973C89C}"/>
                </a:ext>
              </a:extLst>
            </p:cNvPr>
            <p:cNvSpPr/>
            <p:nvPr/>
          </p:nvSpPr>
          <p:spPr>
            <a:xfrm>
              <a:off x="7637542" y="1162894"/>
              <a:ext cx="55127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sz="2400" b="1" dirty="0"/>
                <a:t>III</a:t>
              </a:r>
            </a:p>
          </p:txBody>
        </p:sp>
      </p:grpSp>
      <p:sp>
        <p:nvSpPr>
          <p:cNvPr id="11" name="Rektangel 10">
            <a:extLst>
              <a:ext uri="{FF2B5EF4-FFF2-40B4-BE49-F238E27FC236}">
                <a16:creationId xmlns:a16="http://schemas.microsoft.com/office/drawing/2014/main" id="{50744C54-B378-31E7-1905-53F955ABB3D8}"/>
              </a:ext>
            </a:extLst>
          </p:cNvPr>
          <p:cNvSpPr/>
          <p:nvPr/>
        </p:nvSpPr>
        <p:spPr>
          <a:xfrm>
            <a:off x="1100299" y="3010385"/>
            <a:ext cx="4026865" cy="461665"/>
          </a:xfrm>
          <a:prstGeom prst="rect">
            <a:avLst/>
          </a:prstGeom>
          <a:gradFill flip="none" rotWithShape="1">
            <a:gsLst>
              <a:gs pos="0">
                <a:srgbClr val="CF626A">
                  <a:tint val="66000"/>
                  <a:satMod val="160000"/>
                </a:srgbClr>
              </a:gs>
              <a:gs pos="50000">
                <a:srgbClr val="CF626A">
                  <a:tint val="44500"/>
                  <a:satMod val="160000"/>
                </a:srgbClr>
              </a:gs>
              <a:gs pos="100000">
                <a:srgbClr val="CF626A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8E2503"/>
            </a:solidFill>
          </a:ln>
        </p:spPr>
        <p:txBody>
          <a:bodyPr wrap="square">
            <a:spAutoFit/>
          </a:bodyPr>
          <a:lstStyle/>
          <a:p>
            <a:r>
              <a:rPr lang="sv-SE" sz="2400" dirty="0"/>
              <a:t>  Detta kallas </a:t>
            </a:r>
            <a:r>
              <a:rPr lang="sv-SE" sz="2400" i="1" dirty="0"/>
              <a:t>Pythagoras sats</a:t>
            </a:r>
            <a:endParaRPr lang="sv-SE" sz="2400" dirty="0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EEBFBA41-999B-5525-8B33-D9720F968DE8}"/>
              </a:ext>
            </a:extLst>
          </p:cNvPr>
          <p:cNvSpPr/>
          <p:nvPr/>
        </p:nvSpPr>
        <p:spPr>
          <a:xfrm>
            <a:off x="1385348" y="4143077"/>
            <a:ext cx="66835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betecknar längderna av </a:t>
            </a:r>
            <a:r>
              <a:rPr lang="sv-SE" dirty="0">
                <a:solidFill>
                  <a:srgbClr val="C00000"/>
                </a:solidFill>
              </a:rPr>
              <a:t>kateterna</a:t>
            </a:r>
            <a:r>
              <a:rPr lang="sv-SE" dirty="0"/>
              <a:t> för </a:t>
            </a:r>
            <a:r>
              <a:rPr lang="sv-SE" i="1" dirty="0">
                <a:solidFill>
                  <a:srgbClr val="C00000"/>
                </a:solidFill>
              </a:rPr>
              <a:t>a </a:t>
            </a:r>
            <a:r>
              <a:rPr lang="sv-SE" dirty="0">
                <a:solidFill>
                  <a:srgbClr val="C00000"/>
                </a:solidFill>
              </a:rPr>
              <a:t>och </a:t>
            </a:r>
            <a:r>
              <a:rPr lang="sv-SE" i="1" dirty="0">
                <a:solidFill>
                  <a:srgbClr val="C00000"/>
                </a:solidFill>
              </a:rPr>
              <a:t>b </a:t>
            </a:r>
            <a:r>
              <a:rPr lang="sv-SE" dirty="0"/>
              <a:t>samt </a:t>
            </a:r>
            <a:r>
              <a:rPr lang="sv-SE" dirty="0">
                <a:solidFill>
                  <a:schemeClr val="accent6">
                    <a:lumMod val="75000"/>
                  </a:schemeClr>
                </a:solidFill>
              </a:rPr>
              <a:t>hypotenusans</a:t>
            </a:r>
            <a:r>
              <a:rPr lang="sv-SE" dirty="0"/>
              <a:t> längd för </a:t>
            </a:r>
            <a:r>
              <a:rPr lang="sv-SE" i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sv-SE" i="1" dirty="0"/>
              <a:t> </a:t>
            </a:r>
            <a:r>
              <a:rPr lang="sv-SE" dirty="0"/>
              <a:t>kan vi skriva Pythagoras sats så här: </a:t>
            </a:r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A742299D-2390-CF00-538B-C3B45C294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850" y="4964304"/>
            <a:ext cx="3984299" cy="172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09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041A2B74-A288-A952-7EF7-4C4F319C2C56}"/>
              </a:ext>
            </a:extLst>
          </p:cNvPr>
          <p:cNvSpPr/>
          <p:nvPr/>
        </p:nvSpPr>
        <p:spPr>
          <a:xfrm>
            <a:off x="1478530" y="114303"/>
            <a:ext cx="76654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 den rätvinkliga triangeln </a:t>
            </a:r>
            <a:r>
              <a:rPr lang="sv-SE" i="1" dirty="0"/>
              <a:t>ABC </a:t>
            </a:r>
            <a:r>
              <a:rPr lang="sv-SE" dirty="0"/>
              <a:t>är hypotenusan 14 cm och en av kateterna 5 cm. 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7D377DA9-B976-C404-AACB-FF031B62F611}"/>
              </a:ext>
            </a:extLst>
          </p:cNvPr>
          <p:cNvSpPr/>
          <p:nvPr/>
        </p:nvSpPr>
        <p:spPr>
          <a:xfrm>
            <a:off x="1478530" y="483635"/>
            <a:ext cx="68676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lång är den andra kateten? Avrunda till tiondels centimeter. 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C4574E2C-5EC3-9D1F-078F-CB26813228FB}"/>
              </a:ext>
            </a:extLst>
          </p:cNvPr>
          <p:cNvSpPr/>
          <p:nvPr/>
        </p:nvSpPr>
        <p:spPr>
          <a:xfrm>
            <a:off x="435776" y="1540458"/>
            <a:ext cx="2362201" cy="307777"/>
          </a:xfrm>
          <a:prstGeom prst="rect">
            <a:avLst/>
          </a:prstGeom>
          <a:gradFill flip="none" rotWithShape="1">
            <a:gsLst>
              <a:gs pos="0">
                <a:srgbClr val="FB8567">
                  <a:tint val="66000"/>
                  <a:satMod val="160000"/>
                </a:srgbClr>
              </a:gs>
              <a:gs pos="50000">
                <a:srgbClr val="FB8567">
                  <a:tint val="44500"/>
                  <a:satMod val="160000"/>
                </a:srgbClr>
              </a:gs>
              <a:gs pos="100000">
                <a:srgbClr val="FB8567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8E2503"/>
            </a:solidFill>
          </a:ln>
        </p:spPr>
        <p:txBody>
          <a:bodyPr wrap="square">
            <a:spAutoFit/>
          </a:bodyPr>
          <a:lstStyle/>
          <a:p>
            <a:r>
              <a:rPr lang="sv-SE" sz="1400" dirty="0"/>
              <a:t>Vi börjar med att rita en figur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4EE044BD-D3BC-59A1-41C5-768F61C0C06D}"/>
              </a:ext>
            </a:extLst>
          </p:cNvPr>
          <p:cNvSpPr/>
          <p:nvPr/>
        </p:nvSpPr>
        <p:spPr>
          <a:xfrm>
            <a:off x="6743436" y="1592327"/>
            <a:ext cx="1628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b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 c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A1F53AE-9587-48E9-0445-09270B9B0E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2137" t="4571" r="756" b="1776"/>
          <a:stretch/>
        </p:blipFill>
        <p:spPr>
          <a:xfrm>
            <a:off x="3699623" y="1259459"/>
            <a:ext cx="1985794" cy="1172533"/>
          </a:xfrm>
          <a:prstGeom prst="rtTriangle">
            <a:avLst/>
          </a:prstGeom>
        </p:spPr>
      </p:pic>
      <p:sp>
        <p:nvSpPr>
          <p:cNvPr id="7" name="Rektangel 6">
            <a:extLst>
              <a:ext uri="{FF2B5EF4-FFF2-40B4-BE49-F238E27FC236}">
                <a16:creationId xmlns:a16="http://schemas.microsoft.com/office/drawing/2014/main" id="{69F094F8-367E-AF67-5B4F-6BA6A8403A5A}"/>
              </a:ext>
            </a:extLst>
          </p:cNvPr>
          <p:cNvSpPr/>
          <p:nvPr/>
        </p:nvSpPr>
        <p:spPr>
          <a:xfrm>
            <a:off x="3420868" y="1718831"/>
            <a:ext cx="642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5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04E22C0-DBD0-E4EF-209E-D6A811D750AD}"/>
              </a:ext>
            </a:extLst>
          </p:cNvPr>
          <p:cNvSpPr/>
          <p:nvPr/>
        </p:nvSpPr>
        <p:spPr>
          <a:xfrm>
            <a:off x="4414371" y="2380939"/>
            <a:ext cx="642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x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B8D87BAC-DBA7-623A-B406-68F8DC71BF2B}"/>
              </a:ext>
            </a:extLst>
          </p:cNvPr>
          <p:cNvSpPr/>
          <p:nvPr/>
        </p:nvSpPr>
        <p:spPr>
          <a:xfrm>
            <a:off x="4626239" y="1570417"/>
            <a:ext cx="642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14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6BCF6016-619A-0CCC-F7FC-F71CFDA42C0B}"/>
              </a:ext>
            </a:extLst>
          </p:cNvPr>
          <p:cNvSpPr/>
          <p:nvPr/>
        </p:nvSpPr>
        <p:spPr>
          <a:xfrm>
            <a:off x="4479895" y="1187081"/>
            <a:ext cx="695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(cm)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C1422F4C-759F-2543-30C5-489B9D020DE7}"/>
              </a:ext>
            </a:extLst>
          </p:cNvPr>
          <p:cNvSpPr/>
          <p:nvPr/>
        </p:nvSpPr>
        <p:spPr>
          <a:xfrm>
            <a:off x="459026" y="1981798"/>
            <a:ext cx="1881643" cy="523220"/>
          </a:xfrm>
          <a:prstGeom prst="rect">
            <a:avLst/>
          </a:prstGeom>
          <a:gradFill flip="none" rotWithShape="1">
            <a:gsLst>
              <a:gs pos="0">
                <a:srgbClr val="FB8567">
                  <a:tint val="66000"/>
                  <a:satMod val="160000"/>
                </a:srgbClr>
              </a:gs>
              <a:gs pos="50000">
                <a:srgbClr val="FB8567">
                  <a:tint val="44500"/>
                  <a:satMod val="160000"/>
                </a:srgbClr>
              </a:gs>
              <a:gs pos="100000">
                <a:srgbClr val="FB8567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8E2503"/>
            </a:solidFill>
          </a:ln>
        </p:spPr>
        <p:txBody>
          <a:bodyPr wrap="square">
            <a:spAutoFit/>
          </a:bodyPr>
          <a:lstStyle/>
          <a:p>
            <a:r>
              <a:rPr lang="sv-SE" sz="1400" dirty="0"/>
              <a:t>Antag i figuren att den okända kateten är </a:t>
            </a:r>
            <a:r>
              <a:rPr lang="sv-SE" sz="1400" i="1" dirty="0"/>
              <a:t>x.</a:t>
            </a:r>
            <a:endParaRPr lang="sv-SE" sz="1400" dirty="0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9F3C84AD-4689-FE6C-B558-6767492A0049}"/>
              </a:ext>
            </a:extLst>
          </p:cNvPr>
          <p:cNvSpPr/>
          <p:nvPr/>
        </p:nvSpPr>
        <p:spPr>
          <a:xfrm>
            <a:off x="6217854" y="1243263"/>
            <a:ext cx="2252124" cy="307777"/>
          </a:xfrm>
          <a:prstGeom prst="rect">
            <a:avLst/>
          </a:prstGeom>
          <a:gradFill flip="none" rotWithShape="1">
            <a:gsLst>
              <a:gs pos="0">
                <a:srgbClr val="FB8567">
                  <a:tint val="66000"/>
                  <a:satMod val="160000"/>
                </a:srgbClr>
              </a:gs>
              <a:gs pos="50000">
                <a:srgbClr val="FB8567">
                  <a:tint val="44500"/>
                  <a:satMod val="160000"/>
                </a:srgbClr>
              </a:gs>
              <a:gs pos="100000">
                <a:srgbClr val="FB8567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8E2503"/>
            </a:solidFill>
          </a:ln>
        </p:spPr>
        <p:txBody>
          <a:bodyPr wrap="square">
            <a:spAutoFit/>
          </a:bodyPr>
          <a:lstStyle/>
          <a:p>
            <a:r>
              <a:rPr lang="sv-SE" sz="1400" dirty="0"/>
              <a:t>Vi skriver Pythagoras sats.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2A514A2-88DB-1723-96ED-3E085E750872}"/>
              </a:ext>
            </a:extLst>
          </p:cNvPr>
          <p:cNvSpPr/>
          <p:nvPr/>
        </p:nvSpPr>
        <p:spPr>
          <a:xfrm>
            <a:off x="3871581" y="2829844"/>
            <a:ext cx="1628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5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x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 14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57F1355-0B66-1D8D-D807-516BD7ABDCA0}"/>
              </a:ext>
            </a:extLst>
          </p:cNvPr>
          <p:cNvSpPr/>
          <p:nvPr/>
        </p:nvSpPr>
        <p:spPr>
          <a:xfrm>
            <a:off x="3857148" y="3242996"/>
            <a:ext cx="1628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25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x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 196 </a:t>
            </a:r>
          </a:p>
        </p:txBody>
      </p:sp>
      <p:grpSp>
        <p:nvGrpSpPr>
          <p:cNvPr id="15" name="Grupp 14">
            <a:extLst>
              <a:ext uri="{FF2B5EF4-FFF2-40B4-BE49-F238E27FC236}">
                <a16:creationId xmlns:a16="http://schemas.microsoft.com/office/drawing/2014/main" id="{A40A6E03-8709-D2F5-1F6F-449F83D610D9}"/>
              </a:ext>
            </a:extLst>
          </p:cNvPr>
          <p:cNvGrpSpPr/>
          <p:nvPr/>
        </p:nvGrpSpPr>
        <p:grpSpPr>
          <a:xfrm>
            <a:off x="3303877" y="3586825"/>
            <a:ext cx="3121201" cy="369332"/>
            <a:chOff x="4333138" y="3673726"/>
            <a:chExt cx="3121201" cy="369332"/>
          </a:xfrm>
        </p:grpSpPr>
        <p:sp>
          <p:nvSpPr>
            <p:cNvPr id="16" name="textruta 15">
              <a:extLst>
                <a:ext uri="{FF2B5EF4-FFF2-40B4-BE49-F238E27FC236}">
                  <a16:creationId xmlns:a16="http://schemas.microsoft.com/office/drawing/2014/main" id="{19DC88A2-FEB8-B896-F93C-740F777FEA0B}"/>
                </a:ext>
              </a:extLst>
            </p:cNvPr>
            <p:cNvSpPr txBox="1"/>
            <p:nvPr/>
          </p:nvSpPr>
          <p:spPr>
            <a:xfrm>
              <a:off x="5680195" y="3673726"/>
              <a:ext cx="1774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r>
                <a:rPr lang="sv-SE" dirty="0">
                  <a:latin typeface="Bradley Hand Bold"/>
                  <a:cs typeface="Bradley Hand Bold"/>
                </a:rPr>
                <a:t> </a:t>
              </a:r>
              <a:r>
                <a:rPr lang="sv-SE" dirty="0">
                  <a:latin typeface="Bradley Hand" pitchFamily="2" charset="77"/>
                </a:rPr>
                <a:t>196 </a:t>
              </a:r>
              <a:r>
                <a:rPr lang="sv-SE" dirty="0">
                  <a:solidFill>
                    <a:srgbClr val="C00000"/>
                  </a:solidFill>
                </a:rPr>
                <a:t>–</a:t>
              </a:r>
              <a:r>
                <a:rPr lang="sv-SE" dirty="0"/>
                <a:t> </a:t>
              </a:r>
              <a:r>
                <a:rPr lang="sv-SE" dirty="0">
                  <a:solidFill>
                    <a:srgbClr val="C00000"/>
                  </a:solidFill>
                  <a:latin typeface="Bradley Hand Bold"/>
                </a:rPr>
                <a:t>25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  <p:sp>
          <p:nvSpPr>
            <p:cNvPr id="17" name="textruta 9">
              <a:extLst>
                <a:ext uri="{FF2B5EF4-FFF2-40B4-BE49-F238E27FC236}">
                  <a16:creationId xmlns:a16="http://schemas.microsoft.com/office/drawing/2014/main" id="{A87F3214-5FDF-5F1C-7341-8E04ED5E05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3138" y="3673726"/>
              <a:ext cx="15071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sv-SE" sz="1800" dirty="0">
                  <a:latin typeface="Bradley Hand" pitchFamily="2" charset="77"/>
                  <a:cs typeface="Bradley Hand Bold"/>
                </a:rPr>
                <a:t> </a:t>
              </a:r>
              <a:r>
                <a:rPr lang="sv-SE" sz="1800" dirty="0">
                  <a:latin typeface="Bradley Hand" pitchFamily="2" charset="77"/>
                </a:rPr>
                <a:t>25</a:t>
              </a:r>
              <a:r>
                <a:rPr lang="sv-SE" sz="1800" dirty="0">
                  <a:cs typeface="Bradley Hand Bold"/>
                </a:rPr>
                <a:t> </a:t>
              </a:r>
              <a:r>
                <a:rPr lang="sv-SE" sz="1800" dirty="0">
                  <a:solidFill>
                    <a:srgbClr val="C00000"/>
                  </a:solidFill>
                </a:rPr>
                <a:t>–</a:t>
              </a:r>
              <a:r>
                <a:rPr lang="sv-SE" sz="1800" dirty="0"/>
                <a:t> </a:t>
              </a:r>
              <a:r>
                <a:rPr lang="sv-SE" sz="1800" dirty="0">
                  <a:solidFill>
                    <a:srgbClr val="C00000"/>
                  </a:solidFill>
                  <a:latin typeface="Bradley Hand Bold"/>
                </a:rPr>
                <a:t>25 </a:t>
              </a:r>
              <a:r>
                <a:rPr lang="sv-SE" sz="1800" dirty="0"/>
                <a:t>+</a:t>
              </a:r>
              <a:r>
                <a:rPr lang="sv-SE" sz="1800" dirty="0">
                  <a:latin typeface="Bradley Hand" pitchFamily="2" charset="77"/>
                </a:rPr>
                <a:t> x</a:t>
              </a:r>
              <a:r>
                <a:rPr lang="sv-SE" sz="1800" baseline="30000" dirty="0">
                  <a:latin typeface="Bradley Hand" pitchFamily="2" charset="77"/>
                </a:rPr>
                <a:t>2</a:t>
              </a:r>
              <a:r>
                <a:rPr lang="sv-SE" sz="1800" dirty="0">
                  <a:latin typeface="Bradley Hand" pitchFamily="2" charset="77"/>
                </a:rPr>
                <a:t> </a:t>
              </a:r>
            </a:p>
          </p:txBody>
        </p:sp>
      </p:grpSp>
      <p:sp>
        <p:nvSpPr>
          <p:cNvPr id="18" name="Rektangel 17">
            <a:extLst>
              <a:ext uri="{FF2B5EF4-FFF2-40B4-BE49-F238E27FC236}">
                <a16:creationId xmlns:a16="http://schemas.microsoft.com/office/drawing/2014/main" id="{28F7CC3B-0B56-5190-14CF-744D578D953A}"/>
              </a:ext>
            </a:extLst>
          </p:cNvPr>
          <p:cNvSpPr/>
          <p:nvPr/>
        </p:nvSpPr>
        <p:spPr>
          <a:xfrm>
            <a:off x="4394628" y="3894446"/>
            <a:ext cx="1628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x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 171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ruta 18">
                <a:extLst>
                  <a:ext uri="{FF2B5EF4-FFF2-40B4-BE49-F238E27FC236}">
                    <a16:creationId xmlns:a16="http://schemas.microsoft.com/office/drawing/2014/main" id="{33FD4B60-3415-9843-C7BE-8D27D293D0E1}"/>
                  </a:ext>
                </a:extLst>
              </p:cNvPr>
              <p:cNvSpPr txBox="1"/>
              <p:nvPr/>
            </p:nvSpPr>
            <p:spPr>
              <a:xfrm>
                <a:off x="4429277" y="4263778"/>
                <a:ext cx="1380339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x</a:t>
                </a:r>
                <a:r>
                  <a:rPr lang="sv-SE" baseline="30000" dirty="0">
                    <a:latin typeface="Bradley Hand" pitchFamily="2" charset="77"/>
                  </a:rPr>
                  <a:t> </a:t>
                </a:r>
                <a:r>
                  <a:rPr lang="sv-SE" dirty="0">
                    <a:latin typeface="Bradley Hand" pitchFamily="2" charset="77"/>
                  </a:rPr>
                  <a:t> </a:t>
                </a:r>
                <a:r>
                  <a:rPr lang="sv-SE" dirty="0"/>
                  <a:t>=</a:t>
                </a:r>
                <a:r>
                  <a:rPr lang="sv-SE" dirty="0">
                    <a:latin typeface="Bradley Hand" pitchFamily="2" charset="77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171</m:t>
                        </m:r>
                      </m:e>
                    </m:rad>
                  </m:oMath>
                </a14:m>
                <a:r>
                  <a:rPr lang="sv-SE" dirty="0">
                    <a:latin typeface="Bradley Hand" pitchFamily="2" charset="77"/>
                  </a:rPr>
                  <a:t> </a:t>
                </a:r>
              </a:p>
            </p:txBody>
          </p:sp>
        </mc:Choice>
        <mc:Fallback xmlns="">
          <p:sp>
            <p:nvSpPr>
              <p:cNvPr id="19" name="textruta 18">
                <a:extLst>
                  <a:ext uri="{FF2B5EF4-FFF2-40B4-BE49-F238E27FC236}">
                    <a16:creationId xmlns:a16="http://schemas.microsoft.com/office/drawing/2014/main" id="{33FD4B60-3415-9843-C7BE-8D27D293D0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277" y="4263778"/>
                <a:ext cx="1380339" cy="395429"/>
              </a:xfrm>
              <a:prstGeom prst="rect">
                <a:avLst/>
              </a:prstGeom>
              <a:blipFill>
                <a:blip r:embed="rId3"/>
                <a:stretch>
                  <a:fillRect l="-3636" t="-3125" b="-2812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ktangel 19">
            <a:extLst>
              <a:ext uri="{FF2B5EF4-FFF2-40B4-BE49-F238E27FC236}">
                <a16:creationId xmlns:a16="http://schemas.microsoft.com/office/drawing/2014/main" id="{6D2B404F-5BBB-03B7-D458-4ACD0FC2A383}"/>
              </a:ext>
            </a:extLst>
          </p:cNvPr>
          <p:cNvSpPr/>
          <p:nvPr/>
        </p:nvSpPr>
        <p:spPr>
          <a:xfrm>
            <a:off x="4394627" y="4711678"/>
            <a:ext cx="1628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x 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 13,076…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9EFFBCCE-5E2E-A4F5-13E1-3CAA241DA541}"/>
              </a:ext>
            </a:extLst>
          </p:cNvPr>
          <p:cNvSpPr/>
          <p:nvPr/>
        </p:nvSpPr>
        <p:spPr>
          <a:xfrm>
            <a:off x="4414371" y="5146960"/>
            <a:ext cx="1628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x  </a:t>
            </a:r>
            <a:r>
              <a:rPr lang="sv-SE" dirty="0"/>
              <a:t>≈</a:t>
            </a:r>
            <a:r>
              <a:rPr lang="sv-SE" dirty="0">
                <a:latin typeface="Bradley Hand" pitchFamily="2" charset="77"/>
              </a:rPr>
              <a:t> 13,1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B762758F-A193-2CFE-0200-A7F782BA7C42}"/>
              </a:ext>
            </a:extLst>
          </p:cNvPr>
          <p:cNvSpPr/>
          <p:nvPr/>
        </p:nvSpPr>
        <p:spPr>
          <a:xfrm>
            <a:off x="3399526" y="6030142"/>
            <a:ext cx="5392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</a:t>
            </a:r>
            <a:r>
              <a:rPr lang="sv-SE" dirty="0">
                <a:latin typeface="Bradley Hand" pitchFamily="2" charset="77"/>
              </a:rPr>
              <a:t>:  Den andra kateten är 13,1 cm.  </a:t>
            </a:r>
          </a:p>
        </p:txBody>
      </p:sp>
      <p:grpSp>
        <p:nvGrpSpPr>
          <p:cNvPr id="24" name="Grupp 23">
            <a:extLst>
              <a:ext uri="{FF2B5EF4-FFF2-40B4-BE49-F238E27FC236}">
                <a16:creationId xmlns:a16="http://schemas.microsoft.com/office/drawing/2014/main" id="{D7D69318-4E52-5FAF-E5A5-EB714D36B689}"/>
              </a:ext>
            </a:extLst>
          </p:cNvPr>
          <p:cNvGrpSpPr/>
          <p:nvPr/>
        </p:nvGrpSpPr>
        <p:grpSpPr>
          <a:xfrm>
            <a:off x="50859" y="114303"/>
            <a:ext cx="1015673" cy="926222"/>
            <a:chOff x="697043" y="218765"/>
            <a:chExt cx="1015673" cy="926222"/>
          </a:xfrm>
        </p:grpSpPr>
        <p:sp>
          <p:nvSpPr>
            <p:cNvPr id="25" name="textruta 24">
              <a:extLst>
                <a:ext uri="{FF2B5EF4-FFF2-40B4-BE49-F238E27FC236}">
                  <a16:creationId xmlns:a16="http://schemas.microsoft.com/office/drawing/2014/main" id="{51565BE7-50BB-FB9F-C295-E641A7DD7499}"/>
                </a:ext>
              </a:extLst>
            </p:cNvPr>
            <p:cNvSpPr txBox="1"/>
            <p:nvPr/>
          </p:nvSpPr>
          <p:spPr>
            <a:xfrm>
              <a:off x="697043" y="218765"/>
              <a:ext cx="1015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b="1" dirty="0">
                  <a:solidFill>
                    <a:srgbClr val="C00000"/>
                  </a:solidFill>
                </a:rPr>
                <a:t>Exempel</a:t>
              </a:r>
            </a:p>
          </p:txBody>
        </p:sp>
        <p:pic>
          <p:nvPicPr>
            <p:cNvPr id="26" name="Bildobjekt 25">
              <a:extLst>
                <a:ext uri="{FF2B5EF4-FFF2-40B4-BE49-F238E27FC236}">
                  <a16:creationId xmlns:a16="http://schemas.microsoft.com/office/drawing/2014/main" id="{65F9562B-7129-56E2-E40F-44EABC11A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8881" y="614236"/>
              <a:ext cx="411998" cy="5307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717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/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D316B39A-55AA-DEF6-5B16-ECD46D71D1B4}"/>
              </a:ext>
            </a:extLst>
          </p:cNvPr>
          <p:cNvSpPr/>
          <p:nvPr/>
        </p:nvSpPr>
        <p:spPr>
          <a:xfrm>
            <a:off x="2317157" y="495116"/>
            <a:ext cx="3144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Är den här triangeln rätvinklig? 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5AF3FB25-7B02-2B71-8A26-D9058E07C5C7}"/>
              </a:ext>
            </a:extLst>
          </p:cNvPr>
          <p:cNvSpPr/>
          <p:nvPr/>
        </p:nvSpPr>
        <p:spPr>
          <a:xfrm>
            <a:off x="2784874" y="2401298"/>
            <a:ext cx="1628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a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b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=</a:t>
            </a:r>
            <a:r>
              <a:rPr lang="sv-SE" dirty="0">
                <a:latin typeface="Bradley Hand" pitchFamily="2" charset="77"/>
              </a:rPr>
              <a:t> c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871D9A27-EA9A-3420-93CF-943021FC3BCD}"/>
              </a:ext>
            </a:extLst>
          </p:cNvPr>
          <p:cNvSpPr/>
          <p:nvPr/>
        </p:nvSpPr>
        <p:spPr>
          <a:xfrm>
            <a:off x="5311889" y="2418062"/>
            <a:ext cx="2220566" cy="307777"/>
          </a:xfrm>
          <a:prstGeom prst="rect">
            <a:avLst/>
          </a:prstGeom>
          <a:gradFill flip="none" rotWithShape="1">
            <a:gsLst>
              <a:gs pos="0">
                <a:srgbClr val="FB8567">
                  <a:tint val="66000"/>
                  <a:satMod val="160000"/>
                </a:srgbClr>
              </a:gs>
              <a:gs pos="50000">
                <a:srgbClr val="FB8567">
                  <a:tint val="44500"/>
                  <a:satMod val="160000"/>
                </a:srgbClr>
              </a:gs>
              <a:gs pos="100000">
                <a:srgbClr val="FB8567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8E2503"/>
            </a:solidFill>
          </a:ln>
        </p:spPr>
        <p:txBody>
          <a:bodyPr wrap="square">
            <a:spAutoFit/>
          </a:bodyPr>
          <a:lstStyle/>
          <a:p>
            <a:r>
              <a:rPr lang="sv-SE" sz="1400" dirty="0"/>
              <a:t>Vi skriver Pythagoras sats.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DD4F74B3-88F6-F8A0-E2CC-4F6D1AC67D89}"/>
              </a:ext>
            </a:extLst>
          </p:cNvPr>
          <p:cNvSpPr/>
          <p:nvPr/>
        </p:nvSpPr>
        <p:spPr>
          <a:xfrm>
            <a:off x="4972515" y="3391719"/>
            <a:ext cx="3417077" cy="738664"/>
          </a:xfrm>
          <a:prstGeom prst="rect">
            <a:avLst/>
          </a:prstGeom>
          <a:gradFill flip="none" rotWithShape="1">
            <a:gsLst>
              <a:gs pos="0">
                <a:srgbClr val="FB8567">
                  <a:tint val="66000"/>
                  <a:satMod val="160000"/>
                </a:srgbClr>
              </a:gs>
              <a:gs pos="50000">
                <a:srgbClr val="FB8567">
                  <a:tint val="44500"/>
                  <a:satMod val="160000"/>
                </a:srgbClr>
              </a:gs>
              <a:gs pos="100000">
                <a:srgbClr val="FB8567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rgbClr val="8E2503"/>
            </a:solidFill>
          </a:ln>
        </p:spPr>
        <p:txBody>
          <a:bodyPr wrap="square">
            <a:spAutoFit/>
          </a:bodyPr>
          <a:lstStyle/>
          <a:p>
            <a:r>
              <a:rPr lang="sv-SE" sz="1400" dirty="0"/>
              <a:t>Eftersom kvadraten på längsta sidan inte är lika med summan av kvadraten på de övriga sidorna, är triangeln inte rätvinklig. 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90D9C4D5-646C-D853-9A3D-A15337E19519}"/>
              </a:ext>
            </a:extLst>
          </p:cNvPr>
          <p:cNvSpPr/>
          <p:nvPr/>
        </p:nvSpPr>
        <p:spPr>
          <a:xfrm>
            <a:off x="2215553" y="2861986"/>
            <a:ext cx="1474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3,6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4,5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=</a:t>
            </a:r>
            <a:endParaRPr lang="sv-SE" dirty="0">
              <a:latin typeface="Bradley Hand" pitchFamily="2" charset="77"/>
            </a:endParaRP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5C70A558-0A7F-8FE2-D8E1-3B78F4DE630E}"/>
              </a:ext>
            </a:extLst>
          </p:cNvPr>
          <p:cNvSpPr txBox="1"/>
          <p:nvPr/>
        </p:nvSpPr>
        <p:spPr>
          <a:xfrm>
            <a:off x="2827903" y="3416162"/>
            <a:ext cx="2098016" cy="381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5,7</a:t>
            </a:r>
            <a:r>
              <a:rPr lang="sv-SE" baseline="30000" dirty="0">
                <a:latin typeface="Bradley Hand" pitchFamily="2" charset="77"/>
              </a:rPr>
              <a:t>2  </a:t>
            </a:r>
            <a:r>
              <a:rPr lang="sv-SE" dirty="0"/>
              <a:t>= </a:t>
            </a:r>
            <a:r>
              <a:rPr lang="sv-SE" dirty="0">
                <a:latin typeface="Bradley Hand" pitchFamily="2" charset="77"/>
              </a:rPr>
              <a:t>32,49</a:t>
            </a:r>
            <a:r>
              <a:rPr lang="sv-SE" dirty="0"/>
              <a:t> </a:t>
            </a:r>
            <a:endParaRPr lang="sv-SE" dirty="0">
              <a:latin typeface="Bradley Hand" pitchFamily="2" charset="77"/>
            </a:endParaRP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430A38B8-3A92-259E-6BDA-89A0ED057AA4}"/>
              </a:ext>
            </a:extLst>
          </p:cNvPr>
          <p:cNvSpPr/>
          <p:nvPr/>
        </p:nvSpPr>
        <p:spPr>
          <a:xfrm>
            <a:off x="2730129" y="3883516"/>
            <a:ext cx="18098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33,21 </a:t>
            </a:r>
            <a:r>
              <a:rPr lang="sv-SE" dirty="0"/>
              <a:t>≠</a:t>
            </a:r>
            <a:r>
              <a:rPr lang="sv-SE" dirty="0">
                <a:latin typeface="Bradley Hand" pitchFamily="2" charset="77"/>
              </a:rPr>
              <a:t> 32,49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F105E526-EED6-3BFC-5754-B6DB8B221A88}"/>
              </a:ext>
            </a:extLst>
          </p:cNvPr>
          <p:cNvSpPr/>
          <p:nvPr/>
        </p:nvSpPr>
        <p:spPr>
          <a:xfrm>
            <a:off x="2042318" y="4782581"/>
            <a:ext cx="5392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</a:t>
            </a:r>
            <a:r>
              <a:rPr lang="sv-SE" dirty="0">
                <a:latin typeface="Bradley Hand" pitchFamily="2" charset="77"/>
              </a:rPr>
              <a:t>:  Triangeln är inte rätvinklig.  </a:t>
            </a: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F5D00101-9EA1-72CC-9A69-071FD77CDA5C}"/>
              </a:ext>
            </a:extLst>
          </p:cNvPr>
          <p:cNvGrpSpPr/>
          <p:nvPr/>
        </p:nvGrpSpPr>
        <p:grpSpPr>
          <a:xfrm>
            <a:off x="611117" y="468595"/>
            <a:ext cx="1015673" cy="810582"/>
            <a:chOff x="1015749" y="148262"/>
            <a:chExt cx="1015673" cy="810582"/>
          </a:xfrm>
        </p:grpSpPr>
        <p:sp>
          <p:nvSpPr>
            <p:cNvPr id="11" name="textruta 10">
              <a:extLst>
                <a:ext uri="{FF2B5EF4-FFF2-40B4-BE49-F238E27FC236}">
                  <a16:creationId xmlns:a16="http://schemas.microsoft.com/office/drawing/2014/main" id="{1B5F69C3-C991-A5EB-1671-8F3EBE4DF036}"/>
                </a:ext>
              </a:extLst>
            </p:cNvPr>
            <p:cNvSpPr txBox="1"/>
            <p:nvPr/>
          </p:nvSpPr>
          <p:spPr>
            <a:xfrm>
              <a:off x="1015749" y="148262"/>
              <a:ext cx="10156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b="1" dirty="0">
                  <a:solidFill>
                    <a:srgbClr val="C00000"/>
                  </a:solidFill>
                </a:rPr>
                <a:t>Exempel</a:t>
              </a:r>
            </a:p>
          </p:txBody>
        </p:sp>
        <p:pic>
          <p:nvPicPr>
            <p:cNvPr id="12" name="Bildobjekt 11">
              <a:extLst>
                <a:ext uri="{FF2B5EF4-FFF2-40B4-BE49-F238E27FC236}">
                  <a16:creationId xmlns:a16="http://schemas.microsoft.com/office/drawing/2014/main" id="{DE4DC8A2-1EA7-178D-4A6D-773AD2526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10878" y="589512"/>
              <a:ext cx="286696" cy="369332"/>
            </a:xfrm>
            <a:prstGeom prst="rect">
              <a:avLst/>
            </a:prstGeom>
          </p:spPr>
        </p:pic>
      </p:grpSp>
      <p:grpSp>
        <p:nvGrpSpPr>
          <p:cNvPr id="13" name="Grupp 12">
            <a:extLst>
              <a:ext uri="{FF2B5EF4-FFF2-40B4-BE49-F238E27FC236}">
                <a16:creationId xmlns:a16="http://schemas.microsoft.com/office/drawing/2014/main" id="{FE2A504B-D910-6EE4-F0DC-21DD6422CBA4}"/>
              </a:ext>
            </a:extLst>
          </p:cNvPr>
          <p:cNvGrpSpPr/>
          <p:nvPr/>
        </p:nvGrpSpPr>
        <p:grpSpPr>
          <a:xfrm>
            <a:off x="5311889" y="322480"/>
            <a:ext cx="2265124" cy="1824539"/>
            <a:chOff x="5156573" y="157989"/>
            <a:chExt cx="2265124" cy="1824539"/>
          </a:xfrm>
        </p:grpSpPr>
        <p:pic>
          <p:nvPicPr>
            <p:cNvPr id="14" name="Bildobjekt 13">
              <a:extLst>
                <a:ext uri="{FF2B5EF4-FFF2-40B4-BE49-F238E27FC236}">
                  <a16:creationId xmlns:a16="http://schemas.microsoft.com/office/drawing/2014/main" id="{BE1FB97A-AAA8-1BF8-D946-A110CCE90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8606" y="186502"/>
              <a:ext cx="1843091" cy="1499770"/>
            </a:xfrm>
            <a:prstGeom prst="rect">
              <a:avLst/>
            </a:prstGeom>
          </p:spPr>
        </p:pic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F696B838-A350-0ABB-364E-F4291D3DE748}"/>
                </a:ext>
              </a:extLst>
            </p:cNvPr>
            <p:cNvSpPr/>
            <p:nvPr/>
          </p:nvSpPr>
          <p:spPr>
            <a:xfrm>
              <a:off x="5156573" y="791313"/>
              <a:ext cx="59706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3,6</a:t>
              </a:r>
            </a:p>
          </p:txBody>
        </p:sp>
        <p:sp>
          <p:nvSpPr>
            <p:cNvPr id="16" name="Rektangel 15">
              <a:extLst>
                <a:ext uri="{FF2B5EF4-FFF2-40B4-BE49-F238E27FC236}">
                  <a16:creationId xmlns:a16="http://schemas.microsoft.com/office/drawing/2014/main" id="{A859D67C-32D6-D391-8C5F-1C40A395DEFC}"/>
                </a:ext>
              </a:extLst>
            </p:cNvPr>
            <p:cNvSpPr/>
            <p:nvPr/>
          </p:nvSpPr>
          <p:spPr>
            <a:xfrm>
              <a:off x="6128839" y="1613196"/>
              <a:ext cx="6954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4,5</a:t>
              </a:r>
            </a:p>
          </p:txBody>
        </p:sp>
        <p:sp>
          <p:nvSpPr>
            <p:cNvPr id="17" name="Rektangel 16">
              <a:extLst>
                <a:ext uri="{FF2B5EF4-FFF2-40B4-BE49-F238E27FC236}">
                  <a16:creationId xmlns:a16="http://schemas.microsoft.com/office/drawing/2014/main" id="{F746C761-06C8-7C48-3E64-548BAFBFE3E6}"/>
                </a:ext>
              </a:extLst>
            </p:cNvPr>
            <p:cNvSpPr/>
            <p:nvPr/>
          </p:nvSpPr>
          <p:spPr>
            <a:xfrm>
              <a:off x="6525738" y="560687"/>
              <a:ext cx="597065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sv-SE" dirty="0"/>
                <a:t>5,7</a:t>
              </a:r>
            </a:p>
          </p:txBody>
        </p:sp>
        <p:sp>
          <p:nvSpPr>
            <p:cNvPr id="18" name="Rektangel 17">
              <a:extLst>
                <a:ext uri="{FF2B5EF4-FFF2-40B4-BE49-F238E27FC236}">
                  <a16:creationId xmlns:a16="http://schemas.microsoft.com/office/drawing/2014/main" id="{7C6054F5-F0AD-34B4-D7B6-D2D460F11DB3}"/>
                </a:ext>
              </a:extLst>
            </p:cNvPr>
            <p:cNvSpPr/>
            <p:nvPr/>
          </p:nvSpPr>
          <p:spPr>
            <a:xfrm>
              <a:off x="6023544" y="157989"/>
              <a:ext cx="6954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sv-SE" dirty="0"/>
                <a:t>(cm)</a:t>
              </a:r>
            </a:p>
          </p:txBody>
        </p:sp>
      </p:grpSp>
      <p:sp>
        <p:nvSpPr>
          <p:cNvPr id="19" name="Rektangel 18">
            <a:extLst>
              <a:ext uri="{FF2B5EF4-FFF2-40B4-BE49-F238E27FC236}">
                <a16:creationId xmlns:a16="http://schemas.microsoft.com/office/drawing/2014/main" id="{33F52635-6E0F-8411-D3F1-A81AF4A7896E}"/>
              </a:ext>
            </a:extLst>
          </p:cNvPr>
          <p:cNvSpPr/>
          <p:nvPr/>
        </p:nvSpPr>
        <p:spPr>
          <a:xfrm>
            <a:off x="3567056" y="2861986"/>
            <a:ext cx="2003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12,96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20,25 </a:t>
            </a:r>
            <a:r>
              <a:rPr lang="sv-SE" dirty="0"/>
              <a:t>=</a:t>
            </a:r>
            <a:endParaRPr lang="sv-SE" dirty="0">
              <a:latin typeface="Bradley Hand" pitchFamily="2" charset="77"/>
            </a:endParaRP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FD83C733-6CBE-5CA3-C1C9-F80B408C6C2E}"/>
              </a:ext>
            </a:extLst>
          </p:cNvPr>
          <p:cNvSpPr/>
          <p:nvPr/>
        </p:nvSpPr>
        <p:spPr>
          <a:xfrm>
            <a:off x="5263199" y="2861986"/>
            <a:ext cx="9156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33,21 </a:t>
            </a:r>
          </a:p>
        </p:txBody>
      </p:sp>
    </p:spTree>
    <p:extLst>
      <p:ext uri="{BB962C8B-B14F-4D97-AF65-F5344CB8AC3E}">
        <p14:creationId xmlns:p14="http://schemas.microsoft.com/office/powerpoint/2010/main" val="131680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/>
      <p:bldP spid="7" grpId="0"/>
      <p:bldP spid="8" grpId="0"/>
      <p:bldP spid="9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4063567" y="240035"/>
            <a:ext cx="15136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Olika vinklar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00139EBE-505F-8744-9CAB-2425599F837C}"/>
              </a:ext>
            </a:extLst>
          </p:cNvPr>
          <p:cNvSpPr/>
          <p:nvPr/>
        </p:nvSpPr>
        <p:spPr>
          <a:xfrm>
            <a:off x="1443788" y="961415"/>
            <a:ext cx="7257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En vinkel som är 90° kallas för </a:t>
            </a:r>
            <a:r>
              <a:rPr lang="sv-SE" i="1" dirty="0">
                <a:solidFill>
                  <a:srgbClr val="C00000"/>
                </a:solidFill>
              </a:rPr>
              <a:t>rät</a:t>
            </a:r>
            <a:r>
              <a:rPr lang="sv-SE" dirty="0"/>
              <a:t>. En rät vinkel markeras den med en </a:t>
            </a:r>
            <a:r>
              <a:rPr lang="sv-SE" i="1" dirty="0">
                <a:solidFill>
                  <a:srgbClr val="C00000"/>
                </a:solidFill>
              </a:rPr>
              <a:t>hake</a:t>
            </a:r>
            <a:r>
              <a:rPr lang="sv-SE" dirty="0"/>
              <a:t>. 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B92663E4-4DC7-0346-B81B-50DF5FF97138}"/>
              </a:ext>
            </a:extLst>
          </p:cNvPr>
          <p:cNvSpPr/>
          <p:nvPr/>
        </p:nvSpPr>
        <p:spPr>
          <a:xfrm>
            <a:off x="2458450" y="1467351"/>
            <a:ext cx="52281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vinkeln är </a:t>
            </a:r>
            <a:r>
              <a:rPr lang="sv-SE" dirty="0">
                <a:solidFill>
                  <a:srgbClr val="C00000"/>
                </a:solidFill>
              </a:rPr>
              <a:t>mindre än 90° </a:t>
            </a:r>
            <a:r>
              <a:rPr lang="sv-SE" dirty="0"/>
              <a:t>är det en </a:t>
            </a:r>
            <a:r>
              <a:rPr lang="sv-SE" i="1" dirty="0">
                <a:solidFill>
                  <a:srgbClr val="C00000"/>
                </a:solidFill>
              </a:rPr>
              <a:t>spetsig vinkel</a:t>
            </a:r>
            <a:r>
              <a:rPr lang="sv-SE" dirty="0"/>
              <a:t>. 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14C6F38A-432B-2649-A4AA-FF87C51D94EA}"/>
              </a:ext>
            </a:extLst>
          </p:cNvPr>
          <p:cNvSpPr/>
          <p:nvPr/>
        </p:nvSpPr>
        <p:spPr>
          <a:xfrm>
            <a:off x="2639371" y="1973287"/>
            <a:ext cx="47163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Är vinkeln </a:t>
            </a:r>
            <a:r>
              <a:rPr lang="sv-SE" dirty="0">
                <a:solidFill>
                  <a:srgbClr val="C00000"/>
                </a:solidFill>
              </a:rPr>
              <a:t>större än 90° </a:t>
            </a:r>
            <a:r>
              <a:rPr lang="sv-SE" dirty="0"/>
              <a:t>är det en </a:t>
            </a:r>
            <a:r>
              <a:rPr lang="sv-SE" i="1" dirty="0">
                <a:solidFill>
                  <a:srgbClr val="C00000"/>
                </a:solidFill>
              </a:rPr>
              <a:t>trubbig vinkel</a:t>
            </a:r>
            <a:r>
              <a:rPr lang="sv-SE" dirty="0"/>
              <a:t>. 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C77A7E74-37F2-EB4C-982A-2B31A170F8D5}"/>
              </a:ext>
            </a:extLst>
          </p:cNvPr>
          <p:cNvSpPr/>
          <p:nvPr/>
        </p:nvSpPr>
        <p:spPr>
          <a:xfrm>
            <a:off x="2469780" y="2471674"/>
            <a:ext cx="52281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Spetsiga och trubbiga vinklar markeras med en </a:t>
            </a:r>
            <a:r>
              <a:rPr lang="sv-SE" dirty="0">
                <a:solidFill>
                  <a:srgbClr val="C00000"/>
                </a:solidFill>
              </a:rPr>
              <a:t>båge</a:t>
            </a:r>
            <a:r>
              <a:rPr lang="sv-SE" dirty="0"/>
              <a:t>. </a:t>
            </a:r>
          </a:p>
        </p:txBody>
      </p:sp>
      <p:pic>
        <p:nvPicPr>
          <p:cNvPr id="27" name="Bildobjekt 26">
            <a:extLst>
              <a:ext uri="{FF2B5EF4-FFF2-40B4-BE49-F238E27FC236}">
                <a16:creationId xmlns:a16="http://schemas.microsoft.com/office/drawing/2014/main" id="{CC27BEBD-F8A6-4246-8A33-0E7259B12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899" y="3245471"/>
            <a:ext cx="7686573" cy="1834704"/>
          </a:xfrm>
          <a:prstGeom prst="rect">
            <a:avLst/>
          </a:prstGeom>
        </p:spPr>
      </p:pic>
      <p:pic>
        <p:nvPicPr>
          <p:cNvPr id="28" name="Bildobjekt 27">
            <a:extLst>
              <a:ext uri="{FF2B5EF4-FFF2-40B4-BE49-F238E27FC236}">
                <a16:creationId xmlns:a16="http://schemas.microsoft.com/office/drawing/2014/main" id="{1BDC4C64-FD67-D046-8A24-436D6D5DD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578" y="4668817"/>
            <a:ext cx="1672389" cy="300225"/>
          </a:xfrm>
          <a:prstGeom prst="rect">
            <a:avLst/>
          </a:prstGeom>
        </p:spPr>
      </p:pic>
      <p:grpSp>
        <p:nvGrpSpPr>
          <p:cNvPr id="31" name="Grupp 30">
            <a:extLst>
              <a:ext uri="{FF2B5EF4-FFF2-40B4-BE49-F238E27FC236}">
                <a16:creationId xmlns:a16="http://schemas.microsoft.com/office/drawing/2014/main" id="{CEBE8513-CC2C-5045-9B7B-23E7EDEE6646}"/>
              </a:ext>
            </a:extLst>
          </p:cNvPr>
          <p:cNvGrpSpPr/>
          <p:nvPr/>
        </p:nvGrpSpPr>
        <p:grpSpPr>
          <a:xfrm>
            <a:off x="1677758" y="4035642"/>
            <a:ext cx="1328967" cy="346312"/>
            <a:chOff x="1677758" y="4035642"/>
            <a:chExt cx="1328967" cy="346312"/>
          </a:xfrm>
        </p:grpSpPr>
        <p:pic>
          <p:nvPicPr>
            <p:cNvPr id="29" name="Bildobjekt 28">
              <a:extLst>
                <a:ext uri="{FF2B5EF4-FFF2-40B4-BE49-F238E27FC236}">
                  <a16:creationId xmlns:a16="http://schemas.microsoft.com/office/drawing/2014/main" id="{1C2A85B3-58EB-5E42-ABDF-15E8071B0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1568" y="4035642"/>
              <a:ext cx="885157" cy="331537"/>
            </a:xfrm>
            <a:prstGeom prst="rect">
              <a:avLst/>
            </a:prstGeom>
          </p:spPr>
        </p:pic>
        <p:pic>
          <p:nvPicPr>
            <p:cNvPr id="30" name="Bildobjekt 29">
              <a:extLst>
                <a:ext uri="{FF2B5EF4-FFF2-40B4-BE49-F238E27FC236}">
                  <a16:creationId xmlns:a16="http://schemas.microsoft.com/office/drawing/2014/main" id="{4B5F81E5-6A7A-0A46-B046-B7CB75673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395610">
              <a:off x="1677758" y="4231176"/>
              <a:ext cx="519848" cy="150778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2" name="Bildobjekt 31">
            <a:extLst>
              <a:ext uri="{FF2B5EF4-FFF2-40B4-BE49-F238E27FC236}">
                <a16:creationId xmlns:a16="http://schemas.microsoft.com/office/drawing/2014/main" id="{5F345C6B-4CE8-DD4B-B1CD-AE7A352A0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4181" y="4641996"/>
            <a:ext cx="1672389" cy="300225"/>
          </a:xfrm>
          <a:prstGeom prst="rect">
            <a:avLst/>
          </a:prstGeom>
        </p:spPr>
      </p:pic>
      <p:grpSp>
        <p:nvGrpSpPr>
          <p:cNvPr id="33" name="Grupp 32">
            <a:extLst>
              <a:ext uri="{FF2B5EF4-FFF2-40B4-BE49-F238E27FC236}">
                <a16:creationId xmlns:a16="http://schemas.microsoft.com/office/drawing/2014/main" id="{B1B193D4-9A28-C849-9CAD-513BC1498E6D}"/>
              </a:ext>
            </a:extLst>
          </p:cNvPr>
          <p:cNvGrpSpPr/>
          <p:nvPr/>
        </p:nvGrpSpPr>
        <p:grpSpPr>
          <a:xfrm>
            <a:off x="4155891" y="4020867"/>
            <a:ext cx="1328967" cy="346312"/>
            <a:chOff x="1677758" y="4035642"/>
            <a:chExt cx="1328967" cy="346312"/>
          </a:xfrm>
        </p:grpSpPr>
        <p:pic>
          <p:nvPicPr>
            <p:cNvPr id="34" name="Bildobjekt 33">
              <a:extLst>
                <a:ext uri="{FF2B5EF4-FFF2-40B4-BE49-F238E27FC236}">
                  <a16:creationId xmlns:a16="http://schemas.microsoft.com/office/drawing/2014/main" id="{95355982-56D1-7147-8B2D-660034EF4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1568" y="4035642"/>
              <a:ext cx="885157" cy="331537"/>
            </a:xfrm>
            <a:prstGeom prst="rect">
              <a:avLst/>
            </a:prstGeom>
          </p:spPr>
        </p:pic>
        <p:pic>
          <p:nvPicPr>
            <p:cNvPr id="35" name="Bildobjekt 34">
              <a:extLst>
                <a:ext uri="{FF2B5EF4-FFF2-40B4-BE49-F238E27FC236}">
                  <a16:creationId xmlns:a16="http://schemas.microsoft.com/office/drawing/2014/main" id="{13B0087C-194F-8642-846C-B1B1340C1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395610">
              <a:off x="1677758" y="4231176"/>
              <a:ext cx="519848" cy="150778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6" name="Bildobjekt 35">
            <a:extLst>
              <a:ext uri="{FF2B5EF4-FFF2-40B4-BE49-F238E27FC236}">
                <a16:creationId xmlns:a16="http://schemas.microsoft.com/office/drawing/2014/main" id="{93EF67B7-E9D8-4041-AD14-E01490AA8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978" y="4641996"/>
            <a:ext cx="1672389" cy="300225"/>
          </a:xfrm>
          <a:prstGeom prst="rect">
            <a:avLst/>
          </a:prstGeom>
        </p:spPr>
      </p:pic>
      <p:grpSp>
        <p:nvGrpSpPr>
          <p:cNvPr id="37" name="Grupp 36">
            <a:extLst>
              <a:ext uri="{FF2B5EF4-FFF2-40B4-BE49-F238E27FC236}">
                <a16:creationId xmlns:a16="http://schemas.microsoft.com/office/drawing/2014/main" id="{D20BC39B-7229-8845-B995-72375FACA4E0}"/>
              </a:ext>
            </a:extLst>
          </p:cNvPr>
          <p:cNvGrpSpPr/>
          <p:nvPr/>
        </p:nvGrpSpPr>
        <p:grpSpPr>
          <a:xfrm>
            <a:off x="6637435" y="3989667"/>
            <a:ext cx="1328967" cy="346312"/>
            <a:chOff x="1677758" y="4035642"/>
            <a:chExt cx="1328967" cy="346312"/>
          </a:xfrm>
        </p:grpSpPr>
        <p:pic>
          <p:nvPicPr>
            <p:cNvPr id="38" name="Bildobjekt 37">
              <a:extLst>
                <a:ext uri="{FF2B5EF4-FFF2-40B4-BE49-F238E27FC236}">
                  <a16:creationId xmlns:a16="http://schemas.microsoft.com/office/drawing/2014/main" id="{26FA45F3-9B92-A840-B6B3-8F8A331E3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1568" y="4035642"/>
              <a:ext cx="885157" cy="331537"/>
            </a:xfrm>
            <a:prstGeom prst="rect">
              <a:avLst/>
            </a:prstGeom>
          </p:spPr>
        </p:pic>
        <p:pic>
          <p:nvPicPr>
            <p:cNvPr id="39" name="Bildobjekt 38">
              <a:extLst>
                <a:ext uri="{FF2B5EF4-FFF2-40B4-BE49-F238E27FC236}">
                  <a16:creationId xmlns:a16="http://schemas.microsoft.com/office/drawing/2014/main" id="{30F48725-0BD8-E245-9827-9F2822A0F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395610">
              <a:off x="1677758" y="4231176"/>
              <a:ext cx="519848" cy="150778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81306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97778" l="411" r="9692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5708" y="2259763"/>
            <a:ext cx="4175749" cy="2315097"/>
          </a:xfrm>
          <a:prstGeom prst="rect">
            <a:avLst/>
          </a:prstGeom>
        </p:spPr>
      </p:pic>
      <p:sp>
        <p:nvSpPr>
          <p:cNvPr id="3" name="Rektangulär 2"/>
          <p:cNvSpPr/>
          <p:nvPr/>
        </p:nvSpPr>
        <p:spPr>
          <a:xfrm>
            <a:off x="7051706" y="4786029"/>
            <a:ext cx="1961970" cy="1307866"/>
          </a:xfrm>
          <a:prstGeom prst="wedgeRectCallout">
            <a:avLst>
              <a:gd name="adj1" fmla="val -108192"/>
              <a:gd name="adj2" fmla="val -8675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Placera gradskivan så vinkelbenet går genom 0° och 180°. </a:t>
            </a:r>
          </a:p>
        </p:txBody>
      </p:sp>
      <p:sp>
        <p:nvSpPr>
          <p:cNvPr id="4" name="Rektangulär 3"/>
          <p:cNvSpPr/>
          <p:nvPr/>
        </p:nvSpPr>
        <p:spPr>
          <a:xfrm>
            <a:off x="653992" y="1594837"/>
            <a:ext cx="2691778" cy="961375"/>
          </a:xfrm>
          <a:prstGeom prst="wedgeRectCallout">
            <a:avLst>
              <a:gd name="adj1" fmla="val 109389"/>
              <a:gd name="adj2" fmla="val 11564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Läs av var den andra vinkelbenet skär.</a:t>
            </a:r>
          </a:p>
        </p:txBody>
      </p:sp>
      <p:sp>
        <p:nvSpPr>
          <p:cNvPr id="5" name="Rektangulär 4"/>
          <p:cNvSpPr/>
          <p:nvPr/>
        </p:nvSpPr>
        <p:spPr>
          <a:xfrm>
            <a:off x="6376780" y="1493857"/>
            <a:ext cx="2502219" cy="1156227"/>
          </a:xfrm>
          <a:prstGeom prst="wedgeRectCallout">
            <a:avLst>
              <a:gd name="adj1" fmla="val -99053"/>
              <a:gd name="adj2" fmla="val 8300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Vridningen startar i </a:t>
            </a:r>
            <a:r>
              <a:rPr lang="sv-SE" b="1" dirty="0"/>
              <a:t>0°</a:t>
            </a:r>
            <a:r>
              <a:rPr lang="sv-SE" dirty="0"/>
              <a:t>. Denna vinkel är </a:t>
            </a:r>
            <a:r>
              <a:rPr lang="sv-SE" b="1" dirty="0"/>
              <a:t>60°.</a:t>
            </a:r>
          </a:p>
        </p:txBody>
      </p:sp>
      <p:sp>
        <p:nvSpPr>
          <p:cNvPr id="6" name="Rektangel 5"/>
          <p:cNvSpPr/>
          <p:nvPr/>
        </p:nvSpPr>
        <p:spPr>
          <a:xfrm>
            <a:off x="3888406" y="240035"/>
            <a:ext cx="1804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dirty="0">
                <a:solidFill>
                  <a:srgbClr val="800000"/>
                </a:solidFill>
              </a:rPr>
              <a:t>Mäta vinklar</a:t>
            </a:r>
          </a:p>
        </p:txBody>
      </p:sp>
      <p:grpSp>
        <p:nvGrpSpPr>
          <p:cNvPr id="26" name="Grupp 25"/>
          <p:cNvGrpSpPr/>
          <p:nvPr/>
        </p:nvGrpSpPr>
        <p:grpSpPr>
          <a:xfrm>
            <a:off x="4369594" y="2389188"/>
            <a:ext cx="1999128" cy="1885066"/>
            <a:chOff x="4369594" y="2389188"/>
            <a:chExt cx="1999128" cy="1885066"/>
          </a:xfrm>
        </p:grpSpPr>
        <p:sp>
          <p:nvSpPr>
            <p:cNvPr id="25" name="Frihandsfigur 24"/>
            <p:cNvSpPr/>
            <p:nvPr/>
          </p:nvSpPr>
          <p:spPr>
            <a:xfrm>
              <a:off x="4492625" y="4064000"/>
              <a:ext cx="122061" cy="210254"/>
            </a:xfrm>
            <a:custGeom>
              <a:avLst/>
              <a:gdLst>
                <a:gd name="connsiteX0" fmla="*/ 0 w 122061"/>
                <a:gd name="connsiteY0" fmla="*/ 0 h 196083"/>
                <a:gd name="connsiteX1" fmla="*/ 50800 w 122061"/>
                <a:gd name="connsiteY1" fmla="*/ 28575 h 196083"/>
                <a:gd name="connsiteX2" fmla="*/ 101600 w 122061"/>
                <a:gd name="connsiteY2" fmla="*/ 104775 h 196083"/>
                <a:gd name="connsiteX3" fmla="*/ 120650 w 122061"/>
                <a:gd name="connsiteY3" fmla="*/ 187325 h 196083"/>
                <a:gd name="connsiteX4" fmla="*/ 120650 w 122061"/>
                <a:gd name="connsiteY4" fmla="*/ 193675 h 196083"/>
                <a:gd name="connsiteX5" fmla="*/ 120650 w 122061"/>
                <a:gd name="connsiteY5" fmla="*/ 193675 h 1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061" h="196083">
                  <a:moveTo>
                    <a:pt x="0" y="0"/>
                  </a:moveTo>
                  <a:cubicBezTo>
                    <a:pt x="16933" y="5556"/>
                    <a:pt x="33867" y="11113"/>
                    <a:pt x="50800" y="28575"/>
                  </a:cubicBezTo>
                  <a:cubicBezTo>
                    <a:pt x="67733" y="46037"/>
                    <a:pt x="89958" y="78317"/>
                    <a:pt x="101600" y="104775"/>
                  </a:cubicBezTo>
                  <a:cubicBezTo>
                    <a:pt x="113242" y="131233"/>
                    <a:pt x="117475" y="172508"/>
                    <a:pt x="120650" y="187325"/>
                  </a:cubicBezTo>
                  <a:cubicBezTo>
                    <a:pt x="123825" y="202142"/>
                    <a:pt x="120650" y="193675"/>
                    <a:pt x="120650" y="193675"/>
                  </a:cubicBezTo>
                  <a:lnTo>
                    <a:pt x="120650" y="193675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20" name="Grupp 19"/>
            <p:cNvGrpSpPr/>
            <p:nvPr/>
          </p:nvGrpSpPr>
          <p:grpSpPr>
            <a:xfrm>
              <a:off x="4369594" y="2389188"/>
              <a:ext cx="1999128" cy="1885066"/>
              <a:chOff x="4369594" y="2389188"/>
              <a:chExt cx="1999128" cy="1885066"/>
            </a:xfrm>
          </p:grpSpPr>
          <p:cxnSp>
            <p:nvCxnSpPr>
              <p:cNvPr id="8" name="Rak 7"/>
              <p:cNvCxnSpPr/>
              <p:nvPr/>
            </p:nvCxnSpPr>
            <p:spPr>
              <a:xfrm flipH="1">
                <a:off x="4369594" y="2389188"/>
                <a:ext cx="1093778" cy="188506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Rak 8"/>
              <p:cNvCxnSpPr/>
              <p:nvPr/>
            </p:nvCxnSpPr>
            <p:spPr>
              <a:xfrm flipH="1">
                <a:off x="4369594" y="4274254"/>
                <a:ext cx="1999128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Rektangel 22"/>
          <p:cNvSpPr/>
          <p:nvPr/>
        </p:nvSpPr>
        <p:spPr>
          <a:xfrm>
            <a:off x="3240943" y="933143"/>
            <a:ext cx="3165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Vinklar mäts med en </a:t>
            </a:r>
            <a:r>
              <a:rPr lang="sv-SE" b="1" i="1" dirty="0">
                <a:solidFill>
                  <a:srgbClr val="800000"/>
                </a:solidFill>
              </a:rPr>
              <a:t>gradskiva</a:t>
            </a:r>
            <a:r>
              <a:rPr lang="sv-SE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778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4063567" y="240035"/>
            <a:ext cx="1784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400" b="1" dirty="0">
                <a:solidFill>
                  <a:srgbClr val="800000"/>
                </a:solidFill>
              </a:rPr>
              <a:t>Olika vinklar</a:t>
            </a:r>
          </a:p>
        </p:txBody>
      </p:sp>
      <p:grpSp>
        <p:nvGrpSpPr>
          <p:cNvPr id="10" name="Grupp 9"/>
          <p:cNvGrpSpPr/>
          <p:nvPr/>
        </p:nvGrpSpPr>
        <p:grpSpPr>
          <a:xfrm>
            <a:off x="881835" y="5082425"/>
            <a:ext cx="2861086" cy="1594234"/>
            <a:chOff x="2087778" y="5082425"/>
            <a:chExt cx="2861086" cy="1594234"/>
          </a:xfrm>
        </p:grpSpPr>
        <p:pic>
          <p:nvPicPr>
            <p:cNvPr id="7" name="Bildobjekt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7778" y="5451757"/>
              <a:ext cx="2861086" cy="1224902"/>
            </a:xfrm>
            <a:prstGeom prst="rect">
              <a:avLst/>
            </a:prstGeom>
          </p:spPr>
        </p:pic>
        <p:sp>
          <p:nvSpPr>
            <p:cNvPr id="8" name="Rektangel 7"/>
            <p:cNvSpPr/>
            <p:nvPr/>
          </p:nvSpPr>
          <p:spPr>
            <a:xfrm>
              <a:off x="3083112" y="5082425"/>
              <a:ext cx="12517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</a:rPr>
                <a:t>Sidovinklar</a:t>
              </a:r>
              <a:endParaRPr lang="sv-SE" dirty="0"/>
            </a:p>
          </p:txBody>
        </p:sp>
      </p:grpSp>
      <p:grpSp>
        <p:nvGrpSpPr>
          <p:cNvPr id="20" name="Grupp 19"/>
          <p:cNvGrpSpPr/>
          <p:nvPr/>
        </p:nvGrpSpPr>
        <p:grpSpPr>
          <a:xfrm>
            <a:off x="5298454" y="5082425"/>
            <a:ext cx="2886336" cy="1660772"/>
            <a:chOff x="5298454" y="5082425"/>
            <a:chExt cx="2886336" cy="1660772"/>
          </a:xfrm>
        </p:grpSpPr>
        <p:pic>
          <p:nvPicPr>
            <p:cNvPr id="9" name="Bildobjekt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98454" y="5451756"/>
              <a:ext cx="2886336" cy="1291441"/>
            </a:xfrm>
            <a:prstGeom prst="rect">
              <a:avLst/>
            </a:prstGeom>
          </p:spPr>
        </p:pic>
        <p:sp>
          <p:nvSpPr>
            <p:cNvPr id="11" name="Rektangel 10"/>
            <p:cNvSpPr/>
            <p:nvPr/>
          </p:nvSpPr>
          <p:spPr>
            <a:xfrm>
              <a:off x="5968128" y="5082425"/>
              <a:ext cx="15892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>
                  <a:solidFill>
                    <a:srgbClr val="800000"/>
                  </a:solidFill>
                </a:rPr>
                <a:t>Vertikalvinklar</a:t>
              </a:r>
              <a:endParaRPr lang="sv-SE" dirty="0"/>
            </a:p>
          </p:txBody>
        </p:sp>
      </p:grpSp>
      <p:grpSp>
        <p:nvGrpSpPr>
          <p:cNvPr id="16" name="Grupp 15"/>
          <p:cNvGrpSpPr/>
          <p:nvPr/>
        </p:nvGrpSpPr>
        <p:grpSpPr>
          <a:xfrm>
            <a:off x="2111289" y="889971"/>
            <a:ext cx="2035164" cy="1596208"/>
            <a:chOff x="2544854" y="889971"/>
            <a:chExt cx="2035164" cy="1596208"/>
          </a:xfrm>
        </p:grpSpPr>
        <p:pic>
          <p:nvPicPr>
            <p:cNvPr id="2" name="Bildobjekt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44854" y="889971"/>
              <a:ext cx="2035164" cy="1596208"/>
            </a:xfrm>
            <a:prstGeom prst="rect">
              <a:avLst/>
            </a:prstGeom>
          </p:spPr>
        </p:pic>
        <p:sp>
          <p:nvSpPr>
            <p:cNvPr id="12" name="textruta 11"/>
            <p:cNvSpPr txBox="1"/>
            <p:nvPr/>
          </p:nvSpPr>
          <p:spPr>
            <a:xfrm>
              <a:off x="2682716" y="2038000"/>
              <a:ext cx="1729073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  Spetsig vinkel &lt;90°</a:t>
              </a:r>
            </a:p>
          </p:txBody>
        </p:sp>
      </p:grpSp>
      <p:grpSp>
        <p:nvGrpSpPr>
          <p:cNvPr id="17" name="Grupp 16"/>
          <p:cNvGrpSpPr/>
          <p:nvPr/>
        </p:nvGrpSpPr>
        <p:grpSpPr>
          <a:xfrm>
            <a:off x="5584904" y="889971"/>
            <a:ext cx="2031537" cy="1596208"/>
            <a:chOff x="4990635" y="889971"/>
            <a:chExt cx="2031537" cy="1596208"/>
          </a:xfrm>
        </p:grpSpPr>
        <p:pic>
          <p:nvPicPr>
            <p:cNvPr id="4" name="Bildobjekt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90635" y="889971"/>
              <a:ext cx="2031537" cy="1596208"/>
            </a:xfrm>
            <a:prstGeom prst="rect">
              <a:avLst/>
            </a:prstGeom>
          </p:spPr>
        </p:pic>
        <p:sp>
          <p:nvSpPr>
            <p:cNvPr id="13" name="textruta 12"/>
            <p:cNvSpPr txBox="1"/>
            <p:nvPr/>
          </p:nvSpPr>
          <p:spPr>
            <a:xfrm>
              <a:off x="5173360" y="2030916"/>
              <a:ext cx="1673718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    Rät vinkel = 90°</a:t>
              </a:r>
            </a:p>
          </p:txBody>
        </p:sp>
      </p:grpSp>
      <p:grpSp>
        <p:nvGrpSpPr>
          <p:cNvPr id="18" name="Grupp 17"/>
          <p:cNvGrpSpPr/>
          <p:nvPr/>
        </p:nvGrpSpPr>
        <p:grpSpPr>
          <a:xfrm>
            <a:off x="2028403" y="2958702"/>
            <a:ext cx="2035164" cy="1530444"/>
            <a:chOff x="2544854" y="2623430"/>
            <a:chExt cx="2035164" cy="1530444"/>
          </a:xfrm>
        </p:grpSpPr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44854" y="2623430"/>
              <a:ext cx="2035164" cy="1530444"/>
            </a:xfrm>
            <a:prstGeom prst="rect">
              <a:avLst/>
            </a:prstGeom>
          </p:spPr>
        </p:pic>
        <p:sp>
          <p:nvSpPr>
            <p:cNvPr id="14" name="textruta 13"/>
            <p:cNvSpPr txBox="1"/>
            <p:nvPr/>
          </p:nvSpPr>
          <p:spPr>
            <a:xfrm>
              <a:off x="2644449" y="3536580"/>
              <a:ext cx="1825103" cy="52322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        Trubbig vinkel          </a:t>
              </a:r>
            </a:p>
            <a:p>
              <a:r>
                <a:rPr lang="sv-SE" sz="1400" dirty="0"/>
                <a:t>        &gt;90°men &lt;180°</a:t>
              </a:r>
            </a:p>
          </p:txBody>
        </p:sp>
      </p:grpSp>
      <p:grpSp>
        <p:nvGrpSpPr>
          <p:cNvPr id="19" name="Grupp 18"/>
          <p:cNvGrpSpPr/>
          <p:nvPr/>
        </p:nvGrpSpPr>
        <p:grpSpPr>
          <a:xfrm>
            <a:off x="5584078" y="2958702"/>
            <a:ext cx="2032363" cy="1530444"/>
            <a:chOff x="4990635" y="2623430"/>
            <a:chExt cx="2032363" cy="1530444"/>
          </a:xfrm>
        </p:grpSpPr>
        <p:pic>
          <p:nvPicPr>
            <p:cNvPr id="6" name="Bildobjekt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90635" y="2623430"/>
              <a:ext cx="2032363" cy="1530444"/>
            </a:xfrm>
            <a:prstGeom prst="rect">
              <a:avLst/>
            </a:prstGeom>
          </p:spPr>
        </p:pic>
        <p:sp>
          <p:nvSpPr>
            <p:cNvPr id="15" name="textruta 14"/>
            <p:cNvSpPr txBox="1"/>
            <p:nvPr/>
          </p:nvSpPr>
          <p:spPr>
            <a:xfrm>
              <a:off x="5129058" y="3575996"/>
              <a:ext cx="1778200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sv-SE" sz="1400" dirty="0"/>
                <a:t>    Rak vinkel =180°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822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ruta 5"/>
          <p:cNvSpPr txBox="1"/>
          <p:nvPr/>
        </p:nvSpPr>
        <p:spPr>
          <a:xfrm>
            <a:off x="2438832" y="2648448"/>
            <a:ext cx="605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u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2438831" y="3206950"/>
            <a:ext cx="127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v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1" name="textruta 10"/>
          <p:cNvSpPr txBox="1"/>
          <p:nvPr/>
        </p:nvSpPr>
        <p:spPr>
          <a:xfrm>
            <a:off x="2438831" y="4463910"/>
            <a:ext cx="3791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Vinklarna är 35 ° och 145 ° .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B6EFB9F-2B10-F649-9A37-C9AAA875CF46}"/>
              </a:ext>
            </a:extLst>
          </p:cNvPr>
          <p:cNvSpPr/>
          <p:nvPr/>
        </p:nvSpPr>
        <p:spPr>
          <a:xfrm>
            <a:off x="282589" y="37214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6BD27397-03A2-8B44-A66A-977A2702BAD7}"/>
              </a:ext>
            </a:extLst>
          </p:cNvPr>
          <p:cNvSpPr/>
          <p:nvPr/>
        </p:nvSpPr>
        <p:spPr>
          <a:xfrm>
            <a:off x="5456269" y="3214735"/>
            <a:ext cx="262847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Sidovinklar är tillsammans 180°.</a:t>
            </a:r>
            <a:r>
              <a:rPr lang="sv-SE" dirty="0"/>
              <a:t>  </a:t>
            </a:r>
          </a:p>
        </p:txBody>
      </p:sp>
      <p:sp>
        <p:nvSpPr>
          <p:cNvPr id="4" name="Rektangel 3"/>
          <p:cNvSpPr/>
          <p:nvPr/>
        </p:nvSpPr>
        <p:spPr>
          <a:xfrm>
            <a:off x="1946424" y="402921"/>
            <a:ext cx="2969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stor är vinklarna </a:t>
            </a:r>
            <a:r>
              <a:rPr lang="sv-SE" i="1" dirty="0"/>
              <a:t>u</a:t>
            </a:r>
            <a:r>
              <a:rPr lang="sv-SE" dirty="0"/>
              <a:t> och </a:t>
            </a:r>
            <a:r>
              <a:rPr lang="sv-SE" i="1" dirty="0"/>
              <a:t>v</a:t>
            </a:r>
            <a:r>
              <a:rPr lang="sv-SE" dirty="0"/>
              <a:t>?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C40B9029-E0B7-C64F-A2A6-7E83C723EF0C}"/>
              </a:ext>
            </a:extLst>
          </p:cNvPr>
          <p:cNvSpPr txBox="1"/>
          <p:nvPr/>
        </p:nvSpPr>
        <p:spPr>
          <a:xfrm>
            <a:off x="2860382" y="3214735"/>
            <a:ext cx="1711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180 ° </a:t>
            </a:r>
            <a:r>
              <a:rPr lang="sv-SE" dirty="0">
                <a:cs typeface="Bradley Hand Bold"/>
              </a:rPr>
              <a:t>–</a:t>
            </a:r>
            <a:r>
              <a:rPr lang="sv-SE" dirty="0">
                <a:latin typeface="Bradley Hand Bold"/>
                <a:cs typeface="Bradley Hand Bold"/>
              </a:rPr>
              <a:t> 35 °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 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F4DBD7AA-E6CA-0442-8A75-507AE24F8E32}"/>
              </a:ext>
            </a:extLst>
          </p:cNvPr>
          <p:cNvSpPr txBox="1"/>
          <p:nvPr/>
        </p:nvSpPr>
        <p:spPr>
          <a:xfrm>
            <a:off x="4225933" y="3206950"/>
            <a:ext cx="72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145 ° 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FE6B649A-03D8-5E6C-20E9-C506B3775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383" y="935206"/>
            <a:ext cx="3426422" cy="1089553"/>
          </a:xfrm>
          <a:prstGeom prst="rect">
            <a:avLst/>
          </a:prstGeom>
        </p:spPr>
      </p:pic>
      <p:sp>
        <p:nvSpPr>
          <p:cNvPr id="27" name="Rektangel 26">
            <a:extLst>
              <a:ext uri="{FF2B5EF4-FFF2-40B4-BE49-F238E27FC236}">
                <a16:creationId xmlns:a16="http://schemas.microsoft.com/office/drawing/2014/main" id="{3F42518B-032D-8C09-D214-78FA2508BF80}"/>
              </a:ext>
            </a:extLst>
          </p:cNvPr>
          <p:cNvSpPr/>
          <p:nvPr/>
        </p:nvSpPr>
        <p:spPr>
          <a:xfrm>
            <a:off x="5456269" y="2648771"/>
            <a:ext cx="224953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Vertikalvinklar är lika stora.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C77B7CEB-BAB2-83EC-9C20-4434EF883542}"/>
              </a:ext>
            </a:extLst>
          </p:cNvPr>
          <p:cNvSpPr txBox="1"/>
          <p:nvPr/>
        </p:nvSpPr>
        <p:spPr>
          <a:xfrm>
            <a:off x="2908716" y="2645499"/>
            <a:ext cx="605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35 °</a:t>
            </a:r>
          </a:p>
        </p:txBody>
      </p:sp>
    </p:spTree>
    <p:extLst>
      <p:ext uri="{BB962C8B-B14F-4D97-AF65-F5344CB8AC3E}">
        <p14:creationId xmlns:p14="http://schemas.microsoft.com/office/powerpoint/2010/main" val="118860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  <p:bldP spid="16" grpId="0" animBg="1"/>
      <p:bldP spid="4" grpId="0"/>
      <p:bldP spid="23" grpId="0"/>
      <p:bldP spid="24" grpId="0"/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951292" y="223989"/>
            <a:ext cx="45075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Olika sorters trianglar och vinkelsummor</a:t>
            </a: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98" y="850004"/>
            <a:ext cx="2406053" cy="1777686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162" y="850003"/>
            <a:ext cx="1832308" cy="1821837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1718" y="850004"/>
            <a:ext cx="2997730" cy="1842154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2704" y="3526198"/>
            <a:ext cx="2384060" cy="1065442"/>
          </a:xfrm>
          <a:prstGeom prst="rect">
            <a:avLst/>
          </a:prstGeom>
        </p:spPr>
      </p:pic>
      <p:pic>
        <p:nvPicPr>
          <p:cNvPr id="7" name="Bildobjekt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724141"/>
            <a:ext cx="3602634" cy="2109745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3440" y="5388623"/>
            <a:ext cx="2510867" cy="985711"/>
          </a:xfrm>
          <a:prstGeom prst="rect">
            <a:avLst/>
          </a:prstGeom>
        </p:spPr>
      </p:pic>
      <p:sp>
        <p:nvSpPr>
          <p:cNvPr id="10" name="Rektangel 9"/>
          <p:cNvSpPr/>
          <p:nvPr/>
        </p:nvSpPr>
        <p:spPr>
          <a:xfrm>
            <a:off x="409985" y="2671841"/>
            <a:ext cx="25177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    En vinkel är</a:t>
            </a:r>
            <a:r>
              <a:rPr lang="sv-SE" b="1" i="1" dirty="0">
                <a:solidFill>
                  <a:srgbClr val="800000"/>
                </a:solidFill>
              </a:rPr>
              <a:t> rät </a:t>
            </a:r>
            <a:r>
              <a:rPr lang="sv-SE" dirty="0"/>
              <a:t>= 90°.</a:t>
            </a:r>
          </a:p>
        </p:txBody>
      </p:sp>
      <p:sp>
        <p:nvSpPr>
          <p:cNvPr id="11" name="Rektangel 10"/>
          <p:cNvSpPr/>
          <p:nvPr/>
        </p:nvSpPr>
        <p:spPr>
          <a:xfrm>
            <a:off x="3335711" y="2663974"/>
            <a:ext cx="2301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Alla </a:t>
            </a:r>
            <a:r>
              <a:rPr lang="sv-SE" b="1" i="1" dirty="0">
                <a:solidFill>
                  <a:srgbClr val="800000"/>
                </a:solidFill>
              </a:rPr>
              <a:t>sidor lika långa</a:t>
            </a:r>
          </a:p>
          <a:p>
            <a:r>
              <a:rPr lang="sv-SE" dirty="0"/>
              <a:t>och </a:t>
            </a:r>
            <a:r>
              <a:rPr lang="sv-SE" b="1" i="1" dirty="0">
                <a:solidFill>
                  <a:srgbClr val="800000"/>
                </a:solidFill>
              </a:rPr>
              <a:t>alla vinklar 60°</a:t>
            </a:r>
            <a:r>
              <a:rPr lang="sv-SE" dirty="0"/>
              <a:t>.</a:t>
            </a:r>
          </a:p>
        </p:txBody>
      </p:sp>
      <p:sp>
        <p:nvSpPr>
          <p:cNvPr id="12" name="Rektangel 11"/>
          <p:cNvSpPr/>
          <p:nvPr/>
        </p:nvSpPr>
        <p:spPr>
          <a:xfrm>
            <a:off x="5831718" y="2671841"/>
            <a:ext cx="3123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Två sidor lika långa. Två vinklar,</a:t>
            </a:r>
            <a:r>
              <a:rPr lang="sv-SE" b="1" i="1" dirty="0">
                <a:solidFill>
                  <a:srgbClr val="800000"/>
                </a:solidFill>
              </a:rPr>
              <a:t> basvinklarna</a:t>
            </a:r>
            <a:r>
              <a:rPr lang="sv-SE" dirty="0"/>
              <a:t>, är lika stora.</a:t>
            </a:r>
          </a:p>
        </p:txBody>
      </p:sp>
      <p:pic>
        <p:nvPicPr>
          <p:cNvPr id="13" name="Bildobjekt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08162" y="5527662"/>
            <a:ext cx="2069958" cy="90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ruta 5"/>
          <p:cNvSpPr txBox="1"/>
          <p:nvPr/>
        </p:nvSpPr>
        <p:spPr>
          <a:xfrm>
            <a:off x="2837353" y="2892255"/>
            <a:ext cx="1548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A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 35 °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2837353" y="3321716"/>
            <a:ext cx="1107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C </a:t>
            </a:r>
            <a:r>
              <a:rPr lang="sv-SE" dirty="0">
                <a:cs typeface="Bradley Hand Bold"/>
              </a:rPr>
              <a:t>= </a:t>
            </a:r>
            <a:r>
              <a:rPr lang="sv-SE" dirty="0">
                <a:latin typeface="Bradley Hand Bold"/>
                <a:cs typeface="Bradley Hand Bold"/>
              </a:rPr>
              <a:t>70°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2282746" y="3810434"/>
            <a:ext cx="127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A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C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0" name="textruta 9"/>
          <p:cNvSpPr txBox="1"/>
          <p:nvPr/>
        </p:nvSpPr>
        <p:spPr>
          <a:xfrm>
            <a:off x="2837353" y="4438265"/>
            <a:ext cx="747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B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1" name="textruta 10"/>
          <p:cNvSpPr txBox="1"/>
          <p:nvPr/>
        </p:nvSpPr>
        <p:spPr>
          <a:xfrm>
            <a:off x="3043921" y="5234549"/>
            <a:ext cx="2098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</a:t>
            </a:r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B är 75 °.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B6EFB9F-2B10-F649-9A37-C9AAA875CF46}"/>
              </a:ext>
            </a:extLst>
          </p:cNvPr>
          <p:cNvSpPr/>
          <p:nvPr/>
        </p:nvSpPr>
        <p:spPr>
          <a:xfrm>
            <a:off x="282589" y="372143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9F2C7754-88D0-DE4F-A2FF-A2DFC567624B}"/>
              </a:ext>
            </a:extLst>
          </p:cNvPr>
          <p:cNvSpPr/>
          <p:nvPr/>
        </p:nvSpPr>
        <p:spPr>
          <a:xfrm>
            <a:off x="6389225" y="2860186"/>
            <a:ext cx="224953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Symbolen ^ betyder vinkel.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6BD27397-03A2-8B44-A66A-977A2702BAD7}"/>
              </a:ext>
            </a:extLst>
          </p:cNvPr>
          <p:cNvSpPr/>
          <p:nvPr/>
        </p:nvSpPr>
        <p:spPr>
          <a:xfrm>
            <a:off x="5958348" y="4291594"/>
            <a:ext cx="2626574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Triangelns vinkelsumma är 180°.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D7C5DE75-69B8-7848-BA94-EF2550F2155C}"/>
              </a:ext>
            </a:extLst>
          </p:cNvPr>
          <p:cNvSpPr txBox="1"/>
          <p:nvPr/>
        </p:nvSpPr>
        <p:spPr>
          <a:xfrm>
            <a:off x="3412206" y="4437698"/>
            <a:ext cx="155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180° </a:t>
            </a:r>
            <a:r>
              <a:rPr lang="sv-SE" dirty="0">
                <a:cs typeface="Bradley Hand Bold"/>
              </a:rPr>
              <a:t>–</a:t>
            </a:r>
            <a:r>
              <a:rPr lang="sv-SE" dirty="0">
                <a:latin typeface="Bradley Hand Bold"/>
                <a:cs typeface="Bradley Hand Bold"/>
              </a:rPr>
              <a:t> 105 °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22" name="Grupp 21">
            <a:extLst>
              <a:ext uri="{FF2B5EF4-FFF2-40B4-BE49-F238E27FC236}">
                <a16:creationId xmlns:a16="http://schemas.microsoft.com/office/drawing/2014/main" id="{1B345C37-F0F3-8041-9C58-7FD494D3A43C}"/>
              </a:ext>
            </a:extLst>
          </p:cNvPr>
          <p:cNvGrpSpPr/>
          <p:nvPr/>
        </p:nvGrpSpPr>
        <p:grpSpPr>
          <a:xfrm>
            <a:off x="1674538" y="445301"/>
            <a:ext cx="5330468" cy="1700241"/>
            <a:chOff x="1674538" y="379750"/>
            <a:chExt cx="5330468" cy="1700241"/>
          </a:xfrm>
        </p:grpSpPr>
        <p:sp>
          <p:nvSpPr>
            <p:cNvPr id="4" name="Rektangel 3"/>
            <p:cNvSpPr/>
            <p:nvPr/>
          </p:nvSpPr>
          <p:spPr>
            <a:xfrm>
              <a:off x="1674538" y="431469"/>
              <a:ext cx="22706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Hur stor är vinkeln </a:t>
              </a:r>
              <a:r>
                <a:rPr lang="sv-SE" i="1" dirty="0"/>
                <a:t>B </a:t>
              </a:r>
              <a:r>
                <a:rPr lang="sv-SE" dirty="0"/>
                <a:t>i den här triangeln? </a:t>
              </a:r>
            </a:p>
          </p:txBody>
        </p:sp>
        <p:grpSp>
          <p:nvGrpSpPr>
            <p:cNvPr id="20" name="Grupp 19">
              <a:extLst>
                <a:ext uri="{FF2B5EF4-FFF2-40B4-BE49-F238E27FC236}">
                  <a16:creationId xmlns:a16="http://schemas.microsoft.com/office/drawing/2014/main" id="{E9696C26-C7D7-AD43-85BA-FFCA7698B40F}"/>
                </a:ext>
              </a:extLst>
            </p:cNvPr>
            <p:cNvGrpSpPr/>
            <p:nvPr/>
          </p:nvGrpSpPr>
          <p:grpSpPr>
            <a:xfrm>
              <a:off x="4246523" y="379750"/>
              <a:ext cx="2758483" cy="1700241"/>
              <a:chOff x="3006820" y="765165"/>
              <a:chExt cx="2758483" cy="1700241"/>
            </a:xfrm>
          </p:grpSpPr>
          <p:pic>
            <p:nvPicPr>
              <p:cNvPr id="8" name="Bildobjekt 7">
                <a:extLst>
                  <a:ext uri="{FF2B5EF4-FFF2-40B4-BE49-F238E27FC236}">
                    <a16:creationId xmlns:a16="http://schemas.microsoft.com/office/drawing/2014/main" id="{933C57C3-7338-D243-B584-13863A3DC0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06820" y="765165"/>
                <a:ext cx="2758483" cy="1700241"/>
              </a:xfrm>
              <a:prstGeom prst="rect">
                <a:avLst/>
              </a:prstGeom>
            </p:spPr>
          </p:pic>
          <p:pic>
            <p:nvPicPr>
              <p:cNvPr id="19" name="Bildobjekt 18">
                <a:extLst>
                  <a:ext uri="{FF2B5EF4-FFF2-40B4-BE49-F238E27FC236}">
                    <a16:creationId xmlns:a16="http://schemas.microsoft.com/office/drawing/2014/main" id="{7F1BCF62-5140-0440-948F-3ED59C0F89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06820" y="895620"/>
                <a:ext cx="1156439" cy="795612"/>
              </a:xfrm>
              <a:prstGeom prst="rect">
                <a:avLst/>
              </a:prstGeom>
            </p:spPr>
          </p:pic>
        </p:grpSp>
      </p:grpSp>
      <p:sp>
        <p:nvSpPr>
          <p:cNvPr id="23" name="textruta 22">
            <a:extLst>
              <a:ext uri="{FF2B5EF4-FFF2-40B4-BE49-F238E27FC236}">
                <a16:creationId xmlns:a16="http://schemas.microsoft.com/office/drawing/2014/main" id="{C40B9029-E0B7-C64F-A2A6-7E83C723EF0C}"/>
              </a:ext>
            </a:extLst>
          </p:cNvPr>
          <p:cNvSpPr txBox="1"/>
          <p:nvPr/>
        </p:nvSpPr>
        <p:spPr>
          <a:xfrm>
            <a:off x="3430973" y="3808158"/>
            <a:ext cx="143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35 °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70 °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 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F4DBD7AA-E6CA-0442-8A75-507AE24F8E32}"/>
              </a:ext>
            </a:extLst>
          </p:cNvPr>
          <p:cNvSpPr txBox="1"/>
          <p:nvPr/>
        </p:nvSpPr>
        <p:spPr>
          <a:xfrm>
            <a:off x="4708333" y="3818219"/>
            <a:ext cx="72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105 ° </a:t>
            </a: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8BB50292-1F52-4944-B43C-C5ABB2E75794}"/>
              </a:ext>
            </a:extLst>
          </p:cNvPr>
          <p:cNvSpPr txBox="1"/>
          <p:nvPr/>
        </p:nvSpPr>
        <p:spPr>
          <a:xfrm>
            <a:off x="4824742" y="4445483"/>
            <a:ext cx="72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75 ° 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B8C0397C-99EE-B44F-9FA4-E3BEA801A63F}"/>
              </a:ext>
            </a:extLst>
          </p:cNvPr>
          <p:cNvSpPr/>
          <p:nvPr/>
        </p:nvSpPr>
        <p:spPr>
          <a:xfrm>
            <a:off x="5958348" y="4977823"/>
            <a:ext cx="2920651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Storleken av vinkeln </a:t>
            </a:r>
            <a:r>
              <a:rPr lang="sv-SE" sz="1400" i="1" dirty="0"/>
              <a:t>B </a:t>
            </a:r>
            <a:r>
              <a:rPr lang="sv-SE" sz="1400" dirty="0"/>
              <a:t>kan också tecknas direkt med ett uttryck så här: 180° – 35° – 70° </a:t>
            </a:r>
          </a:p>
        </p:txBody>
      </p:sp>
    </p:spTree>
    <p:extLst>
      <p:ext uri="{BB962C8B-B14F-4D97-AF65-F5344CB8AC3E}">
        <p14:creationId xmlns:p14="http://schemas.microsoft.com/office/powerpoint/2010/main" val="60247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  <p:bldP spid="14" grpId="0" animBg="1"/>
      <p:bldP spid="16" grpId="0" animBg="1"/>
      <p:bldP spid="17" grpId="0"/>
      <p:bldP spid="23" grpId="0"/>
      <p:bldP spid="24" grpId="0"/>
      <p:bldP spid="25" grpId="0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">
            <a:extLst>
              <a:ext uri="{FF2B5EF4-FFF2-40B4-BE49-F238E27FC236}">
                <a16:creationId xmlns:a16="http://schemas.microsoft.com/office/drawing/2014/main" id="{F1C8BB92-DD13-9A4F-8430-89D52BFED0F4}"/>
              </a:ext>
            </a:extLst>
          </p:cNvPr>
          <p:cNvGrpSpPr/>
          <p:nvPr/>
        </p:nvGrpSpPr>
        <p:grpSpPr>
          <a:xfrm>
            <a:off x="1674538" y="337370"/>
            <a:ext cx="5086818" cy="1875517"/>
            <a:chOff x="1674538" y="337370"/>
            <a:chExt cx="5086818" cy="1875517"/>
          </a:xfrm>
        </p:grpSpPr>
        <p:pic>
          <p:nvPicPr>
            <p:cNvPr id="3" name="Bildobjekt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91567" y="706702"/>
              <a:ext cx="3423150" cy="1506185"/>
            </a:xfrm>
            <a:prstGeom prst="rect">
              <a:avLst/>
            </a:prstGeom>
          </p:spPr>
        </p:pic>
        <p:sp>
          <p:nvSpPr>
            <p:cNvPr id="4" name="Rektangel 3"/>
            <p:cNvSpPr/>
            <p:nvPr/>
          </p:nvSpPr>
          <p:spPr>
            <a:xfrm>
              <a:off x="1674538" y="337370"/>
              <a:ext cx="508681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Triangeln är likbent. Hur stora är vinklarna A och C?</a:t>
              </a:r>
            </a:p>
          </p:txBody>
        </p:sp>
      </p:grpSp>
      <p:sp>
        <p:nvSpPr>
          <p:cNvPr id="5" name="textruta 4"/>
          <p:cNvSpPr txBox="1"/>
          <p:nvPr/>
        </p:nvSpPr>
        <p:spPr>
          <a:xfrm>
            <a:off x="2837353" y="2515506"/>
            <a:ext cx="2971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Triangeln ABC </a:t>
            </a:r>
            <a:r>
              <a:rPr lang="sv-SE">
                <a:latin typeface="Bradley Hand Bold"/>
                <a:cs typeface="Bradley Hand Bold"/>
              </a:rPr>
              <a:t>är likbent.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6" name="textruta 5"/>
          <p:cNvSpPr txBox="1"/>
          <p:nvPr/>
        </p:nvSpPr>
        <p:spPr>
          <a:xfrm>
            <a:off x="2837353" y="3044153"/>
            <a:ext cx="1548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B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 34 °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2837353" y="3377422"/>
            <a:ext cx="747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C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2837353" y="3751177"/>
            <a:ext cx="139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C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B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0" name="textruta 9"/>
          <p:cNvSpPr txBox="1"/>
          <p:nvPr/>
        </p:nvSpPr>
        <p:spPr>
          <a:xfrm>
            <a:off x="2837353" y="4438265"/>
            <a:ext cx="747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A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1" name="textruta 10"/>
          <p:cNvSpPr txBox="1"/>
          <p:nvPr/>
        </p:nvSpPr>
        <p:spPr>
          <a:xfrm>
            <a:off x="2668009" y="5322895"/>
            <a:ext cx="3436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</a:t>
            </a:r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C är 34° och </a:t>
            </a:r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A  är 112°.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3B6EFB9F-2B10-F649-9A37-C9AAA875CF46}"/>
              </a:ext>
            </a:extLst>
          </p:cNvPr>
          <p:cNvSpPr/>
          <p:nvPr/>
        </p:nvSpPr>
        <p:spPr>
          <a:xfrm>
            <a:off x="282589" y="306592"/>
            <a:ext cx="1090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E2503"/>
                </a:solidFill>
                <a:latin typeface="+mj-lt"/>
              </a:rPr>
              <a:t>Exempel</a:t>
            </a:r>
            <a:endParaRPr lang="sv-SE" sz="2000" dirty="0">
              <a:solidFill>
                <a:srgbClr val="8E2503"/>
              </a:solidFill>
              <a:effectLst/>
              <a:latin typeface="+mj-lt"/>
            </a:endParaRP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BECF5ED-C317-2B43-8BBF-67F21C16B9CB}"/>
              </a:ext>
            </a:extLst>
          </p:cNvPr>
          <p:cNvSpPr/>
          <p:nvPr/>
        </p:nvSpPr>
        <p:spPr>
          <a:xfrm>
            <a:off x="6650514" y="3331255"/>
            <a:ext cx="224953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Eftersom triangeln är likbent är basvinklarna B och C lika stora.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4EF748F6-D4BC-0B44-B2C8-B832ED7E2002}"/>
              </a:ext>
            </a:extLst>
          </p:cNvPr>
          <p:cNvSpPr txBox="1"/>
          <p:nvPr/>
        </p:nvSpPr>
        <p:spPr>
          <a:xfrm>
            <a:off x="3376151" y="3371943"/>
            <a:ext cx="112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latin typeface="ＭＳ ゴシック"/>
                <a:ea typeface="ＭＳ ゴシック"/>
                <a:cs typeface="ＭＳ ゴシック"/>
              </a:rPr>
              <a:t>∧</a:t>
            </a:r>
            <a:r>
              <a:rPr lang="sv-SE" dirty="0">
                <a:latin typeface="Bradley Hand Bold"/>
                <a:cs typeface="Bradley Hand Bold"/>
              </a:rPr>
              <a:t>B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34°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6BD27397-03A2-8B44-A66A-977A2702BAD7}"/>
              </a:ext>
            </a:extLst>
          </p:cNvPr>
          <p:cNvSpPr/>
          <p:nvPr/>
        </p:nvSpPr>
        <p:spPr>
          <a:xfrm>
            <a:off x="6650514" y="4437698"/>
            <a:ext cx="2249538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200" dirty="0"/>
              <a:t>Triangelns vinkelsumma är 180°.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D7C5DE75-69B8-7848-BA94-EF2550F2155C}"/>
              </a:ext>
            </a:extLst>
          </p:cNvPr>
          <p:cNvSpPr txBox="1"/>
          <p:nvPr/>
        </p:nvSpPr>
        <p:spPr>
          <a:xfrm>
            <a:off x="3430973" y="4437698"/>
            <a:ext cx="1530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180° </a:t>
            </a:r>
            <a:r>
              <a:rPr lang="sv-SE" dirty="0">
                <a:cs typeface="Bradley Hand Bold"/>
              </a:rPr>
              <a:t>–</a:t>
            </a:r>
            <a:r>
              <a:rPr lang="sv-SE" dirty="0">
                <a:latin typeface="Bradley Hand Bold"/>
                <a:cs typeface="Bradley Hand Bold"/>
              </a:rPr>
              <a:t> 68 °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AEC83118-34AD-1640-AD35-00706E8BE20E}"/>
              </a:ext>
            </a:extLst>
          </p:cNvPr>
          <p:cNvSpPr txBox="1"/>
          <p:nvPr/>
        </p:nvSpPr>
        <p:spPr>
          <a:xfrm>
            <a:off x="4021156" y="3751177"/>
            <a:ext cx="139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34 °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34 °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4A2DDFF3-8204-3D42-9796-734938A41596}"/>
              </a:ext>
            </a:extLst>
          </p:cNvPr>
          <p:cNvSpPr txBox="1"/>
          <p:nvPr/>
        </p:nvSpPr>
        <p:spPr>
          <a:xfrm>
            <a:off x="5289631" y="3741275"/>
            <a:ext cx="579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68 ° 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88CE40AA-8220-CB4A-B378-C54A9760D150}"/>
              </a:ext>
            </a:extLst>
          </p:cNvPr>
          <p:cNvSpPr txBox="1"/>
          <p:nvPr/>
        </p:nvSpPr>
        <p:spPr>
          <a:xfrm>
            <a:off x="4743934" y="4437698"/>
            <a:ext cx="747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112° </a:t>
            </a:r>
          </a:p>
        </p:txBody>
      </p:sp>
    </p:spTree>
    <p:extLst>
      <p:ext uri="{BB962C8B-B14F-4D97-AF65-F5344CB8AC3E}">
        <p14:creationId xmlns:p14="http://schemas.microsoft.com/office/powerpoint/2010/main" val="97103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 animBg="1"/>
      <p:bldP spid="15" grpId="0"/>
      <p:bldP spid="16" grpId="0" animBg="1"/>
      <p:bldP spid="17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>
            <a:extLst>
              <a:ext uri="{FF2B5EF4-FFF2-40B4-BE49-F238E27FC236}">
                <a16:creationId xmlns:a16="http://schemas.microsoft.com/office/drawing/2014/main" id="{69B0B4AD-2B23-44A5-8670-338374AA555F}"/>
              </a:ext>
            </a:extLst>
          </p:cNvPr>
          <p:cNvSpPr/>
          <p:nvPr/>
        </p:nvSpPr>
        <p:spPr>
          <a:xfrm>
            <a:off x="3483149" y="573315"/>
            <a:ext cx="18460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Pythagoras sats</a:t>
            </a:r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415C575B-6CED-90E3-B6F4-4ABE7ABB2FD6}"/>
              </a:ext>
            </a:extLst>
          </p:cNvPr>
          <p:cNvSpPr/>
          <p:nvPr/>
        </p:nvSpPr>
        <p:spPr>
          <a:xfrm>
            <a:off x="1309414" y="3768445"/>
            <a:ext cx="6735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 olika sidorna i en </a:t>
            </a:r>
            <a:r>
              <a:rPr lang="sv-SE" i="1" dirty="0">
                <a:solidFill>
                  <a:srgbClr val="C00000"/>
                </a:solidFill>
              </a:rPr>
              <a:t>rätvinklig triangel </a:t>
            </a:r>
            <a:r>
              <a:rPr lang="sv-SE" dirty="0"/>
              <a:t>kallas </a:t>
            </a:r>
            <a:r>
              <a:rPr lang="sv-SE" i="1" dirty="0">
                <a:solidFill>
                  <a:srgbClr val="C00000"/>
                </a:solidFill>
              </a:rPr>
              <a:t>kateter</a:t>
            </a:r>
            <a:r>
              <a:rPr lang="sv-SE" i="1" dirty="0"/>
              <a:t> </a:t>
            </a:r>
            <a:r>
              <a:rPr lang="sv-SE" dirty="0"/>
              <a:t>och </a:t>
            </a:r>
            <a:r>
              <a:rPr lang="sv-SE" i="1" dirty="0">
                <a:solidFill>
                  <a:srgbClr val="C00000"/>
                </a:solidFill>
              </a:rPr>
              <a:t>hypotenusa</a:t>
            </a:r>
            <a:r>
              <a:rPr lang="sv-SE" dirty="0"/>
              <a:t>. </a:t>
            </a:r>
          </a:p>
        </p:txBody>
      </p:sp>
      <p:pic>
        <p:nvPicPr>
          <p:cNvPr id="33" name="Bildobjekt 32">
            <a:extLst>
              <a:ext uri="{FF2B5EF4-FFF2-40B4-BE49-F238E27FC236}">
                <a16:creationId xmlns:a16="http://schemas.microsoft.com/office/drawing/2014/main" id="{1C747213-F9B6-47E0-D25B-FD95DD337E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2137" t="4571" r="756" b="1776"/>
          <a:stretch/>
        </p:blipFill>
        <p:spPr>
          <a:xfrm>
            <a:off x="3684088" y="1784669"/>
            <a:ext cx="1985794" cy="1172533"/>
          </a:xfrm>
          <a:prstGeom prst="rtTriangle">
            <a:avLst/>
          </a:prstGeom>
        </p:spPr>
      </p:pic>
      <p:sp>
        <p:nvSpPr>
          <p:cNvPr id="34" name="Rektangel 33">
            <a:extLst>
              <a:ext uri="{FF2B5EF4-FFF2-40B4-BE49-F238E27FC236}">
                <a16:creationId xmlns:a16="http://schemas.microsoft.com/office/drawing/2014/main" id="{0229D990-F202-F4FA-4848-FB24F844730E}"/>
              </a:ext>
            </a:extLst>
          </p:cNvPr>
          <p:cNvSpPr/>
          <p:nvPr/>
        </p:nvSpPr>
        <p:spPr>
          <a:xfrm>
            <a:off x="4236438" y="2886930"/>
            <a:ext cx="8810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Katet</a:t>
            </a:r>
            <a:endParaRPr lang="sv-SE" dirty="0"/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8E303239-DDF9-46F7-C6D0-728BC1911AE6}"/>
              </a:ext>
            </a:extLst>
          </p:cNvPr>
          <p:cNvSpPr/>
          <p:nvPr/>
        </p:nvSpPr>
        <p:spPr>
          <a:xfrm>
            <a:off x="2980952" y="2186269"/>
            <a:ext cx="8810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Katet</a:t>
            </a:r>
            <a:endParaRPr lang="sv-SE" dirty="0"/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84D9B4F8-6461-5216-B9CA-9E77368F2B42}"/>
              </a:ext>
            </a:extLst>
          </p:cNvPr>
          <p:cNvSpPr/>
          <p:nvPr/>
        </p:nvSpPr>
        <p:spPr>
          <a:xfrm>
            <a:off x="4565181" y="1966468"/>
            <a:ext cx="1588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i="1" dirty="0"/>
              <a:t>Hypotenusa</a:t>
            </a:r>
            <a:r>
              <a:rPr lang="sv-SE" dirty="0"/>
              <a:t> </a:t>
            </a:r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99168335-566F-6A5D-BECE-54CAC7B3B050}"/>
              </a:ext>
            </a:extLst>
          </p:cNvPr>
          <p:cNvSpPr/>
          <p:nvPr/>
        </p:nvSpPr>
        <p:spPr>
          <a:xfrm>
            <a:off x="2303164" y="4469106"/>
            <a:ext cx="50577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 båda </a:t>
            </a:r>
            <a:r>
              <a:rPr lang="sv-SE" dirty="0">
                <a:solidFill>
                  <a:srgbClr val="C00000"/>
                </a:solidFill>
              </a:rPr>
              <a:t>kateterna är vinkelben </a:t>
            </a:r>
            <a:r>
              <a:rPr lang="sv-SE" dirty="0"/>
              <a:t>till den räta vinkeln. </a:t>
            </a:r>
          </a:p>
        </p:txBody>
      </p:sp>
    </p:spTree>
    <p:extLst>
      <p:ext uri="{BB962C8B-B14F-4D97-AF65-F5344CB8AC3E}">
        <p14:creationId xmlns:p14="http://schemas.microsoft.com/office/powerpoint/2010/main" val="355452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10370</TotalTime>
  <Words>763</Words>
  <Application>Microsoft Macintosh PowerPoint</Application>
  <PresentationFormat>Bildspel på skärmen (4:3)</PresentationFormat>
  <Paragraphs>135</Paragraphs>
  <Slides>13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13</vt:i4>
      </vt:variant>
    </vt:vector>
  </HeadingPairs>
  <TitlesOfParts>
    <vt:vector size="20" baseType="lpstr">
      <vt:lpstr>ＭＳ ゴシック</vt:lpstr>
      <vt:lpstr>Arial</vt:lpstr>
      <vt:lpstr>Bradley Hand</vt:lpstr>
      <vt:lpstr>Bradley Hand Bold</vt:lpstr>
      <vt:lpstr>Calibri</vt:lpstr>
      <vt:lpstr>Cambria Math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25</cp:revision>
  <dcterms:created xsi:type="dcterms:W3CDTF">2017-04-14T14:34:39Z</dcterms:created>
  <dcterms:modified xsi:type="dcterms:W3CDTF">2022-06-20T07:59:14Z</dcterms:modified>
</cp:coreProperties>
</file>