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6" r:id="rId4"/>
    <p:sldId id="259" r:id="rId5"/>
    <p:sldId id="260" r:id="rId6"/>
    <p:sldId id="264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ördiagnos 4.4_Uppgift 98-99" id="{90E171E3-09A8-7440-94A6-D7C6CA1BB153}">
          <p14:sldIdLst>
            <p14:sldId id="257"/>
            <p14:sldId id="258"/>
            <p14:sldId id="256"/>
          </p14:sldIdLst>
        </p14:section>
        <p14:section name="Fördiagnos 4.4_Uppgift 100-101" id="{1266E956-68B7-9548-AD5D-F2A3623CD433}">
          <p14:sldIdLst>
            <p14:sldId id="259"/>
            <p14:sldId id="260"/>
            <p14:sldId id="264"/>
            <p14:sldId id="261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CD46B-DCC5-D444-A8E0-CA1108F024EB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ED3E2C-CD28-7C41-8517-6A814CC863D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4161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26716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3782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9019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8400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1016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07202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64976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1310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12952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7840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89941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48F80-A2D3-674C-9AA4-3F2E5285B26F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D5698-5A36-1D41-9907-7C59810B9A6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94133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>
            <a:extLst>
              <a:ext uri="{FF2B5EF4-FFF2-40B4-BE49-F238E27FC236}">
                <a16:creationId xmlns:a16="http://schemas.microsoft.com/office/drawing/2014/main" id="{B90D1221-3AC7-A350-E8BF-C42AED401E3B}"/>
              </a:ext>
            </a:extLst>
          </p:cNvPr>
          <p:cNvSpPr txBox="1"/>
          <p:nvPr/>
        </p:nvSpPr>
        <p:spPr>
          <a:xfrm>
            <a:off x="3269526" y="1294251"/>
            <a:ext cx="2413083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Symmetriska figurer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FFC1ED7B-9A1E-32F4-59A4-89D2CE885C6F}"/>
              </a:ext>
            </a:extLst>
          </p:cNvPr>
          <p:cNvSpPr txBox="1"/>
          <p:nvPr/>
        </p:nvSpPr>
        <p:spPr>
          <a:xfrm>
            <a:off x="1733050" y="2045593"/>
            <a:ext cx="6751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 speglar en figur som nästan ser ut som ett upp- och nervänt V. 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9AF57F55-0982-5131-AD7F-4FFB9A972A76}"/>
              </a:ext>
            </a:extLst>
          </p:cNvPr>
          <p:cNvGrpSpPr/>
          <p:nvPr/>
        </p:nvGrpSpPr>
        <p:grpSpPr>
          <a:xfrm>
            <a:off x="4188680" y="3232958"/>
            <a:ext cx="45719" cy="1102860"/>
            <a:chOff x="4672910" y="1550077"/>
            <a:chExt cx="45719" cy="1102860"/>
          </a:xfrm>
        </p:grpSpPr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1D5CFEEA-88DE-AC07-11A7-651D5431A2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/>
            </a:blip>
            <a:srcRect l="93197"/>
            <a:stretch/>
          </p:blipFill>
          <p:spPr>
            <a:xfrm>
              <a:off x="4672910" y="1550077"/>
              <a:ext cx="45719" cy="1102860"/>
            </a:xfrm>
            <a:prstGeom prst="rect">
              <a:avLst/>
            </a:prstGeom>
          </p:spPr>
        </p:pic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563C3187-8F7C-EC88-3B11-E77AEED85E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/>
            </a:blip>
            <a:srcRect l="93197" b="68970"/>
            <a:stretch/>
          </p:blipFill>
          <p:spPr>
            <a:xfrm>
              <a:off x="4672910" y="1819952"/>
              <a:ext cx="45719" cy="342223"/>
            </a:xfrm>
            <a:prstGeom prst="rect">
              <a:avLst/>
            </a:prstGeom>
          </p:spPr>
        </p:pic>
      </p:grpSp>
      <p:pic>
        <p:nvPicPr>
          <p:cNvPr id="8" name="Bildobjekt 7">
            <a:extLst>
              <a:ext uri="{FF2B5EF4-FFF2-40B4-BE49-F238E27FC236}">
                <a16:creationId xmlns:a16="http://schemas.microsoft.com/office/drawing/2014/main" id="{CB55B743-1713-83F4-F966-838FE102BCD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62338" y="3232958"/>
            <a:ext cx="672061" cy="1102860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B46A9AB4-B16F-F546-AD61-4D8498C34BB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2337" y="3232958"/>
            <a:ext cx="1322277" cy="1102860"/>
          </a:xfrm>
          <a:prstGeom prst="rect">
            <a:avLst/>
          </a:prstGeom>
        </p:spPr>
      </p:pic>
      <p:sp>
        <p:nvSpPr>
          <p:cNvPr id="10" name="textruta 9">
            <a:extLst>
              <a:ext uri="{FF2B5EF4-FFF2-40B4-BE49-F238E27FC236}">
                <a16:creationId xmlns:a16="http://schemas.microsoft.com/office/drawing/2014/main" id="{E25F0A79-8B66-ED5A-3B6C-995717F8C228}"/>
              </a:ext>
            </a:extLst>
          </p:cNvPr>
          <p:cNvSpPr txBox="1"/>
          <p:nvPr/>
        </p:nvSpPr>
        <p:spPr>
          <a:xfrm>
            <a:off x="5603096" y="3135489"/>
            <a:ext cx="3074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 ser då att spegelbilden tillsammans med den ursprungliga bilden bildar bokstaven M. 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3067E6D0-1BB7-BAC0-0E02-598C3773088A}"/>
              </a:ext>
            </a:extLst>
          </p:cNvPr>
          <p:cNvSpPr txBox="1"/>
          <p:nvPr/>
        </p:nvSpPr>
        <p:spPr>
          <a:xfrm>
            <a:off x="1819194" y="5367131"/>
            <a:ext cx="6084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/>
              <a:t>Man säger då att bokstaven </a:t>
            </a:r>
            <a:r>
              <a:rPr lang="sv-SE" sz="2800" b="1" dirty="0"/>
              <a:t>M</a:t>
            </a:r>
            <a:r>
              <a:rPr lang="sv-SE" sz="2000" dirty="0"/>
              <a:t> är </a:t>
            </a:r>
            <a:r>
              <a:rPr lang="sv-SE" sz="2000" i="1" dirty="0">
                <a:solidFill>
                  <a:srgbClr val="C00000"/>
                </a:solidFill>
              </a:rPr>
              <a:t>symmetrisk</a:t>
            </a:r>
            <a:r>
              <a:rPr lang="sv-SE" sz="2000" i="1" dirty="0"/>
              <a:t> </a:t>
            </a:r>
            <a:r>
              <a:rPr lang="sv-SE" sz="2000" dirty="0"/>
              <a:t>och den linje som är vår speglingslinje kallas </a:t>
            </a:r>
            <a:r>
              <a:rPr lang="sv-SE" sz="2000" i="1" dirty="0">
                <a:solidFill>
                  <a:srgbClr val="C00000"/>
                </a:solidFill>
              </a:rPr>
              <a:t>symmetrilinje</a:t>
            </a:r>
            <a:r>
              <a:rPr lang="sv-SE" sz="2000" dirty="0"/>
              <a:t>.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B18F28C5-88DC-3376-4309-CD831115E25F}"/>
              </a:ext>
            </a:extLst>
          </p:cNvPr>
          <p:cNvSpPr/>
          <p:nvPr/>
        </p:nvSpPr>
        <p:spPr>
          <a:xfrm>
            <a:off x="2960316" y="246946"/>
            <a:ext cx="32256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Spegling och symmetri</a:t>
            </a:r>
          </a:p>
        </p:txBody>
      </p:sp>
    </p:spTree>
    <p:extLst>
      <p:ext uri="{BB962C8B-B14F-4D97-AF65-F5344CB8AC3E}">
        <p14:creationId xmlns:p14="http://schemas.microsoft.com/office/powerpoint/2010/main" val="358433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B133C610-78EF-5A17-56FB-3259FDF1D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7987" y="4231646"/>
            <a:ext cx="2228889" cy="1969061"/>
          </a:xfrm>
          <a:prstGeom prst="rect">
            <a:avLst/>
          </a:prstGeom>
        </p:spPr>
      </p:pic>
      <p:sp>
        <p:nvSpPr>
          <p:cNvPr id="3" name="textruta 2">
            <a:extLst>
              <a:ext uri="{FF2B5EF4-FFF2-40B4-BE49-F238E27FC236}">
                <a16:creationId xmlns:a16="http://schemas.microsoft.com/office/drawing/2014/main" id="{17D99058-B3A7-1E9E-A417-98CF0012295F}"/>
              </a:ext>
            </a:extLst>
          </p:cNvPr>
          <p:cNvSpPr txBox="1"/>
          <p:nvPr/>
        </p:nvSpPr>
        <p:spPr>
          <a:xfrm>
            <a:off x="1987358" y="4079908"/>
            <a:ext cx="3165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Ibland kan en symmetrisk figur ha fler än en symmetrilinje.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A453B0B4-BEE6-F1FC-958C-7767F2C1FE44}"/>
              </a:ext>
            </a:extLst>
          </p:cNvPr>
          <p:cNvSpPr txBox="1"/>
          <p:nvPr/>
        </p:nvSpPr>
        <p:spPr>
          <a:xfrm>
            <a:off x="1987358" y="4780304"/>
            <a:ext cx="2176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I den här figuren finns det </a:t>
            </a:r>
            <a:r>
              <a:rPr lang="sv-SE" dirty="0">
                <a:solidFill>
                  <a:srgbClr val="C00000"/>
                </a:solidFill>
              </a:rPr>
              <a:t>tre stycken</a:t>
            </a:r>
            <a:r>
              <a:rPr lang="sv-SE" dirty="0"/>
              <a:t>. 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3748FDF4-AB43-F47B-F65B-C2728884B30F}"/>
              </a:ext>
            </a:extLst>
          </p:cNvPr>
          <p:cNvSpPr txBox="1"/>
          <p:nvPr/>
        </p:nvSpPr>
        <p:spPr>
          <a:xfrm>
            <a:off x="1311015" y="451243"/>
            <a:ext cx="25119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du placerar en spegel på symmetrilinjen i en symmetrisk figur ser du i spegeln en bild som är identisk med det som speglas, förutom att den är spegelvänd.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80986A17-10FF-30F9-D0E2-D0D2E7B9802F}"/>
              </a:ext>
            </a:extLst>
          </p:cNvPr>
          <p:cNvSpPr txBox="1"/>
          <p:nvPr/>
        </p:nvSpPr>
        <p:spPr>
          <a:xfrm>
            <a:off x="2540335" y="3113730"/>
            <a:ext cx="3896673" cy="369332"/>
          </a:xfrm>
          <a:prstGeom prst="rect">
            <a:avLst/>
          </a:prstGeom>
          <a:noFill/>
          <a:ln w="28575">
            <a:solidFill>
              <a:srgbClr val="8E2503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/>
              <a:t>En sådan figur sägs ha </a:t>
            </a:r>
            <a:r>
              <a:rPr lang="sv-SE" i="1" dirty="0"/>
              <a:t>spegelsymmetri</a:t>
            </a:r>
            <a:r>
              <a:rPr lang="sv-SE" dirty="0"/>
              <a:t>. 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477D63BE-F32C-0F43-3F1F-166D3C172166}"/>
              </a:ext>
            </a:extLst>
          </p:cNvPr>
          <p:cNvGrpSpPr/>
          <p:nvPr/>
        </p:nvGrpSpPr>
        <p:grpSpPr>
          <a:xfrm>
            <a:off x="4140929" y="511245"/>
            <a:ext cx="2762433" cy="1839009"/>
            <a:chOff x="1095192" y="0"/>
            <a:chExt cx="10001616" cy="6858000"/>
          </a:xfrm>
        </p:grpSpPr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D9D64B7F-6AE1-45FF-E426-5AA15CE74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5192" y="0"/>
              <a:ext cx="10001616" cy="6858000"/>
            </a:xfrm>
            <a:prstGeom prst="rect">
              <a:avLst/>
            </a:prstGeom>
          </p:spPr>
        </p:pic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19DA570E-3C31-D053-956F-B769C8193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37696" y="5031454"/>
              <a:ext cx="1765300" cy="901700"/>
            </a:xfrm>
            <a:prstGeom prst="rect">
              <a:avLst/>
            </a:prstGeom>
          </p:spPr>
        </p:pic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C9CBE394-6797-3380-E77A-ACE6703200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74678" y="5075179"/>
              <a:ext cx="1765300" cy="901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888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>
            <a:extLst>
              <a:ext uri="{FF2B5EF4-FFF2-40B4-BE49-F238E27FC236}">
                <a16:creationId xmlns:a16="http://schemas.microsoft.com/office/drawing/2014/main" id="{117F8D60-12CC-C8F2-496D-997CDC7F9497}"/>
              </a:ext>
            </a:extLst>
          </p:cNvPr>
          <p:cNvSpPr txBox="1"/>
          <p:nvPr/>
        </p:nvSpPr>
        <p:spPr>
          <a:xfrm>
            <a:off x="3750153" y="178802"/>
            <a:ext cx="1218981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Spegling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1FBFA835-62A9-2AC5-C226-31165D16FD50}"/>
              </a:ext>
            </a:extLst>
          </p:cNvPr>
          <p:cNvGrpSpPr/>
          <p:nvPr/>
        </p:nvGrpSpPr>
        <p:grpSpPr>
          <a:xfrm>
            <a:off x="1374660" y="431987"/>
            <a:ext cx="7349571" cy="2186887"/>
            <a:chOff x="3572760" y="809528"/>
            <a:chExt cx="7349571" cy="2186887"/>
          </a:xfrm>
        </p:grpSpPr>
        <p:sp>
          <p:nvSpPr>
            <p:cNvPr id="6" name="textruta 5">
              <a:extLst>
                <a:ext uri="{FF2B5EF4-FFF2-40B4-BE49-F238E27FC236}">
                  <a16:creationId xmlns:a16="http://schemas.microsoft.com/office/drawing/2014/main" id="{1FE3F0D7-FE94-4F21-128A-F6B96C2C4078}"/>
                </a:ext>
              </a:extLst>
            </p:cNvPr>
            <p:cNvSpPr txBox="1"/>
            <p:nvPr/>
          </p:nvSpPr>
          <p:spPr>
            <a:xfrm>
              <a:off x="3572760" y="1441307"/>
              <a:ext cx="42945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Vid spegling i en vanlig spegel blir bilden lika stor som originalet. Den enda skillnaden är att höger och vänster bytt plats. </a:t>
              </a:r>
            </a:p>
          </p:txBody>
        </p:sp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83475FA4-D7EC-F90D-953E-2FF8896BB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91589" y="809528"/>
              <a:ext cx="2830742" cy="2186887"/>
            </a:xfrm>
            <a:prstGeom prst="rect">
              <a:avLst/>
            </a:prstGeom>
          </p:spPr>
        </p:pic>
      </p:grpSp>
      <p:pic>
        <p:nvPicPr>
          <p:cNvPr id="8" name="Bildobjekt 7">
            <a:extLst>
              <a:ext uri="{FF2B5EF4-FFF2-40B4-BE49-F238E27FC236}">
                <a16:creationId xmlns:a16="http://schemas.microsoft.com/office/drawing/2014/main" id="{A84EF255-23C6-D4D0-0EB3-38D163A0CF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r="7698"/>
          <a:stretch/>
        </p:blipFill>
        <p:spPr>
          <a:xfrm>
            <a:off x="3063144" y="3257317"/>
            <a:ext cx="1710006" cy="2806680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0A9C6BB1-8AF3-785A-1136-B48973985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802" y="3314437"/>
            <a:ext cx="380776" cy="2818614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D7AF868F-0675-2F6A-954E-D1080CCD57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l="18484" t="4093" r="1846" b="26019"/>
          <a:stretch/>
        </p:blipFill>
        <p:spPr>
          <a:xfrm>
            <a:off x="3406846" y="3385981"/>
            <a:ext cx="1335341" cy="1993107"/>
          </a:xfrm>
          <a:prstGeom prst="rect">
            <a:avLst/>
          </a:prstGeom>
        </p:spPr>
      </p:pic>
      <p:grpSp>
        <p:nvGrpSpPr>
          <p:cNvPr id="11" name="Grupp 10">
            <a:extLst>
              <a:ext uri="{FF2B5EF4-FFF2-40B4-BE49-F238E27FC236}">
                <a16:creationId xmlns:a16="http://schemas.microsoft.com/office/drawing/2014/main" id="{9324EB79-4D74-D813-EB14-55065FB05AA8}"/>
              </a:ext>
            </a:extLst>
          </p:cNvPr>
          <p:cNvGrpSpPr/>
          <p:nvPr/>
        </p:nvGrpSpPr>
        <p:grpSpPr>
          <a:xfrm>
            <a:off x="4773149" y="3628442"/>
            <a:ext cx="1271805" cy="2032031"/>
            <a:chOff x="5306080" y="3717894"/>
            <a:chExt cx="1271805" cy="2032031"/>
          </a:xfrm>
        </p:grpSpPr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EFBC78E3-8199-B81C-DD59-5A14EB898E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alphaModFix/>
            </a:blip>
            <a:srcRect l="4005" t="9656" r="15124" b="15833"/>
            <a:stretch/>
          </p:blipFill>
          <p:spPr>
            <a:xfrm>
              <a:off x="5306080" y="3717894"/>
              <a:ext cx="1271805" cy="2032031"/>
            </a:xfrm>
            <a:prstGeom prst="rect">
              <a:avLst/>
            </a:prstGeom>
          </p:spPr>
        </p:pic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5B65FA9B-7414-9945-338D-E51BDDC2DB57}"/>
                </a:ext>
              </a:extLst>
            </p:cNvPr>
            <p:cNvSpPr/>
            <p:nvPr/>
          </p:nvSpPr>
          <p:spPr>
            <a:xfrm rot="1204783">
              <a:off x="6196140" y="3900665"/>
              <a:ext cx="342838" cy="184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464F83B3-35F6-AEAA-DFC4-87218FCF6C9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</a:blip>
          <a:srcRect l="4005" t="9656" b="15833"/>
          <a:stretch/>
        </p:blipFill>
        <p:spPr>
          <a:xfrm>
            <a:off x="4773148" y="3627179"/>
            <a:ext cx="1509660" cy="2032031"/>
          </a:xfrm>
          <a:prstGeom prst="rect">
            <a:avLst/>
          </a:prstGeom>
        </p:spPr>
      </p:pic>
      <p:sp>
        <p:nvSpPr>
          <p:cNvPr id="16" name="textruta 15">
            <a:extLst>
              <a:ext uri="{FF2B5EF4-FFF2-40B4-BE49-F238E27FC236}">
                <a16:creationId xmlns:a16="http://schemas.microsoft.com/office/drawing/2014/main" id="{21126128-79EA-CC05-9BDB-DDAFCDC63B0C}"/>
              </a:ext>
            </a:extLst>
          </p:cNvPr>
          <p:cNvSpPr txBox="1"/>
          <p:nvPr/>
        </p:nvSpPr>
        <p:spPr>
          <a:xfrm>
            <a:off x="333240" y="3851991"/>
            <a:ext cx="297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På vänster sida om </a:t>
            </a:r>
            <a:r>
              <a:rPr lang="sv-SE" sz="1400" i="1" dirty="0"/>
              <a:t>speglingslinjen </a:t>
            </a:r>
            <a:r>
              <a:rPr lang="sv-SE" sz="1400" dirty="0"/>
              <a:t>(spegeln) finns sträckan </a:t>
            </a:r>
            <a:r>
              <a:rPr lang="sv-SE" sz="1400" i="1" dirty="0"/>
              <a:t>AB</a:t>
            </a:r>
            <a:r>
              <a:rPr lang="sv-SE" sz="1400" dirty="0"/>
              <a:t>.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CD9C18CB-01D7-4BF3-AB18-B924C13E7983}"/>
              </a:ext>
            </a:extLst>
          </p:cNvPr>
          <p:cNvSpPr txBox="1"/>
          <p:nvPr/>
        </p:nvSpPr>
        <p:spPr>
          <a:xfrm>
            <a:off x="330477" y="4487887"/>
            <a:ext cx="3306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Om vi ska konstruera en </a:t>
            </a:r>
            <a:r>
              <a:rPr lang="sv-SE" sz="1400" i="1" dirty="0"/>
              <a:t>spegelbild </a:t>
            </a:r>
            <a:r>
              <a:rPr lang="sv-SE" sz="1400" dirty="0"/>
              <a:t>av sträckan </a:t>
            </a:r>
            <a:r>
              <a:rPr lang="sv-SE" sz="1400" i="1" dirty="0"/>
              <a:t>AB </a:t>
            </a:r>
            <a:r>
              <a:rPr lang="sv-SE" sz="1400" dirty="0"/>
              <a:t>mäter vi det vinkelräta avståndet från speglingslinjen till </a:t>
            </a:r>
            <a:r>
              <a:rPr lang="sv-SE" sz="1400" i="1" dirty="0"/>
              <a:t>A </a:t>
            </a:r>
            <a:r>
              <a:rPr lang="sv-SE" sz="1400" dirty="0"/>
              <a:t>och </a:t>
            </a:r>
            <a:r>
              <a:rPr lang="sv-SE" sz="1400" i="1" dirty="0"/>
              <a:t>B</a:t>
            </a:r>
            <a:r>
              <a:rPr lang="sv-SE" sz="1400" dirty="0"/>
              <a:t>. 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B948A3BC-D87C-7F67-EFD9-87F7125C4E53}"/>
              </a:ext>
            </a:extLst>
          </p:cNvPr>
          <p:cNvSpPr txBox="1"/>
          <p:nvPr/>
        </p:nvSpPr>
        <p:spPr>
          <a:xfrm>
            <a:off x="6769362" y="3636547"/>
            <a:ext cx="2200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Sedan sätter vi ut punkten </a:t>
            </a:r>
            <a:r>
              <a:rPr lang="sv-SE" sz="1400" i="1" dirty="0"/>
              <a:t>A</a:t>
            </a:r>
            <a:r>
              <a:rPr lang="sv-SE" sz="1400" baseline="-25000" dirty="0"/>
              <a:t>1</a:t>
            </a:r>
            <a:r>
              <a:rPr lang="sv-SE" sz="1400" dirty="0"/>
              <a:t> och </a:t>
            </a:r>
            <a:r>
              <a:rPr lang="sv-SE" sz="1400" i="1" dirty="0"/>
              <a:t>B</a:t>
            </a:r>
            <a:r>
              <a:rPr lang="sv-SE" sz="1400" baseline="-25000" dirty="0"/>
              <a:t>1</a:t>
            </a:r>
            <a:r>
              <a:rPr lang="sv-SE" sz="1400" i="1" dirty="0"/>
              <a:t> </a:t>
            </a:r>
            <a:r>
              <a:rPr lang="sv-SE" sz="1400" dirty="0"/>
              <a:t>på andra sidan speglingslinjen. 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72DFDFDB-950F-AC05-0041-BBD7CCEB8CB6}"/>
              </a:ext>
            </a:extLst>
          </p:cNvPr>
          <p:cNvSpPr txBox="1"/>
          <p:nvPr/>
        </p:nvSpPr>
        <p:spPr>
          <a:xfrm>
            <a:off x="6769362" y="4781049"/>
            <a:ext cx="1954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Till sist sammanbinder vi punkterna </a:t>
            </a:r>
            <a:r>
              <a:rPr lang="sv-SE" sz="1400" i="1" dirty="0"/>
              <a:t>A</a:t>
            </a:r>
            <a:r>
              <a:rPr lang="sv-SE" sz="1400" baseline="-25000" dirty="0"/>
              <a:t>1</a:t>
            </a:r>
            <a:r>
              <a:rPr lang="sv-SE" sz="1400" dirty="0"/>
              <a:t> och </a:t>
            </a:r>
            <a:r>
              <a:rPr lang="sv-SE" sz="1400" i="1" dirty="0"/>
              <a:t>B</a:t>
            </a:r>
            <a:r>
              <a:rPr lang="sv-SE" sz="1400" baseline="-25000" dirty="0"/>
              <a:t>1</a:t>
            </a:r>
            <a:r>
              <a:rPr lang="sv-SE" sz="1400" dirty="0"/>
              <a:t> . 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96A73DD7-8617-F296-F524-B5C9E7194521}"/>
              </a:ext>
            </a:extLst>
          </p:cNvPr>
          <p:cNvSpPr txBox="1"/>
          <p:nvPr/>
        </p:nvSpPr>
        <p:spPr>
          <a:xfrm>
            <a:off x="2672097" y="6184893"/>
            <a:ext cx="4140180" cy="338554"/>
          </a:xfrm>
          <a:prstGeom prst="rect">
            <a:avLst/>
          </a:prstGeom>
          <a:noFill/>
          <a:ln w="28575">
            <a:solidFill>
              <a:srgbClr val="8E2503"/>
            </a:solidFill>
          </a:ln>
        </p:spPr>
        <p:txBody>
          <a:bodyPr wrap="square" rtlCol="0">
            <a:spAutoFit/>
          </a:bodyPr>
          <a:lstStyle/>
          <a:p>
            <a:r>
              <a:rPr lang="sv-SE" sz="1600" dirty="0"/>
              <a:t>Sträckan </a:t>
            </a:r>
            <a:r>
              <a:rPr lang="sv-SE" sz="1600" i="1" dirty="0"/>
              <a:t>A</a:t>
            </a:r>
            <a:r>
              <a:rPr lang="sv-SE" sz="1600" baseline="-25000" dirty="0"/>
              <a:t>1</a:t>
            </a:r>
            <a:r>
              <a:rPr lang="sv-SE" sz="1600" i="1" dirty="0"/>
              <a:t>B</a:t>
            </a:r>
            <a:r>
              <a:rPr lang="sv-SE" sz="1600" baseline="-25000" dirty="0"/>
              <a:t>1</a:t>
            </a:r>
            <a:r>
              <a:rPr lang="sv-SE" sz="1600" dirty="0"/>
              <a:t> är en </a:t>
            </a:r>
            <a:r>
              <a:rPr lang="sv-SE" sz="1600" dirty="0">
                <a:solidFill>
                  <a:srgbClr val="C00000"/>
                </a:solidFill>
              </a:rPr>
              <a:t>spegelbild</a:t>
            </a:r>
            <a:r>
              <a:rPr lang="sv-SE" sz="1600" dirty="0"/>
              <a:t> av sträckan </a:t>
            </a:r>
            <a:r>
              <a:rPr lang="sv-SE" sz="1600" i="1" dirty="0"/>
              <a:t>AB</a:t>
            </a:r>
            <a:r>
              <a:rPr lang="sv-SE" sz="1600" dirty="0"/>
              <a:t>.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54FF603E-6E30-0AE8-7C17-8E341AAA4B80}"/>
              </a:ext>
            </a:extLst>
          </p:cNvPr>
          <p:cNvSpPr/>
          <p:nvPr/>
        </p:nvSpPr>
        <p:spPr>
          <a:xfrm rot="17484427">
            <a:off x="5089988" y="4560644"/>
            <a:ext cx="1437794" cy="10366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D5162747-D626-F82A-86AC-0B013C2F3FED}"/>
              </a:ext>
            </a:extLst>
          </p:cNvPr>
          <p:cNvSpPr txBox="1"/>
          <p:nvPr/>
        </p:nvSpPr>
        <p:spPr>
          <a:xfrm>
            <a:off x="326101" y="5300699"/>
            <a:ext cx="2938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Sedan ritar vi ut lika långa sträckor på andra sidan av speglingslinjen.</a:t>
            </a:r>
          </a:p>
        </p:txBody>
      </p:sp>
      <p:grpSp>
        <p:nvGrpSpPr>
          <p:cNvPr id="23" name="Grupp 22">
            <a:extLst>
              <a:ext uri="{FF2B5EF4-FFF2-40B4-BE49-F238E27FC236}">
                <a16:creationId xmlns:a16="http://schemas.microsoft.com/office/drawing/2014/main" id="{059F013C-14A4-3882-ABEF-E17CCA65F0B7}"/>
              </a:ext>
            </a:extLst>
          </p:cNvPr>
          <p:cNvGrpSpPr/>
          <p:nvPr/>
        </p:nvGrpSpPr>
        <p:grpSpPr>
          <a:xfrm>
            <a:off x="4030354" y="2718743"/>
            <a:ext cx="1485588" cy="667238"/>
            <a:chOff x="6585150" y="4017045"/>
            <a:chExt cx="1485588" cy="667238"/>
          </a:xfrm>
        </p:grpSpPr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0ED646EB-B308-EA07-B8E2-389A5D1BA29A}"/>
                </a:ext>
              </a:extLst>
            </p:cNvPr>
            <p:cNvSpPr txBox="1"/>
            <p:nvPr/>
          </p:nvSpPr>
          <p:spPr>
            <a:xfrm>
              <a:off x="6585150" y="4017045"/>
              <a:ext cx="1485588" cy="369332"/>
            </a:xfrm>
            <a:prstGeom prst="rect">
              <a:avLst/>
            </a:prstGeom>
            <a:noFill/>
            <a:ln w="19050">
              <a:solidFill>
                <a:srgbClr val="A6000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i="1" dirty="0"/>
                <a:t>Speglingslinje</a:t>
              </a:r>
              <a:endParaRPr lang="sv-SE" b="1" dirty="0">
                <a:solidFill>
                  <a:srgbClr val="9E0204"/>
                </a:solidFill>
              </a:endParaRPr>
            </a:p>
          </p:txBody>
        </p:sp>
        <p:cxnSp>
          <p:nvCxnSpPr>
            <p:cNvPr id="25" name="Rak pil 24">
              <a:extLst>
                <a:ext uri="{FF2B5EF4-FFF2-40B4-BE49-F238E27FC236}">
                  <a16:creationId xmlns:a16="http://schemas.microsoft.com/office/drawing/2014/main" id="{A4FABEB9-335D-3241-B2B3-51CDDA91032C}"/>
                </a:ext>
              </a:extLst>
            </p:cNvPr>
            <p:cNvCxnSpPr>
              <a:cxnSpLocks/>
            </p:cNvCxnSpPr>
            <p:nvPr/>
          </p:nvCxnSpPr>
          <p:spPr>
            <a:xfrm>
              <a:off x="7206382" y="4386377"/>
              <a:ext cx="90601" cy="297906"/>
            </a:xfrm>
            <a:prstGeom prst="straightConnector1">
              <a:avLst/>
            </a:prstGeom>
            <a:ln w="19050">
              <a:solidFill>
                <a:srgbClr val="A6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9711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7" grpId="0"/>
      <p:bldP spid="18" grpId="0"/>
      <p:bldP spid="19" grpId="0"/>
      <p:bldP spid="20" grpId="0" animBg="1"/>
      <p:bldP spid="21" grpId="0" animBg="1"/>
      <p:bldP spid="21" grpId="1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29342CCF-95B2-E9F5-B095-29A933F9DDF3}"/>
              </a:ext>
            </a:extLst>
          </p:cNvPr>
          <p:cNvSpPr/>
          <p:nvPr/>
        </p:nvSpPr>
        <p:spPr>
          <a:xfrm>
            <a:off x="3694228" y="43910"/>
            <a:ext cx="1943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 Likformighet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64696FA7-F7E8-ABC8-90DC-5D850F10EACF}"/>
              </a:ext>
            </a:extLst>
          </p:cNvPr>
          <p:cNvSpPr/>
          <p:nvPr/>
        </p:nvSpPr>
        <p:spPr>
          <a:xfrm>
            <a:off x="2360829" y="591713"/>
            <a:ext cx="50316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man gör en avbildning i en viss skala får bilden samma form som det föremål som avbildas.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A1B327E-64F7-410C-D0FE-F6A04C47D1B5}"/>
              </a:ext>
            </a:extLst>
          </p:cNvPr>
          <p:cNvSpPr/>
          <p:nvPr/>
        </p:nvSpPr>
        <p:spPr>
          <a:xfrm>
            <a:off x="150297" y="1398431"/>
            <a:ext cx="46159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säger att bild och föremål är </a:t>
            </a:r>
            <a:r>
              <a:rPr lang="sv-SE" i="1" dirty="0">
                <a:solidFill>
                  <a:srgbClr val="C00000"/>
                </a:solidFill>
              </a:rPr>
              <a:t>likformiga</a:t>
            </a:r>
            <a:r>
              <a:rPr lang="sv-SE" i="1" dirty="0"/>
              <a:t>. </a:t>
            </a:r>
            <a:endParaRPr lang="sv-SE" dirty="0"/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9E1C6FF2-6E1A-8D82-40EF-62A05DDB0D13}"/>
              </a:ext>
            </a:extLst>
          </p:cNvPr>
          <p:cNvSpPr/>
          <p:nvPr/>
        </p:nvSpPr>
        <p:spPr>
          <a:xfrm>
            <a:off x="4379260" y="1398431"/>
            <a:ext cx="46159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Bilderna visar två rektanglar som är likformiga. </a:t>
            </a: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EB991B9C-B4BE-919A-1A8C-900359F3CE61}"/>
              </a:ext>
            </a:extLst>
          </p:cNvPr>
          <p:cNvGrpSpPr/>
          <p:nvPr/>
        </p:nvGrpSpPr>
        <p:grpSpPr>
          <a:xfrm>
            <a:off x="168044" y="2074646"/>
            <a:ext cx="1543230" cy="820759"/>
            <a:chOff x="4321142" y="3174506"/>
            <a:chExt cx="1543230" cy="820759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A9F2352C-2BFC-79D3-CD29-AE2CD248D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35253" y="3257500"/>
              <a:ext cx="888855" cy="459544"/>
            </a:xfrm>
            <a:prstGeom prst="rect">
              <a:avLst/>
            </a:prstGeom>
          </p:spPr>
        </p:pic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D0736B94-0A1E-9E15-894B-657AD6E15D60}"/>
                </a:ext>
              </a:extLst>
            </p:cNvPr>
            <p:cNvSpPr/>
            <p:nvPr/>
          </p:nvSpPr>
          <p:spPr>
            <a:xfrm>
              <a:off x="4321142" y="3297617"/>
              <a:ext cx="38696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1 </a:t>
              </a:r>
            </a:p>
          </p:txBody>
        </p:sp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FD4F72AF-3AA9-05B8-CCAB-5B1F5AED9E57}"/>
                </a:ext>
              </a:extLst>
            </p:cNvPr>
            <p:cNvSpPr/>
            <p:nvPr/>
          </p:nvSpPr>
          <p:spPr>
            <a:xfrm>
              <a:off x="4842622" y="3625933"/>
              <a:ext cx="38696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2 </a:t>
              </a:r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7F56E5E6-3B51-5DA7-41B6-A33DBEB04008}"/>
                </a:ext>
              </a:extLst>
            </p:cNvPr>
            <p:cNvSpPr/>
            <p:nvPr/>
          </p:nvSpPr>
          <p:spPr>
            <a:xfrm>
              <a:off x="5345199" y="3174506"/>
              <a:ext cx="51917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(cm)</a:t>
              </a:r>
            </a:p>
          </p:txBody>
        </p:sp>
      </p:grpSp>
      <p:grpSp>
        <p:nvGrpSpPr>
          <p:cNvPr id="11" name="Grupp 10">
            <a:extLst>
              <a:ext uri="{FF2B5EF4-FFF2-40B4-BE49-F238E27FC236}">
                <a16:creationId xmlns:a16="http://schemas.microsoft.com/office/drawing/2014/main" id="{37E632EB-3DB5-2420-3B96-92A253D9CF1F}"/>
              </a:ext>
            </a:extLst>
          </p:cNvPr>
          <p:cNvGrpSpPr/>
          <p:nvPr/>
        </p:nvGrpSpPr>
        <p:grpSpPr>
          <a:xfrm>
            <a:off x="1606499" y="2053354"/>
            <a:ext cx="3270137" cy="1592610"/>
            <a:chOff x="5856878" y="3152525"/>
            <a:chExt cx="3270137" cy="1592610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2EBE805A-0462-34C6-3FC8-0645304A8CAE}"/>
                </a:ext>
              </a:extLst>
            </p:cNvPr>
            <p:cNvGrpSpPr/>
            <p:nvPr/>
          </p:nvGrpSpPr>
          <p:grpSpPr>
            <a:xfrm>
              <a:off x="5856878" y="3152525"/>
              <a:ext cx="3270137" cy="1592610"/>
              <a:chOff x="3645581" y="3152525"/>
              <a:chExt cx="3270137" cy="1592610"/>
            </a:xfrm>
          </p:grpSpPr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9D21B592-664B-3804-8DC0-2C5F9845B28B}"/>
                  </a:ext>
                </a:extLst>
              </p:cNvPr>
              <p:cNvSpPr/>
              <p:nvPr/>
            </p:nvSpPr>
            <p:spPr>
              <a:xfrm>
                <a:off x="3645581" y="3590696"/>
                <a:ext cx="3869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3 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E61179B1-C6B3-6C5C-859F-9804B36CAA5B}"/>
                  </a:ext>
                </a:extLst>
              </p:cNvPr>
              <p:cNvSpPr/>
              <p:nvPr/>
            </p:nvSpPr>
            <p:spPr>
              <a:xfrm>
                <a:off x="4957464" y="4375803"/>
                <a:ext cx="3869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6 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C6163E69-2B73-A894-D942-1544E659BD26}"/>
                  </a:ext>
                </a:extLst>
              </p:cNvPr>
              <p:cNvSpPr/>
              <p:nvPr/>
            </p:nvSpPr>
            <p:spPr>
              <a:xfrm>
                <a:off x="6244905" y="3152525"/>
                <a:ext cx="6708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(cm)</a:t>
                </a:r>
              </a:p>
            </p:txBody>
          </p:sp>
        </p:grpSp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4A5530BA-F741-B1D5-9C78-6B91305EB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80101" y="3233199"/>
              <a:ext cx="2451640" cy="1246596"/>
            </a:xfrm>
            <a:prstGeom prst="rect">
              <a:avLst/>
            </a:prstGeom>
          </p:spPr>
        </p:pic>
      </p:grpSp>
      <p:sp>
        <p:nvSpPr>
          <p:cNvPr id="17" name="Rektangel 16">
            <a:extLst>
              <a:ext uri="{FF2B5EF4-FFF2-40B4-BE49-F238E27FC236}">
                <a16:creationId xmlns:a16="http://schemas.microsoft.com/office/drawing/2014/main" id="{085F512F-197D-9071-F517-6217071635DB}"/>
              </a:ext>
            </a:extLst>
          </p:cNvPr>
          <p:cNvSpPr/>
          <p:nvPr/>
        </p:nvSpPr>
        <p:spPr>
          <a:xfrm>
            <a:off x="4810534" y="1953035"/>
            <a:ext cx="4458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Alla sträckor i den större rektangeln är</a:t>
            </a:r>
            <a:r>
              <a:rPr lang="sv-SE" dirty="0">
                <a:solidFill>
                  <a:srgbClr val="C00000"/>
                </a:solidFill>
              </a:rPr>
              <a:t> 3 </a:t>
            </a:r>
            <a:r>
              <a:rPr lang="sv-SE" dirty="0"/>
              <a:t>gånger så långa som i den mindre rektangeln. 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85F75BDB-AFCD-B193-25BE-788D9D3D5944}"/>
              </a:ext>
            </a:extLst>
          </p:cNvPr>
          <p:cNvGrpSpPr/>
          <p:nvPr/>
        </p:nvGrpSpPr>
        <p:grpSpPr>
          <a:xfrm>
            <a:off x="5471150" y="2640522"/>
            <a:ext cx="1224245" cy="698702"/>
            <a:chOff x="4718872" y="3804931"/>
            <a:chExt cx="1224245" cy="698702"/>
          </a:xfrm>
        </p:grpSpPr>
        <p:grpSp>
          <p:nvGrpSpPr>
            <p:cNvPr id="19" name="Grupp 18">
              <a:extLst>
                <a:ext uri="{FF2B5EF4-FFF2-40B4-BE49-F238E27FC236}">
                  <a16:creationId xmlns:a16="http://schemas.microsoft.com/office/drawing/2014/main" id="{94430342-4C1C-FF32-AF64-8FCFFE7811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8872" y="3804931"/>
              <a:ext cx="1224245" cy="698702"/>
              <a:chOff x="3682638" y="1837732"/>
              <a:chExt cx="1224245" cy="698900"/>
            </a:xfrm>
          </p:grpSpPr>
          <p:sp>
            <p:nvSpPr>
              <p:cNvPr id="22" name="textruta 8">
                <a:extLst>
                  <a:ext uri="{FF2B5EF4-FFF2-40B4-BE49-F238E27FC236}">
                    <a16:creationId xmlns:a16="http://schemas.microsoft.com/office/drawing/2014/main" id="{79C96908-9CCB-3C63-BC35-D06119FBA4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2638" y="1837732"/>
                <a:ext cx="1224245" cy="400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2000" dirty="0">
                    <a:latin typeface="+mn-lt"/>
                    <a:cs typeface="Bradley Hand Bold"/>
                  </a:rPr>
                  <a:t> 3 cm</a:t>
                </a:r>
              </a:p>
            </p:txBody>
          </p:sp>
          <p:sp>
            <p:nvSpPr>
              <p:cNvPr id="23" name="textruta 9">
                <a:extLst>
                  <a:ext uri="{FF2B5EF4-FFF2-40B4-BE49-F238E27FC236}">
                    <a16:creationId xmlns:a16="http://schemas.microsoft.com/office/drawing/2014/main" id="{1EE6E9B5-5E38-24C7-3FE9-A6A3A1F9191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46881" y="2136409"/>
                <a:ext cx="689227" cy="400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2000" dirty="0">
                    <a:latin typeface="+mn-lt"/>
                    <a:cs typeface="Bradley Hand Bold"/>
                  </a:rPr>
                  <a:t>1 cm</a:t>
                </a:r>
              </a:p>
            </p:txBody>
          </p:sp>
          <p:cxnSp>
            <p:nvCxnSpPr>
              <p:cNvPr id="24" name="Rak 23">
                <a:extLst>
                  <a:ext uri="{FF2B5EF4-FFF2-40B4-BE49-F238E27FC236}">
                    <a16:creationId xmlns:a16="http://schemas.microsoft.com/office/drawing/2014/main" id="{9E0A0125-C26A-2F32-0E6F-E671D464BD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722" y="2192363"/>
                <a:ext cx="484039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ruta 19">
              <a:extLst>
                <a:ext uri="{FF2B5EF4-FFF2-40B4-BE49-F238E27FC236}">
                  <a16:creationId xmlns:a16="http://schemas.microsoft.com/office/drawing/2014/main" id="{146CD21E-B352-FC68-5ABE-3A315CFBA7BE}"/>
                </a:ext>
              </a:extLst>
            </p:cNvPr>
            <p:cNvSpPr txBox="1"/>
            <p:nvPr/>
          </p:nvSpPr>
          <p:spPr>
            <a:xfrm>
              <a:off x="5315986" y="3954227"/>
              <a:ext cx="4403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cs typeface="Bradley Hand Bold"/>
                </a:rPr>
                <a:t>=</a:t>
              </a:r>
            </a:p>
          </p:txBody>
        </p:sp>
        <p:sp>
          <p:nvSpPr>
            <p:cNvPr id="21" name="textruta 9">
              <a:extLst>
                <a:ext uri="{FF2B5EF4-FFF2-40B4-BE49-F238E27FC236}">
                  <a16:creationId xmlns:a16="http://schemas.microsoft.com/office/drawing/2014/main" id="{8F3641B3-F1CA-190B-0A2C-9B8CBDE3DB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2342" y="3954227"/>
              <a:ext cx="36473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2000" dirty="0">
                  <a:solidFill>
                    <a:srgbClr val="C00000"/>
                  </a:solidFill>
                  <a:latin typeface="+mn-lt"/>
                  <a:cs typeface="Bradley Hand Bold"/>
                </a:rPr>
                <a:t>3</a:t>
              </a:r>
            </a:p>
          </p:txBody>
        </p:sp>
      </p:grpSp>
      <p:grpSp>
        <p:nvGrpSpPr>
          <p:cNvPr id="25" name="Grupp 24">
            <a:extLst>
              <a:ext uri="{FF2B5EF4-FFF2-40B4-BE49-F238E27FC236}">
                <a16:creationId xmlns:a16="http://schemas.microsoft.com/office/drawing/2014/main" id="{11D2DE96-E22B-0E6B-B242-2FED8B9EFBF1}"/>
              </a:ext>
            </a:extLst>
          </p:cNvPr>
          <p:cNvGrpSpPr/>
          <p:nvPr/>
        </p:nvGrpSpPr>
        <p:grpSpPr>
          <a:xfrm>
            <a:off x="7465595" y="2647154"/>
            <a:ext cx="1118204" cy="674088"/>
            <a:chOff x="4718873" y="3806383"/>
            <a:chExt cx="1118204" cy="674088"/>
          </a:xfrm>
        </p:grpSpPr>
        <p:grpSp>
          <p:nvGrpSpPr>
            <p:cNvPr id="26" name="Grupp 25">
              <a:extLst>
                <a:ext uri="{FF2B5EF4-FFF2-40B4-BE49-F238E27FC236}">
                  <a16:creationId xmlns:a16="http://schemas.microsoft.com/office/drawing/2014/main" id="{D9EE82F8-C0F1-EAD4-77B7-0EC6745D03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8873" y="3806383"/>
              <a:ext cx="714716" cy="674088"/>
              <a:chOff x="3682639" y="1839184"/>
              <a:chExt cx="714716" cy="674279"/>
            </a:xfrm>
          </p:grpSpPr>
          <p:sp>
            <p:nvSpPr>
              <p:cNvPr id="29" name="textruta 8">
                <a:extLst>
                  <a:ext uri="{FF2B5EF4-FFF2-40B4-BE49-F238E27FC236}">
                    <a16:creationId xmlns:a16="http://schemas.microsoft.com/office/drawing/2014/main" id="{36411E6F-249F-664D-19F4-A51FECEAE4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2639" y="1839184"/>
                <a:ext cx="714716" cy="400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2000" dirty="0">
                    <a:latin typeface="+mn-lt"/>
                    <a:cs typeface="Bradley Hand Bold"/>
                  </a:rPr>
                  <a:t>6 cm</a:t>
                </a:r>
              </a:p>
            </p:txBody>
          </p:sp>
          <p:sp>
            <p:nvSpPr>
              <p:cNvPr id="30" name="textruta 9">
                <a:extLst>
                  <a:ext uri="{FF2B5EF4-FFF2-40B4-BE49-F238E27FC236}">
                    <a16:creationId xmlns:a16="http://schemas.microsoft.com/office/drawing/2014/main" id="{4C1FCADA-6D7D-F820-8922-0423FCAF62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8127" y="2113240"/>
                <a:ext cx="689227" cy="400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2000" dirty="0">
                    <a:latin typeface="+mn-lt"/>
                    <a:cs typeface="Bradley Hand Bold"/>
                  </a:rPr>
                  <a:t>2 cm</a:t>
                </a:r>
              </a:p>
            </p:txBody>
          </p:sp>
          <p:cxnSp>
            <p:nvCxnSpPr>
              <p:cNvPr id="31" name="Rak 30">
                <a:extLst>
                  <a:ext uri="{FF2B5EF4-FFF2-40B4-BE49-F238E27FC236}">
                    <a16:creationId xmlns:a16="http://schemas.microsoft.com/office/drawing/2014/main" id="{22F97E05-6DD6-FE67-287C-811F774F32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722" y="2192363"/>
                <a:ext cx="484039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ruta 26">
              <a:extLst>
                <a:ext uri="{FF2B5EF4-FFF2-40B4-BE49-F238E27FC236}">
                  <a16:creationId xmlns:a16="http://schemas.microsoft.com/office/drawing/2014/main" id="{309270E1-A8A4-7FF0-55BC-B1F9F9080114}"/>
                </a:ext>
              </a:extLst>
            </p:cNvPr>
            <p:cNvSpPr txBox="1"/>
            <p:nvPr/>
          </p:nvSpPr>
          <p:spPr>
            <a:xfrm>
              <a:off x="5315986" y="3954227"/>
              <a:ext cx="4403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cs typeface="Bradley Hand Bold"/>
                </a:rPr>
                <a:t>=</a:t>
              </a:r>
            </a:p>
          </p:txBody>
        </p:sp>
        <p:sp>
          <p:nvSpPr>
            <p:cNvPr id="28" name="textruta 9">
              <a:extLst>
                <a:ext uri="{FF2B5EF4-FFF2-40B4-BE49-F238E27FC236}">
                  <a16:creationId xmlns:a16="http://schemas.microsoft.com/office/drawing/2014/main" id="{41FF526E-E687-DF15-8B65-8450CE36AE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2342" y="3954227"/>
              <a:ext cx="36473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2000" dirty="0">
                  <a:solidFill>
                    <a:srgbClr val="C00000"/>
                  </a:solidFill>
                  <a:latin typeface="+mn-lt"/>
                  <a:cs typeface="Bradley Hand Bold"/>
                </a:rPr>
                <a:t>3</a:t>
              </a:r>
            </a:p>
          </p:txBody>
        </p:sp>
      </p:grpSp>
      <p:grpSp>
        <p:nvGrpSpPr>
          <p:cNvPr id="32" name="Grupp 31">
            <a:extLst>
              <a:ext uri="{FF2B5EF4-FFF2-40B4-BE49-F238E27FC236}">
                <a16:creationId xmlns:a16="http://schemas.microsoft.com/office/drawing/2014/main" id="{A09F39F6-7135-525C-A565-53EA46FC45F5}"/>
              </a:ext>
            </a:extLst>
          </p:cNvPr>
          <p:cNvGrpSpPr/>
          <p:nvPr/>
        </p:nvGrpSpPr>
        <p:grpSpPr>
          <a:xfrm>
            <a:off x="1913771" y="3996646"/>
            <a:ext cx="6163946" cy="1129704"/>
            <a:chOff x="1183013" y="4523030"/>
            <a:chExt cx="6163946" cy="1129704"/>
          </a:xfrm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D5DE3182-60D2-6588-B09A-E3CEF40968EB}"/>
                </a:ext>
              </a:extLst>
            </p:cNvPr>
            <p:cNvSpPr/>
            <p:nvPr/>
          </p:nvSpPr>
          <p:spPr>
            <a:xfrm>
              <a:off x="1183013" y="4523030"/>
              <a:ext cx="6163946" cy="1129704"/>
            </a:xfrm>
            <a:prstGeom prst="rect">
              <a:avLst/>
            </a:prstGeom>
            <a:gradFill flip="none" rotWithShape="1">
              <a:gsLst>
                <a:gs pos="0">
                  <a:srgbClr val="FB9391">
                    <a:tint val="66000"/>
                    <a:satMod val="160000"/>
                  </a:srgbClr>
                </a:gs>
                <a:gs pos="26000">
                  <a:srgbClr val="FB9391">
                    <a:tint val="44500"/>
                    <a:satMod val="160000"/>
                    <a:alpha val="13000"/>
                  </a:srgbClr>
                </a:gs>
                <a:gs pos="100000">
                  <a:srgbClr val="FB9391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 dirty="0"/>
            </a:p>
          </p:txBody>
        </p:sp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4DBBA621-AF40-E44D-14C3-2F86659CF2A8}"/>
                </a:ext>
              </a:extLst>
            </p:cNvPr>
            <p:cNvSpPr/>
            <p:nvPr/>
          </p:nvSpPr>
          <p:spPr>
            <a:xfrm>
              <a:off x="1353040" y="4579059"/>
              <a:ext cx="52798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Allmänt gäller att två månghörningar är likformiga om </a:t>
              </a:r>
            </a:p>
          </p:txBody>
        </p:sp>
      </p:grpSp>
      <p:sp>
        <p:nvSpPr>
          <p:cNvPr id="35" name="Rektangel 34">
            <a:extLst>
              <a:ext uri="{FF2B5EF4-FFF2-40B4-BE49-F238E27FC236}">
                <a16:creationId xmlns:a16="http://schemas.microsoft.com/office/drawing/2014/main" id="{008615CE-02D1-6BBF-40E0-89CB54E72B28}"/>
              </a:ext>
            </a:extLst>
          </p:cNvPr>
          <p:cNvSpPr/>
          <p:nvPr/>
        </p:nvSpPr>
        <p:spPr>
          <a:xfrm>
            <a:off x="2316984" y="4392347"/>
            <a:ext cx="5859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• </a:t>
            </a:r>
            <a:r>
              <a:rPr lang="sv-SE" dirty="0">
                <a:solidFill>
                  <a:srgbClr val="C00000"/>
                </a:solidFill>
              </a:rPr>
              <a:t>proportionen </a:t>
            </a:r>
            <a:r>
              <a:rPr lang="sv-SE" dirty="0"/>
              <a:t>mellan motsvarande sträckor är densamma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FFEE18C4-05AD-7FF3-5B49-D12508945229}"/>
              </a:ext>
            </a:extLst>
          </p:cNvPr>
          <p:cNvSpPr/>
          <p:nvPr/>
        </p:nvSpPr>
        <p:spPr>
          <a:xfrm>
            <a:off x="2316984" y="4707598"/>
            <a:ext cx="4153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• motsvarande vinklar är lika stora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59A9C05C-6E35-1C75-986F-3306C293A83C}"/>
              </a:ext>
            </a:extLst>
          </p:cNvPr>
          <p:cNvSpPr/>
          <p:nvPr/>
        </p:nvSpPr>
        <p:spPr>
          <a:xfrm>
            <a:off x="5636594" y="5413195"/>
            <a:ext cx="3454189" cy="1077218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1600" dirty="0"/>
              <a:t>Dessa parallellogrammer är </a:t>
            </a:r>
            <a:r>
              <a:rPr lang="sv-SE" sz="1600" b="1" dirty="0"/>
              <a:t>inte</a:t>
            </a:r>
            <a:r>
              <a:rPr lang="sv-SE" sz="1600" dirty="0"/>
              <a:t> likformiga. Vinklarna är lika stora </a:t>
            </a:r>
            <a:r>
              <a:rPr lang="sv-SE" sz="1600" dirty="0">
                <a:solidFill>
                  <a:srgbClr val="C00000"/>
                </a:solidFill>
              </a:rPr>
              <a:t>MEN</a:t>
            </a:r>
            <a:r>
              <a:rPr lang="sv-SE" sz="1600" dirty="0"/>
              <a:t> proportionen mellan motsvarande sträckor inte är densamma.</a:t>
            </a:r>
          </a:p>
        </p:txBody>
      </p:sp>
      <p:grpSp>
        <p:nvGrpSpPr>
          <p:cNvPr id="38" name="Grupp 37">
            <a:extLst>
              <a:ext uri="{FF2B5EF4-FFF2-40B4-BE49-F238E27FC236}">
                <a16:creationId xmlns:a16="http://schemas.microsoft.com/office/drawing/2014/main" id="{AE9ADB0A-54EF-9AE9-636E-753E197B2FA3}"/>
              </a:ext>
            </a:extLst>
          </p:cNvPr>
          <p:cNvGrpSpPr/>
          <p:nvPr/>
        </p:nvGrpSpPr>
        <p:grpSpPr>
          <a:xfrm>
            <a:off x="652965" y="5384817"/>
            <a:ext cx="4444876" cy="1152137"/>
            <a:chOff x="7013011" y="5705863"/>
            <a:chExt cx="4444876" cy="1152137"/>
          </a:xfrm>
        </p:grpSpPr>
        <p:pic>
          <p:nvPicPr>
            <p:cNvPr id="39" name="Bildobjekt 38">
              <a:extLst>
                <a:ext uri="{FF2B5EF4-FFF2-40B4-BE49-F238E27FC236}">
                  <a16:creationId xmlns:a16="http://schemas.microsoft.com/office/drawing/2014/main" id="{0B048230-4930-E7E3-C1E1-BFF64960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13734" b="52026"/>
            <a:stretch/>
          </p:blipFill>
          <p:spPr>
            <a:xfrm>
              <a:off x="7013011" y="5705863"/>
              <a:ext cx="1993235" cy="1078772"/>
            </a:xfrm>
            <a:prstGeom prst="rect">
              <a:avLst/>
            </a:prstGeom>
          </p:spPr>
        </p:pic>
        <p:pic>
          <p:nvPicPr>
            <p:cNvPr id="40" name="Bildobjekt 39">
              <a:extLst>
                <a:ext uri="{FF2B5EF4-FFF2-40B4-BE49-F238E27FC236}">
                  <a16:creationId xmlns:a16="http://schemas.microsoft.com/office/drawing/2014/main" id="{75BA1DF3-E0C7-720B-4DF5-0A2879D1CE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54749"/>
            <a:stretch/>
          </p:blipFill>
          <p:spPr>
            <a:xfrm>
              <a:off x="9006246" y="5778326"/>
              <a:ext cx="2451641" cy="10796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423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7" grpId="0"/>
      <p:bldP spid="35" grpId="0"/>
      <p:bldP spid="36" grpId="0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88643EBE-5D3E-A242-E80B-C4BD0691F1D0}"/>
              </a:ext>
            </a:extLst>
          </p:cNvPr>
          <p:cNvSpPr/>
          <p:nvPr/>
        </p:nvSpPr>
        <p:spPr>
          <a:xfrm>
            <a:off x="3275034" y="541839"/>
            <a:ext cx="28919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F0002"/>
                </a:solidFill>
              </a:rPr>
              <a:t>Likformiga trianglar</a:t>
            </a:r>
            <a:endParaRPr lang="sv-SE" sz="2000" b="1" dirty="0">
              <a:solidFill>
                <a:srgbClr val="9F0002"/>
              </a:solidFill>
              <a:effectLst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8326FE68-F089-1E11-9555-C7C508FEF7C3}"/>
              </a:ext>
            </a:extLst>
          </p:cNvPr>
          <p:cNvSpPr/>
          <p:nvPr/>
        </p:nvSpPr>
        <p:spPr>
          <a:xfrm>
            <a:off x="1810193" y="1095419"/>
            <a:ext cx="4965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veta om två trianglar är likformiga så räcker det att veta att motsvarande vinklar är lika stora.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8247DDAA-A41C-797C-CC68-BC7C655595A4}"/>
              </a:ext>
            </a:extLst>
          </p:cNvPr>
          <p:cNvSpPr/>
          <p:nvPr/>
        </p:nvSpPr>
        <p:spPr>
          <a:xfrm>
            <a:off x="2370425" y="1895220"/>
            <a:ext cx="3844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Då är automatiskt proportionen mellan motsvarande sträckor densamma. 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95F4A1DE-27F4-A08D-3E7B-4E8C7ABAA97E}"/>
              </a:ext>
            </a:extLst>
          </p:cNvPr>
          <p:cNvGrpSpPr/>
          <p:nvPr/>
        </p:nvGrpSpPr>
        <p:grpSpPr>
          <a:xfrm>
            <a:off x="2755344" y="2741953"/>
            <a:ext cx="4173588" cy="1769239"/>
            <a:chOff x="4880260" y="2544380"/>
            <a:chExt cx="4173588" cy="1769239"/>
          </a:xfrm>
        </p:grpSpPr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E684C100-2E42-FB39-D0F3-ACE50746A3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l="44630" t="12149" r="5448" b="6449"/>
            <a:stretch/>
          </p:blipFill>
          <p:spPr>
            <a:xfrm>
              <a:off x="6676625" y="2544380"/>
              <a:ext cx="2377223" cy="1769239"/>
            </a:xfrm>
            <a:prstGeom prst="rtTriangle">
              <a:avLst/>
            </a:prstGeom>
          </p:spPr>
        </p:pic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00D8BF5A-EDB7-C0A6-17D7-B5E0DEA637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l="3752" t="52304" r="70717" b="6479"/>
            <a:stretch/>
          </p:blipFill>
          <p:spPr>
            <a:xfrm>
              <a:off x="4880260" y="3417810"/>
              <a:ext cx="1215741" cy="895809"/>
            </a:xfrm>
            <a:prstGeom prst="rtTriangle">
              <a:avLst/>
            </a:prstGeom>
          </p:spPr>
        </p:pic>
      </p:grpSp>
      <p:sp>
        <p:nvSpPr>
          <p:cNvPr id="8" name="Rektangel 7">
            <a:extLst>
              <a:ext uri="{FF2B5EF4-FFF2-40B4-BE49-F238E27FC236}">
                <a16:creationId xmlns:a16="http://schemas.microsoft.com/office/drawing/2014/main" id="{23C28B8B-F697-9A73-A39C-7FC2BF279B8F}"/>
              </a:ext>
            </a:extLst>
          </p:cNvPr>
          <p:cNvSpPr/>
          <p:nvPr/>
        </p:nvSpPr>
        <p:spPr>
          <a:xfrm>
            <a:off x="3074352" y="4467687"/>
            <a:ext cx="2888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sz="1600" dirty="0"/>
              <a:t>4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B814D88B-705C-F13A-FF5D-DBFE0F88AA70}"/>
              </a:ext>
            </a:extLst>
          </p:cNvPr>
          <p:cNvSpPr/>
          <p:nvPr/>
        </p:nvSpPr>
        <p:spPr>
          <a:xfrm>
            <a:off x="5543792" y="3243986"/>
            <a:ext cx="39305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sz="1600" dirty="0"/>
              <a:t>10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7FE45EF8-35C5-4411-8B1C-48B1E3848741}"/>
              </a:ext>
            </a:extLst>
          </p:cNvPr>
          <p:cNvSpPr/>
          <p:nvPr/>
        </p:nvSpPr>
        <p:spPr>
          <a:xfrm>
            <a:off x="2522060" y="3894010"/>
            <a:ext cx="2888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sz="1600" dirty="0"/>
              <a:t>3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320B3F92-0EE1-3991-03CE-7C6145EBC7E2}"/>
              </a:ext>
            </a:extLst>
          </p:cNvPr>
          <p:cNvSpPr/>
          <p:nvPr/>
        </p:nvSpPr>
        <p:spPr>
          <a:xfrm>
            <a:off x="5399361" y="4467687"/>
            <a:ext cx="2888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sz="1600" dirty="0"/>
              <a:t>8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4299A23B-2CA7-60FE-874B-DA25B4737F1D}"/>
              </a:ext>
            </a:extLst>
          </p:cNvPr>
          <p:cNvSpPr/>
          <p:nvPr/>
        </p:nvSpPr>
        <p:spPr>
          <a:xfrm>
            <a:off x="3267461" y="3751817"/>
            <a:ext cx="2888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sz="1600" dirty="0"/>
              <a:t>5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057F2FA1-DE04-0841-FD9D-0A9E0E561845}"/>
              </a:ext>
            </a:extLst>
          </p:cNvPr>
          <p:cNvSpPr/>
          <p:nvPr/>
        </p:nvSpPr>
        <p:spPr>
          <a:xfrm>
            <a:off x="4292914" y="3324931"/>
            <a:ext cx="2888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sz="16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87974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DCD68E52-0887-CCCE-DF4A-3748A8602F79}"/>
              </a:ext>
            </a:extLst>
          </p:cNvPr>
          <p:cNvSpPr/>
          <p:nvPr/>
        </p:nvSpPr>
        <p:spPr>
          <a:xfrm>
            <a:off x="3756991" y="590957"/>
            <a:ext cx="1943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 Kongruens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992C4FD2-33AF-D8CE-EEC2-1FE8561DD76E}"/>
              </a:ext>
            </a:extLst>
          </p:cNvPr>
          <p:cNvSpPr/>
          <p:nvPr/>
        </p:nvSpPr>
        <p:spPr>
          <a:xfrm>
            <a:off x="2145297" y="1586021"/>
            <a:ext cx="53885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man gör en avbildning i en viss </a:t>
            </a:r>
            <a:r>
              <a:rPr lang="sv-SE" b="1" dirty="0">
                <a:solidFill>
                  <a:srgbClr val="FF0000"/>
                </a:solidFill>
              </a:rPr>
              <a:t>skala 1 : 1 </a:t>
            </a:r>
            <a:r>
              <a:rPr lang="sv-SE" dirty="0"/>
              <a:t>får bilden exakt samma form som det föremål som avbildas. 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4264729E-609A-3E0C-64F0-DED18B44C229}"/>
              </a:ext>
            </a:extLst>
          </p:cNvPr>
          <p:cNvGrpSpPr/>
          <p:nvPr/>
        </p:nvGrpSpPr>
        <p:grpSpPr>
          <a:xfrm>
            <a:off x="1569442" y="3315623"/>
            <a:ext cx="3270137" cy="1592610"/>
            <a:chOff x="5856878" y="3152525"/>
            <a:chExt cx="3270137" cy="1592610"/>
          </a:xfrm>
        </p:grpSpPr>
        <p:grpSp>
          <p:nvGrpSpPr>
            <p:cNvPr id="11" name="Grupp 10">
              <a:extLst>
                <a:ext uri="{FF2B5EF4-FFF2-40B4-BE49-F238E27FC236}">
                  <a16:creationId xmlns:a16="http://schemas.microsoft.com/office/drawing/2014/main" id="{4871EB26-B760-CD15-E74D-B25C19B8994A}"/>
                </a:ext>
              </a:extLst>
            </p:cNvPr>
            <p:cNvGrpSpPr/>
            <p:nvPr/>
          </p:nvGrpSpPr>
          <p:grpSpPr>
            <a:xfrm>
              <a:off x="5856878" y="3152525"/>
              <a:ext cx="3270137" cy="1592610"/>
              <a:chOff x="3645581" y="3152525"/>
              <a:chExt cx="3270137" cy="1592610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A48FCB0C-F26C-A09E-978B-E67ED80FDCE3}"/>
                  </a:ext>
                </a:extLst>
              </p:cNvPr>
              <p:cNvSpPr/>
              <p:nvPr/>
            </p:nvSpPr>
            <p:spPr>
              <a:xfrm>
                <a:off x="3645581" y="3590696"/>
                <a:ext cx="3869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3 </a:t>
                </a: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67D11268-E6F1-5FF3-7D23-50EBA1C484BF}"/>
                  </a:ext>
                </a:extLst>
              </p:cNvPr>
              <p:cNvSpPr/>
              <p:nvPr/>
            </p:nvSpPr>
            <p:spPr>
              <a:xfrm>
                <a:off x="4957464" y="4375803"/>
                <a:ext cx="3869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6 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22E6482E-F5D4-4BD8-D1FE-75EC041985C8}"/>
                  </a:ext>
                </a:extLst>
              </p:cNvPr>
              <p:cNvSpPr/>
              <p:nvPr/>
            </p:nvSpPr>
            <p:spPr>
              <a:xfrm>
                <a:off x="6244905" y="3152525"/>
                <a:ext cx="6708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(cm)</a:t>
                </a:r>
              </a:p>
            </p:txBody>
          </p:sp>
        </p:grpSp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276E0722-6BBB-6AF7-EA61-5DC6D3E28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0101" y="3233199"/>
              <a:ext cx="2451640" cy="1246596"/>
            </a:xfrm>
            <a:prstGeom prst="rect">
              <a:avLst/>
            </a:prstGeom>
          </p:spPr>
        </p:pic>
      </p:grpSp>
      <p:sp>
        <p:nvSpPr>
          <p:cNvPr id="16" name="Rektangel 15">
            <a:extLst>
              <a:ext uri="{FF2B5EF4-FFF2-40B4-BE49-F238E27FC236}">
                <a16:creationId xmlns:a16="http://schemas.microsoft.com/office/drawing/2014/main" id="{43187B23-4542-F46E-DB2A-5DF70930ED90}"/>
              </a:ext>
            </a:extLst>
          </p:cNvPr>
          <p:cNvSpPr/>
          <p:nvPr/>
        </p:nvSpPr>
        <p:spPr>
          <a:xfrm>
            <a:off x="2496251" y="2946291"/>
            <a:ext cx="1260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Verklighet</a:t>
            </a:r>
            <a:r>
              <a:rPr lang="sv-SE" b="1" i="1" dirty="0"/>
              <a:t> </a:t>
            </a:r>
            <a:endParaRPr lang="sv-SE" b="1" dirty="0"/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C8BE7484-99E5-C1F7-5070-73BADCBC499F}"/>
              </a:ext>
            </a:extLst>
          </p:cNvPr>
          <p:cNvGrpSpPr/>
          <p:nvPr/>
        </p:nvGrpSpPr>
        <p:grpSpPr>
          <a:xfrm>
            <a:off x="5387011" y="3315623"/>
            <a:ext cx="3270137" cy="1592610"/>
            <a:chOff x="5856878" y="3152525"/>
            <a:chExt cx="3270137" cy="1592610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4AB67578-DC9C-301E-8033-5F246A69F83A}"/>
                </a:ext>
              </a:extLst>
            </p:cNvPr>
            <p:cNvGrpSpPr/>
            <p:nvPr/>
          </p:nvGrpSpPr>
          <p:grpSpPr>
            <a:xfrm>
              <a:off x="5856878" y="3152525"/>
              <a:ext cx="3270137" cy="1592610"/>
              <a:chOff x="3645581" y="3152525"/>
              <a:chExt cx="3270137" cy="1592610"/>
            </a:xfrm>
          </p:grpSpPr>
          <p:sp>
            <p:nvSpPr>
              <p:cNvPr id="20" name="Rektangel 19">
                <a:extLst>
                  <a:ext uri="{FF2B5EF4-FFF2-40B4-BE49-F238E27FC236}">
                    <a16:creationId xmlns:a16="http://schemas.microsoft.com/office/drawing/2014/main" id="{5B3F6FF1-E8AE-2C09-9FCF-15479BA0768C}"/>
                  </a:ext>
                </a:extLst>
              </p:cNvPr>
              <p:cNvSpPr/>
              <p:nvPr/>
            </p:nvSpPr>
            <p:spPr>
              <a:xfrm>
                <a:off x="3645581" y="3590696"/>
                <a:ext cx="3869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3 </a:t>
                </a:r>
              </a:p>
            </p:txBody>
          </p:sp>
          <p:sp>
            <p:nvSpPr>
              <p:cNvPr id="21" name="Rektangel 20">
                <a:extLst>
                  <a:ext uri="{FF2B5EF4-FFF2-40B4-BE49-F238E27FC236}">
                    <a16:creationId xmlns:a16="http://schemas.microsoft.com/office/drawing/2014/main" id="{9A599B64-7107-C224-8D6B-BDC1F02E90A9}"/>
                  </a:ext>
                </a:extLst>
              </p:cNvPr>
              <p:cNvSpPr/>
              <p:nvPr/>
            </p:nvSpPr>
            <p:spPr>
              <a:xfrm>
                <a:off x="4957464" y="4375803"/>
                <a:ext cx="3869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6 </a:t>
                </a:r>
              </a:p>
            </p:txBody>
          </p:sp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DD0F7D59-7C93-84F8-01DC-9D0E5F2EAA40}"/>
                  </a:ext>
                </a:extLst>
              </p:cNvPr>
              <p:cNvSpPr/>
              <p:nvPr/>
            </p:nvSpPr>
            <p:spPr>
              <a:xfrm>
                <a:off x="6244905" y="3152525"/>
                <a:ext cx="6708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(cm)</a:t>
                </a:r>
              </a:p>
            </p:txBody>
          </p:sp>
        </p:grpSp>
        <p:pic>
          <p:nvPicPr>
            <p:cNvPr id="19" name="Bildobjekt 18">
              <a:extLst>
                <a:ext uri="{FF2B5EF4-FFF2-40B4-BE49-F238E27FC236}">
                  <a16:creationId xmlns:a16="http://schemas.microsoft.com/office/drawing/2014/main" id="{D9B25290-E286-28C4-FA47-312BD74F4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0101" y="3233199"/>
              <a:ext cx="2451640" cy="1246596"/>
            </a:xfrm>
            <a:prstGeom prst="rect">
              <a:avLst/>
            </a:prstGeom>
          </p:spPr>
        </p:pic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1FB6218A-5E20-3B88-080E-3CB852BC2CDE}"/>
              </a:ext>
            </a:extLst>
          </p:cNvPr>
          <p:cNvSpPr/>
          <p:nvPr/>
        </p:nvSpPr>
        <p:spPr>
          <a:xfrm>
            <a:off x="6313820" y="2946291"/>
            <a:ext cx="1260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Bild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055CAD3B-D5FE-D672-EF6B-120B8BF045AE}"/>
              </a:ext>
            </a:extLst>
          </p:cNvPr>
          <p:cNvSpPr/>
          <p:nvPr/>
        </p:nvSpPr>
        <p:spPr>
          <a:xfrm>
            <a:off x="2746933" y="5265730"/>
            <a:ext cx="3650133" cy="707886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2000" dirty="0"/>
              <a:t>Rektanglarna  är </a:t>
            </a:r>
            <a:r>
              <a:rPr lang="sv-SE" sz="2000" b="1" i="1" dirty="0">
                <a:solidFill>
                  <a:srgbClr val="FF0000"/>
                </a:solidFill>
              </a:rPr>
              <a:t>kongruenta</a:t>
            </a:r>
            <a:r>
              <a:rPr lang="sv-SE" sz="2000" dirty="0"/>
              <a:t> för de har samma form och storlek.</a:t>
            </a:r>
          </a:p>
        </p:txBody>
      </p:sp>
    </p:spTree>
    <p:extLst>
      <p:ext uri="{BB962C8B-B14F-4D97-AF65-F5344CB8AC3E}">
        <p14:creationId xmlns:p14="http://schemas.microsoft.com/office/powerpoint/2010/main" val="130858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3" grpId="0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00F1335-249D-85FA-9074-1C9081290A5B}"/>
              </a:ext>
            </a:extLst>
          </p:cNvPr>
          <p:cNvSpPr txBox="1"/>
          <p:nvPr/>
        </p:nvSpPr>
        <p:spPr>
          <a:xfrm>
            <a:off x="1084255" y="415636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FCE484DC-1332-F93B-85D6-94025EB151EB}"/>
              </a:ext>
            </a:extLst>
          </p:cNvPr>
          <p:cNvGrpSpPr/>
          <p:nvPr/>
        </p:nvGrpSpPr>
        <p:grpSpPr>
          <a:xfrm>
            <a:off x="2957849" y="447407"/>
            <a:ext cx="5670202" cy="1961848"/>
            <a:chOff x="2937971" y="397712"/>
            <a:chExt cx="5670202" cy="1961848"/>
          </a:xfrm>
        </p:grpSpPr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A5A67F2F-E3C8-1853-7C47-E79275EF84C7}"/>
                </a:ext>
              </a:extLst>
            </p:cNvPr>
            <p:cNvGrpSpPr/>
            <p:nvPr/>
          </p:nvGrpSpPr>
          <p:grpSpPr>
            <a:xfrm>
              <a:off x="2937971" y="397712"/>
              <a:ext cx="5670202" cy="1883451"/>
              <a:chOff x="3030452" y="213533"/>
              <a:chExt cx="5670202" cy="1883451"/>
            </a:xfrm>
          </p:grpSpPr>
          <p:sp>
            <p:nvSpPr>
              <p:cNvPr id="9" name="Rektangel 8">
                <a:extLst>
                  <a:ext uri="{FF2B5EF4-FFF2-40B4-BE49-F238E27FC236}">
                    <a16:creationId xmlns:a16="http://schemas.microsoft.com/office/drawing/2014/main" id="{F8445DBF-BCB0-4264-641F-5F326BA5C9A2}"/>
                  </a:ext>
                </a:extLst>
              </p:cNvPr>
              <p:cNvSpPr/>
              <p:nvPr/>
            </p:nvSpPr>
            <p:spPr>
              <a:xfrm>
                <a:off x="3030452" y="213533"/>
                <a:ext cx="567020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Rektanglarna är likformiga. Hur lång är sidan </a:t>
                </a:r>
                <a:r>
                  <a:rPr lang="sv-SE" i="1" dirty="0"/>
                  <a:t>x</a:t>
                </a:r>
                <a:r>
                  <a:rPr lang="sv-SE" dirty="0"/>
                  <a:t>? </a:t>
                </a:r>
              </a:p>
            </p:txBody>
          </p:sp>
          <p:pic>
            <p:nvPicPr>
              <p:cNvPr id="10" name="Bildobjekt 9">
                <a:extLst>
                  <a:ext uri="{FF2B5EF4-FFF2-40B4-BE49-F238E27FC236}">
                    <a16:creationId xmlns:a16="http://schemas.microsoft.com/office/drawing/2014/main" id="{8C88F8FE-695D-424D-B11D-56BBD57766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39657" y="777009"/>
                <a:ext cx="3549072" cy="1319975"/>
              </a:xfrm>
              <a:prstGeom prst="rect">
                <a:avLst/>
              </a:prstGeom>
            </p:spPr>
          </p:pic>
        </p:grp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C7A526E6-18D1-018C-46E0-5611729EC5A3}"/>
                </a:ext>
              </a:extLst>
            </p:cNvPr>
            <p:cNvSpPr/>
            <p:nvPr/>
          </p:nvSpPr>
          <p:spPr>
            <a:xfrm>
              <a:off x="3088930" y="1467286"/>
              <a:ext cx="27603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sv-SE" sz="1400" dirty="0"/>
                <a:t>9</a:t>
              </a:r>
            </a:p>
          </p:txBody>
        </p: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B21E7D8E-1A27-2E96-B905-CD1D427FF96D}"/>
                </a:ext>
              </a:extLst>
            </p:cNvPr>
            <p:cNvSpPr/>
            <p:nvPr/>
          </p:nvSpPr>
          <p:spPr>
            <a:xfrm>
              <a:off x="4005258" y="2051783"/>
              <a:ext cx="36740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sv-SE" sz="1400" dirty="0"/>
                <a:t>15</a:t>
              </a:r>
            </a:p>
          </p:txBody>
        </p: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9FA78C45-3C09-81BB-47E4-399F5105DE77}"/>
                </a:ext>
              </a:extLst>
            </p:cNvPr>
            <p:cNvSpPr/>
            <p:nvPr/>
          </p:nvSpPr>
          <p:spPr>
            <a:xfrm>
              <a:off x="5184430" y="1562536"/>
              <a:ext cx="27603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sv-SE" sz="1400" dirty="0"/>
                <a:t>6</a:t>
              </a: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CFD01732-6C1A-CA92-44E5-413C303FE7E8}"/>
                </a:ext>
              </a:extLst>
            </p:cNvPr>
            <p:cNvSpPr/>
            <p:nvPr/>
          </p:nvSpPr>
          <p:spPr>
            <a:xfrm>
              <a:off x="5957981" y="2051783"/>
              <a:ext cx="26321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sv-SE" sz="1400" i="1" dirty="0"/>
                <a:t>x</a:t>
              </a:r>
            </a:p>
          </p:txBody>
        </p:sp>
      </p:grpSp>
      <p:sp>
        <p:nvSpPr>
          <p:cNvPr id="11" name="Rektangel 10">
            <a:extLst>
              <a:ext uri="{FF2B5EF4-FFF2-40B4-BE49-F238E27FC236}">
                <a16:creationId xmlns:a16="http://schemas.microsoft.com/office/drawing/2014/main" id="{76A53375-2982-D549-4598-49DB4FB244BC}"/>
              </a:ext>
            </a:extLst>
          </p:cNvPr>
          <p:cNvSpPr/>
          <p:nvPr/>
        </p:nvSpPr>
        <p:spPr>
          <a:xfrm>
            <a:off x="223854" y="2819033"/>
            <a:ext cx="3549071" cy="523220"/>
          </a:xfrm>
          <a:prstGeom prst="rect">
            <a:avLst/>
          </a:prstGeom>
          <a:gradFill flip="none" rotWithShape="1">
            <a:gsLst>
              <a:gs pos="0">
                <a:srgbClr val="FB8567">
                  <a:tint val="66000"/>
                  <a:satMod val="160000"/>
                </a:srgbClr>
              </a:gs>
              <a:gs pos="50000">
                <a:srgbClr val="FB8567">
                  <a:tint val="44500"/>
                  <a:satMod val="160000"/>
                </a:srgbClr>
              </a:gs>
              <a:gs pos="100000">
                <a:srgbClr val="FB8567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Eftersom rektanglarna är likformiga är proportionen mellan motsvarande sidor lika. 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A33AF50F-05EB-2B6F-FE1F-C1F4BF9D532E}"/>
              </a:ext>
            </a:extLst>
          </p:cNvPr>
          <p:cNvGrpSpPr/>
          <p:nvPr/>
        </p:nvGrpSpPr>
        <p:grpSpPr>
          <a:xfrm>
            <a:off x="223853" y="3425566"/>
            <a:ext cx="3705625" cy="479764"/>
            <a:chOff x="203975" y="3375871"/>
            <a:chExt cx="3705625" cy="479764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D00E81DE-55FB-F22C-35C4-EEA5665B4904}"/>
                </a:ext>
              </a:extLst>
            </p:cNvPr>
            <p:cNvSpPr/>
            <p:nvPr/>
          </p:nvSpPr>
          <p:spPr>
            <a:xfrm>
              <a:off x="203975" y="3401196"/>
              <a:ext cx="3705625" cy="415498"/>
            </a:xfrm>
            <a:prstGeom prst="rect">
              <a:avLst/>
            </a:prstGeom>
            <a:gradFill flip="none" rotWithShape="1">
              <a:gsLst>
                <a:gs pos="0">
                  <a:srgbClr val="FB8567">
                    <a:tint val="66000"/>
                    <a:satMod val="160000"/>
                  </a:srgbClr>
                </a:gs>
                <a:gs pos="50000">
                  <a:srgbClr val="FB8567">
                    <a:tint val="44500"/>
                    <a:satMod val="160000"/>
                  </a:srgbClr>
                </a:gs>
                <a:gs pos="100000">
                  <a:srgbClr val="FB8567">
                    <a:tint val="23500"/>
                    <a:satMod val="16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" dirty="0">
                  <a:solidFill>
                    <a:srgbClr val="FB9391"/>
                  </a:solidFill>
                </a:rPr>
                <a:t> l             </a:t>
              </a:r>
              <a:r>
                <a:rPr lang="sv-SE" sz="300" dirty="0"/>
                <a:t>                 </a:t>
              </a:r>
              <a:endParaRPr lang="sv-SE" sz="900" dirty="0"/>
            </a:p>
            <a:p>
              <a:r>
                <a:rPr lang="sv-SE" sz="1400" dirty="0"/>
                <a:t>Det innebär i det här fallet att       är lika med      .</a:t>
              </a:r>
            </a:p>
            <a:p>
              <a:r>
                <a:rPr lang="sv-SE" sz="200" dirty="0">
                  <a:solidFill>
                    <a:srgbClr val="FB9391"/>
                  </a:solidFill>
                </a:rPr>
                <a:t> l             </a:t>
              </a:r>
              <a:r>
                <a:rPr lang="sv-SE" sz="400" dirty="0"/>
                <a:t>                 </a:t>
              </a:r>
            </a:p>
          </p:txBody>
        </p:sp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D9BD9DAB-A19E-D9DF-E601-C0A6DBEBC5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3827" y="3375871"/>
              <a:ext cx="450193" cy="461665"/>
              <a:chOff x="3698311" y="1980326"/>
              <a:chExt cx="450193" cy="461794"/>
            </a:xfrm>
          </p:grpSpPr>
          <p:sp>
            <p:nvSpPr>
              <p:cNvPr id="19" name="textruta 8">
                <a:extLst>
                  <a:ext uri="{FF2B5EF4-FFF2-40B4-BE49-F238E27FC236}">
                    <a16:creationId xmlns:a16="http://schemas.microsoft.com/office/drawing/2014/main" id="{BF1E93A6-76FB-84F9-4FDB-6E9863E569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19524" y="1980326"/>
                <a:ext cx="428980" cy="307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i="1" dirty="0">
                    <a:latin typeface="+mn-lt"/>
                    <a:cs typeface="Bradley Hand Bold"/>
                  </a:rPr>
                  <a:t> x</a:t>
                </a:r>
              </a:p>
            </p:txBody>
          </p:sp>
          <p:sp>
            <p:nvSpPr>
              <p:cNvPr id="20" name="textruta 9">
                <a:extLst>
                  <a:ext uri="{FF2B5EF4-FFF2-40B4-BE49-F238E27FC236}">
                    <a16:creationId xmlns:a16="http://schemas.microsoft.com/office/drawing/2014/main" id="{E16FE8CD-DE01-E332-D24A-9312E729597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8311" y="2134257"/>
                <a:ext cx="364736" cy="307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dirty="0">
                    <a:latin typeface="+mn-lt"/>
                    <a:cs typeface="Bradley Hand Bold"/>
                  </a:rPr>
                  <a:t>15</a:t>
                </a:r>
              </a:p>
            </p:txBody>
          </p:sp>
          <p:cxnSp>
            <p:nvCxnSpPr>
              <p:cNvPr id="21" name="Rak 20">
                <a:extLst>
                  <a:ext uri="{FF2B5EF4-FFF2-40B4-BE49-F238E27FC236}">
                    <a16:creationId xmlns:a16="http://schemas.microsoft.com/office/drawing/2014/main" id="{8A94D82E-C7AE-0DCB-8A71-40D555052D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56" y="2207030"/>
                <a:ext cx="1502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EEE0FCB5-B2AA-A367-4F9C-90B37FA304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78960" y="3393970"/>
              <a:ext cx="428980" cy="461665"/>
              <a:chOff x="3699639" y="1973113"/>
              <a:chExt cx="428980" cy="461794"/>
            </a:xfrm>
          </p:grpSpPr>
          <p:sp>
            <p:nvSpPr>
              <p:cNvPr id="16" name="textruta 8">
                <a:extLst>
                  <a:ext uri="{FF2B5EF4-FFF2-40B4-BE49-F238E27FC236}">
                    <a16:creationId xmlns:a16="http://schemas.microsoft.com/office/drawing/2014/main" id="{E68C0C7E-E382-7391-140D-3D40869006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9639" y="1973113"/>
                <a:ext cx="428980" cy="307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i="1" dirty="0">
                    <a:latin typeface="+mn-lt"/>
                    <a:cs typeface="Bradley Hand Bold"/>
                  </a:rPr>
                  <a:t> </a:t>
                </a:r>
                <a:r>
                  <a:rPr lang="sv-SE" sz="1400" dirty="0">
                    <a:latin typeface="+mn-lt"/>
                    <a:cs typeface="Bradley Hand Bold"/>
                  </a:rPr>
                  <a:t>6</a:t>
                </a:r>
              </a:p>
            </p:txBody>
          </p:sp>
          <p:sp>
            <p:nvSpPr>
              <p:cNvPr id="17" name="textruta 9">
                <a:extLst>
                  <a:ext uri="{FF2B5EF4-FFF2-40B4-BE49-F238E27FC236}">
                    <a16:creationId xmlns:a16="http://schemas.microsoft.com/office/drawing/2014/main" id="{9D4DF455-8E93-6CE2-5DB1-1232D09CD3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6450" y="2127044"/>
                <a:ext cx="364736" cy="307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dirty="0">
                    <a:latin typeface="+mn-lt"/>
                    <a:cs typeface="Bradley Hand Bold"/>
                  </a:rPr>
                  <a:t>9</a:t>
                </a:r>
              </a:p>
            </p:txBody>
          </p:sp>
          <p:cxnSp>
            <p:nvCxnSpPr>
              <p:cNvPr id="18" name="Rak 17">
                <a:extLst>
                  <a:ext uri="{FF2B5EF4-FFF2-40B4-BE49-F238E27FC236}">
                    <a16:creationId xmlns:a16="http://schemas.microsoft.com/office/drawing/2014/main" id="{A9BCEA93-69D1-0ABB-297C-A8010C13BC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6277" y="2199817"/>
                <a:ext cx="1502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39A17E12-EC61-D133-F308-7C1779409676}"/>
              </a:ext>
            </a:extLst>
          </p:cNvPr>
          <p:cNvGrpSpPr/>
          <p:nvPr/>
        </p:nvGrpSpPr>
        <p:grpSpPr>
          <a:xfrm>
            <a:off x="4730754" y="2970456"/>
            <a:ext cx="1095221" cy="634323"/>
            <a:chOff x="4844511" y="3853362"/>
            <a:chExt cx="1095221" cy="634323"/>
          </a:xfrm>
        </p:grpSpPr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AE23263C-A593-B759-089D-F424EBC4A7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44511" y="3853362"/>
              <a:ext cx="455321" cy="634323"/>
              <a:chOff x="3808277" y="1886177"/>
              <a:chExt cx="455321" cy="634503"/>
            </a:xfrm>
          </p:grpSpPr>
          <p:sp>
            <p:nvSpPr>
              <p:cNvPr id="29" name="textruta 8">
                <a:extLst>
                  <a:ext uri="{FF2B5EF4-FFF2-40B4-BE49-F238E27FC236}">
                    <a16:creationId xmlns:a16="http://schemas.microsoft.com/office/drawing/2014/main" id="{90A7E99F-A5E6-9C88-65D2-987E209B31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8029" y="1886177"/>
                <a:ext cx="295274" cy="369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x</a:t>
                </a:r>
              </a:p>
            </p:txBody>
          </p:sp>
          <p:sp>
            <p:nvSpPr>
              <p:cNvPr id="30" name="textruta 9">
                <a:extLst>
                  <a:ext uri="{FF2B5EF4-FFF2-40B4-BE49-F238E27FC236}">
                    <a16:creationId xmlns:a16="http://schemas.microsoft.com/office/drawing/2014/main" id="{3C243E9F-99A9-6F32-AE66-4FB2F0FF720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10012" y="2151243"/>
                <a:ext cx="447558" cy="369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15</a:t>
                </a:r>
              </a:p>
            </p:txBody>
          </p:sp>
          <p:cxnSp>
            <p:nvCxnSpPr>
              <p:cNvPr id="31" name="Rak 30">
                <a:extLst>
                  <a:ext uri="{FF2B5EF4-FFF2-40B4-BE49-F238E27FC236}">
                    <a16:creationId xmlns:a16="http://schemas.microsoft.com/office/drawing/2014/main" id="{4615D358-6A98-4E75-62FC-CFEB109AA8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8277" y="2203710"/>
                <a:ext cx="455321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A0EF7353-E0C5-5AC9-D46D-86F1A5F5D000}"/>
                </a:ext>
              </a:extLst>
            </p:cNvPr>
            <p:cNvSpPr txBox="1"/>
            <p:nvPr/>
          </p:nvSpPr>
          <p:spPr>
            <a:xfrm>
              <a:off x="5280521" y="3986139"/>
              <a:ext cx="440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25" name="Grupp 24">
              <a:extLst>
                <a:ext uri="{FF2B5EF4-FFF2-40B4-BE49-F238E27FC236}">
                  <a16:creationId xmlns:a16="http://schemas.microsoft.com/office/drawing/2014/main" id="{9A1D1AAF-0901-9AA1-854B-359522F7B3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37932" y="3863303"/>
              <a:ext cx="401800" cy="623449"/>
              <a:chOff x="3605709" y="1917584"/>
              <a:chExt cx="401800" cy="623623"/>
            </a:xfrm>
          </p:grpSpPr>
          <p:sp>
            <p:nvSpPr>
              <p:cNvPr id="26" name="textruta 8">
                <a:extLst>
                  <a:ext uri="{FF2B5EF4-FFF2-40B4-BE49-F238E27FC236}">
                    <a16:creationId xmlns:a16="http://schemas.microsoft.com/office/drawing/2014/main" id="{F1613788-2414-E8EC-C569-AAAA9C0B87F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05709" y="1917584"/>
                <a:ext cx="40180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6 </a:t>
                </a:r>
              </a:p>
            </p:txBody>
          </p:sp>
          <p:sp>
            <p:nvSpPr>
              <p:cNvPr id="27" name="textruta 9">
                <a:extLst>
                  <a:ext uri="{FF2B5EF4-FFF2-40B4-BE49-F238E27FC236}">
                    <a16:creationId xmlns:a16="http://schemas.microsoft.com/office/drawing/2014/main" id="{CF8B5D35-5AC4-2EDD-3DAF-4A84788BF7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7141" y="2171772"/>
                <a:ext cx="309700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9</a:t>
                </a:r>
              </a:p>
            </p:txBody>
          </p:sp>
          <p:cxnSp>
            <p:nvCxnSpPr>
              <p:cNvPr id="28" name="Rak 27">
                <a:extLst>
                  <a:ext uri="{FF2B5EF4-FFF2-40B4-BE49-F238E27FC236}">
                    <a16:creationId xmlns:a16="http://schemas.microsoft.com/office/drawing/2014/main" id="{724408C1-FBB3-D324-F1E0-F5033EF8C4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55933" y="2229434"/>
                <a:ext cx="249777" cy="2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2" name="Rak pil 31">
            <a:extLst>
              <a:ext uri="{FF2B5EF4-FFF2-40B4-BE49-F238E27FC236}">
                <a16:creationId xmlns:a16="http://schemas.microsoft.com/office/drawing/2014/main" id="{FB302DE7-CFC5-3594-2878-94ECA328868E}"/>
              </a:ext>
            </a:extLst>
          </p:cNvPr>
          <p:cNvCxnSpPr>
            <a:cxnSpLocks/>
          </p:cNvCxnSpPr>
          <p:nvPr/>
        </p:nvCxnSpPr>
        <p:spPr>
          <a:xfrm flipH="1" flipV="1">
            <a:off x="5126066" y="3159846"/>
            <a:ext cx="366207" cy="256660"/>
          </a:xfrm>
          <a:prstGeom prst="straightConnector1">
            <a:avLst/>
          </a:prstGeom>
          <a:ln w="28575">
            <a:solidFill>
              <a:srgbClr val="8E2503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ak pil 32">
            <a:extLst>
              <a:ext uri="{FF2B5EF4-FFF2-40B4-BE49-F238E27FC236}">
                <a16:creationId xmlns:a16="http://schemas.microsoft.com/office/drawing/2014/main" id="{3E593EC7-CDAD-8465-EA76-7EE86F13D416}"/>
              </a:ext>
            </a:extLst>
          </p:cNvPr>
          <p:cNvCxnSpPr>
            <a:cxnSpLocks/>
          </p:cNvCxnSpPr>
          <p:nvPr/>
        </p:nvCxnSpPr>
        <p:spPr>
          <a:xfrm flipV="1">
            <a:off x="5197249" y="3151438"/>
            <a:ext cx="287715" cy="251045"/>
          </a:xfrm>
          <a:prstGeom prst="straightConnector1">
            <a:avLst/>
          </a:prstGeom>
          <a:ln w="28575">
            <a:solidFill>
              <a:srgbClr val="8E2503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ruta 33">
            <a:extLst>
              <a:ext uri="{FF2B5EF4-FFF2-40B4-BE49-F238E27FC236}">
                <a16:creationId xmlns:a16="http://schemas.microsoft.com/office/drawing/2014/main" id="{474C90C4-5429-2652-E76E-D8BE14A04C03}"/>
              </a:ext>
            </a:extLst>
          </p:cNvPr>
          <p:cNvSpPr txBox="1"/>
          <p:nvPr/>
        </p:nvSpPr>
        <p:spPr>
          <a:xfrm>
            <a:off x="4730754" y="3761203"/>
            <a:ext cx="1487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9 ·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 · 6 </a:t>
            </a: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D4CF34BC-55D0-4BC1-4DAB-B2A8EBE5571F}"/>
              </a:ext>
            </a:extLst>
          </p:cNvPr>
          <p:cNvSpPr txBox="1"/>
          <p:nvPr/>
        </p:nvSpPr>
        <p:spPr>
          <a:xfrm>
            <a:off x="4920021" y="4196393"/>
            <a:ext cx="1487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9x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90</a:t>
            </a:r>
          </a:p>
        </p:txBody>
      </p:sp>
      <p:grpSp>
        <p:nvGrpSpPr>
          <p:cNvPr id="36" name="Grupp 35">
            <a:extLst>
              <a:ext uri="{FF2B5EF4-FFF2-40B4-BE49-F238E27FC236}">
                <a16:creationId xmlns:a16="http://schemas.microsoft.com/office/drawing/2014/main" id="{DCC1AB4E-9855-FD34-B677-4C649FCEFDB7}"/>
              </a:ext>
            </a:extLst>
          </p:cNvPr>
          <p:cNvGrpSpPr/>
          <p:nvPr/>
        </p:nvGrpSpPr>
        <p:grpSpPr>
          <a:xfrm>
            <a:off x="4904768" y="4502279"/>
            <a:ext cx="938742" cy="640685"/>
            <a:chOff x="2896984" y="4394585"/>
            <a:chExt cx="938742" cy="640685"/>
          </a:xfrm>
        </p:grpSpPr>
        <p:grpSp>
          <p:nvGrpSpPr>
            <p:cNvPr id="37" name="Grupp 36">
              <a:extLst>
                <a:ext uri="{FF2B5EF4-FFF2-40B4-BE49-F238E27FC236}">
                  <a16:creationId xmlns:a16="http://schemas.microsoft.com/office/drawing/2014/main" id="{E4752608-6208-CBB5-F254-EB451E9CB91F}"/>
                </a:ext>
              </a:extLst>
            </p:cNvPr>
            <p:cNvGrpSpPr/>
            <p:nvPr/>
          </p:nvGrpSpPr>
          <p:grpSpPr>
            <a:xfrm>
              <a:off x="2896984" y="4394585"/>
              <a:ext cx="938742" cy="640685"/>
              <a:chOff x="5181630" y="3587062"/>
              <a:chExt cx="938742" cy="640685"/>
            </a:xfrm>
          </p:grpSpPr>
          <p:grpSp>
            <p:nvGrpSpPr>
              <p:cNvPr id="40" name="Grupp 39">
                <a:extLst>
                  <a:ext uri="{FF2B5EF4-FFF2-40B4-BE49-F238E27FC236}">
                    <a16:creationId xmlns:a16="http://schemas.microsoft.com/office/drawing/2014/main" id="{8DCCDEEA-F106-7182-7978-F83C59409F65}"/>
                  </a:ext>
                </a:extLst>
              </p:cNvPr>
              <p:cNvGrpSpPr/>
              <p:nvPr/>
            </p:nvGrpSpPr>
            <p:grpSpPr>
              <a:xfrm>
                <a:off x="5181630" y="3610427"/>
                <a:ext cx="696688" cy="617320"/>
                <a:chOff x="1035196" y="2964865"/>
                <a:chExt cx="696688" cy="617320"/>
              </a:xfrm>
            </p:grpSpPr>
            <p:grpSp>
              <p:nvGrpSpPr>
                <p:cNvPr id="42" name="Grupp 41">
                  <a:extLst>
                    <a:ext uri="{FF2B5EF4-FFF2-40B4-BE49-F238E27FC236}">
                      <a16:creationId xmlns:a16="http://schemas.microsoft.com/office/drawing/2014/main" id="{375F8A37-DB64-3157-4537-1EE8ABBF709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35196" y="2964865"/>
                  <a:ext cx="436338" cy="617320"/>
                  <a:chOff x="3760733" y="1903177"/>
                  <a:chExt cx="436338" cy="617494"/>
                </a:xfrm>
              </p:grpSpPr>
              <p:sp>
                <p:nvSpPr>
                  <p:cNvPr id="44" name="textruta 8">
                    <a:extLst>
                      <a:ext uri="{FF2B5EF4-FFF2-40B4-BE49-F238E27FC236}">
                        <a16:creationId xmlns:a16="http://schemas.microsoft.com/office/drawing/2014/main" id="{9669AA94-E79F-84EA-3380-C5F67EED6D65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60733" y="1903177"/>
                    <a:ext cx="436338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9x</a:t>
                    </a:r>
                  </a:p>
                </p:txBody>
              </p:sp>
              <p:sp>
                <p:nvSpPr>
                  <p:cNvPr id="45" name="textruta 9">
                    <a:extLst>
                      <a:ext uri="{FF2B5EF4-FFF2-40B4-BE49-F238E27FC236}">
                        <a16:creationId xmlns:a16="http://schemas.microsoft.com/office/drawing/2014/main" id="{F5BC352E-B7A9-7914-9D67-3B1B01AE574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5263" y="2151235"/>
                    <a:ext cx="309700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9</a:t>
                    </a:r>
                  </a:p>
                </p:txBody>
              </p:sp>
              <p:cxnSp>
                <p:nvCxnSpPr>
                  <p:cNvPr id="46" name="Rak 45">
                    <a:extLst>
                      <a:ext uri="{FF2B5EF4-FFF2-40B4-BE49-F238E27FC236}">
                        <a16:creationId xmlns:a16="http://schemas.microsoft.com/office/drawing/2014/main" id="{C3687091-61C7-CE1C-2D45-C1F090DFC78C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3621" y="2224473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3" name="textruta 42">
                  <a:extLst>
                    <a:ext uri="{FF2B5EF4-FFF2-40B4-BE49-F238E27FC236}">
                      <a16:creationId xmlns:a16="http://schemas.microsoft.com/office/drawing/2014/main" id="{DD2E4F66-5B3C-B057-CBFA-9CEC0AD8FF6F}"/>
                    </a:ext>
                  </a:extLst>
                </p:cNvPr>
                <p:cNvSpPr txBox="1"/>
                <p:nvPr/>
              </p:nvSpPr>
              <p:spPr>
                <a:xfrm>
                  <a:off x="1291490" y="3108459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41" name="textruta 9">
                <a:extLst>
                  <a:ext uri="{FF2B5EF4-FFF2-40B4-BE49-F238E27FC236}">
                    <a16:creationId xmlns:a16="http://schemas.microsoft.com/office/drawing/2014/main" id="{AC483939-B2EF-5A7E-66DD-C6C1C3CBF51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26326" y="3587062"/>
                <a:ext cx="49404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90</a:t>
                </a:r>
              </a:p>
            </p:txBody>
          </p:sp>
        </p:grpSp>
        <p:sp>
          <p:nvSpPr>
            <p:cNvPr id="38" name="textruta 9">
              <a:extLst>
                <a:ext uri="{FF2B5EF4-FFF2-40B4-BE49-F238E27FC236}">
                  <a16:creationId xmlns:a16="http://schemas.microsoft.com/office/drawing/2014/main" id="{5A45B4E2-EFF9-6096-1143-7A61D0E87C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3853" y="4658054"/>
              <a:ext cx="3097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9</a:t>
              </a:r>
            </a:p>
          </p:txBody>
        </p:sp>
        <p:cxnSp>
          <p:nvCxnSpPr>
            <p:cNvPr id="39" name="Rak 38">
              <a:extLst>
                <a:ext uri="{FF2B5EF4-FFF2-40B4-BE49-F238E27FC236}">
                  <a16:creationId xmlns:a16="http://schemas.microsoft.com/office/drawing/2014/main" id="{AA5D6FA7-57EE-7092-D718-059372AFA7AA}"/>
                </a:ext>
              </a:extLst>
            </p:cNvPr>
            <p:cNvCxnSpPr/>
            <p:nvPr/>
          </p:nvCxnSpPr>
          <p:spPr bwMode="auto">
            <a:xfrm flipV="1">
              <a:off x="3460120" y="4739154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ruta 46">
            <a:extLst>
              <a:ext uri="{FF2B5EF4-FFF2-40B4-BE49-F238E27FC236}">
                <a16:creationId xmlns:a16="http://schemas.microsoft.com/office/drawing/2014/main" id="{67DF7D33-CE06-5645-3D93-6D96E2136BCA}"/>
              </a:ext>
            </a:extLst>
          </p:cNvPr>
          <p:cNvSpPr txBox="1"/>
          <p:nvPr/>
        </p:nvSpPr>
        <p:spPr>
          <a:xfrm>
            <a:off x="5070071" y="5060819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10</a:t>
            </a:r>
          </a:p>
        </p:txBody>
      </p:sp>
      <p:sp>
        <p:nvSpPr>
          <p:cNvPr id="74" name="textruta 73">
            <a:extLst>
              <a:ext uri="{FF2B5EF4-FFF2-40B4-BE49-F238E27FC236}">
                <a16:creationId xmlns:a16="http://schemas.microsoft.com/office/drawing/2014/main" id="{8B73F041-A72F-C97B-DC8E-B68486A145B6}"/>
              </a:ext>
            </a:extLst>
          </p:cNvPr>
          <p:cNvSpPr txBox="1"/>
          <p:nvPr/>
        </p:nvSpPr>
        <p:spPr>
          <a:xfrm>
            <a:off x="4467738" y="6003021"/>
            <a:ext cx="265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Sidan är 10 cm.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48257879-E8D3-E92E-7C34-A7306C79125D}"/>
              </a:ext>
            </a:extLst>
          </p:cNvPr>
          <p:cNvSpPr/>
          <p:nvPr/>
        </p:nvSpPr>
        <p:spPr>
          <a:xfrm>
            <a:off x="224586" y="4037038"/>
            <a:ext cx="3549071" cy="738664"/>
          </a:xfrm>
          <a:prstGeom prst="rect">
            <a:avLst/>
          </a:prstGeom>
          <a:gradFill flip="none" rotWithShape="1">
            <a:gsLst>
              <a:gs pos="0">
                <a:srgbClr val="FB8567">
                  <a:tint val="66000"/>
                  <a:satMod val="160000"/>
                </a:srgbClr>
              </a:gs>
              <a:gs pos="50000">
                <a:srgbClr val="FB8567">
                  <a:tint val="44500"/>
                  <a:satMod val="160000"/>
                </a:srgbClr>
              </a:gs>
              <a:gs pos="100000">
                <a:srgbClr val="FB8567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En ekvation där både vänster och höger led består av en ensam term med nämnare löser vi lättast med korsmultiplikation.  </a:t>
            </a:r>
          </a:p>
        </p:txBody>
      </p:sp>
    </p:spTree>
    <p:extLst>
      <p:ext uri="{BB962C8B-B14F-4D97-AF65-F5344CB8AC3E}">
        <p14:creationId xmlns:p14="http://schemas.microsoft.com/office/powerpoint/2010/main" val="427253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34" grpId="0"/>
      <p:bldP spid="35" grpId="0"/>
      <p:bldP spid="47" grpId="0"/>
      <p:bldP spid="74" grpId="0"/>
      <p:bldP spid="7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A7B67D15-916A-B749-CA6A-3CA42F4886BB}"/>
              </a:ext>
            </a:extLst>
          </p:cNvPr>
          <p:cNvSpPr txBox="1"/>
          <p:nvPr/>
        </p:nvSpPr>
        <p:spPr>
          <a:xfrm>
            <a:off x="905590" y="219181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B99EEC2B-9B07-0492-CFAC-EEB3C7DD2598}"/>
              </a:ext>
            </a:extLst>
          </p:cNvPr>
          <p:cNvGrpSpPr/>
          <p:nvPr/>
        </p:nvGrpSpPr>
        <p:grpSpPr>
          <a:xfrm>
            <a:off x="857908" y="642452"/>
            <a:ext cx="7911929" cy="2403093"/>
            <a:chOff x="2796038" y="165374"/>
            <a:chExt cx="7911929" cy="2403093"/>
          </a:xfrm>
        </p:grpSpPr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EC859EA1-71D5-55F6-6240-56C1328ACBE2}"/>
                </a:ext>
              </a:extLst>
            </p:cNvPr>
            <p:cNvGrpSpPr/>
            <p:nvPr/>
          </p:nvGrpSpPr>
          <p:grpSpPr>
            <a:xfrm>
              <a:off x="5228931" y="165374"/>
              <a:ext cx="5479036" cy="2320129"/>
              <a:chOff x="5228931" y="165374"/>
              <a:chExt cx="5479036" cy="2320129"/>
            </a:xfrm>
          </p:grpSpPr>
          <p:pic>
            <p:nvPicPr>
              <p:cNvPr id="12" name="Bildobjekt 11">
                <a:extLst>
                  <a:ext uri="{FF2B5EF4-FFF2-40B4-BE49-F238E27FC236}">
                    <a16:creationId xmlns:a16="http://schemas.microsoft.com/office/drawing/2014/main" id="{B350E90C-881A-F235-8503-DA198A66D5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228931" y="165374"/>
                <a:ext cx="5479036" cy="2320129"/>
              </a:xfrm>
              <a:prstGeom prst="rect">
                <a:avLst/>
              </a:prstGeom>
            </p:spPr>
          </p:pic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A441F6AD-A044-8FE5-71C9-82B831ABF8F4}"/>
                  </a:ext>
                </a:extLst>
              </p:cNvPr>
              <p:cNvSpPr/>
              <p:nvPr/>
            </p:nvSpPr>
            <p:spPr>
              <a:xfrm>
                <a:off x="8162094" y="1325438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2682BC91-3315-C19C-7D34-C98E490CBF98}"/>
                  </a:ext>
                </a:extLst>
              </p:cNvPr>
              <p:cNvSpPr/>
              <p:nvPr/>
            </p:nvSpPr>
            <p:spPr>
              <a:xfrm>
                <a:off x="6065415" y="642939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ACDF36FC-B235-4CFC-B72D-B5E4C8ECCDBF}"/>
                  </a:ext>
                </a:extLst>
              </p:cNvPr>
              <p:cNvSpPr/>
              <p:nvPr/>
            </p:nvSpPr>
            <p:spPr>
              <a:xfrm>
                <a:off x="7493977" y="642939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F0BA7B77-9A73-3886-46BA-61538B3197C5}"/>
                  </a:ext>
                </a:extLst>
              </p:cNvPr>
              <p:cNvSpPr/>
              <p:nvPr/>
            </p:nvSpPr>
            <p:spPr>
              <a:xfrm>
                <a:off x="6494599" y="1338467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44F9B7DF-5F07-947D-C823-054D64A2DD20}"/>
                  </a:ext>
                </a:extLst>
              </p:cNvPr>
              <p:cNvSpPr/>
              <p:nvPr/>
            </p:nvSpPr>
            <p:spPr>
              <a:xfrm>
                <a:off x="8686819" y="2343655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C0EA8F46-81B7-E330-F445-BC801BFA3E1B}"/>
                  </a:ext>
                </a:extLst>
              </p:cNvPr>
              <p:cNvSpPr/>
              <p:nvPr/>
            </p:nvSpPr>
            <p:spPr>
              <a:xfrm>
                <a:off x="10116313" y="1420688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9D860576-5F4B-6B37-AEDE-2BBD0B0240C4}"/>
                </a:ext>
              </a:extLst>
            </p:cNvPr>
            <p:cNvSpPr/>
            <p:nvPr/>
          </p:nvSpPr>
          <p:spPr>
            <a:xfrm>
              <a:off x="2796038" y="319774"/>
              <a:ext cx="286453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Är trianglarna likformiga? Förklara hur du tänker. </a:t>
              </a:r>
            </a:p>
          </p:txBody>
        </p: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7C27CA2F-0D2D-9143-39AD-291418B424A5}"/>
                </a:ext>
              </a:extLst>
            </p:cNvPr>
            <p:cNvSpPr/>
            <p:nvPr/>
          </p:nvSpPr>
          <p:spPr>
            <a:xfrm>
              <a:off x="6001493" y="550607"/>
              <a:ext cx="2760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5</a:t>
              </a:r>
            </a:p>
          </p:txBody>
        </p: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103A6415-C68C-9798-DE05-C57E3F0A7918}"/>
                </a:ext>
              </a:extLst>
            </p:cNvPr>
            <p:cNvSpPr/>
            <p:nvPr/>
          </p:nvSpPr>
          <p:spPr>
            <a:xfrm>
              <a:off x="7386516" y="550606"/>
              <a:ext cx="2760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18AD388B-834B-719F-3A77-4D0F698D6ABB}"/>
                </a:ext>
              </a:extLst>
            </p:cNvPr>
            <p:cNvSpPr/>
            <p:nvPr/>
          </p:nvSpPr>
          <p:spPr>
            <a:xfrm>
              <a:off x="6516140" y="1266799"/>
              <a:ext cx="2760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6</a:t>
              </a:r>
            </a:p>
          </p:txBody>
        </p:sp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401E5919-59CD-7FB7-8AFB-F4A260765AF2}"/>
                </a:ext>
              </a:extLst>
            </p:cNvPr>
            <p:cNvSpPr/>
            <p:nvPr/>
          </p:nvSpPr>
          <p:spPr>
            <a:xfrm>
              <a:off x="8708360" y="2260690"/>
              <a:ext cx="2760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9</a:t>
              </a:r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34497920-2A84-12FF-7211-6119649466FC}"/>
                </a:ext>
              </a:extLst>
            </p:cNvPr>
            <p:cNvSpPr/>
            <p:nvPr/>
          </p:nvSpPr>
          <p:spPr>
            <a:xfrm>
              <a:off x="9975971" y="1242472"/>
              <a:ext cx="41229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sv-SE" sz="1400" dirty="0"/>
                <a:t>4,5</a:t>
              </a:r>
            </a:p>
          </p:txBody>
        </p:sp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929E27FB-6E95-265A-94CB-879B2C3B311F}"/>
                </a:ext>
              </a:extLst>
            </p:cNvPr>
            <p:cNvSpPr/>
            <p:nvPr/>
          </p:nvSpPr>
          <p:spPr>
            <a:xfrm>
              <a:off x="8035728" y="1242473"/>
              <a:ext cx="41229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7,5</a:t>
              </a:r>
            </a:p>
          </p:txBody>
        </p: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7FD9352D-A5B3-77DE-8D34-ACB7A7AE0885}"/>
              </a:ext>
            </a:extLst>
          </p:cNvPr>
          <p:cNvSpPr/>
          <p:nvPr/>
        </p:nvSpPr>
        <p:spPr>
          <a:xfrm>
            <a:off x="1921263" y="3407923"/>
            <a:ext cx="3665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Proportionen mellan sidorna är: 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AE627CEA-2FFE-E5D4-6B67-0CB4FAA42AF3}"/>
              </a:ext>
            </a:extLst>
          </p:cNvPr>
          <p:cNvGrpSpPr/>
          <p:nvPr/>
        </p:nvGrpSpPr>
        <p:grpSpPr>
          <a:xfrm>
            <a:off x="1975366" y="4011868"/>
            <a:ext cx="1122349" cy="622821"/>
            <a:chOff x="4888334" y="3868343"/>
            <a:chExt cx="1122349" cy="622821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56E239FD-4C94-676E-5E55-058C700049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88334" y="3868343"/>
              <a:ext cx="530915" cy="622821"/>
              <a:chOff x="3852100" y="1901163"/>
              <a:chExt cx="530915" cy="622998"/>
            </a:xfrm>
          </p:grpSpPr>
          <p:sp>
            <p:nvSpPr>
              <p:cNvPr id="24" name="textruta 8">
                <a:extLst>
                  <a:ext uri="{FF2B5EF4-FFF2-40B4-BE49-F238E27FC236}">
                    <a16:creationId xmlns:a16="http://schemas.microsoft.com/office/drawing/2014/main" id="{F164204A-6803-6C92-0B88-9FF0ED4404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52100" y="1901163"/>
                <a:ext cx="530915" cy="369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4,5</a:t>
                </a:r>
              </a:p>
            </p:txBody>
          </p:sp>
          <p:sp>
            <p:nvSpPr>
              <p:cNvPr id="25" name="textruta 9">
                <a:extLst>
                  <a:ext uri="{FF2B5EF4-FFF2-40B4-BE49-F238E27FC236}">
                    <a16:creationId xmlns:a16="http://schemas.microsoft.com/office/drawing/2014/main" id="{B085D814-5318-9025-3C39-3FDAC99E4C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3482" y="2154724"/>
                <a:ext cx="324128" cy="369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3</a:t>
                </a:r>
              </a:p>
            </p:txBody>
          </p:sp>
          <p:cxnSp>
            <p:nvCxnSpPr>
              <p:cNvPr id="26" name="Rak 25">
                <a:extLst>
                  <a:ext uri="{FF2B5EF4-FFF2-40B4-BE49-F238E27FC236}">
                    <a16:creationId xmlns:a16="http://schemas.microsoft.com/office/drawing/2014/main" id="{73C6111F-392E-6D5E-1CB1-12BBFEE2DE2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00182" y="2203709"/>
                <a:ext cx="328580" cy="1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F6124779-8F4D-3460-9667-6411D42D6E1A}"/>
                </a:ext>
              </a:extLst>
            </p:cNvPr>
            <p:cNvSpPr txBox="1"/>
            <p:nvPr/>
          </p:nvSpPr>
          <p:spPr>
            <a:xfrm>
              <a:off x="5280521" y="3986139"/>
              <a:ext cx="440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23" name="textruta 9">
              <a:extLst>
                <a:ext uri="{FF2B5EF4-FFF2-40B4-BE49-F238E27FC236}">
                  <a16:creationId xmlns:a16="http://schemas.microsoft.com/office/drawing/2014/main" id="{B70AC53C-12B0-FD33-1248-024330F452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2210" y="3986137"/>
              <a:ext cx="50847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1,5</a:t>
              </a:r>
            </a:p>
          </p:txBody>
        </p:sp>
      </p:grpSp>
      <p:grpSp>
        <p:nvGrpSpPr>
          <p:cNvPr id="27" name="Grupp 26">
            <a:extLst>
              <a:ext uri="{FF2B5EF4-FFF2-40B4-BE49-F238E27FC236}">
                <a16:creationId xmlns:a16="http://schemas.microsoft.com/office/drawing/2014/main" id="{80E87F36-F935-8627-9669-60DF926820F2}"/>
              </a:ext>
            </a:extLst>
          </p:cNvPr>
          <p:cNvGrpSpPr/>
          <p:nvPr/>
        </p:nvGrpSpPr>
        <p:grpSpPr>
          <a:xfrm>
            <a:off x="3513900" y="4020819"/>
            <a:ext cx="1122349" cy="622821"/>
            <a:chOff x="4888334" y="3868343"/>
            <a:chExt cx="1122349" cy="622821"/>
          </a:xfrm>
        </p:grpSpPr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0D6F74A0-5D8C-52C6-202A-544E079DEC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88334" y="3868343"/>
              <a:ext cx="543739" cy="622821"/>
              <a:chOff x="3852100" y="1901163"/>
              <a:chExt cx="543739" cy="622998"/>
            </a:xfrm>
          </p:grpSpPr>
          <p:sp>
            <p:nvSpPr>
              <p:cNvPr id="31" name="textruta 8">
                <a:extLst>
                  <a:ext uri="{FF2B5EF4-FFF2-40B4-BE49-F238E27FC236}">
                    <a16:creationId xmlns:a16="http://schemas.microsoft.com/office/drawing/2014/main" id="{41BE98A7-998D-4EC1-1422-23DD1D9D5F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52100" y="1901163"/>
                <a:ext cx="543739" cy="369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7,5</a:t>
                </a:r>
              </a:p>
            </p:txBody>
          </p:sp>
          <p:sp>
            <p:nvSpPr>
              <p:cNvPr id="32" name="textruta 9">
                <a:extLst>
                  <a:ext uri="{FF2B5EF4-FFF2-40B4-BE49-F238E27FC236}">
                    <a16:creationId xmlns:a16="http://schemas.microsoft.com/office/drawing/2014/main" id="{E49655E0-306D-6CA0-A940-F321EF3F3EB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3482" y="2154724"/>
                <a:ext cx="324128" cy="369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5</a:t>
                </a:r>
              </a:p>
            </p:txBody>
          </p:sp>
          <p:cxnSp>
            <p:nvCxnSpPr>
              <p:cNvPr id="33" name="Rak 32">
                <a:extLst>
                  <a:ext uri="{FF2B5EF4-FFF2-40B4-BE49-F238E27FC236}">
                    <a16:creationId xmlns:a16="http://schemas.microsoft.com/office/drawing/2014/main" id="{32C74533-34E4-49B8-518E-50232A0F717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00182" y="2203709"/>
                <a:ext cx="328580" cy="1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ruta 28">
              <a:extLst>
                <a:ext uri="{FF2B5EF4-FFF2-40B4-BE49-F238E27FC236}">
                  <a16:creationId xmlns:a16="http://schemas.microsoft.com/office/drawing/2014/main" id="{5922A77C-1540-A72A-3823-23E2F8ACC845}"/>
                </a:ext>
              </a:extLst>
            </p:cNvPr>
            <p:cNvSpPr txBox="1"/>
            <p:nvPr/>
          </p:nvSpPr>
          <p:spPr>
            <a:xfrm>
              <a:off x="5280521" y="3986139"/>
              <a:ext cx="440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30" name="textruta 9">
              <a:extLst>
                <a:ext uri="{FF2B5EF4-FFF2-40B4-BE49-F238E27FC236}">
                  <a16:creationId xmlns:a16="http://schemas.microsoft.com/office/drawing/2014/main" id="{A47142AC-CECE-9EB9-D085-E68A9DA5E6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2210" y="3986137"/>
              <a:ext cx="50847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1,5</a:t>
              </a:r>
            </a:p>
          </p:txBody>
        </p:sp>
      </p:grpSp>
      <p:grpSp>
        <p:nvGrpSpPr>
          <p:cNvPr id="34" name="Grupp 33">
            <a:extLst>
              <a:ext uri="{FF2B5EF4-FFF2-40B4-BE49-F238E27FC236}">
                <a16:creationId xmlns:a16="http://schemas.microsoft.com/office/drawing/2014/main" id="{0D4EE111-2A1E-7C96-09A6-282816FDA182}"/>
              </a:ext>
            </a:extLst>
          </p:cNvPr>
          <p:cNvGrpSpPr/>
          <p:nvPr/>
        </p:nvGrpSpPr>
        <p:grpSpPr>
          <a:xfrm>
            <a:off x="5098493" y="3971849"/>
            <a:ext cx="1074267" cy="680742"/>
            <a:chOff x="4936416" y="3810420"/>
            <a:chExt cx="1074267" cy="680742"/>
          </a:xfrm>
        </p:grpSpPr>
        <p:grpSp>
          <p:nvGrpSpPr>
            <p:cNvPr id="35" name="Grupp 34">
              <a:extLst>
                <a:ext uri="{FF2B5EF4-FFF2-40B4-BE49-F238E27FC236}">
                  <a16:creationId xmlns:a16="http://schemas.microsoft.com/office/drawing/2014/main" id="{F0BA34F8-1B18-57E4-67A4-66592207E7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6416" y="3810420"/>
              <a:ext cx="377443" cy="680742"/>
              <a:chOff x="3900182" y="1843225"/>
              <a:chExt cx="377443" cy="680936"/>
            </a:xfrm>
          </p:grpSpPr>
          <p:sp>
            <p:nvSpPr>
              <p:cNvPr id="38" name="textruta 8">
                <a:extLst>
                  <a:ext uri="{FF2B5EF4-FFF2-40B4-BE49-F238E27FC236}">
                    <a16:creationId xmlns:a16="http://schemas.microsoft.com/office/drawing/2014/main" id="{FBC53E03-246F-4EA0-E3F1-1F61BFFE33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7925" y="1843225"/>
                <a:ext cx="309700" cy="369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9</a:t>
                </a:r>
              </a:p>
            </p:txBody>
          </p:sp>
          <p:sp>
            <p:nvSpPr>
              <p:cNvPr id="39" name="textruta 9">
                <a:extLst>
                  <a:ext uri="{FF2B5EF4-FFF2-40B4-BE49-F238E27FC236}">
                    <a16:creationId xmlns:a16="http://schemas.microsoft.com/office/drawing/2014/main" id="{DE3C4A17-B9FE-6F76-C80A-6641A7C278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3482" y="2154724"/>
                <a:ext cx="332142" cy="369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6</a:t>
                </a:r>
              </a:p>
            </p:txBody>
          </p:sp>
          <p:cxnSp>
            <p:nvCxnSpPr>
              <p:cNvPr id="40" name="Rak 39">
                <a:extLst>
                  <a:ext uri="{FF2B5EF4-FFF2-40B4-BE49-F238E27FC236}">
                    <a16:creationId xmlns:a16="http://schemas.microsoft.com/office/drawing/2014/main" id="{25AE4173-2C11-CEEC-A5C6-AC573FAE372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00182" y="2203709"/>
                <a:ext cx="328580" cy="1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ruta 35">
              <a:extLst>
                <a:ext uri="{FF2B5EF4-FFF2-40B4-BE49-F238E27FC236}">
                  <a16:creationId xmlns:a16="http://schemas.microsoft.com/office/drawing/2014/main" id="{E3F70B0A-4EA3-F158-7C03-2043796F92A0}"/>
                </a:ext>
              </a:extLst>
            </p:cNvPr>
            <p:cNvSpPr txBox="1"/>
            <p:nvPr/>
          </p:nvSpPr>
          <p:spPr>
            <a:xfrm>
              <a:off x="5280521" y="3986139"/>
              <a:ext cx="440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37" name="textruta 9">
              <a:extLst>
                <a:ext uri="{FF2B5EF4-FFF2-40B4-BE49-F238E27FC236}">
                  <a16:creationId xmlns:a16="http://schemas.microsoft.com/office/drawing/2014/main" id="{174C2D6F-13B0-CA3C-3CC6-0341ADFEAC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2210" y="3986137"/>
              <a:ext cx="50847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1,5</a:t>
              </a:r>
            </a:p>
          </p:txBody>
        </p:sp>
      </p:grpSp>
      <p:sp>
        <p:nvSpPr>
          <p:cNvPr id="41" name="textruta 40">
            <a:extLst>
              <a:ext uri="{FF2B5EF4-FFF2-40B4-BE49-F238E27FC236}">
                <a16:creationId xmlns:a16="http://schemas.microsoft.com/office/drawing/2014/main" id="{C899BB7D-5614-B3B2-5182-7AD01292287E}"/>
              </a:ext>
            </a:extLst>
          </p:cNvPr>
          <p:cNvSpPr txBox="1"/>
          <p:nvPr/>
        </p:nvSpPr>
        <p:spPr>
          <a:xfrm>
            <a:off x="1896071" y="5587844"/>
            <a:ext cx="4327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Eftersom alla proportioner är </a:t>
            </a:r>
          </a:p>
          <a:p>
            <a:r>
              <a:rPr lang="sv-SE" dirty="0">
                <a:latin typeface="Bradley Hand Bold"/>
                <a:cs typeface="Bradley Hand Bold"/>
              </a:rPr>
              <a:t>            lika så är trianglarna likformiga.</a:t>
            </a:r>
            <a:endParaRPr lang="sv-SE" u="sng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95704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41" grpId="0"/>
    </p:bldLst>
  </p:timing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562</Words>
  <Application>Microsoft Macintosh PowerPoint</Application>
  <PresentationFormat>Bildspel på skärmen (4:3)</PresentationFormat>
  <Paragraphs>113</Paragraphs>
  <Slides>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4" baseType="lpstr">
      <vt:lpstr>Arial</vt:lpstr>
      <vt:lpstr>Bradley Hand</vt:lpstr>
      <vt:lpstr>Bradley Hand Bold</vt:lpstr>
      <vt:lpstr>Calibri</vt:lpstr>
      <vt:lpstr>Calibri Light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Kristina Johnson</dc:creator>
  <cp:lastModifiedBy>Kristina Johnson</cp:lastModifiedBy>
  <cp:revision>3</cp:revision>
  <dcterms:created xsi:type="dcterms:W3CDTF">2022-06-11T06:33:49Z</dcterms:created>
  <dcterms:modified xsi:type="dcterms:W3CDTF">2022-06-20T08:05:23Z</dcterms:modified>
</cp:coreProperties>
</file>