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6" r:id="rId3"/>
    <p:sldId id="263" r:id="rId4"/>
    <p:sldId id="257" r:id="rId5"/>
    <p:sldId id="260" r:id="rId6"/>
    <p:sldId id="267" r:id="rId7"/>
    <p:sldId id="258" r:id="rId8"/>
    <p:sldId id="268" r:id="rId9"/>
    <p:sldId id="269" r:id="rId10"/>
    <p:sldId id="273" r:id="rId11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Fördiagnos 5.2_Uppgift 40-41" id="{F8D90BC2-F303-8343-B335-2F53EC2BCF6A}">
          <p14:sldIdLst>
            <p14:sldId id="261"/>
            <p14:sldId id="266"/>
          </p14:sldIdLst>
        </p14:section>
        <p14:section name="Fördiagnos 5.2_Uppgift 42" id="{0F8F7A75-175A-B441-B6E2-89CA8A4D9ACA}">
          <p14:sldIdLst>
            <p14:sldId id="263"/>
            <p14:sldId id="257"/>
          </p14:sldIdLst>
        </p14:section>
        <p14:section name="Fördiagnos 5.2_Uppgift 43" id="{0C4BFD47-AFAF-FA4B-84E8-8575BF5CC843}">
          <p14:sldIdLst>
            <p14:sldId id="260"/>
            <p14:sldId id="267"/>
            <p14:sldId id="258"/>
            <p14:sldId id="268"/>
          </p14:sldIdLst>
        </p14:section>
        <p14:section name="Fördiagnos 5.2_Uppgift 44" id="{77065522-35F0-A74B-AA4A-3CEC2FE66798}">
          <p14:sldIdLst>
            <p14:sldId id="269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78"/>
    <p:restoredTop sz="98405" autoAdjust="0"/>
  </p:normalViewPr>
  <p:slideViewPr>
    <p:cSldViewPr snapToGrid="0" snapToObjects="1">
      <p:cViewPr varScale="1">
        <p:scale>
          <a:sx n="128" d="100"/>
          <a:sy n="128" d="100"/>
        </p:scale>
        <p:origin x="592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2022-06-29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2022-06-29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2022-06-29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2022-06-29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2022-06-29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2022-06-29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2022-06-29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2022-06-29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2022-06-29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2022-06-29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2022-06-29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2022-06-29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tiff"/><Relationship Id="rId4" Type="http://schemas.openxmlformats.org/officeDocument/2006/relationships/image" Target="../media/image5.tiff"/><Relationship Id="rId9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4528042" y="1374547"/>
            <a:ext cx="43909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långt körde Katarina den första timmen?</a:t>
            </a:r>
          </a:p>
        </p:txBody>
      </p:sp>
      <p:sp>
        <p:nvSpPr>
          <p:cNvPr id="6" name="Rektangel 5"/>
          <p:cNvSpPr/>
          <p:nvPr/>
        </p:nvSpPr>
        <p:spPr>
          <a:xfrm>
            <a:off x="4536347" y="229098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dirty="0"/>
              <a:t>Vad hände klockan 9.00?</a:t>
            </a:r>
          </a:p>
        </p:txBody>
      </p:sp>
      <p:sp>
        <p:nvSpPr>
          <p:cNvPr id="7" name="Rektangel 6"/>
          <p:cNvSpPr/>
          <p:nvPr/>
        </p:nvSpPr>
        <p:spPr>
          <a:xfrm>
            <a:off x="4528042" y="3285195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långt körde Katarina den första halvtimmen efter sin paus?</a:t>
            </a:r>
          </a:p>
        </p:txBody>
      </p:sp>
      <p:sp>
        <p:nvSpPr>
          <p:cNvPr id="9" name="Rektangel 8"/>
          <p:cNvSpPr/>
          <p:nvPr/>
        </p:nvSpPr>
        <p:spPr>
          <a:xfrm>
            <a:off x="4528042" y="4779452"/>
            <a:ext cx="5171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Vilken tid var Katarina framme hos </a:t>
            </a:r>
            <a:r>
              <a:rPr lang="sv-SE" dirty="0" err="1"/>
              <a:t>Fasid</a:t>
            </a:r>
            <a:r>
              <a:rPr lang="sv-SE" dirty="0"/>
              <a:t>?</a:t>
            </a:r>
          </a:p>
        </p:txBody>
      </p:sp>
      <p:sp>
        <p:nvSpPr>
          <p:cNvPr id="10" name="Rektangel 9"/>
          <p:cNvSpPr/>
          <p:nvPr/>
        </p:nvSpPr>
        <p:spPr>
          <a:xfrm>
            <a:off x="4572000" y="5908178"/>
            <a:ext cx="39778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långt hade hon då kört sammanlagt?</a:t>
            </a:r>
          </a:p>
        </p:txBody>
      </p:sp>
      <p:sp>
        <p:nvSpPr>
          <p:cNvPr id="11" name="Rektangel 10"/>
          <p:cNvSpPr/>
          <p:nvPr/>
        </p:nvSpPr>
        <p:spPr>
          <a:xfrm>
            <a:off x="3780618" y="183992"/>
            <a:ext cx="17495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/>
              <a:t>Tid och rörelse</a:t>
            </a:r>
          </a:p>
        </p:txBody>
      </p:sp>
      <p:sp>
        <p:nvSpPr>
          <p:cNvPr id="12" name="Rektangel 11"/>
          <p:cNvSpPr/>
          <p:nvPr/>
        </p:nvSpPr>
        <p:spPr>
          <a:xfrm>
            <a:off x="953114" y="673170"/>
            <a:ext cx="7492999" cy="646331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Med en </a:t>
            </a:r>
            <a:r>
              <a:rPr lang="sv-SE" i="1" dirty="0"/>
              <a:t>graf</a:t>
            </a:r>
            <a:r>
              <a:rPr lang="sv-SE" dirty="0"/>
              <a:t> i ett koordinatsystem kan man visa en bild av till exempel en resa.</a:t>
            </a:r>
          </a:p>
          <a:p>
            <a:r>
              <a:rPr lang="sv-SE" dirty="0"/>
              <a:t>Längs </a:t>
            </a:r>
            <a:r>
              <a:rPr lang="sv-SE" i="1" dirty="0"/>
              <a:t>x</a:t>
            </a:r>
            <a:r>
              <a:rPr lang="sv-SE" dirty="0"/>
              <a:t>-axeln kan du avläsa tiden och längs </a:t>
            </a:r>
            <a:r>
              <a:rPr lang="sv-SE" i="1" dirty="0"/>
              <a:t>y</a:t>
            </a:r>
            <a:r>
              <a:rPr lang="sv-SE" dirty="0"/>
              <a:t>-axeln avläser du sträckan.</a:t>
            </a:r>
          </a:p>
        </p:txBody>
      </p:sp>
      <p:grpSp>
        <p:nvGrpSpPr>
          <p:cNvPr id="21" name="Grupp 20"/>
          <p:cNvGrpSpPr/>
          <p:nvPr/>
        </p:nvGrpSpPr>
        <p:grpSpPr>
          <a:xfrm>
            <a:off x="335367" y="1810515"/>
            <a:ext cx="4269294" cy="4361846"/>
            <a:chOff x="314788" y="1780806"/>
            <a:chExt cx="4269294" cy="4361846"/>
          </a:xfrm>
        </p:grpSpPr>
        <p:sp>
          <p:nvSpPr>
            <p:cNvPr id="3" name="Rektangel 2"/>
            <p:cNvSpPr/>
            <p:nvPr/>
          </p:nvSpPr>
          <p:spPr>
            <a:xfrm>
              <a:off x="314788" y="1780806"/>
              <a:ext cx="373721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Katarina körde bil till sin kompis </a:t>
              </a:r>
              <a:r>
                <a:rPr lang="sv-SE" dirty="0" err="1"/>
                <a:t>Fasid</a:t>
              </a:r>
              <a:r>
                <a:rPr lang="sv-SE" dirty="0"/>
                <a:t>. Diagrammet visar hur långt hon kommit vid olika klockslag.</a:t>
              </a:r>
            </a:p>
          </p:txBody>
        </p:sp>
        <p:pic>
          <p:nvPicPr>
            <p:cNvPr id="13" name="Bildobjekt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5975" y="2814187"/>
              <a:ext cx="4238107" cy="3328465"/>
            </a:xfrm>
            <a:prstGeom prst="rect">
              <a:avLst/>
            </a:prstGeom>
          </p:spPr>
        </p:pic>
      </p:grpSp>
      <p:sp>
        <p:nvSpPr>
          <p:cNvPr id="15" name="textruta 14"/>
          <p:cNvSpPr txBox="1"/>
          <p:nvPr/>
        </p:nvSpPr>
        <p:spPr>
          <a:xfrm>
            <a:off x="4595463" y="1738139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60 km</a:t>
            </a:r>
          </a:p>
        </p:txBody>
      </p:sp>
      <p:sp>
        <p:nvSpPr>
          <p:cNvPr id="16" name="textruta 15"/>
          <p:cNvSpPr txBox="1"/>
          <p:nvPr/>
        </p:nvSpPr>
        <p:spPr>
          <a:xfrm>
            <a:off x="4699614" y="2647685"/>
            <a:ext cx="3854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Katarina tog en paus i 1,5 h.</a:t>
            </a:r>
          </a:p>
        </p:txBody>
      </p:sp>
      <p:sp>
        <p:nvSpPr>
          <p:cNvPr id="18" name="textruta 17"/>
          <p:cNvSpPr txBox="1"/>
          <p:nvPr/>
        </p:nvSpPr>
        <p:spPr>
          <a:xfrm>
            <a:off x="4591052" y="3895170"/>
            <a:ext cx="2120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100 km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60 km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19" name="textruta 18"/>
          <p:cNvSpPr txBox="1"/>
          <p:nvPr/>
        </p:nvSpPr>
        <p:spPr>
          <a:xfrm>
            <a:off x="4655409" y="5148784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11.45</a:t>
            </a:r>
          </a:p>
        </p:txBody>
      </p:sp>
      <p:sp>
        <p:nvSpPr>
          <p:cNvPr id="20" name="textruta 19"/>
          <p:cNvSpPr txBox="1"/>
          <p:nvPr/>
        </p:nvSpPr>
        <p:spPr>
          <a:xfrm>
            <a:off x="4830771" y="6277510"/>
            <a:ext cx="2187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130 km</a:t>
            </a:r>
          </a:p>
        </p:txBody>
      </p:sp>
      <p:cxnSp>
        <p:nvCxnSpPr>
          <p:cNvPr id="22" name="Rak 21">
            <a:extLst>
              <a:ext uri="{FF2B5EF4-FFF2-40B4-BE49-F238E27FC236}">
                <a16:creationId xmlns:a16="http://schemas.microsoft.com/office/drawing/2014/main" id="{E4471C6F-DE01-ECD8-647F-A4C0ED17F6B8}"/>
              </a:ext>
            </a:extLst>
          </p:cNvPr>
          <p:cNvCxnSpPr>
            <a:cxnSpLocks/>
          </p:cNvCxnSpPr>
          <p:nvPr/>
        </p:nvCxnSpPr>
        <p:spPr>
          <a:xfrm flipV="1">
            <a:off x="1435818" y="4779452"/>
            <a:ext cx="0" cy="1061511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Rak 22">
            <a:extLst>
              <a:ext uri="{FF2B5EF4-FFF2-40B4-BE49-F238E27FC236}">
                <a16:creationId xmlns:a16="http://schemas.microsoft.com/office/drawing/2014/main" id="{3A03F63F-08C9-0BB9-79D7-2ED6518E7B9D}"/>
              </a:ext>
            </a:extLst>
          </p:cNvPr>
          <p:cNvCxnSpPr>
            <a:cxnSpLocks/>
          </p:cNvCxnSpPr>
          <p:nvPr/>
        </p:nvCxnSpPr>
        <p:spPr>
          <a:xfrm>
            <a:off x="711256" y="4779452"/>
            <a:ext cx="762981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4" name="Grupp 23">
            <a:extLst>
              <a:ext uri="{FF2B5EF4-FFF2-40B4-BE49-F238E27FC236}">
                <a16:creationId xmlns:a16="http://schemas.microsoft.com/office/drawing/2014/main" id="{BAB8A1DE-58D4-8C05-2DCE-D479D4024DE3}"/>
              </a:ext>
            </a:extLst>
          </p:cNvPr>
          <p:cNvGrpSpPr/>
          <p:nvPr/>
        </p:nvGrpSpPr>
        <p:grpSpPr>
          <a:xfrm>
            <a:off x="445612" y="5993020"/>
            <a:ext cx="1981508" cy="615554"/>
            <a:chOff x="-143292" y="3953755"/>
            <a:chExt cx="1981508" cy="615554"/>
          </a:xfrm>
        </p:grpSpPr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FDD41911-0E4C-420D-EA56-0DE1A206D32C}"/>
                </a:ext>
              </a:extLst>
            </p:cNvPr>
            <p:cNvSpPr/>
            <p:nvPr/>
          </p:nvSpPr>
          <p:spPr>
            <a:xfrm>
              <a:off x="-143292" y="4261532"/>
              <a:ext cx="1981508" cy="30777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8E2503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sz="1400" i="1" dirty="0"/>
                <a:t>Följ den streckade linjen</a:t>
              </a:r>
            </a:p>
          </p:txBody>
        </p:sp>
        <p:cxnSp>
          <p:nvCxnSpPr>
            <p:cNvPr id="26" name="Rak pil 25">
              <a:extLst>
                <a:ext uri="{FF2B5EF4-FFF2-40B4-BE49-F238E27FC236}">
                  <a16:creationId xmlns:a16="http://schemas.microsoft.com/office/drawing/2014/main" id="{804CC4B6-2720-BF1D-8C05-2D22AC8908E9}"/>
                </a:ext>
              </a:extLst>
            </p:cNvPr>
            <p:cNvCxnSpPr>
              <a:cxnSpLocks/>
              <a:stCxn id="25" idx="0"/>
            </p:cNvCxnSpPr>
            <p:nvPr/>
          </p:nvCxnSpPr>
          <p:spPr>
            <a:xfrm flipV="1">
              <a:off x="847462" y="3953755"/>
              <a:ext cx="0" cy="307777"/>
            </a:xfrm>
            <a:prstGeom prst="straightConnector1">
              <a:avLst/>
            </a:prstGeom>
            <a:ln w="19050">
              <a:solidFill>
                <a:srgbClr val="8E250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Rak 28">
            <a:extLst>
              <a:ext uri="{FF2B5EF4-FFF2-40B4-BE49-F238E27FC236}">
                <a16:creationId xmlns:a16="http://schemas.microsoft.com/office/drawing/2014/main" id="{2928D65C-FB66-3EFA-420B-92822F37CD3C}"/>
              </a:ext>
            </a:extLst>
          </p:cNvPr>
          <p:cNvCxnSpPr>
            <a:cxnSpLocks/>
          </p:cNvCxnSpPr>
          <p:nvPr/>
        </p:nvCxnSpPr>
        <p:spPr>
          <a:xfrm flipV="1">
            <a:off x="2513155" y="4745416"/>
            <a:ext cx="0" cy="1061511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Rak 29">
            <a:extLst>
              <a:ext uri="{FF2B5EF4-FFF2-40B4-BE49-F238E27FC236}">
                <a16:creationId xmlns:a16="http://schemas.microsoft.com/office/drawing/2014/main" id="{6AC4671C-CE3E-EEB8-9CB6-B7DBA3B09DFE}"/>
              </a:ext>
            </a:extLst>
          </p:cNvPr>
          <p:cNvCxnSpPr>
            <a:cxnSpLocks/>
          </p:cNvCxnSpPr>
          <p:nvPr/>
        </p:nvCxnSpPr>
        <p:spPr>
          <a:xfrm>
            <a:off x="711256" y="4779452"/>
            <a:ext cx="1801899" cy="7996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Rak 31">
            <a:extLst>
              <a:ext uri="{FF2B5EF4-FFF2-40B4-BE49-F238E27FC236}">
                <a16:creationId xmlns:a16="http://schemas.microsoft.com/office/drawing/2014/main" id="{8EEF87B2-3C2D-866C-D633-C11C5C9053AB}"/>
              </a:ext>
            </a:extLst>
          </p:cNvPr>
          <p:cNvCxnSpPr>
            <a:cxnSpLocks/>
          </p:cNvCxnSpPr>
          <p:nvPr/>
        </p:nvCxnSpPr>
        <p:spPr>
          <a:xfrm flipV="1">
            <a:off x="2863614" y="4080338"/>
            <a:ext cx="0" cy="1760625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Rak 32">
            <a:extLst>
              <a:ext uri="{FF2B5EF4-FFF2-40B4-BE49-F238E27FC236}">
                <a16:creationId xmlns:a16="http://schemas.microsoft.com/office/drawing/2014/main" id="{DAC4031E-BEDB-CFB8-3A99-716A3D60B42E}"/>
              </a:ext>
            </a:extLst>
          </p:cNvPr>
          <p:cNvCxnSpPr>
            <a:cxnSpLocks/>
          </p:cNvCxnSpPr>
          <p:nvPr/>
        </p:nvCxnSpPr>
        <p:spPr>
          <a:xfrm>
            <a:off x="711256" y="4078396"/>
            <a:ext cx="2120853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ruta 38">
            <a:extLst>
              <a:ext uri="{FF2B5EF4-FFF2-40B4-BE49-F238E27FC236}">
                <a16:creationId xmlns:a16="http://schemas.microsoft.com/office/drawing/2014/main" id="{17B525AC-BD99-9AEF-0747-DFD9B17D06D8}"/>
              </a:ext>
            </a:extLst>
          </p:cNvPr>
          <p:cNvSpPr txBox="1"/>
          <p:nvPr/>
        </p:nvSpPr>
        <p:spPr>
          <a:xfrm>
            <a:off x="4591051" y="4226606"/>
            <a:ext cx="2402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40 km</a:t>
            </a:r>
          </a:p>
        </p:txBody>
      </p:sp>
      <p:sp>
        <p:nvSpPr>
          <p:cNvPr id="40" name="textruta 39">
            <a:extLst>
              <a:ext uri="{FF2B5EF4-FFF2-40B4-BE49-F238E27FC236}">
                <a16:creationId xmlns:a16="http://schemas.microsoft.com/office/drawing/2014/main" id="{BEE41A0D-2D90-DD7B-3F34-9AC153EBAAB8}"/>
              </a:ext>
            </a:extLst>
          </p:cNvPr>
          <p:cNvSpPr txBox="1"/>
          <p:nvPr/>
        </p:nvSpPr>
        <p:spPr>
          <a:xfrm>
            <a:off x="6558270" y="3894400"/>
            <a:ext cx="870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40 km</a:t>
            </a:r>
          </a:p>
        </p:txBody>
      </p:sp>
      <p:cxnSp>
        <p:nvCxnSpPr>
          <p:cNvPr id="41" name="Rak 40">
            <a:extLst>
              <a:ext uri="{FF2B5EF4-FFF2-40B4-BE49-F238E27FC236}">
                <a16:creationId xmlns:a16="http://schemas.microsoft.com/office/drawing/2014/main" id="{6DBF7190-2F99-F1A2-D33F-CA66794783AE}"/>
              </a:ext>
            </a:extLst>
          </p:cNvPr>
          <p:cNvCxnSpPr>
            <a:cxnSpLocks/>
          </p:cNvCxnSpPr>
          <p:nvPr/>
        </p:nvCxnSpPr>
        <p:spPr>
          <a:xfrm>
            <a:off x="1450420" y="4781660"/>
            <a:ext cx="1062734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Rak 43">
            <a:extLst>
              <a:ext uri="{FF2B5EF4-FFF2-40B4-BE49-F238E27FC236}">
                <a16:creationId xmlns:a16="http://schemas.microsoft.com/office/drawing/2014/main" id="{767A3C5A-1269-84C6-DC44-B2CAD47C520A}"/>
              </a:ext>
            </a:extLst>
          </p:cNvPr>
          <p:cNvCxnSpPr>
            <a:cxnSpLocks/>
          </p:cNvCxnSpPr>
          <p:nvPr/>
        </p:nvCxnSpPr>
        <p:spPr>
          <a:xfrm flipV="1">
            <a:off x="3389466" y="3549582"/>
            <a:ext cx="0" cy="2291381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Rak 44">
            <a:extLst>
              <a:ext uri="{FF2B5EF4-FFF2-40B4-BE49-F238E27FC236}">
                <a16:creationId xmlns:a16="http://schemas.microsoft.com/office/drawing/2014/main" id="{923FFB1C-D253-ED6A-A289-3C711BCFE824}"/>
              </a:ext>
            </a:extLst>
          </p:cNvPr>
          <p:cNvCxnSpPr>
            <a:cxnSpLocks/>
          </p:cNvCxnSpPr>
          <p:nvPr/>
        </p:nvCxnSpPr>
        <p:spPr>
          <a:xfrm>
            <a:off x="744901" y="3547640"/>
            <a:ext cx="261306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Rak 47">
            <a:extLst>
              <a:ext uri="{FF2B5EF4-FFF2-40B4-BE49-F238E27FC236}">
                <a16:creationId xmlns:a16="http://schemas.microsoft.com/office/drawing/2014/main" id="{B61BDD23-A12F-906C-F16F-F95E3EF89DC2}"/>
              </a:ext>
            </a:extLst>
          </p:cNvPr>
          <p:cNvCxnSpPr>
            <a:cxnSpLocks/>
          </p:cNvCxnSpPr>
          <p:nvPr/>
        </p:nvCxnSpPr>
        <p:spPr>
          <a:xfrm flipV="1">
            <a:off x="3404361" y="3549582"/>
            <a:ext cx="0" cy="2291381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Rak 48">
            <a:extLst>
              <a:ext uri="{FF2B5EF4-FFF2-40B4-BE49-F238E27FC236}">
                <a16:creationId xmlns:a16="http://schemas.microsoft.com/office/drawing/2014/main" id="{152174D5-D567-0E76-6DCC-3281088E65DC}"/>
              </a:ext>
            </a:extLst>
          </p:cNvPr>
          <p:cNvCxnSpPr>
            <a:cxnSpLocks/>
          </p:cNvCxnSpPr>
          <p:nvPr/>
        </p:nvCxnSpPr>
        <p:spPr>
          <a:xfrm>
            <a:off x="759796" y="3547640"/>
            <a:ext cx="261306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200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9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9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9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9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9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9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2" grpId="0" animBg="1"/>
      <p:bldP spid="15" grpId="0"/>
      <p:bldP spid="16" grpId="0"/>
      <p:bldP spid="18" grpId="0"/>
      <p:bldP spid="19" grpId="0"/>
      <p:bldP spid="20" grpId="0"/>
      <p:bldP spid="39" grpId="0"/>
      <p:bldP spid="4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3E2ADE07-B70E-3A4D-BB00-49D6C3B2F1C6}"/>
              </a:ext>
            </a:extLst>
          </p:cNvPr>
          <p:cNvSpPr/>
          <p:nvPr/>
        </p:nvSpPr>
        <p:spPr>
          <a:xfrm>
            <a:off x="96890" y="108088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69C8C3DC-2DC4-8046-80E2-209868D4153E}"/>
              </a:ext>
            </a:extLst>
          </p:cNvPr>
          <p:cNvGrpSpPr/>
          <p:nvPr/>
        </p:nvGrpSpPr>
        <p:grpSpPr>
          <a:xfrm>
            <a:off x="802569" y="501274"/>
            <a:ext cx="8125787" cy="2975673"/>
            <a:chOff x="778819" y="0"/>
            <a:chExt cx="8125787" cy="2975673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415A5B14-7C09-F244-918C-10A3CF556C8F}"/>
                </a:ext>
              </a:extLst>
            </p:cNvPr>
            <p:cNvSpPr/>
            <p:nvPr/>
          </p:nvSpPr>
          <p:spPr>
            <a:xfrm>
              <a:off x="778819" y="113351"/>
              <a:ext cx="4071180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Grafen visar kostnaden vid tillverkningen av cykelslangar. </a:t>
              </a:r>
            </a:p>
            <a:p>
              <a:endParaRPr lang="sv-SE" dirty="0"/>
            </a:p>
            <a:p>
              <a:pPr marL="342900" indent="-342900">
                <a:buAutoNum type="alphaLcParenR"/>
              </a:pPr>
              <a:r>
                <a:rPr lang="sv-SE" dirty="0"/>
                <a:t>Hur stor är den fasta kostnaden?</a:t>
              </a:r>
            </a:p>
            <a:p>
              <a:pPr marL="342900" indent="-342900">
                <a:buAutoNum type="alphaLcParenR"/>
              </a:pPr>
              <a:r>
                <a:rPr lang="sv-SE" dirty="0"/>
                <a:t>Hur stor är den rörliga kostnaden per cykelslang?</a:t>
              </a:r>
            </a:p>
            <a:p>
              <a:pPr marL="342900" indent="-342900">
                <a:buFontTx/>
                <a:buAutoNum type="alphaLcParenR"/>
              </a:pPr>
              <a:r>
                <a:rPr lang="sv-SE" dirty="0"/>
                <a:t>Är den sammanlagda kostnaden proportionell mot antalet tillverkade slangar? </a:t>
              </a:r>
            </a:p>
            <a:p>
              <a:pPr marL="342900" indent="-342900">
                <a:buAutoNum type="alphaLcParenR"/>
              </a:pPr>
              <a:endParaRPr lang="sv-SE" dirty="0"/>
            </a:p>
          </p:txBody>
        </p:sp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19057D53-4D68-8548-A738-A63BAA9833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2359" y="0"/>
              <a:ext cx="3952247" cy="2822222"/>
            </a:xfrm>
            <a:prstGeom prst="rect">
              <a:avLst/>
            </a:prstGeom>
          </p:spPr>
        </p:pic>
      </p:grpSp>
      <p:sp>
        <p:nvSpPr>
          <p:cNvPr id="9" name="textruta 8">
            <a:extLst>
              <a:ext uri="{FF2B5EF4-FFF2-40B4-BE49-F238E27FC236}">
                <a16:creationId xmlns:a16="http://schemas.microsoft.com/office/drawing/2014/main" id="{83F959BE-4583-E348-80C8-064C907CB150}"/>
              </a:ext>
            </a:extLst>
          </p:cNvPr>
          <p:cNvSpPr txBox="1"/>
          <p:nvPr/>
        </p:nvSpPr>
        <p:spPr>
          <a:xfrm>
            <a:off x="2210066" y="3700348"/>
            <a:ext cx="1931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 Fast kostnad : 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6166A5D3-513B-E744-B603-E72EE65903E5}"/>
              </a:ext>
            </a:extLst>
          </p:cNvPr>
          <p:cNvSpPr txBox="1"/>
          <p:nvPr/>
        </p:nvSpPr>
        <p:spPr>
          <a:xfrm>
            <a:off x="1774675" y="5505958"/>
            <a:ext cx="2206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Rörlig kostnad/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:</a:t>
            </a:r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0CD16C44-8A5B-944D-AB02-3D3870010B64}"/>
              </a:ext>
            </a:extLst>
          </p:cNvPr>
          <p:cNvGrpSpPr/>
          <p:nvPr/>
        </p:nvGrpSpPr>
        <p:grpSpPr>
          <a:xfrm>
            <a:off x="3932648" y="5400131"/>
            <a:ext cx="1534175" cy="603848"/>
            <a:chOff x="1744515" y="5085152"/>
            <a:chExt cx="1534175" cy="603848"/>
          </a:xfrm>
        </p:grpSpPr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B64E4EBB-E4B7-7840-9F97-CC0D02095200}"/>
                </a:ext>
              </a:extLst>
            </p:cNvPr>
            <p:cNvGrpSpPr/>
            <p:nvPr/>
          </p:nvGrpSpPr>
          <p:grpSpPr>
            <a:xfrm>
              <a:off x="1744515" y="5085152"/>
              <a:ext cx="1534175" cy="603848"/>
              <a:chOff x="2527754" y="3399005"/>
              <a:chExt cx="1534175" cy="603848"/>
            </a:xfrm>
          </p:grpSpPr>
          <p:grpSp>
            <p:nvGrpSpPr>
              <p:cNvPr id="14" name="Grupp 13">
                <a:extLst>
                  <a:ext uri="{FF2B5EF4-FFF2-40B4-BE49-F238E27FC236}">
                    <a16:creationId xmlns:a16="http://schemas.microsoft.com/office/drawing/2014/main" id="{C9CBFB75-D10E-744E-8EFA-615CB9B5AD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27754" y="3399005"/>
                <a:ext cx="763351" cy="603848"/>
                <a:chOff x="3932444" y="1856549"/>
                <a:chExt cx="762995" cy="604018"/>
              </a:xfrm>
            </p:grpSpPr>
            <p:sp>
              <p:nvSpPr>
                <p:cNvPr id="16" name="textruta 29">
                  <a:extLst>
                    <a:ext uri="{FF2B5EF4-FFF2-40B4-BE49-F238E27FC236}">
                      <a16:creationId xmlns:a16="http://schemas.microsoft.com/office/drawing/2014/main" id="{8817A473-40A1-CC4C-A493-BA6458C377E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2444" y="1856549"/>
                  <a:ext cx="76299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2 000</a:t>
                  </a:r>
                </a:p>
              </p:txBody>
            </p:sp>
            <p:sp>
              <p:nvSpPr>
                <p:cNvPr id="17" name="textruta 30">
                  <a:extLst>
                    <a:ext uri="{FF2B5EF4-FFF2-40B4-BE49-F238E27FC236}">
                      <a16:creationId xmlns:a16="http://schemas.microsoft.com/office/drawing/2014/main" id="{302865D9-129A-544A-B243-C3FF6D27274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99025" y="2091131"/>
                  <a:ext cx="575531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500</a:t>
                  </a:r>
                </a:p>
              </p:txBody>
            </p:sp>
            <p:cxnSp>
              <p:nvCxnSpPr>
                <p:cNvPr id="18" name="Rak 17">
                  <a:extLst>
                    <a:ext uri="{FF2B5EF4-FFF2-40B4-BE49-F238E27FC236}">
                      <a16:creationId xmlns:a16="http://schemas.microsoft.com/office/drawing/2014/main" id="{2091DC82-21D8-0A48-8323-8E45DA6C5AFC}"/>
                    </a:ext>
                  </a:extLst>
                </p:cNvPr>
                <p:cNvCxnSpPr/>
                <p:nvPr/>
              </p:nvCxnSpPr>
              <p:spPr>
                <a:xfrm>
                  <a:off x="3980917" y="2148829"/>
                  <a:ext cx="651899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textruta 14">
                <a:extLst>
                  <a:ext uri="{FF2B5EF4-FFF2-40B4-BE49-F238E27FC236}">
                    <a16:creationId xmlns:a16="http://schemas.microsoft.com/office/drawing/2014/main" id="{79F2637A-7B89-9F40-B053-C2680CCEAC24}"/>
                  </a:ext>
                </a:extLst>
              </p:cNvPr>
              <p:cNvSpPr txBox="1"/>
              <p:nvPr/>
            </p:nvSpPr>
            <p:spPr>
              <a:xfrm>
                <a:off x="3806459" y="3489763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13" name="textruta 12">
              <a:extLst>
                <a:ext uri="{FF2B5EF4-FFF2-40B4-BE49-F238E27FC236}">
                  <a16:creationId xmlns:a16="http://schemas.microsoft.com/office/drawing/2014/main" id="{375F4174-88AD-114D-A677-09A0226D40FB}"/>
                </a:ext>
              </a:extLst>
            </p:cNvPr>
            <p:cNvSpPr txBox="1"/>
            <p:nvPr/>
          </p:nvSpPr>
          <p:spPr>
            <a:xfrm>
              <a:off x="2416920" y="5192684"/>
              <a:ext cx="704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kr/</a:t>
              </a:r>
              <a:r>
                <a:rPr lang="sv-SE" dirty="0" err="1">
                  <a:latin typeface="Bradley Hand Bold"/>
                  <a:cs typeface="Bradley Hand Bold"/>
                </a:rPr>
                <a:t>st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9" name="textruta 18">
            <a:extLst>
              <a:ext uri="{FF2B5EF4-FFF2-40B4-BE49-F238E27FC236}">
                <a16:creationId xmlns:a16="http://schemas.microsoft.com/office/drawing/2014/main" id="{1946FD22-977A-1A49-B397-34CB26EFDE4E}"/>
              </a:ext>
            </a:extLst>
          </p:cNvPr>
          <p:cNvSpPr txBox="1"/>
          <p:nvPr/>
        </p:nvSpPr>
        <p:spPr>
          <a:xfrm>
            <a:off x="5406855" y="5491547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kr/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/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72E7538B-C2FE-5F43-88AB-9355AE522546}"/>
              </a:ext>
            </a:extLst>
          </p:cNvPr>
          <p:cNvSpPr txBox="1"/>
          <p:nvPr/>
        </p:nvSpPr>
        <p:spPr>
          <a:xfrm>
            <a:off x="3805209" y="3700348"/>
            <a:ext cx="1599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1 500 kr</a:t>
            </a:r>
            <a:endParaRPr lang="sv-SE" dirty="0"/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D9AB2C8A-B0D9-9F41-A158-81DB873F61E1}"/>
              </a:ext>
            </a:extLst>
          </p:cNvPr>
          <p:cNvSpPr txBox="1"/>
          <p:nvPr/>
        </p:nvSpPr>
        <p:spPr>
          <a:xfrm>
            <a:off x="640891" y="4333247"/>
            <a:ext cx="3546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   Rörlig kostnad för 500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: 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217F2310-12C5-8E45-B0C5-29A09E89568B}"/>
              </a:ext>
            </a:extLst>
          </p:cNvPr>
          <p:cNvSpPr txBox="1"/>
          <p:nvPr/>
        </p:nvSpPr>
        <p:spPr>
          <a:xfrm>
            <a:off x="3807167" y="4342974"/>
            <a:ext cx="2233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(3 500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1 500) kr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3C2DFF9C-A007-1745-B556-36AC31731080}"/>
              </a:ext>
            </a:extLst>
          </p:cNvPr>
          <p:cNvSpPr txBox="1"/>
          <p:nvPr/>
        </p:nvSpPr>
        <p:spPr>
          <a:xfrm>
            <a:off x="5868421" y="4342120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2 000 kr</a:t>
            </a:r>
            <a:endParaRPr lang="sv-SE" dirty="0"/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CB3D74D5-BBA7-6E46-ACEB-B292C57F85E0}"/>
              </a:ext>
            </a:extLst>
          </p:cNvPr>
          <p:cNvSpPr txBox="1"/>
          <p:nvPr/>
        </p:nvSpPr>
        <p:spPr>
          <a:xfrm>
            <a:off x="640891" y="6243375"/>
            <a:ext cx="1133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c)   Nej</a:t>
            </a:r>
          </a:p>
        </p:txBody>
      </p:sp>
      <p:cxnSp>
        <p:nvCxnSpPr>
          <p:cNvPr id="28" name="Rak 27">
            <a:extLst>
              <a:ext uri="{FF2B5EF4-FFF2-40B4-BE49-F238E27FC236}">
                <a16:creationId xmlns:a16="http://schemas.microsoft.com/office/drawing/2014/main" id="{B9B0B72D-2A48-5CA4-B914-CBA7962E58D0}"/>
              </a:ext>
            </a:extLst>
          </p:cNvPr>
          <p:cNvCxnSpPr>
            <a:cxnSpLocks/>
          </p:cNvCxnSpPr>
          <p:nvPr/>
        </p:nvCxnSpPr>
        <p:spPr>
          <a:xfrm flipV="1">
            <a:off x="5466823" y="2417979"/>
            <a:ext cx="0" cy="552094"/>
          </a:xfrm>
          <a:prstGeom prst="line">
            <a:avLst/>
          </a:prstGeom>
          <a:ln w="19050">
            <a:solidFill>
              <a:srgbClr val="00B05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Rak 28">
            <a:extLst>
              <a:ext uri="{FF2B5EF4-FFF2-40B4-BE49-F238E27FC236}">
                <a16:creationId xmlns:a16="http://schemas.microsoft.com/office/drawing/2014/main" id="{D9F8C07F-45EA-A871-16EB-2928A3363260}"/>
              </a:ext>
            </a:extLst>
          </p:cNvPr>
          <p:cNvCxnSpPr>
            <a:cxnSpLocks/>
          </p:cNvCxnSpPr>
          <p:nvPr/>
        </p:nvCxnSpPr>
        <p:spPr>
          <a:xfrm>
            <a:off x="5119106" y="2429684"/>
            <a:ext cx="347717" cy="0"/>
          </a:xfrm>
          <a:prstGeom prst="line">
            <a:avLst/>
          </a:prstGeom>
          <a:ln w="19050">
            <a:solidFill>
              <a:srgbClr val="00B05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Rak 29">
            <a:extLst>
              <a:ext uri="{FF2B5EF4-FFF2-40B4-BE49-F238E27FC236}">
                <a16:creationId xmlns:a16="http://schemas.microsoft.com/office/drawing/2014/main" id="{700EBB29-C670-098E-4CBA-31221F1BEA4B}"/>
              </a:ext>
            </a:extLst>
          </p:cNvPr>
          <p:cNvCxnSpPr>
            <a:cxnSpLocks/>
          </p:cNvCxnSpPr>
          <p:nvPr/>
        </p:nvCxnSpPr>
        <p:spPr>
          <a:xfrm flipV="1">
            <a:off x="7327270" y="1669139"/>
            <a:ext cx="0" cy="136548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Rak 30">
            <a:extLst>
              <a:ext uri="{FF2B5EF4-FFF2-40B4-BE49-F238E27FC236}">
                <a16:creationId xmlns:a16="http://schemas.microsoft.com/office/drawing/2014/main" id="{B97A0158-6F58-157D-B456-659580160B14}"/>
              </a:ext>
            </a:extLst>
          </p:cNvPr>
          <p:cNvCxnSpPr>
            <a:cxnSpLocks/>
          </p:cNvCxnSpPr>
          <p:nvPr/>
        </p:nvCxnSpPr>
        <p:spPr>
          <a:xfrm>
            <a:off x="5466823" y="1694172"/>
            <a:ext cx="1860447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ruta 32">
            <a:extLst>
              <a:ext uri="{FF2B5EF4-FFF2-40B4-BE49-F238E27FC236}">
                <a16:creationId xmlns:a16="http://schemas.microsoft.com/office/drawing/2014/main" id="{0DC92CC1-4FA5-3671-7960-54A1487A11B9}"/>
              </a:ext>
            </a:extLst>
          </p:cNvPr>
          <p:cNvSpPr txBox="1"/>
          <p:nvPr/>
        </p:nvSpPr>
        <p:spPr>
          <a:xfrm>
            <a:off x="640891" y="3696597"/>
            <a:ext cx="419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E9745EA7-6324-CE0A-8A97-387A4867C44E}"/>
              </a:ext>
            </a:extLst>
          </p:cNvPr>
          <p:cNvSpPr/>
          <p:nvPr/>
        </p:nvSpPr>
        <p:spPr>
          <a:xfrm>
            <a:off x="2360758" y="6161650"/>
            <a:ext cx="5896668" cy="52322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Eftersom ett dubbelt antal inte kostar dubbelt så mycket så är det ingen proportionalitet. Du kan se det också genom att grafen inte startar i origo. 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9AC8EB4F-DF5D-705A-B1E7-314325243215}"/>
              </a:ext>
            </a:extLst>
          </p:cNvPr>
          <p:cNvSpPr/>
          <p:nvPr/>
        </p:nvSpPr>
        <p:spPr>
          <a:xfrm>
            <a:off x="1604331" y="4713866"/>
            <a:ext cx="4436394" cy="307777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För 500 exemplar är det lätt att läsa av kostnaden i grafen. 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A6ACFB09-6864-264B-0A1D-6B854DE347EC}"/>
              </a:ext>
            </a:extLst>
          </p:cNvPr>
          <p:cNvSpPr/>
          <p:nvPr/>
        </p:nvSpPr>
        <p:spPr>
          <a:xfrm>
            <a:off x="4944883" y="3614152"/>
            <a:ext cx="3730398" cy="52322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På grafen läser du av kostnaden för 0 exemplar. Den är 1 500 kr, vilket är den f</a:t>
            </a:r>
            <a:r>
              <a:rPr lang="sv-SE" sz="1400" i="1" dirty="0"/>
              <a:t>asta kostnaden</a:t>
            </a:r>
            <a:r>
              <a:rPr lang="sv-SE" sz="1400" dirty="0"/>
              <a:t>.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F8715733-DA18-B5BD-9ADF-E20674C68E01}"/>
              </a:ext>
            </a:extLst>
          </p:cNvPr>
          <p:cNvSpPr/>
          <p:nvPr/>
        </p:nvSpPr>
        <p:spPr>
          <a:xfrm>
            <a:off x="1604331" y="5054123"/>
            <a:ext cx="6606924" cy="307777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För att få fram den </a:t>
            </a:r>
            <a:r>
              <a:rPr lang="sv-SE" sz="1400" i="1" dirty="0"/>
              <a:t>rörliga kostnaden </a:t>
            </a:r>
            <a:r>
              <a:rPr lang="sv-SE" sz="1400" dirty="0"/>
              <a:t>för 500 exemplar drar du bort den fasta kostnaden. </a:t>
            </a:r>
          </a:p>
        </p:txBody>
      </p:sp>
    </p:spTree>
    <p:extLst>
      <p:ext uri="{BB962C8B-B14F-4D97-AF65-F5344CB8AC3E}">
        <p14:creationId xmlns:p14="http://schemas.microsoft.com/office/powerpoint/2010/main" val="167848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9" grpId="0"/>
      <p:bldP spid="21" grpId="0"/>
      <p:bldP spid="22" grpId="0"/>
      <p:bldP spid="23" grpId="0"/>
      <p:bldP spid="24" grpId="0"/>
      <p:bldP spid="26" grpId="0"/>
      <p:bldP spid="33" grpId="0"/>
      <p:bldP spid="34" grpId="0" animBg="1"/>
      <p:bldP spid="35" grpId="0" animBg="1"/>
      <p:bldP spid="36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3E8840BF-D453-38FF-09DD-C89AFD9EC0C9}"/>
              </a:ext>
            </a:extLst>
          </p:cNvPr>
          <p:cNvSpPr/>
          <p:nvPr/>
        </p:nvSpPr>
        <p:spPr>
          <a:xfrm>
            <a:off x="498160" y="2396577"/>
            <a:ext cx="39999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Vad väger förpackningen som är dyrast?</a:t>
            </a:r>
          </a:p>
        </p:txBody>
      </p:sp>
      <p:grpSp>
        <p:nvGrpSpPr>
          <p:cNvPr id="9" name="Grupp 8">
            <a:extLst>
              <a:ext uri="{FF2B5EF4-FFF2-40B4-BE49-F238E27FC236}">
                <a16:creationId xmlns:a16="http://schemas.microsoft.com/office/drawing/2014/main" id="{0A573545-B765-CF9E-A920-53D8A5DC36BB}"/>
              </a:ext>
            </a:extLst>
          </p:cNvPr>
          <p:cNvGrpSpPr/>
          <p:nvPr/>
        </p:nvGrpSpPr>
        <p:grpSpPr>
          <a:xfrm>
            <a:off x="437036" y="326571"/>
            <a:ext cx="8269928" cy="2171065"/>
            <a:chOff x="323991" y="402771"/>
            <a:chExt cx="8269928" cy="2171065"/>
          </a:xfrm>
        </p:grpSpPr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3D0A4BB4-D08B-6178-28B8-24E268A60464}"/>
                </a:ext>
              </a:extLst>
            </p:cNvPr>
            <p:cNvSpPr/>
            <p:nvPr/>
          </p:nvSpPr>
          <p:spPr>
            <a:xfrm>
              <a:off x="323991" y="859708"/>
              <a:ext cx="342069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Diagrammet visar sambandet mellan pris och vikt för olika förpackningar med kattmat (A–E). </a:t>
              </a:r>
            </a:p>
          </p:txBody>
        </p:sp>
        <p:pic>
          <p:nvPicPr>
            <p:cNvPr id="1026" name="Picture 2" descr="Bilderesultat for katt som äter">
              <a:extLst>
                <a:ext uri="{FF2B5EF4-FFF2-40B4-BE49-F238E27FC236}">
                  <a16:creationId xmlns:a16="http://schemas.microsoft.com/office/drawing/2014/main" id="{9FC75DFB-DF51-F8B9-F107-98674003512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964" r="23342" b="9285"/>
            <a:stretch/>
          </p:blipFill>
          <p:spPr bwMode="auto">
            <a:xfrm>
              <a:off x="6911169" y="1088308"/>
              <a:ext cx="1682750" cy="1043732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D6935992-B582-9ECA-E376-D014C80D2F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18857" y="402771"/>
              <a:ext cx="2818142" cy="2171065"/>
            </a:xfrm>
            <a:prstGeom prst="rect">
              <a:avLst/>
            </a:prstGeom>
          </p:spPr>
        </p:pic>
      </p:grpSp>
      <p:sp>
        <p:nvSpPr>
          <p:cNvPr id="15" name="textruta 14">
            <a:extLst>
              <a:ext uri="{FF2B5EF4-FFF2-40B4-BE49-F238E27FC236}">
                <a16:creationId xmlns:a16="http://schemas.microsoft.com/office/drawing/2014/main" id="{A5317ECE-D8E2-3361-F5C6-8451C24C4B69}"/>
              </a:ext>
            </a:extLst>
          </p:cNvPr>
          <p:cNvSpPr txBox="1"/>
          <p:nvPr/>
        </p:nvSpPr>
        <p:spPr>
          <a:xfrm>
            <a:off x="829006" y="2698735"/>
            <a:ext cx="1761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300 g</a:t>
            </a:r>
          </a:p>
        </p:txBody>
      </p:sp>
      <p:cxnSp>
        <p:nvCxnSpPr>
          <p:cNvPr id="16" name="Rak 15">
            <a:extLst>
              <a:ext uri="{FF2B5EF4-FFF2-40B4-BE49-F238E27FC236}">
                <a16:creationId xmlns:a16="http://schemas.microsoft.com/office/drawing/2014/main" id="{EF766CD5-3D74-F007-66FE-4A0FB0AEC04C}"/>
              </a:ext>
            </a:extLst>
          </p:cNvPr>
          <p:cNvCxnSpPr>
            <a:cxnSpLocks/>
          </p:cNvCxnSpPr>
          <p:nvPr/>
        </p:nvCxnSpPr>
        <p:spPr>
          <a:xfrm flipV="1">
            <a:off x="5705120" y="967175"/>
            <a:ext cx="0" cy="122167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Rak 16">
            <a:extLst>
              <a:ext uri="{FF2B5EF4-FFF2-40B4-BE49-F238E27FC236}">
                <a16:creationId xmlns:a16="http://schemas.microsoft.com/office/drawing/2014/main" id="{65821E8C-CD63-9F13-65DB-34BDAE15C3C5}"/>
              </a:ext>
            </a:extLst>
          </p:cNvPr>
          <p:cNvCxnSpPr>
            <a:cxnSpLocks/>
          </p:cNvCxnSpPr>
          <p:nvPr/>
        </p:nvCxnSpPr>
        <p:spPr>
          <a:xfrm>
            <a:off x="4509135" y="967175"/>
            <a:ext cx="1205865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ktangel 20">
            <a:extLst>
              <a:ext uri="{FF2B5EF4-FFF2-40B4-BE49-F238E27FC236}">
                <a16:creationId xmlns:a16="http://schemas.microsoft.com/office/drawing/2014/main" id="{4D6E277A-FA24-078E-EAA8-1E3DBA77376F}"/>
              </a:ext>
            </a:extLst>
          </p:cNvPr>
          <p:cNvSpPr/>
          <p:nvPr/>
        </p:nvSpPr>
        <p:spPr>
          <a:xfrm>
            <a:off x="437036" y="3295774"/>
            <a:ext cx="43690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Två förpackningar väger lika mycket. Vilka? 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42DA2EC3-4383-83B5-2EB7-CC174F7B4AA2}"/>
              </a:ext>
            </a:extLst>
          </p:cNvPr>
          <p:cNvSpPr txBox="1"/>
          <p:nvPr/>
        </p:nvSpPr>
        <p:spPr>
          <a:xfrm>
            <a:off x="829006" y="3665106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B och C</a:t>
            </a:r>
          </a:p>
        </p:txBody>
      </p:sp>
      <p:cxnSp>
        <p:nvCxnSpPr>
          <p:cNvPr id="23" name="Rak 22">
            <a:extLst>
              <a:ext uri="{FF2B5EF4-FFF2-40B4-BE49-F238E27FC236}">
                <a16:creationId xmlns:a16="http://schemas.microsoft.com/office/drawing/2014/main" id="{6D2C05A9-D9DA-E040-1EE9-F2C0A0C97D78}"/>
              </a:ext>
            </a:extLst>
          </p:cNvPr>
          <p:cNvCxnSpPr>
            <a:cxnSpLocks/>
          </p:cNvCxnSpPr>
          <p:nvPr/>
        </p:nvCxnSpPr>
        <p:spPr>
          <a:xfrm flipV="1">
            <a:off x="5323264" y="1159727"/>
            <a:ext cx="0" cy="102911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Rektangel 25">
            <a:extLst>
              <a:ext uri="{FF2B5EF4-FFF2-40B4-BE49-F238E27FC236}">
                <a16:creationId xmlns:a16="http://schemas.microsoft.com/office/drawing/2014/main" id="{8C60D3B8-B241-59F3-89ED-43162B8FD1DB}"/>
              </a:ext>
            </a:extLst>
          </p:cNvPr>
          <p:cNvSpPr/>
          <p:nvPr/>
        </p:nvSpPr>
        <p:spPr>
          <a:xfrm>
            <a:off x="437036" y="4232188"/>
            <a:ext cx="84738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Vilken av förpackningarna B och E kostar mest per hektogram? </a:t>
            </a: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D035F684-37BC-0D13-D8A0-9B3FA4AFD63B}"/>
              </a:ext>
            </a:extLst>
          </p:cNvPr>
          <p:cNvSpPr txBox="1"/>
          <p:nvPr/>
        </p:nvSpPr>
        <p:spPr>
          <a:xfrm>
            <a:off x="829006" y="5521493"/>
            <a:ext cx="4118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B kostar mest per hektogram</a:t>
            </a:r>
          </a:p>
        </p:txBody>
      </p:sp>
      <p:cxnSp>
        <p:nvCxnSpPr>
          <p:cNvPr id="28" name="Rak 27">
            <a:extLst>
              <a:ext uri="{FF2B5EF4-FFF2-40B4-BE49-F238E27FC236}">
                <a16:creationId xmlns:a16="http://schemas.microsoft.com/office/drawing/2014/main" id="{6FC31A40-C7B9-E70E-AB47-20A6D5D059F4}"/>
              </a:ext>
            </a:extLst>
          </p:cNvPr>
          <p:cNvCxnSpPr>
            <a:cxnSpLocks/>
          </p:cNvCxnSpPr>
          <p:nvPr/>
        </p:nvCxnSpPr>
        <p:spPr>
          <a:xfrm flipV="1">
            <a:off x="5323264" y="1572197"/>
            <a:ext cx="0" cy="61664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Rak 28">
            <a:extLst>
              <a:ext uri="{FF2B5EF4-FFF2-40B4-BE49-F238E27FC236}">
                <a16:creationId xmlns:a16="http://schemas.microsoft.com/office/drawing/2014/main" id="{4109F35D-B2EB-66B9-C6AF-E359FC3E6221}"/>
              </a:ext>
            </a:extLst>
          </p:cNvPr>
          <p:cNvCxnSpPr>
            <a:cxnSpLocks/>
          </p:cNvCxnSpPr>
          <p:nvPr/>
        </p:nvCxnSpPr>
        <p:spPr>
          <a:xfrm>
            <a:off x="4509135" y="1572197"/>
            <a:ext cx="814129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ruta 33">
            <a:extLst>
              <a:ext uri="{FF2B5EF4-FFF2-40B4-BE49-F238E27FC236}">
                <a16:creationId xmlns:a16="http://schemas.microsoft.com/office/drawing/2014/main" id="{572237AD-3ED1-1EA5-C6AA-9BA6861A6FD7}"/>
              </a:ext>
            </a:extLst>
          </p:cNvPr>
          <p:cNvSpPr txBox="1"/>
          <p:nvPr/>
        </p:nvSpPr>
        <p:spPr>
          <a:xfrm>
            <a:off x="737566" y="4653802"/>
            <a:ext cx="1121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 kostar:</a:t>
            </a:r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6461E364-77A2-CDA5-66E2-7ABAC0F65EDA}"/>
              </a:ext>
            </a:extLst>
          </p:cNvPr>
          <p:cNvSpPr txBox="1"/>
          <p:nvPr/>
        </p:nvSpPr>
        <p:spPr>
          <a:xfrm>
            <a:off x="3217312" y="4653802"/>
            <a:ext cx="1280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15 kr/hg </a:t>
            </a:r>
          </a:p>
        </p:txBody>
      </p:sp>
      <p:cxnSp>
        <p:nvCxnSpPr>
          <p:cNvPr id="38" name="Rak 37">
            <a:extLst>
              <a:ext uri="{FF2B5EF4-FFF2-40B4-BE49-F238E27FC236}">
                <a16:creationId xmlns:a16="http://schemas.microsoft.com/office/drawing/2014/main" id="{144EED84-B264-4F1A-0153-072721783FE0}"/>
              </a:ext>
            </a:extLst>
          </p:cNvPr>
          <p:cNvCxnSpPr>
            <a:cxnSpLocks/>
          </p:cNvCxnSpPr>
          <p:nvPr/>
        </p:nvCxnSpPr>
        <p:spPr>
          <a:xfrm flipV="1">
            <a:off x="6112184" y="1169410"/>
            <a:ext cx="0" cy="1019435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Rak 38">
            <a:extLst>
              <a:ext uri="{FF2B5EF4-FFF2-40B4-BE49-F238E27FC236}">
                <a16:creationId xmlns:a16="http://schemas.microsoft.com/office/drawing/2014/main" id="{022FC4F5-1523-EE6D-CF7F-A7BFA2BC95F9}"/>
              </a:ext>
            </a:extLst>
          </p:cNvPr>
          <p:cNvCxnSpPr>
            <a:cxnSpLocks/>
          </p:cNvCxnSpPr>
          <p:nvPr/>
        </p:nvCxnSpPr>
        <p:spPr>
          <a:xfrm>
            <a:off x="4509135" y="1177088"/>
            <a:ext cx="1603049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ruta 42">
            <a:extLst>
              <a:ext uri="{FF2B5EF4-FFF2-40B4-BE49-F238E27FC236}">
                <a16:creationId xmlns:a16="http://schemas.microsoft.com/office/drawing/2014/main" id="{1161C4BC-E2AE-A44B-6E15-45B128798144}"/>
              </a:ext>
            </a:extLst>
          </p:cNvPr>
          <p:cNvSpPr txBox="1"/>
          <p:nvPr/>
        </p:nvSpPr>
        <p:spPr>
          <a:xfrm>
            <a:off x="1710940" y="4653802"/>
            <a:ext cx="1665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30 kr / 2 hg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44" name="textruta 43">
            <a:extLst>
              <a:ext uri="{FF2B5EF4-FFF2-40B4-BE49-F238E27FC236}">
                <a16:creationId xmlns:a16="http://schemas.microsoft.com/office/drawing/2014/main" id="{2876B021-D083-8FD6-BECF-B0934DE3619D}"/>
              </a:ext>
            </a:extLst>
          </p:cNvPr>
          <p:cNvSpPr txBox="1"/>
          <p:nvPr/>
        </p:nvSpPr>
        <p:spPr>
          <a:xfrm>
            <a:off x="737566" y="5022986"/>
            <a:ext cx="1121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E kostar:</a:t>
            </a:r>
          </a:p>
        </p:txBody>
      </p:sp>
      <p:sp>
        <p:nvSpPr>
          <p:cNvPr id="45" name="textruta 44">
            <a:extLst>
              <a:ext uri="{FF2B5EF4-FFF2-40B4-BE49-F238E27FC236}">
                <a16:creationId xmlns:a16="http://schemas.microsoft.com/office/drawing/2014/main" id="{5D9959D4-1434-51DB-8DA7-D68A063F2CBE}"/>
              </a:ext>
            </a:extLst>
          </p:cNvPr>
          <p:cNvSpPr txBox="1"/>
          <p:nvPr/>
        </p:nvSpPr>
        <p:spPr>
          <a:xfrm>
            <a:off x="3217312" y="5022986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12,50 kr/hg </a:t>
            </a:r>
          </a:p>
        </p:txBody>
      </p:sp>
      <p:sp>
        <p:nvSpPr>
          <p:cNvPr id="46" name="textruta 45">
            <a:extLst>
              <a:ext uri="{FF2B5EF4-FFF2-40B4-BE49-F238E27FC236}">
                <a16:creationId xmlns:a16="http://schemas.microsoft.com/office/drawing/2014/main" id="{10F81938-B889-F6AD-8913-862A27A0EFEA}"/>
              </a:ext>
            </a:extLst>
          </p:cNvPr>
          <p:cNvSpPr txBox="1"/>
          <p:nvPr/>
        </p:nvSpPr>
        <p:spPr>
          <a:xfrm>
            <a:off x="1710940" y="5022986"/>
            <a:ext cx="1665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50 kr / 4 hg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6024EE31-8232-77E8-5BE9-28F618022CAA}"/>
              </a:ext>
            </a:extLst>
          </p:cNvPr>
          <p:cNvSpPr/>
          <p:nvPr/>
        </p:nvSpPr>
        <p:spPr>
          <a:xfrm>
            <a:off x="6207358" y="4693254"/>
            <a:ext cx="1127339" cy="307777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100 g = 1 hg</a:t>
            </a:r>
          </a:p>
        </p:txBody>
      </p:sp>
    </p:spTree>
    <p:extLst>
      <p:ext uri="{BB962C8B-B14F-4D97-AF65-F5344CB8AC3E}">
        <p14:creationId xmlns:p14="http://schemas.microsoft.com/office/powerpoint/2010/main" val="337434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21" grpId="0"/>
      <p:bldP spid="22" grpId="0"/>
      <p:bldP spid="26" grpId="0"/>
      <p:bldP spid="27" grpId="0"/>
      <p:bldP spid="34" grpId="0"/>
      <p:bldP spid="35" grpId="0"/>
      <p:bldP spid="43" grpId="0"/>
      <p:bldP spid="44" grpId="0"/>
      <p:bldP spid="45" grpId="0"/>
      <p:bldP spid="46" grpId="0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495138" y="2607533"/>
            <a:ext cx="58903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punkt där </a:t>
            </a:r>
            <a:r>
              <a:rPr lang="sv-SE" i="1" dirty="0"/>
              <a:t>x</a:t>
            </a:r>
            <a:r>
              <a:rPr lang="sv-SE" dirty="0"/>
              <a:t>-axel och </a:t>
            </a:r>
            <a:r>
              <a:rPr lang="sv-SE" i="1" dirty="0"/>
              <a:t>y</a:t>
            </a:r>
            <a:r>
              <a:rPr lang="sv-SE" dirty="0"/>
              <a:t>-axel skär varandra kallas </a:t>
            </a:r>
            <a:r>
              <a:rPr lang="sv-SE" b="1" i="1" dirty="0">
                <a:solidFill>
                  <a:srgbClr val="800000"/>
                </a:solidFill>
              </a:rPr>
              <a:t>origo</a:t>
            </a:r>
            <a:r>
              <a:rPr lang="sv-SE" dirty="0"/>
              <a:t>.</a:t>
            </a:r>
            <a:endParaRPr lang="sv-SE" i="1" dirty="0">
              <a:solidFill>
                <a:srgbClr val="800000"/>
              </a:solidFill>
            </a:endParaRPr>
          </a:p>
        </p:txBody>
      </p:sp>
      <p:sp>
        <p:nvSpPr>
          <p:cNvPr id="3" name="Rektangel 2"/>
          <p:cNvSpPr/>
          <p:nvPr/>
        </p:nvSpPr>
        <p:spPr>
          <a:xfrm>
            <a:off x="1808005" y="1411713"/>
            <a:ext cx="61335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Ett </a:t>
            </a:r>
            <a:r>
              <a:rPr lang="sv-SE" i="1" dirty="0"/>
              <a:t>koordinatsystem</a:t>
            </a:r>
            <a:r>
              <a:rPr lang="sv-SE" dirty="0"/>
              <a:t> består av två tallinjer som skär varandra.</a:t>
            </a:r>
          </a:p>
        </p:txBody>
      </p:sp>
      <p:sp>
        <p:nvSpPr>
          <p:cNvPr id="4" name="Rektangel 3"/>
          <p:cNvSpPr/>
          <p:nvPr/>
        </p:nvSpPr>
        <p:spPr>
          <a:xfrm>
            <a:off x="1710591" y="1798327"/>
            <a:ext cx="61515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båda tallinjerna, </a:t>
            </a:r>
            <a:r>
              <a:rPr lang="sv-SE" i="1" dirty="0"/>
              <a:t>koordinataxlarna</a:t>
            </a:r>
            <a:r>
              <a:rPr lang="sv-SE" dirty="0"/>
              <a:t>, kallas </a:t>
            </a:r>
            <a:r>
              <a:rPr lang="sv-SE" i="1" dirty="0"/>
              <a:t>x-axel </a:t>
            </a:r>
            <a:r>
              <a:rPr lang="sv-SE" dirty="0"/>
              <a:t>och </a:t>
            </a:r>
            <a:r>
              <a:rPr lang="sv-SE" i="1" dirty="0"/>
              <a:t>y-axel</a:t>
            </a:r>
            <a:r>
              <a:rPr lang="sv-SE" dirty="0"/>
              <a:t>. </a:t>
            </a:r>
          </a:p>
        </p:txBody>
      </p:sp>
      <p:sp>
        <p:nvSpPr>
          <p:cNvPr id="5" name="Rektangel 4"/>
          <p:cNvSpPr/>
          <p:nvPr/>
        </p:nvSpPr>
        <p:spPr>
          <a:xfrm>
            <a:off x="2533124" y="2210169"/>
            <a:ext cx="3816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x</a:t>
            </a:r>
            <a:r>
              <a:rPr lang="sv-SE" dirty="0"/>
              <a:t>-axeln är </a:t>
            </a:r>
            <a:r>
              <a:rPr lang="sv-SE" i="1" dirty="0"/>
              <a:t>vågrät</a:t>
            </a:r>
            <a:r>
              <a:rPr lang="sv-SE" dirty="0"/>
              <a:t> och </a:t>
            </a:r>
            <a:r>
              <a:rPr lang="sv-SE" i="1" dirty="0"/>
              <a:t>y</a:t>
            </a:r>
            <a:r>
              <a:rPr lang="sv-SE" dirty="0"/>
              <a:t>-axeln är </a:t>
            </a:r>
            <a:r>
              <a:rPr lang="sv-SE" i="1" dirty="0"/>
              <a:t>lodrät</a:t>
            </a:r>
            <a:r>
              <a:rPr lang="sv-SE" dirty="0"/>
              <a:t>. </a:t>
            </a:r>
          </a:p>
        </p:txBody>
      </p:sp>
      <p:sp>
        <p:nvSpPr>
          <p:cNvPr id="7" name="Rektangel 6"/>
          <p:cNvSpPr/>
          <p:nvPr/>
        </p:nvSpPr>
        <p:spPr>
          <a:xfrm>
            <a:off x="3334560" y="611601"/>
            <a:ext cx="22520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/>
              <a:t>Koordinatsystemet </a:t>
            </a:r>
            <a:endParaRPr lang="sv-SE" sz="2000" dirty="0"/>
          </a:p>
        </p:txBody>
      </p:sp>
      <p:sp>
        <p:nvSpPr>
          <p:cNvPr id="24" name="Rektangel 23"/>
          <p:cNvSpPr/>
          <p:nvPr/>
        </p:nvSpPr>
        <p:spPr>
          <a:xfrm>
            <a:off x="6211047" y="4102278"/>
            <a:ext cx="27542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200" dirty="0"/>
              <a:t>Om punkten är rakt ovanför talet </a:t>
            </a:r>
            <a:r>
              <a:rPr lang="sv-SE" sz="1200" b="1" dirty="0">
                <a:solidFill>
                  <a:srgbClr val="0070C0"/>
                </a:solidFill>
              </a:rPr>
              <a:t>1</a:t>
            </a:r>
            <a:r>
              <a:rPr lang="sv-SE" sz="1200" dirty="0"/>
              <a:t> på</a:t>
            </a:r>
            <a:r>
              <a:rPr lang="sv-SE" sz="1200" b="1" dirty="0">
                <a:solidFill>
                  <a:srgbClr val="800000"/>
                </a:solidFill>
              </a:rPr>
              <a:t> </a:t>
            </a:r>
          </a:p>
          <a:p>
            <a:r>
              <a:rPr lang="sv-SE" sz="1200" b="1" i="1" dirty="0">
                <a:solidFill>
                  <a:srgbClr val="0070C0"/>
                </a:solidFill>
              </a:rPr>
              <a:t>x</a:t>
            </a:r>
            <a:r>
              <a:rPr lang="sv-SE" sz="1200" b="1" dirty="0">
                <a:solidFill>
                  <a:srgbClr val="0070C0"/>
                </a:solidFill>
              </a:rPr>
              <a:t>-axeln</a:t>
            </a:r>
            <a:r>
              <a:rPr lang="sv-SE" sz="1200" b="1" dirty="0">
                <a:solidFill>
                  <a:srgbClr val="800000"/>
                </a:solidFill>
              </a:rPr>
              <a:t> </a:t>
            </a:r>
            <a:r>
              <a:rPr lang="sv-SE" sz="1200" dirty="0"/>
              <a:t>och rakt till höger om talet </a:t>
            </a:r>
            <a:r>
              <a:rPr lang="sv-SE" sz="1200" b="1" dirty="0">
                <a:solidFill>
                  <a:srgbClr val="008000"/>
                </a:solidFill>
              </a:rPr>
              <a:t>2</a:t>
            </a:r>
            <a:r>
              <a:rPr lang="sv-SE" sz="1200" dirty="0"/>
              <a:t> på </a:t>
            </a:r>
            <a:r>
              <a:rPr lang="sv-SE" sz="1200" b="1" i="1" dirty="0">
                <a:solidFill>
                  <a:srgbClr val="008000"/>
                </a:solidFill>
              </a:rPr>
              <a:t>y</a:t>
            </a:r>
            <a:r>
              <a:rPr lang="sv-SE" sz="1200" b="1" dirty="0">
                <a:solidFill>
                  <a:srgbClr val="008000"/>
                </a:solidFill>
              </a:rPr>
              <a:t>-axeln </a:t>
            </a:r>
            <a:r>
              <a:rPr lang="sv-SE" sz="1200" dirty="0"/>
              <a:t>har punkten </a:t>
            </a:r>
            <a:r>
              <a:rPr lang="sv-SE" sz="1200" i="1" dirty="0">
                <a:solidFill>
                  <a:srgbClr val="C00000"/>
                </a:solidFill>
              </a:rPr>
              <a:t>koordinaterna</a:t>
            </a:r>
            <a:r>
              <a:rPr lang="sv-SE" sz="1200" dirty="0"/>
              <a:t> (</a:t>
            </a:r>
            <a:r>
              <a:rPr lang="sv-SE" sz="1200" b="1" dirty="0">
                <a:solidFill>
                  <a:srgbClr val="0070C0"/>
                </a:solidFill>
              </a:rPr>
              <a:t>1</a:t>
            </a:r>
            <a:r>
              <a:rPr lang="sv-SE" sz="1200" dirty="0"/>
              <a:t>, </a:t>
            </a:r>
            <a:r>
              <a:rPr lang="sv-SE" sz="1200" b="1" dirty="0">
                <a:solidFill>
                  <a:srgbClr val="008000"/>
                </a:solidFill>
              </a:rPr>
              <a:t>2</a:t>
            </a:r>
            <a:r>
              <a:rPr lang="sv-SE" sz="1200" dirty="0"/>
              <a:t>).</a:t>
            </a:r>
          </a:p>
        </p:txBody>
      </p:sp>
      <p:sp>
        <p:nvSpPr>
          <p:cNvPr id="25" name="Rektangel 24"/>
          <p:cNvSpPr/>
          <p:nvPr/>
        </p:nvSpPr>
        <p:spPr>
          <a:xfrm>
            <a:off x="157134" y="4183807"/>
            <a:ext cx="27941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Koordinataxlarna delar in koordinatsystemet i fyra delar som kallas </a:t>
            </a:r>
            <a:r>
              <a:rPr lang="sv-SE" i="1" dirty="0">
                <a:solidFill>
                  <a:srgbClr val="C00000"/>
                </a:solidFill>
              </a:rPr>
              <a:t>kvadranter</a:t>
            </a:r>
            <a:r>
              <a:rPr lang="sv-SE" dirty="0"/>
              <a:t>.</a:t>
            </a:r>
          </a:p>
          <a:p>
            <a:endParaRPr lang="sv-SE" dirty="0"/>
          </a:p>
          <a:p>
            <a:r>
              <a:rPr lang="sv-SE" dirty="0"/>
              <a:t>Kvadranterna numreras moturs. 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A8C57FD6-8BC6-A94D-AE88-0A222D4DB2A1}"/>
              </a:ext>
            </a:extLst>
          </p:cNvPr>
          <p:cNvGrpSpPr/>
          <p:nvPr/>
        </p:nvGrpSpPr>
        <p:grpSpPr>
          <a:xfrm>
            <a:off x="2951291" y="3838426"/>
            <a:ext cx="3129376" cy="2146115"/>
            <a:chOff x="1255031" y="2531546"/>
            <a:chExt cx="3129376" cy="2146115"/>
          </a:xfrm>
        </p:grpSpPr>
        <p:pic>
          <p:nvPicPr>
            <p:cNvPr id="8" name="Bildobjekt 7"/>
            <p:cNvPicPr>
              <a:picLocks noChangeAspect="1"/>
            </p:cNvPicPr>
            <p:nvPr/>
          </p:nvPicPr>
          <p:blipFill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8046" b="97126" l="4772" r="89627">
                          <a14:foregroundMark x1="42946" y1="10632" x2="42946" y2="10632"/>
                          <a14:foregroundMark x1="42739" y1="8046" x2="42739" y2="8046"/>
                          <a14:foregroundMark x1="42531" y1="54598" x2="42531" y2="54598"/>
                          <a14:foregroundMark x1="42531" y1="39368" x2="42531" y2="39368"/>
                          <a14:foregroundMark x1="42324" y1="28161" x2="42324" y2="28161"/>
                          <a14:foregroundMark x1="41909" y1="14943" x2="41909" y2="14943"/>
                          <a14:foregroundMark x1="43361" y1="14943" x2="43361" y2="14943"/>
                          <a14:foregroundMark x1="45643" y1="57184" x2="45643" y2="57184"/>
                          <a14:foregroundMark x1="56846" y1="57184" x2="56846" y2="57184"/>
                          <a14:foregroundMark x1="82365" y1="56897" x2="82365" y2="56897"/>
                          <a14:foregroundMark x1="78216" y1="56897" x2="78216" y2="56897"/>
                          <a14:foregroundMark x1="65560" y1="57184" x2="65560" y2="57184"/>
                          <a14:foregroundMark x1="61203" y1="56609" x2="61203" y2="56609"/>
                          <a14:foregroundMark x1="42531" y1="70115" x2="42531" y2="70115"/>
                          <a14:foregroundMark x1="42531" y1="95690" x2="42531" y2="95690"/>
                          <a14:foregroundMark x1="4979" y1="57184" x2="4979" y2="57184"/>
                          <a14:foregroundMark x1="42946" y1="57471" x2="42946" y2="57471"/>
                          <a14:foregroundMark x1="42324" y1="97126" x2="42324" y2="9712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255031" y="2531546"/>
              <a:ext cx="3129376" cy="2146115"/>
            </a:xfrm>
            <a:prstGeom prst="rect">
              <a:avLst/>
            </a:prstGeom>
          </p:spPr>
        </p:pic>
        <p:pic>
          <p:nvPicPr>
            <p:cNvPr id="15" name="Bildobjekt 14">
              <a:extLst>
                <a:ext uri="{FF2B5EF4-FFF2-40B4-BE49-F238E27FC236}">
                  <a16:creationId xmlns:a16="http://schemas.microsoft.com/office/drawing/2014/main" id="{D9C9BA9E-94F6-1946-A3BE-707A21EFED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44946" y="2675680"/>
              <a:ext cx="149234" cy="263762"/>
            </a:xfrm>
            <a:prstGeom prst="rect">
              <a:avLst/>
            </a:prstGeom>
          </p:spPr>
        </p:pic>
        <p:pic>
          <p:nvPicPr>
            <p:cNvPr id="16" name="Bildobjekt 15">
              <a:extLst>
                <a:ext uri="{FF2B5EF4-FFF2-40B4-BE49-F238E27FC236}">
                  <a16:creationId xmlns:a16="http://schemas.microsoft.com/office/drawing/2014/main" id="{E6D3322E-F097-BC48-99B7-2C722B387D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68902" y="3529392"/>
              <a:ext cx="130306" cy="140079"/>
            </a:xfrm>
            <a:prstGeom prst="rect">
              <a:avLst/>
            </a:prstGeom>
          </p:spPr>
        </p:pic>
      </p:grpSp>
      <p:grpSp>
        <p:nvGrpSpPr>
          <p:cNvPr id="19" name="Grupp 18">
            <a:extLst>
              <a:ext uri="{FF2B5EF4-FFF2-40B4-BE49-F238E27FC236}">
                <a16:creationId xmlns:a16="http://schemas.microsoft.com/office/drawing/2014/main" id="{1639B3F4-4DE5-2847-A7EC-236743DD1B89}"/>
              </a:ext>
            </a:extLst>
          </p:cNvPr>
          <p:cNvGrpSpPr/>
          <p:nvPr/>
        </p:nvGrpSpPr>
        <p:grpSpPr>
          <a:xfrm>
            <a:off x="3081671" y="3918735"/>
            <a:ext cx="2700939" cy="2065806"/>
            <a:chOff x="1543018" y="4381005"/>
            <a:chExt cx="2700939" cy="2065806"/>
          </a:xfrm>
        </p:grpSpPr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FAF77971-ACB2-DA48-9F6E-2DF505504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486" b="96822" l="1567" r="99288">
                          <a14:foregroundMark x1="1852" y1="3738" x2="50142" y2="5794"/>
                          <a14:foregroundMark x1="50142" y1="5794" x2="70798" y2="5607"/>
                          <a14:foregroundMark x1="70798" y1="5607" x2="88604" y2="15701"/>
                          <a14:foregroundMark x1="88604" y1="15701" x2="95157" y2="70841"/>
                          <a14:foregroundMark x1="95157" y1="70841" x2="91026" y2="95140"/>
                          <a14:foregroundMark x1="91026" y1="95140" x2="15242" y2="93084"/>
                          <a14:foregroundMark x1="15242" y1="93084" x2="4131" y2="74953"/>
                          <a14:foregroundMark x1="4131" y1="74953" x2="1567" y2="9907"/>
                          <a14:foregroundMark x1="997" y1="6168" x2="70228" y2="4486"/>
                          <a14:foregroundMark x1="70228" y1="4486" x2="70655" y2="4486"/>
                          <a14:foregroundMark x1="5271" y1="20187" x2="77778" y2="20561"/>
                          <a14:foregroundMark x1="77778" y1="20561" x2="94302" y2="20187"/>
                          <a14:foregroundMark x1="5983" y1="38131" x2="61681" y2="38505"/>
                          <a14:foregroundMark x1="61681" y1="38505" x2="82906" y2="37757"/>
                          <a14:foregroundMark x1="82906" y1="37757" x2="93162" y2="37757"/>
                          <a14:foregroundMark x1="83498" y1="49667" x2="90598" y2="49720"/>
                          <a14:foregroundMark x1="79695" y1="49639" x2="83340" y2="49666"/>
                          <a14:foregroundMark x1="59413" y1="49489" x2="73010" y2="49589"/>
                          <a14:foregroundMark x1="58206" y1="49479" x2="59383" y2="49488"/>
                          <a14:foregroundMark x1="53660" y1="49446" x2="55558" y2="49460"/>
                          <a14:foregroundMark x1="14957" y1="49159" x2="44728" y2="49380"/>
                          <a14:foregroundMark x1="11538" y1="66916" x2="57123" y2="67290"/>
                          <a14:foregroundMark x1="57123" y1="67290" x2="91168" y2="66916"/>
                          <a14:foregroundMark x1="11538" y1="79626" x2="93162" y2="80000"/>
                          <a14:foregroundMark x1="5698" y1="88972" x2="34473" y2="89346"/>
                          <a14:foregroundMark x1="34473" y1="89346" x2="84473" y2="86168"/>
                          <a14:foregroundMark x1="84473" y1="86168" x2="94302" y2="86168"/>
                          <a14:foregroundMark x1="4416" y1="97196" x2="25499" y2="97383"/>
                          <a14:foregroundMark x1="25499" y1="97383" x2="63390" y2="95140"/>
                          <a14:foregroundMark x1="63390" y1="95140" x2="99288" y2="95140"/>
                          <a14:foregroundMark x1="91880" y1="96636" x2="96011" y2="96822"/>
                          <a14:foregroundMark x1="24217" y1="31589" x2="24929" y2="37383"/>
                          <a14:foregroundMark x1="45442" y1="57196" x2="44302" y2="56822"/>
                          <a14:foregroundMark x1="55840" y1="42804" x2="55840" y2="45981"/>
                          <a14:foregroundMark x1="77208" y1="42056" x2="78063" y2="42430"/>
                          <a14:foregroundMark x1="77493" y1="44460" x2="77493" y2="45234"/>
                          <a14:foregroundMark x1="77493" y1="43738" x2="77493" y2="44421"/>
                          <a14:foregroundMark x1="77493" y1="43178" x2="77493" y2="44299"/>
                          <a14:foregroundMark x1="71652" y1="42056" x2="75641" y2="41869"/>
                          <a14:backgroundMark x1="46866" y1="52523" x2="53989" y2="48598"/>
                          <a14:backgroundMark x1="59687" y1="45047" x2="64387" y2="45234"/>
                          <a14:backgroundMark x1="64530" y1="46729" x2="64957" y2="47664"/>
                          <a14:backgroundMark x1="67806" y1="45047" x2="68091" y2="44299"/>
                          <a14:backgroundMark x1="79916" y1="44048" x2="80769" y2="44299"/>
                          <a14:backgroundMark x1="75257" y1="42678" x2="76590" y2="43070"/>
                          <a14:backgroundMark x1="82764" y1="44299" x2="82764" y2="49159"/>
                          <a14:backgroundMark x1="82764" y1="47290" x2="82764" y2="42056"/>
                          <a14:backgroundMark x1="72815" y1="44640" x2="73647" y2="47477"/>
                          <a14:backgroundMark x1="71510" y1="45047" x2="76937" y2="46355"/>
                          <a14:backgroundMark x1="47293" y1="48972" x2="50285" y2="51215"/>
                          <a14:backgroundMark x1="56980" y1="45981" x2="60826" y2="46916"/>
                          <a14:backgroundMark x1="60114" y1="46729" x2="65242" y2="46729"/>
                          <a14:backgroundMark x1="56838" y1="46916" x2="59402" y2="47103"/>
                          <a14:backgroundMark x1="47151" y1="48972" x2="47151" y2="49907"/>
                          <a14:backgroundMark x1="69088" y1="44299" x2="69088" y2="45047"/>
                          <a14:backgroundMark x1="72365" y1="47477" x2="72080" y2="46542"/>
                          <a14:backgroundMark x1="71652" y1="45981" x2="71795" y2="47477"/>
                          <a14:backgroundMark x1="74217" y1="47103" x2="76211" y2="47103"/>
                          <a14:backgroundMark x1="76211" y1="46729" x2="76211" y2="48224"/>
                          <a14:backgroundMark x1="76211" y1="47850" x2="76211" y2="49159"/>
                          <a14:backgroundMark x1="76638" y1="46729" x2="76638" y2="47850"/>
                          <a14:backgroundMark x1="79630" y1="44673" x2="80342" y2="46729"/>
                          <a14:backgroundMark x1="81766" y1="43364" x2="80912" y2="4355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43018" y="4381005"/>
              <a:ext cx="2700939" cy="2065806"/>
            </a:xfrm>
            <a:prstGeom prst="rect">
              <a:avLst/>
            </a:prstGeom>
          </p:spPr>
        </p:pic>
        <p:pic>
          <p:nvPicPr>
            <p:cNvPr id="14" name="Bildobjekt 13">
              <a:extLst>
                <a:ext uri="{FF2B5EF4-FFF2-40B4-BE49-F238E27FC236}">
                  <a16:creationId xmlns:a16="http://schemas.microsoft.com/office/drawing/2014/main" id="{1CEB6B59-08A0-1D4E-B00A-291C2DEA72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486" b="96822" l="1567" r="99288">
                          <a14:foregroundMark x1="1852" y1="3738" x2="50142" y2="5794"/>
                          <a14:foregroundMark x1="50142" y1="5794" x2="70798" y2="5607"/>
                          <a14:foregroundMark x1="70798" y1="5607" x2="88604" y2="15701"/>
                          <a14:foregroundMark x1="88604" y1="15701" x2="95157" y2="70841"/>
                          <a14:foregroundMark x1="95157" y1="70841" x2="91026" y2="95140"/>
                          <a14:foregroundMark x1="91026" y1="95140" x2="15242" y2="93084"/>
                          <a14:foregroundMark x1="15242" y1="93084" x2="4131" y2="74953"/>
                          <a14:foregroundMark x1="4131" y1="74953" x2="1567" y2="9907"/>
                          <a14:foregroundMark x1="997" y1="6168" x2="70228" y2="4486"/>
                          <a14:foregroundMark x1="70228" y1="4486" x2="70655" y2="4486"/>
                          <a14:foregroundMark x1="5271" y1="20187" x2="77778" y2="20561"/>
                          <a14:foregroundMark x1="77778" y1="20561" x2="94302" y2="20187"/>
                          <a14:foregroundMark x1="5983" y1="38131" x2="61681" y2="38505"/>
                          <a14:foregroundMark x1="61681" y1="38505" x2="82906" y2="37757"/>
                          <a14:foregroundMark x1="82906" y1="37757" x2="93162" y2="37757"/>
                          <a14:foregroundMark x1="83498" y1="49667" x2="90598" y2="49720"/>
                          <a14:foregroundMark x1="79695" y1="49639" x2="83340" y2="49666"/>
                          <a14:foregroundMark x1="59413" y1="49489" x2="73010" y2="49589"/>
                          <a14:foregroundMark x1="58206" y1="49479" x2="59383" y2="49488"/>
                          <a14:foregroundMark x1="53660" y1="49446" x2="55558" y2="49460"/>
                          <a14:foregroundMark x1="14957" y1="49159" x2="44728" y2="49380"/>
                          <a14:foregroundMark x1="11538" y1="66916" x2="57123" y2="67290"/>
                          <a14:foregroundMark x1="57123" y1="67290" x2="91168" y2="66916"/>
                          <a14:foregroundMark x1="11538" y1="79626" x2="93162" y2="80000"/>
                          <a14:foregroundMark x1="5698" y1="88972" x2="34473" y2="89346"/>
                          <a14:foregroundMark x1="34473" y1="89346" x2="84473" y2="86168"/>
                          <a14:foregroundMark x1="84473" y1="86168" x2="94302" y2="86168"/>
                          <a14:foregroundMark x1="4416" y1="97196" x2="25499" y2="97383"/>
                          <a14:foregroundMark x1="25499" y1="97383" x2="63390" y2="95140"/>
                          <a14:foregroundMark x1="63390" y1="95140" x2="99288" y2="95140"/>
                          <a14:foregroundMark x1="91880" y1="96636" x2="96011" y2="96822"/>
                          <a14:foregroundMark x1="24217" y1="31589" x2="24929" y2="37383"/>
                          <a14:foregroundMark x1="45442" y1="57196" x2="44302" y2="56822"/>
                          <a14:foregroundMark x1="55840" y1="42804" x2="55840" y2="45981"/>
                          <a14:foregroundMark x1="77208" y1="42056" x2="78063" y2="42430"/>
                          <a14:foregroundMark x1="77493" y1="44460" x2="77493" y2="45234"/>
                          <a14:foregroundMark x1="77493" y1="43738" x2="77493" y2="44421"/>
                          <a14:foregroundMark x1="77493" y1="43178" x2="77493" y2="44299"/>
                          <a14:foregroundMark x1="71652" y1="42056" x2="75641" y2="41869"/>
                          <a14:backgroundMark x1="46866" y1="52523" x2="53989" y2="48598"/>
                          <a14:backgroundMark x1="59687" y1="45047" x2="64387" y2="45234"/>
                          <a14:backgroundMark x1="64530" y1="46729" x2="64957" y2="47664"/>
                          <a14:backgroundMark x1="67806" y1="45047" x2="68091" y2="44299"/>
                          <a14:backgroundMark x1="79916" y1="44048" x2="80769" y2="44299"/>
                          <a14:backgroundMark x1="75257" y1="42678" x2="76590" y2="43070"/>
                          <a14:backgroundMark x1="82764" y1="44299" x2="82764" y2="49159"/>
                          <a14:backgroundMark x1="82764" y1="47290" x2="82764" y2="42056"/>
                          <a14:backgroundMark x1="72815" y1="44640" x2="73647" y2="47477"/>
                          <a14:backgroundMark x1="71510" y1="45047" x2="76937" y2="46355"/>
                          <a14:backgroundMark x1="47293" y1="48972" x2="50285" y2="51215"/>
                          <a14:backgroundMark x1="56980" y1="45981" x2="60826" y2="46916"/>
                          <a14:backgroundMark x1="60114" y1="46729" x2="65242" y2="46729"/>
                          <a14:backgroundMark x1="56838" y1="46916" x2="59402" y2="47103"/>
                          <a14:backgroundMark x1="47151" y1="48972" x2="47151" y2="49907"/>
                          <a14:backgroundMark x1="69088" y1="44299" x2="69088" y2="45047"/>
                          <a14:backgroundMark x1="72365" y1="47477" x2="72080" y2="46542"/>
                          <a14:backgroundMark x1="71652" y1="45981" x2="71795" y2="47477"/>
                          <a14:backgroundMark x1="74217" y1="47103" x2="76211" y2="47103"/>
                          <a14:backgroundMark x1="76211" y1="46729" x2="76211" y2="48224"/>
                          <a14:backgroundMark x1="76211" y1="47850" x2="76211" y2="49159"/>
                          <a14:backgroundMark x1="76638" y1="46729" x2="76638" y2="47850"/>
                          <a14:backgroundMark x1="79630" y1="44673" x2="80342" y2="46729"/>
                          <a14:backgroundMark x1="81766" y1="43364" x2="80912" y2="43551"/>
                        </a14:backgroundRemoval>
                      </a14:imgEffect>
                    </a14:imgLayer>
                  </a14:imgProps>
                </a:ext>
              </a:extLst>
            </a:blip>
            <a:srcRect l="62294" t="82075" r="12962" b="3526"/>
            <a:stretch/>
          </p:blipFill>
          <p:spPr>
            <a:xfrm>
              <a:off x="3227684" y="5210879"/>
              <a:ext cx="668445" cy="286521"/>
            </a:xfrm>
            <a:prstGeom prst="rect">
              <a:avLst/>
            </a:prstGeom>
          </p:spPr>
        </p:pic>
      </p:grpSp>
      <p:cxnSp>
        <p:nvCxnSpPr>
          <p:cNvPr id="12" name="Rak pil 11"/>
          <p:cNvCxnSpPr/>
          <p:nvPr/>
        </p:nvCxnSpPr>
        <p:spPr>
          <a:xfrm flipH="1">
            <a:off x="4341206" y="2976865"/>
            <a:ext cx="2128068" cy="2058265"/>
          </a:xfrm>
          <a:prstGeom prst="straightConnector1">
            <a:avLst/>
          </a:prstGeom>
          <a:ln w="28575" cmpd="sng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0" name="Bildobjekt 19">
            <a:extLst>
              <a:ext uri="{FF2B5EF4-FFF2-40B4-BE49-F238E27FC236}">
                <a16:creationId xmlns:a16="http://schemas.microsoft.com/office/drawing/2014/main" id="{69C52B6A-C1EA-1748-BB05-7A5EA457325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97711" y="4951638"/>
            <a:ext cx="1639124" cy="1243413"/>
          </a:xfrm>
          <a:prstGeom prst="rect">
            <a:avLst/>
          </a:prstGeom>
        </p:spPr>
      </p:pic>
      <p:cxnSp>
        <p:nvCxnSpPr>
          <p:cNvPr id="23" name="Rak pil 22">
            <a:extLst>
              <a:ext uri="{FF2B5EF4-FFF2-40B4-BE49-F238E27FC236}">
                <a16:creationId xmlns:a16="http://schemas.microsoft.com/office/drawing/2014/main" id="{27F2CDFC-DFAA-6543-B5EA-B1A68B98A7F8}"/>
              </a:ext>
            </a:extLst>
          </p:cNvPr>
          <p:cNvCxnSpPr>
            <a:cxnSpLocks/>
          </p:cNvCxnSpPr>
          <p:nvPr/>
        </p:nvCxnSpPr>
        <p:spPr>
          <a:xfrm flipH="1">
            <a:off x="7859189" y="4701396"/>
            <a:ext cx="732720" cy="569344"/>
          </a:xfrm>
          <a:prstGeom prst="straightConnector1">
            <a:avLst/>
          </a:prstGeom>
          <a:ln w="12700" cmpd="sng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4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225" y="1062176"/>
            <a:ext cx="5134638" cy="4886552"/>
          </a:xfrm>
          <a:prstGeom prst="rect">
            <a:avLst/>
          </a:prstGeom>
        </p:spPr>
      </p:pic>
      <p:sp>
        <p:nvSpPr>
          <p:cNvPr id="4" name="Rektangel 3"/>
          <p:cNvSpPr/>
          <p:nvPr/>
        </p:nvSpPr>
        <p:spPr>
          <a:xfrm>
            <a:off x="3331935" y="254303"/>
            <a:ext cx="244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Vilka är koordinaterna? </a:t>
            </a:r>
            <a:endParaRPr lang="sv-SE" dirty="0"/>
          </a:p>
        </p:txBody>
      </p:sp>
      <p:sp>
        <p:nvSpPr>
          <p:cNvPr id="5" name="Ellips 4"/>
          <p:cNvSpPr/>
          <p:nvPr/>
        </p:nvSpPr>
        <p:spPr>
          <a:xfrm>
            <a:off x="5364008" y="3005157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6" name="Ellips 5"/>
          <p:cNvSpPr/>
          <p:nvPr/>
        </p:nvSpPr>
        <p:spPr>
          <a:xfrm>
            <a:off x="4359765" y="4552404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7" name="Ellips 6"/>
          <p:cNvSpPr/>
          <p:nvPr/>
        </p:nvSpPr>
        <p:spPr>
          <a:xfrm>
            <a:off x="2738197" y="2692607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8" name="Ellips 7"/>
          <p:cNvSpPr/>
          <p:nvPr/>
        </p:nvSpPr>
        <p:spPr>
          <a:xfrm>
            <a:off x="6378220" y="4257558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9" name="textruta 8"/>
          <p:cNvSpPr txBox="1"/>
          <p:nvPr/>
        </p:nvSpPr>
        <p:spPr>
          <a:xfrm>
            <a:off x="5054745" y="2507941"/>
            <a:ext cx="719348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(3, 2)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2445003" y="2161287"/>
            <a:ext cx="798133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(</a:t>
            </a:r>
            <a:r>
              <a:rPr lang="sv-SE" b="1" dirty="0">
                <a:cs typeface="Bradley Hand Bold"/>
              </a:rPr>
              <a:t>-</a:t>
            </a:r>
            <a:r>
              <a:rPr lang="sv-SE" dirty="0">
                <a:cs typeface="Bradley Hand Bold"/>
              </a:rPr>
              <a:t>5, 3)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3286576" y="4416321"/>
            <a:ext cx="798133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(0, </a:t>
            </a:r>
            <a:r>
              <a:rPr lang="sv-SE" b="1" dirty="0">
                <a:cs typeface="Bradley Hand Bold"/>
              </a:rPr>
              <a:t>-</a:t>
            </a:r>
            <a:r>
              <a:rPr lang="sv-SE" dirty="0">
                <a:cs typeface="Bradley Hand Bold"/>
              </a:rPr>
              <a:t>3)</a:t>
            </a:r>
          </a:p>
        </p:txBody>
      </p:sp>
      <p:sp>
        <p:nvSpPr>
          <p:cNvPr id="13" name="textruta 12"/>
          <p:cNvSpPr txBox="1"/>
          <p:nvPr/>
        </p:nvSpPr>
        <p:spPr>
          <a:xfrm>
            <a:off x="6134796" y="4600987"/>
            <a:ext cx="798133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(6, </a:t>
            </a:r>
            <a:r>
              <a:rPr lang="sv-SE" b="1" dirty="0">
                <a:cs typeface="Bradley Hand Bold"/>
              </a:rPr>
              <a:t>-</a:t>
            </a:r>
            <a:r>
              <a:rPr lang="sv-SE" dirty="0">
                <a:cs typeface="Bradley Hand Bold"/>
              </a:rPr>
              <a:t>2)</a:t>
            </a:r>
          </a:p>
        </p:txBody>
      </p:sp>
      <p:sp>
        <p:nvSpPr>
          <p:cNvPr id="14" name="Ellips 13"/>
          <p:cNvSpPr/>
          <p:nvPr/>
        </p:nvSpPr>
        <p:spPr>
          <a:xfrm>
            <a:off x="5694535" y="1909723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15" name="textruta 14"/>
          <p:cNvSpPr txBox="1"/>
          <p:nvPr/>
        </p:nvSpPr>
        <p:spPr>
          <a:xfrm>
            <a:off x="5257113" y="1430755"/>
            <a:ext cx="1033960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(4; 5,5)</a:t>
            </a:r>
          </a:p>
        </p:txBody>
      </p:sp>
    </p:spTree>
    <p:extLst>
      <p:ext uri="{BB962C8B-B14F-4D97-AF65-F5344CB8AC3E}">
        <p14:creationId xmlns:p14="http://schemas.microsoft.com/office/powerpoint/2010/main" val="232506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3728390" y="256374"/>
            <a:ext cx="18934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/>
              <a:t>Proportionalitet</a:t>
            </a:r>
          </a:p>
        </p:txBody>
      </p:sp>
      <p:sp>
        <p:nvSpPr>
          <p:cNvPr id="3" name="Rektangel 2"/>
          <p:cNvSpPr/>
          <p:nvPr/>
        </p:nvSpPr>
        <p:spPr>
          <a:xfrm>
            <a:off x="2264665" y="1658252"/>
            <a:ext cx="47332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Priset sägs då vara </a:t>
            </a:r>
            <a:r>
              <a:rPr lang="sv-SE" b="1" i="1" dirty="0">
                <a:solidFill>
                  <a:srgbClr val="800000"/>
                </a:solidFill>
              </a:rPr>
              <a:t>proportionellt</a:t>
            </a:r>
            <a:r>
              <a:rPr lang="sv-SE" dirty="0"/>
              <a:t> mot vikten.</a:t>
            </a:r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504" y="2294298"/>
            <a:ext cx="1791773" cy="1334781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283" y="2319626"/>
            <a:ext cx="1179485" cy="1277776"/>
          </a:xfrm>
          <a:prstGeom prst="rect">
            <a:avLst/>
          </a:prstGeom>
        </p:spPr>
      </p:pic>
      <p:sp>
        <p:nvSpPr>
          <p:cNvPr id="8" name="Rektangel 7"/>
          <p:cNvSpPr/>
          <p:nvPr/>
        </p:nvSpPr>
        <p:spPr>
          <a:xfrm>
            <a:off x="5840711" y="4481793"/>
            <a:ext cx="2905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vi ritar linjen, </a:t>
            </a:r>
            <a:r>
              <a:rPr lang="sv-SE" b="1" i="1" dirty="0">
                <a:solidFill>
                  <a:srgbClr val="800000"/>
                </a:solidFill>
              </a:rPr>
              <a:t>grafen</a:t>
            </a:r>
            <a:r>
              <a:rPr lang="sv-SE" dirty="0"/>
              <a:t>, så ser vi att den börjar i origo.</a:t>
            </a:r>
          </a:p>
        </p:txBody>
      </p:sp>
      <p:sp>
        <p:nvSpPr>
          <p:cNvPr id="9" name="Rektangel 8"/>
          <p:cNvSpPr/>
          <p:nvPr/>
        </p:nvSpPr>
        <p:spPr>
          <a:xfrm>
            <a:off x="6390640" y="2101731"/>
            <a:ext cx="2265680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Det kan vi visa i ett koordinatsystem. Vi skriver antalet</a:t>
            </a:r>
          </a:p>
          <a:p>
            <a:r>
              <a:rPr lang="sv-SE" dirty="0"/>
              <a:t>kilogram längs </a:t>
            </a:r>
            <a:r>
              <a:rPr lang="sv-SE" i="1" dirty="0"/>
              <a:t>x</a:t>
            </a:r>
            <a:r>
              <a:rPr lang="sv-SE" dirty="0"/>
              <a:t>-axeln och kostnaden längs </a:t>
            </a:r>
            <a:r>
              <a:rPr lang="sv-SE" i="1" dirty="0"/>
              <a:t>y</a:t>
            </a:r>
            <a:r>
              <a:rPr lang="sv-SE" dirty="0"/>
              <a:t>-axeln.</a:t>
            </a:r>
          </a:p>
        </p:txBody>
      </p:sp>
      <p:sp>
        <p:nvSpPr>
          <p:cNvPr id="10" name="Rektangel 9"/>
          <p:cNvSpPr/>
          <p:nvPr/>
        </p:nvSpPr>
        <p:spPr>
          <a:xfrm>
            <a:off x="1423419" y="4481793"/>
            <a:ext cx="18247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ser att de tre punkterna ligger på en rät linje.</a:t>
            </a:r>
          </a:p>
        </p:txBody>
      </p:sp>
      <p:pic>
        <p:nvPicPr>
          <p:cNvPr id="12" name="Bildobjekt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3440" y="3866308"/>
            <a:ext cx="2474893" cy="2154299"/>
          </a:xfrm>
          <a:prstGeom prst="rect">
            <a:avLst/>
          </a:prstGeom>
        </p:spPr>
      </p:pic>
      <p:pic>
        <p:nvPicPr>
          <p:cNvPr id="13" name="Bildobjekt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4395" y="3866308"/>
            <a:ext cx="2480944" cy="2154299"/>
          </a:xfrm>
          <a:prstGeom prst="rect">
            <a:avLst/>
          </a:prstGeom>
        </p:spPr>
      </p:pic>
      <p:pic>
        <p:nvPicPr>
          <p:cNvPr id="15" name="Bildobjekt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4129" y="5405123"/>
            <a:ext cx="2229791" cy="1052572"/>
          </a:xfrm>
          <a:prstGeom prst="rect">
            <a:avLst/>
          </a:prstGeom>
        </p:spPr>
      </p:pic>
      <p:grpSp>
        <p:nvGrpSpPr>
          <p:cNvPr id="17" name="Grupp 16"/>
          <p:cNvGrpSpPr/>
          <p:nvPr/>
        </p:nvGrpSpPr>
        <p:grpSpPr>
          <a:xfrm>
            <a:off x="806170" y="614223"/>
            <a:ext cx="6064030" cy="1234497"/>
            <a:chOff x="806170" y="614223"/>
            <a:chExt cx="6064030" cy="1234497"/>
          </a:xfrm>
        </p:grpSpPr>
        <p:sp>
          <p:nvSpPr>
            <p:cNvPr id="4" name="Rektangel 3"/>
            <p:cNvSpPr/>
            <p:nvPr/>
          </p:nvSpPr>
          <p:spPr>
            <a:xfrm>
              <a:off x="2264665" y="925390"/>
              <a:ext cx="460553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En dag kostar äpplen 10 kr/kg. För 2 kg får man </a:t>
              </a:r>
            </a:p>
            <a:p>
              <a:r>
                <a:rPr lang="sv-SE" dirty="0"/>
                <a:t>betala 20 kr och för 3 kg 30 kr och så vidare.</a:t>
              </a:r>
            </a:p>
            <a:p>
              <a:r>
                <a:rPr lang="sv-SE" dirty="0"/>
                <a:t> </a:t>
              </a:r>
            </a:p>
          </p:txBody>
        </p:sp>
        <p:pic>
          <p:nvPicPr>
            <p:cNvPr id="16" name="Bildobjekt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06170" y="614223"/>
              <a:ext cx="1234497" cy="12344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733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/>
          <p:cNvGrpSpPr/>
          <p:nvPr/>
        </p:nvGrpSpPr>
        <p:grpSpPr>
          <a:xfrm>
            <a:off x="348895" y="158819"/>
            <a:ext cx="8020732" cy="3273986"/>
            <a:chOff x="348895" y="158819"/>
            <a:chExt cx="8020732" cy="3273986"/>
          </a:xfrm>
        </p:grpSpPr>
        <p:sp>
          <p:nvSpPr>
            <p:cNvPr id="3" name="Rektangel 2"/>
            <p:cNvSpPr/>
            <p:nvPr/>
          </p:nvSpPr>
          <p:spPr>
            <a:xfrm>
              <a:off x="348895" y="597587"/>
              <a:ext cx="33020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Grafen visar en resa med moped. </a:t>
              </a:r>
            </a:p>
          </p:txBody>
        </p:sp>
        <p:pic>
          <p:nvPicPr>
            <p:cNvPr id="4" name="Bildobjekt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05181" y="158819"/>
              <a:ext cx="2964446" cy="3273986"/>
            </a:xfrm>
            <a:prstGeom prst="rect">
              <a:avLst/>
            </a:prstGeom>
          </p:spPr>
        </p:pic>
      </p:grpSp>
      <p:sp>
        <p:nvSpPr>
          <p:cNvPr id="5" name="Rektangel 4"/>
          <p:cNvSpPr/>
          <p:nvPr/>
        </p:nvSpPr>
        <p:spPr>
          <a:xfrm>
            <a:off x="488953" y="91351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/>
              <a:t>a)  Vilken </a:t>
            </a:r>
            <a:r>
              <a:rPr lang="de-DE" dirty="0" err="1"/>
              <a:t>är</a:t>
            </a:r>
            <a:r>
              <a:rPr lang="de-DE" dirty="0"/>
              <a:t> </a:t>
            </a:r>
            <a:r>
              <a:rPr lang="de-DE" dirty="0" err="1"/>
              <a:t>medelhastigheten</a:t>
            </a:r>
            <a:r>
              <a:rPr lang="de-DE" dirty="0"/>
              <a:t>?</a:t>
            </a:r>
            <a:endParaRPr lang="sv-SE" dirty="0"/>
          </a:p>
        </p:txBody>
      </p:sp>
      <p:sp>
        <p:nvSpPr>
          <p:cNvPr id="6" name="Rektangel 5"/>
          <p:cNvSpPr/>
          <p:nvPr/>
        </p:nvSpPr>
        <p:spPr>
          <a:xfrm>
            <a:off x="524587" y="311249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/>
              <a:t>b)  Är sträckan proptionell mot tiden?</a:t>
            </a:r>
            <a:endParaRPr lang="sv-SE" dirty="0"/>
          </a:p>
        </p:txBody>
      </p:sp>
      <p:sp>
        <p:nvSpPr>
          <p:cNvPr id="14" name="textruta 13"/>
          <p:cNvSpPr txBox="1"/>
          <p:nvPr/>
        </p:nvSpPr>
        <p:spPr>
          <a:xfrm>
            <a:off x="153747" y="1346387"/>
            <a:ext cx="3845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 På 4 timmar hinner man 120 km</a:t>
            </a:r>
          </a:p>
        </p:txBody>
      </p:sp>
      <p:sp>
        <p:nvSpPr>
          <p:cNvPr id="20" name="textruta 19"/>
          <p:cNvSpPr txBox="1"/>
          <p:nvPr/>
        </p:nvSpPr>
        <p:spPr>
          <a:xfrm>
            <a:off x="164469" y="1810692"/>
            <a:ext cx="2293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Medelhastigheten är</a:t>
            </a:r>
          </a:p>
        </p:txBody>
      </p:sp>
      <p:grpSp>
        <p:nvGrpSpPr>
          <p:cNvPr id="21" name="Grupp 20"/>
          <p:cNvGrpSpPr/>
          <p:nvPr/>
        </p:nvGrpSpPr>
        <p:grpSpPr>
          <a:xfrm>
            <a:off x="2425876" y="1726111"/>
            <a:ext cx="1470011" cy="585613"/>
            <a:chOff x="1849628" y="5150621"/>
            <a:chExt cx="1470011" cy="585613"/>
          </a:xfrm>
        </p:grpSpPr>
        <p:grpSp>
          <p:nvGrpSpPr>
            <p:cNvPr id="24" name="Grupp 23"/>
            <p:cNvGrpSpPr>
              <a:grpSpLocks/>
            </p:cNvGrpSpPr>
            <p:nvPr/>
          </p:nvGrpSpPr>
          <p:grpSpPr bwMode="auto">
            <a:xfrm>
              <a:off x="1849628" y="5150621"/>
              <a:ext cx="575232" cy="585613"/>
              <a:chOff x="4037503" y="1922037"/>
              <a:chExt cx="574963" cy="585778"/>
            </a:xfrm>
          </p:grpSpPr>
          <p:sp>
            <p:nvSpPr>
              <p:cNvPr id="26" name="textruta 29"/>
              <p:cNvSpPr txBox="1">
                <a:spLocks noChangeArrowheads="1"/>
              </p:cNvSpPr>
              <p:nvPr/>
            </p:nvSpPr>
            <p:spPr bwMode="auto">
              <a:xfrm>
                <a:off x="4037503" y="1922037"/>
                <a:ext cx="574963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120</a:t>
                </a:r>
              </a:p>
            </p:txBody>
          </p:sp>
          <p:sp>
            <p:nvSpPr>
              <p:cNvPr id="27" name="textruta 30"/>
              <p:cNvSpPr txBox="1">
                <a:spLocks noChangeArrowheads="1"/>
              </p:cNvSpPr>
              <p:nvPr/>
            </p:nvSpPr>
            <p:spPr bwMode="auto">
              <a:xfrm>
                <a:off x="4151496" y="2138379"/>
                <a:ext cx="329472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4</a:t>
                </a:r>
              </a:p>
            </p:txBody>
          </p:sp>
          <p:cxnSp>
            <p:nvCxnSpPr>
              <p:cNvPr id="28" name="Rak 27"/>
              <p:cNvCxnSpPr>
                <a:cxnSpLocks/>
              </p:cNvCxnSpPr>
              <p:nvPr/>
            </p:nvCxnSpPr>
            <p:spPr>
              <a:xfrm>
                <a:off x="4082161" y="2213427"/>
                <a:ext cx="485647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ruta 22"/>
            <p:cNvSpPr txBox="1"/>
            <p:nvPr/>
          </p:nvSpPr>
          <p:spPr>
            <a:xfrm>
              <a:off x="2337634" y="5264193"/>
              <a:ext cx="9820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km/h </a:t>
              </a:r>
              <a:r>
                <a:rPr lang="sv-SE" dirty="0"/>
                <a:t>=</a:t>
              </a:r>
            </a:p>
          </p:txBody>
        </p:sp>
      </p:grpSp>
      <p:sp>
        <p:nvSpPr>
          <p:cNvPr id="29" name="textruta 28"/>
          <p:cNvSpPr txBox="1"/>
          <p:nvPr/>
        </p:nvSpPr>
        <p:spPr>
          <a:xfrm>
            <a:off x="3688334" y="1832926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30 km/h</a:t>
            </a:r>
            <a:endParaRPr lang="sv-SE" dirty="0"/>
          </a:p>
        </p:txBody>
      </p:sp>
      <p:sp>
        <p:nvSpPr>
          <p:cNvPr id="30" name="textruta 29"/>
          <p:cNvSpPr txBox="1"/>
          <p:nvPr/>
        </p:nvSpPr>
        <p:spPr>
          <a:xfrm>
            <a:off x="396848" y="3538975"/>
            <a:ext cx="5837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Ja, för grafen är en rät linje från origo</a:t>
            </a:r>
          </a:p>
        </p:txBody>
      </p:sp>
      <p:sp>
        <p:nvSpPr>
          <p:cNvPr id="31" name="textruta 30"/>
          <p:cNvSpPr txBox="1"/>
          <p:nvPr/>
        </p:nvSpPr>
        <p:spPr>
          <a:xfrm>
            <a:off x="488953" y="4808688"/>
            <a:ext cx="6877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Mopedens medelhastighet är 30 km/h och sträckan är </a:t>
            </a:r>
          </a:p>
          <a:p>
            <a:r>
              <a:rPr lang="sv-SE" dirty="0">
                <a:latin typeface="Bradley Hand Bold"/>
                <a:cs typeface="Bradley Hand Bold"/>
              </a:rPr>
              <a:t>            proportionell mot tiden. 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40B353D0-2AE9-BB4E-E702-220E782223BA}"/>
              </a:ext>
            </a:extLst>
          </p:cNvPr>
          <p:cNvSpPr/>
          <p:nvPr/>
        </p:nvSpPr>
        <p:spPr>
          <a:xfrm>
            <a:off x="200555" y="89061"/>
            <a:ext cx="1047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 </a:t>
            </a:r>
            <a:endParaRPr lang="sv-SE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9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  <p:bldP spid="20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ruta 13"/>
          <p:cNvSpPr txBox="1"/>
          <p:nvPr/>
        </p:nvSpPr>
        <p:spPr>
          <a:xfrm>
            <a:off x="1231787" y="2296779"/>
            <a:ext cx="247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 (6 kg):  240 kr</a:t>
            </a:r>
          </a:p>
        </p:txBody>
      </p:sp>
      <p:sp>
        <p:nvSpPr>
          <p:cNvPr id="18" name="textruta 17"/>
          <p:cNvSpPr txBox="1"/>
          <p:nvPr/>
        </p:nvSpPr>
        <p:spPr>
          <a:xfrm>
            <a:off x="2439948" y="3359932"/>
            <a:ext cx="1381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4 ∙ 40 kr </a:t>
            </a:r>
            <a:r>
              <a:rPr lang="is-IS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grpSp>
        <p:nvGrpSpPr>
          <p:cNvPr id="36" name="Grupp 35"/>
          <p:cNvGrpSpPr/>
          <p:nvPr/>
        </p:nvGrpSpPr>
        <p:grpSpPr>
          <a:xfrm>
            <a:off x="619065" y="669832"/>
            <a:ext cx="7905870" cy="1199997"/>
            <a:chOff x="683048" y="278215"/>
            <a:chExt cx="7905870" cy="1199997"/>
          </a:xfrm>
        </p:grpSpPr>
        <p:sp>
          <p:nvSpPr>
            <p:cNvPr id="8" name="textruta 7"/>
            <p:cNvSpPr txBox="1"/>
            <p:nvPr/>
          </p:nvSpPr>
          <p:spPr>
            <a:xfrm>
              <a:off x="683048" y="523895"/>
              <a:ext cx="53291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Lådan väger 6 kg. Priset är proportionellt mot vikten. Vad kostar en låda som väger 4 kg?</a:t>
              </a:r>
            </a:p>
          </p:txBody>
        </p:sp>
        <p:pic>
          <p:nvPicPr>
            <p:cNvPr id="20" name="Bildobjekt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85340" y="278215"/>
              <a:ext cx="1599996" cy="1199997"/>
            </a:xfrm>
            <a:prstGeom prst="rect">
              <a:avLst/>
            </a:prstGeom>
          </p:spPr>
        </p:pic>
        <p:sp>
          <p:nvSpPr>
            <p:cNvPr id="21" name="textruta 20"/>
            <p:cNvSpPr txBox="1"/>
            <p:nvPr/>
          </p:nvSpPr>
          <p:spPr>
            <a:xfrm>
              <a:off x="7758433" y="691766"/>
              <a:ext cx="830485" cy="3693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sv-SE" dirty="0"/>
                <a:t>240 kr</a:t>
              </a:r>
            </a:p>
          </p:txBody>
        </p:sp>
      </p:grpSp>
      <p:sp>
        <p:nvSpPr>
          <p:cNvPr id="22" name="textruta 21"/>
          <p:cNvSpPr txBox="1"/>
          <p:nvPr/>
        </p:nvSpPr>
        <p:spPr>
          <a:xfrm>
            <a:off x="1480840" y="2775631"/>
            <a:ext cx="1119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Pris/kg :</a:t>
            </a:r>
          </a:p>
        </p:txBody>
      </p:sp>
      <p:grpSp>
        <p:nvGrpSpPr>
          <p:cNvPr id="23" name="Grupp 22"/>
          <p:cNvGrpSpPr/>
          <p:nvPr/>
        </p:nvGrpSpPr>
        <p:grpSpPr>
          <a:xfrm>
            <a:off x="2580180" y="2733123"/>
            <a:ext cx="1598857" cy="583877"/>
            <a:chOff x="1793010" y="5142078"/>
            <a:chExt cx="1598857" cy="583877"/>
          </a:xfrm>
        </p:grpSpPr>
        <p:grpSp>
          <p:nvGrpSpPr>
            <p:cNvPr id="26" name="Grupp 25"/>
            <p:cNvGrpSpPr>
              <a:grpSpLocks/>
            </p:cNvGrpSpPr>
            <p:nvPr/>
          </p:nvGrpSpPr>
          <p:grpSpPr bwMode="auto">
            <a:xfrm>
              <a:off x="1793010" y="5142078"/>
              <a:ext cx="652203" cy="583877"/>
              <a:chOff x="3980917" y="1913489"/>
              <a:chExt cx="651899" cy="584041"/>
            </a:xfrm>
          </p:grpSpPr>
          <p:sp>
            <p:nvSpPr>
              <p:cNvPr id="28" name="textruta 29"/>
              <p:cNvSpPr txBox="1">
                <a:spLocks noChangeArrowheads="1"/>
              </p:cNvSpPr>
              <p:nvPr/>
            </p:nvSpPr>
            <p:spPr bwMode="auto">
              <a:xfrm>
                <a:off x="4034088" y="1913489"/>
                <a:ext cx="598727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240</a:t>
                </a:r>
              </a:p>
            </p:txBody>
          </p:sp>
          <p:sp>
            <p:nvSpPr>
              <p:cNvPr id="29" name="textruta 30"/>
              <p:cNvSpPr txBox="1">
                <a:spLocks noChangeArrowheads="1"/>
              </p:cNvSpPr>
              <p:nvPr/>
            </p:nvSpPr>
            <p:spPr bwMode="auto">
              <a:xfrm>
                <a:off x="4168715" y="2128094"/>
                <a:ext cx="329472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6</a:t>
                </a:r>
              </a:p>
            </p:txBody>
          </p:sp>
          <p:cxnSp>
            <p:nvCxnSpPr>
              <p:cNvPr id="30" name="Rak 29"/>
              <p:cNvCxnSpPr/>
              <p:nvPr/>
            </p:nvCxnSpPr>
            <p:spPr>
              <a:xfrm>
                <a:off x="3980917" y="2203748"/>
                <a:ext cx="651899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ruta 24"/>
            <p:cNvSpPr txBox="1"/>
            <p:nvPr/>
          </p:nvSpPr>
          <p:spPr>
            <a:xfrm>
              <a:off x="2416920" y="5192684"/>
              <a:ext cx="9749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kr/kg </a:t>
              </a:r>
              <a:r>
                <a:rPr lang="sv-SE" dirty="0"/>
                <a:t>=</a:t>
              </a:r>
            </a:p>
          </p:txBody>
        </p:sp>
      </p:grpSp>
      <p:sp>
        <p:nvSpPr>
          <p:cNvPr id="31" name="textruta 30"/>
          <p:cNvSpPr txBox="1"/>
          <p:nvPr/>
        </p:nvSpPr>
        <p:spPr>
          <a:xfrm>
            <a:off x="4121492" y="2775631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40 kr/kg</a:t>
            </a:r>
            <a:endParaRPr lang="sv-SE" dirty="0"/>
          </a:p>
        </p:txBody>
      </p:sp>
      <p:sp>
        <p:nvSpPr>
          <p:cNvPr id="32" name="textruta 31"/>
          <p:cNvSpPr txBox="1"/>
          <p:nvPr/>
        </p:nvSpPr>
        <p:spPr>
          <a:xfrm>
            <a:off x="1153428" y="3354885"/>
            <a:ext cx="1482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 (4 kg):</a:t>
            </a:r>
          </a:p>
        </p:txBody>
      </p:sp>
      <p:sp>
        <p:nvSpPr>
          <p:cNvPr id="33" name="textruta 32"/>
          <p:cNvSpPr txBox="1"/>
          <p:nvPr/>
        </p:nvSpPr>
        <p:spPr>
          <a:xfrm>
            <a:off x="3541505" y="3354291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160 kr</a:t>
            </a:r>
            <a:endParaRPr lang="sv-SE" dirty="0"/>
          </a:p>
        </p:txBody>
      </p:sp>
      <p:sp>
        <p:nvSpPr>
          <p:cNvPr id="34" name="textruta 33"/>
          <p:cNvSpPr txBox="1"/>
          <p:nvPr/>
        </p:nvSpPr>
        <p:spPr>
          <a:xfrm>
            <a:off x="1133185" y="3955486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En låda som väger 4 kg kostar 160 kr.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BC140FE8-FB7D-F2F4-E61B-689DF2C24E21}"/>
              </a:ext>
            </a:extLst>
          </p:cNvPr>
          <p:cNvSpPr/>
          <p:nvPr/>
        </p:nvSpPr>
        <p:spPr>
          <a:xfrm>
            <a:off x="484537" y="233488"/>
            <a:ext cx="1047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 </a:t>
            </a:r>
            <a:endParaRPr lang="sv-SE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27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2" grpId="0"/>
      <p:bldP spid="31" grpId="0"/>
      <p:bldP spid="32" grpId="0"/>
      <p:bldP spid="33" grpId="0"/>
      <p:bldP spid="34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2D3382F7-0B56-1775-9AE9-AB36874220EB}"/>
              </a:ext>
            </a:extLst>
          </p:cNvPr>
          <p:cNvSpPr txBox="1"/>
          <p:nvPr/>
        </p:nvSpPr>
        <p:spPr>
          <a:xfrm>
            <a:off x="924585" y="1640780"/>
            <a:ext cx="5864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Vilken eller vilka grafer är proportionaliteter?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E62C9D28-DE9A-83AC-4A88-BE38620950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416" y="2237710"/>
            <a:ext cx="1787027" cy="1353808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17E9FEA8-C16E-0B43-0884-C5EAE5842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9683" y="2322402"/>
            <a:ext cx="1842317" cy="1416109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7970817A-345A-C894-A9AA-8CE6325105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4029" y="2322402"/>
            <a:ext cx="1884606" cy="1420283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D1357EDD-3B18-721E-7507-022803575F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3209" y="2237710"/>
            <a:ext cx="1982628" cy="1428047"/>
          </a:xfrm>
          <a:prstGeom prst="rect">
            <a:avLst/>
          </a:prstGeom>
        </p:spPr>
      </p:pic>
      <p:sp>
        <p:nvSpPr>
          <p:cNvPr id="7" name="Ellips 6">
            <a:extLst>
              <a:ext uri="{FF2B5EF4-FFF2-40B4-BE49-F238E27FC236}">
                <a16:creationId xmlns:a16="http://schemas.microsoft.com/office/drawing/2014/main" id="{D8E7EA23-F6B8-5B4A-FDB8-04ECE7B6A2B0}"/>
              </a:ext>
            </a:extLst>
          </p:cNvPr>
          <p:cNvSpPr/>
          <p:nvPr/>
        </p:nvSpPr>
        <p:spPr>
          <a:xfrm>
            <a:off x="4572000" y="1881552"/>
            <a:ext cx="2341209" cy="2092233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1AD57EFF-A375-DCFE-9B93-2990C51755EC}"/>
              </a:ext>
            </a:extLst>
          </p:cNvPr>
          <p:cNvSpPr/>
          <p:nvPr/>
        </p:nvSpPr>
        <p:spPr>
          <a:xfrm>
            <a:off x="484537" y="233488"/>
            <a:ext cx="1047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 </a:t>
            </a:r>
            <a:endParaRPr lang="sv-SE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19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FBDC738-627C-6E4F-82C5-FB6FD866FF0C}"/>
              </a:ext>
            </a:extLst>
          </p:cNvPr>
          <p:cNvSpPr/>
          <p:nvPr/>
        </p:nvSpPr>
        <p:spPr>
          <a:xfrm>
            <a:off x="4016710" y="130182"/>
            <a:ext cx="20837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/>
              <a:t>Linjära funktioner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713BF04B-0D7E-8E47-8E93-6E74D84E0802}"/>
              </a:ext>
            </a:extLst>
          </p:cNvPr>
          <p:cNvGrpSpPr/>
          <p:nvPr/>
        </p:nvGrpSpPr>
        <p:grpSpPr>
          <a:xfrm>
            <a:off x="398543" y="526195"/>
            <a:ext cx="7762089" cy="1022261"/>
            <a:chOff x="959880" y="1147734"/>
            <a:chExt cx="7762089" cy="1022261"/>
          </a:xfrm>
        </p:grpSpPr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8C354A66-B114-A240-9621-B9D73645FBC5}"/>
                </a:ext>
              </a:extLst>
            </p:cNvPr>
            <p:cNvSpPr/>
            <p:nvPr/>
          </p:nvSpPr>
          <p:spPr>
            <a:xfrm>
              <a:off x="2721985" y="1246665"/>
              <a:ext cx="59999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En snickare tar 300 kr i grundavgift </a:t>
              </a:r>
              <a:r>
                <a:rPr lang="sv-SE" dirty="0">
                  <a:solidFill>
                    <a:srgbClr val="C00000"/>
                  </a:solidFill>
                </a:rPr>
                <a:t>(</a:t>
              </a:r>
              <a:r>
                <a:rPr lang="sv-SE" i="1" dirty="0">
                  <a:solidFill>
                    <a:srgbClr val="C00000"/>
                  </a:solidFill>
                </a:rPr>
                <a:t>fast kostnad) </a:t>
              </a:r>
              <a:r>
                <a:rPr lang="sv-SE" dirty="0"/>
                <a:t>och 500 kr per arbetstimme </a:t>
              </a:r>
              <a:r>
                <a:rPr lang="sv-SE" dirty="0">
                  <a:solidFill>
                    <a:srgbClr val="C00000"/>
                  </a:solidFill>
                </a:rPr>
                <a:t>(</a:t>
              </a:r>
              <a:r>
                <a:rPr lang="sv-SE" i="1" dirty="0">
                  <a:solidFill>
                    <a:srgbClr val="C00000"/>
                  </a:solidFill>
                </a:rPr>
                <a:t>rörlig kostnad</a:t>
              </a:r>
              <a:r>
                <a:rPr lang="sv-SE" dirty="0">
                  <a:solidFill>
                    <a:srgbClr val="C00000"/>
                  </a:solidFill>
                </a:rPr>
                <a:t>) </a:t>
              </a:r>
              <a:r>
                <a:rPr lang="sv-SE" dirty="0"/>
                <a:t>för att uträtta ett arbete</a:t>
              </a:r>
              <a:r>
                <a:rPr lang="sv-SE" i="1" dirty="0"/>
                <a:t>. </a:t>
              </a:r>
              <a:endParaRPr lang="sv-SE" dirty="0"/>
            </a:p>
          </p:txBody>
        </p:sp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8719A468-5F05-0042-917E-114178C300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</a:blip>
            <a:stretch>
              <a:fillRect/>
            </a:stretch>
          </p:blipFill>
          <p:spPr>
            <a:xfrm>
              <a:off x="959880" y="1147734"/>
              <a:ext cx="1536185" cy="1022261"/>
            </a:xfrm>
            <a:prstGeom prst="ellipse">
              <a:avLst/>
            </a:prstGeom>
          </p:spPr>
        </p:pic>
      </p:grpSp>
      <p:sp>
        <p:nvSpPr>
          <p:cNvPr id="8" name="Rektangel 7">
            <a:extLst>
              <a:ext uri="{FF2B5EF4-FFF2-40B4-BE49-F238E27FC236}">
                <a16:creationId xmlns:a16="http://schemas.microsoft.com/office/drawing/2014/main" id="{1ED06680-FD8F-4043-8EDE-D3B5DF094E02}"/>
              </a:ext>
            </a:extLst>
          </p:cNvPr>
          <p:cNvSpPr/>
          <p:nvPr/>
        </p:nvSpPr>
        <p:spPr>
          <a:xfrm>
            <a:off x="360608" y="2453489"/>
            <a:ext cx="35558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0 </a:t>
            </a:r>
            <a:r>
              <a:rPr lang="sv-SE" dirty="0"/>
              <a:t>timme kostar (300 + 500 · </a:t>
            </a:r>
            <a:r>
              <a:rPr lang="sv-SE" dirty="0">
                <a:solidFill>
                  <a:srgbClr val="C00000"/>
                </a:solidFill>
              </a:rPr>
              <a:t>0</a:t>
            </a:r>
            <a:r>
              <a:rPr lang="sv-SE" dirty="0"/>
              <a:t>) kr = 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2D279AC7-BBD3-A64D-BBB3-C1674D655CB6}"/>
              </a:ext>
            </a:extLst>
          </p:cNvPr>
          <p:cNvSpPr/>
          <p:nvPr/>
        </p:nvSpPr>
        <p:spPr>
          <a:xfrm>
            <a:off x="360608" y="2901265"/>
            <a:ext cx="35558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1 </a:t>
            </a:r>
            <a:r>
              <a:rPr lang="sv-SE" dirty="0"/>
              <a:t>timmar kostar (300 + 500 · </a:t>
            </a:r>
            <a:r>
              <a:rPr lang="sv-SE" dirty="0">
                <a:solidFill>
                  <a:srgbClr val="C00000"/>
                </a:solidFill>
              </a:rPr>
              <a:t>1</a:t>
            </a:r>
            <a:r>
              <a:rPr lang="sv-SE" dirty="0"/>
              <a:t>) kr =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053951C7-5D5D-DD4F-B130-FC8417E98563}"/>
              </a:ext>
            </a:extLst>
          </p:cNvPr>
          <p:cNvSpPr/>
          <p:nvPr/>
        </p:nvSpPr>
        <p:spPr>
          <a:xfrm>
            <a:off x="360607" y="3349041"/>
            <a:ext cx="3555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2 </a:t>
            </a:r>
            <a:r>
              <a:rPr lang="sv-SE" dirty="0"/>
              <a:t>timmar kostar (300 + 500 · </a:t>
            </a:r>
            <a:r>
              <a:rPr lang="sv-SE" dirty="0">
                <a:solidFill>
                  <a:srgbClr val="C00000"/>
                </a:solidFill>
              </a:rPr>
              <a:t>2</a:t>
            </a:r>
            <a:r>
              <a:rPr lang="sv-SE" dirty="0"/>
              <a:t>) kr = 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D6DFFA90-6752-704F-8B69-EAF9BA7D53FB}"/>
              </a:ext>
            </a:extLst>
          </p:cNvPr>
          <p:cNvSpPr/>
          <p:nvPr/>
        </p:nvSpPr>
        <p:spPr>
          <a:xfrm>
            <a:off x="3635788" y="3349041"/>
            <a:ext cx="1120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1 300 kr 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A7B6811B-2AEE-6C4F-AF11-D44F9B27FD02}"/>
              </a:ext>
            </a:extLst>
          </p:cNvPr>
          <p:cNvSpPr/>
          <p:nvPr/>
        </p:nvSpPr>
        <p:spPr>
          <a:xfrm>
            <a:off x="4324904" y="1659619"/>
            <a:ext cx="3835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presentera funktionen i en graf: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530083D2-E8E0-77FD-5AF5-AF6330338AD4}"/>
              </a:ext>
            </a:extLst>
          </p:cNvPr>
          <p:cNvSpPr/>
          <p:nvPr/>
        </p:nvSpPr>
        <p:spPr>
          <a:xfrm>
            <a:off x="2377502" y="3703858"/>
            <a:ext cx="8180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osv</a:t>
            </a:r>
          </a:p>
        </p:txBody>
      </p:sp>
      <p:grpSp>
        <p:nvGrpSpPr>
          <p:cNvPr id="32" name="Grupp 31">
            <a:extLst>
              <a:ext uri="{FF2B5EF4-FFF2-40B4-BE49-F238E27FC236}">
                <a16:creationId xmlns:a16="http://schemas.microsoft.com/office/drawing/2014/main" id="{B134822B-743E-31E1-3900-ED9B6604A216}"/>
              </a:ext>
            </a:extLst>
          </p:cNvPr>
          <p:cNvGrpSpPr/>
          <p:nvPr/>
        </p:nvGrpSpPr>
        <p:grpSpPr>
          <a:xfrm>
            <a:off x="5017770" y="2092645"/>
            <a:ext cx="2475439" cy="4448092"/>
            <a:chOff x="4531530" y="2148020"/>
            <a:chExt cx="2475439" cy="4448092"/>
          </a:xfrm>
        </p:grpSpPr>
        <p:grpSp>
          <p:nvGrpSpPr>
            <p:cNvPr id="33" name="Grupp 32">
              <a:extLst>
                <a:ext uri="{FF2B5EF4-FFF2-40B4-BE49-F238E27FC236}">
                  <a16:creationId xmlns:a16="http://schemas.microsoft.com/office/drawing/2014/main" id="{A7265CE9-1DC0-9723-3C66-53D4E8D5854D}"/>
                </a:ext>
              </a:extLst>
            </p:cNvPr>
            <p:cNvGrpSpPr/>
            <p:nvPr/>
          </p:nvGrpSpPr>
          <p:grpSpPr>
            <a:xfrm>
              <a:off x="4531530" y="2148020"/>
              <a:ext cx="2475439" cy="4448092"/>
              <a:chOff x="685082" y="362857"/>
              <a:chExt cx="3413002" cy="6858000"/>
            </a:xfrm>
          </p:grpSpPr>
          <p:grpSp>
            <p:nvGrpSpPr>
              <p:cNvPr id="35" name="Grupp 34">
                <a:extLst>
                  <a:ext uri="{FF2B5EF4-FFF2-40B4-BE49-F238E27FC236}">
                    <a16:creationId xmlns:a16="http://schemas.microsoft.com/office/drawing/2014/main" id="{380D9383-65ED-A72D-9472-B8BCF7ED0C15}"/>
                  </a:ext>
                </a:extLst>
              </p:cNvPr>
              <p:cNvGrpSpPr/>
              <p:nvPr/>
            </p:nvGrpSpPr>
            <p:grpSpPr>
              <a:xfrm>
                <a:off x="685082" y="362857"/>
                <a:ext cx="3413002" cy="6858000"/>
                <a:chOff x="5137644" y="0"/>
                <a:chExt cx="3413002" cy="6858000"/>
              </a:xfrm>
            </p:grpSpPr>
            <p:pic>
              <p:nvPicPr>
                <p:cNvPr id="52" name="Bildobjekt 51">
                  <a:extLst>
                    <a:ext uri="{FF2B5EF4-FFF2-40B4-BE49-F238E27FC236}">
                      <a16:creationId xmlns:a16="http://schemas.microsoft.com/office/drawing/2014/main" id="{0F46957E-1146-6A7C-F960-7DADC63E71E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137644" y="0"/>
                  <a:ext cx="3413002" cy="6858000"/>
                </a:xfrm>
                <a:prstGeom prst="rect">
                  <a:avLst/>
                </a:prstGeom>
              </p:spPr>
            </p:pic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1F4A5BBA-D37D-D810-E8B2-484535B8B41C}"/>
                    </a:ext>
                  </a:extLst>
                </p:cNvPr>
                <p:cNvSpPr/>
                <p:nvPr/>
              </p:nvSpPr>
              <p:spPr>
                <a:xfrm>
                  <a:off x="5965171" y="716295"/>
                  <a:ext cx="1898072" cy="554796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</p:grpSp>
          <p:grpSp>
            <p:nvGrpSpPr>
              <p:cNvPr id="39" name="Grupp 38">
                <a:extLst>
                  <a:ext uri="{FF2B5EF4-FFF2-40B4-BE49-F238E27FC236}">
                    <a16:creationId xmlns:a16="http://schemas.microsoft.com/office/drawing/2014/main" id="{A334D626-5367-834B-DD46-CC8DC1E6B208}"/>
                  </a:ext>
                </a:extLst>
              </p:cNvPr>
              <p:cNvGrpSpPr/>
              <p:nvPr/>
            </p:nvGrpSpPr>
            <p:grpSpPr>
              <a:xfrm>
                <a:off x="1512609" y="1139371"/>
                <a:ext cx="1796646" cy="5509972"/>
                <a:chOff x="3566273" y="415336"/>
                <a:chExt cx="1963668" cy="5882817"/>
              </a:xfrm>
            </p:grpSpPr>
            <p:pic>
              <p:nvPicPr>
                <p:cNvPr id="40" name="Bildobjekt 39">
                  <a:extLst>
                    <a:ext uri="{FF2B5EF4-FFF2-40B4-BE49-F238E27FC236}">
                      <a16:creationId xmlns:a16="http://schemas.microsoft.com/office/drawing/2014/main" id="{947EE07B-76D3-9458-9E52-FC47B6EB7C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r="33850"/>
                <a:stretch/>
              </p:blipFill>
              <p:spPr>
                <a:xfrm>
                  <a:off x="4740962" y="2762524"/>
                  <a:ext cx="788978" cy="2359152"/>
                </a:xfrm>
                <a:prstGeom prst="rect">
                  <a:avLst/>
                </a:prstGeom>
              </p:spPr>
            </p:pic>
            <p:pic>
              <p:nvPicPr>
                <p:cNvPr id="41" name="Bildobjekt 40">
                  <a:extLst>
                    <a:ext uri="{FF2B5EF4-FFF2-40B4-BE49-F238E27FC236}">
                      <a16:creationId xmlns:a16="http://schemas.microsoft.com/office/drawing/2014/main" id="{D3D2ABAB-8322-FD61-1B41-E9577E4AF02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566273" y="2762524"/>
                  <a:ext cx="1192719" cy="2359152"/>
                </a:xfrm>
                <a:prstGeom prst="rect">
                  <a:avLst/>
                </a:prstGeom>
              </p:spPr>
            </p:pic>
            <p:pic>
              <p:nvPicPr>
                <p:cNvPr id="45" name="Bildobjekt 44">
                  <a:extLst>
                    <a:ext uri="{FF2B5EF4-FFF2-40B4-BE49-F238E27FC236}">
                      <a16:creationId xmlns:a16="http://schemas.microsoft.com/office/drawing/2014/main" id="{E66C8082-16F8-B72A-2E70-9C42912394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566273" y="415336"/>
                  <a:ext cx="1192719" cy="2359152"/>
                </a:xfrm>
                <a:prstGeom prst="rect">
                  <a:avLst/>
                </a:prstGeom>
              </p:spPr>
            </p:pic>
            <p:pic>
              <p:nvPicPr>
                <p:cNvPr id="46" name="Bildobjekt 45">
                  <a:extLst>
                    <a:ext uri="{FF2B5EF4-FFF2-40B4-BE49-F238E27FC236}">
                      <a16:creationId xmlns:a16="http://schemas.microsoft.com/office/drawing/2014/main" id="{4B2B3E49-2F64-0D48-E127-71EA7E1AA8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r="33850"/>
                <a:stretch/>
              </p:blipFill>
              <p:spPr>
                <a:xfrm>
                  <a:off x="4740963" y="415336"/>
                  <a:ext cx="788977" cy="2359152"/>
                </a:xfrm>
                <a:prstGeom prst="rect">
                  <a:avLst/>
                </a:prstGeom>
              </p:spPr>
            </p:pic>
            <p:pic>
              <p:nvPicPr>
                <p:cNvPr id="47" name="Bildobjekt 46">
                  <a:extLst>
                    <a:ext uri="{FF2B5EF4-FFF2-40B4-BE49-F238E27FC236}">
                      <a16:creationId xmlns:a16="http://schemas.microsoft.com/office/drawing/2014/main" id="{731943F3-B0BB-E7D0-20E1-4A2C71B903D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t="49624" r="33850"/>
                <a:stretch/>
              </p:blipFill>
              <p:spPr>
                <a:xfrm>
                  <a:off x="4740964" y="5109710"/>
                  <a:ext cx="788977" cy="1188443"/>
                </a:xfrm>
                <a:prstGeom prst="rect">
                  <a:avLst/>
                </a:prstGeom>
              </p:spPr>
            </p:pic>
            <p:pic>
              <p:nvPicPr>
                <p:cNvPr id="51" name="Bildobjekt 50">
                  <a:extLst>
                    <a:ext uri="{FF2B5EF4-FFF2-40B4-BE49-F238E27FC236}">
                      <a16:creationId xmlns:a16="http://schemas.microsoft.com/office/drawing/2014/main" id="{7791D007-08D9-AA84-5217-BF57921215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t="49624"/>
                <a:stretch/>
              </p:blipFill>
              <p:spPr>
                <a:xfrm>
                  <a:off x="3566273" y="5109710"/>
                  <a:ext cx="1192719" cy="1188443"/>
                </a:xfrm>
                <a:prstGeom prst="rect">
                  <a:avLst/>
                </a:prstGeom>
              </p:spPr>
            </p:pic>
          </p:grpSp>
        </p:grpSp>
        <p:cxnSp>
          <p:nvCxnSpPr>
            <p:cNvPr id="34" name="Rak 33">
              <a:extLst>
                <a:ext uri="{FF2B5EF4-FFF2-40B4-BE49-F238E27FC236}">
                  <a16:creationId xmlns:a16="http://schemas.microsoft.com/office/drawing/2014/main" id="{23B8E3F2-5F51-4C15-513D-92872179C2FE}"/>
                </a:ext>
              </a:extLst>
            </p:cNvPr>
            <p:cNvCxnSpPr>
              <a:cxnSpLocks/>
            </p:cNvCxnSpPr>
            <p:nvPr/>
          </p:nvCxnSpPr>
          <p:spPr>
            <a:xfrm>
              <a:off x="5131733" y="6225428"/>
              <a:ext cx="142719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4" name="Rak 53">
            <a:extLst>
              <a:ext uri="{FF2B5EF4-FFF2-40B4-BE49-F238E27FC236}">
                <a16:creationId xmlns:a16="http://schemas.microsoft.com/office/drawing/2014/main" id="{150BB4D2-AE89-FA42-1C7B-0637E79CD946}"/>
              </a:ext>
            </a:extLst>
          </p:cNvPr>
          <p:cNvCxnSpPr>
            <a:cxnSpLocks/>
          </p:cNvCxnSpPr>
          <p:nvPr/>
        </p:nvCxnSpPr>
        <p:spPr>
          <a:xfrm flipV="1">
            <a:off x="5617973" y="3082219"/>
            <a:ext cx="1052958" cy="2373134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6" name="Grupp 25">
            <a:extLst>
              <a:ext uri="{FF2B5EF4-FFF2-40B4-BE49-F238E27FC236}">
                <a16:creationId xmlns:a16="http://schemas.microsoft.com/office/drawing/2014/main" id="{D6B68A30-8231-0744-84B2-5CE46291C6E7}"/>
              </a:ext>
            </a:extLst>
          </p:cNvPr>
          <p:cNvGrpSpPr/>
          <p:nvPr/>
        </p:nvGrpSpPr>
        <p:grpSpPr>
          <a:xfrm>
            <a:off x="3635787" y="5294195"/>
            <a:ext cx="1934184" cy="307777"/>
            <a:chOff x="2335939" y="5471561"/>
            <a:chExt cx="1934184" cy="307777"/>
          </a:xfrm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95186A4C-9475-C94D-9E64-869ABF0F75D4}"/>
                </a:ext>
              </a:extLst>
            </p:cNvPr>
            <p:cNvSpPr/>
            <p:nvPr/>
          </p:nvSpPr>
          <p:spPr>
            <a:xfrm>
              <a:off x="2335939" y="5471561"/>
              <a:ext cx="1136659" cy="307777"/>
            </a:xfrm>
            <a:prstGeom prst="rect">
              <a:avLst/>
            </a:prstGeom>
            <a:ln>
              <a:solidFill>
                <a:srgbClr val="764875"/>
              </a:solidFill>
            </a:ln>
            <a:effec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Fast kostnad </a:t>
              </a:r>
            </a:p>
          </p:txBody>
        </p:sp>
        <p:cxnSp>
          <p:nvCxnSpPr>
            <p:cNvPr id="28" name="Rak pil 27">
              <a:extLst>
                <a:ext uri="{FF2B5EF4-FFF2-40B4-BE49-F238E27FC236}">
                  <a16:creationId xmlns:a16="http://schemas.microsoft.com/office/drawing/2014/main" id="{12CA54C2-DA9D-4441-B5A6-177015456740}"/>
                </a:ext>
              </a:extLst>
            </p:cNvPr>
            <p:cNvCxnSpPr>
              <a:cxnSpLocks/>
            </p:cNvCxnSpPr>
            <p:nvPr/>
          </p:nvCxnSpPr>
          <p:spPr>
            <a:xfrm>
              <a:off x="3472598" y="5647800"/>
              <a:ext cx="797525" cy="0"/>
            </a:xfrm>
            <a:prstGeom prst="straightConnector1">
              <a:avLst/>
            </a:prstGeom>
            <a:ln>
              <a:solidFill>
                <a:srgbClr val="764875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ktangel 54">
            <a:extLst>
              <a:ext uri="{FF2B5EF4-FFF2-40B4-BE49-F238E27FC236}">
                <a16:creationId xmlns:a16="http://schemas.microsoft.com/office/drawing/2014/main" id="{BCCE8120-03E1-C887-93E0-3F9B101B36DE}"/>
              </a:ext>
            </a:extLst>
          </p:cNvPr>
          <p:cNvSpPr/>
          <p:nvPr/>
        </p:nvSpPr>
        <p:spPr>
          <a:xfrm>
            <a:off x="3589450" y="2456201"/>
            <a:ext cx="9362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300 kr  </a:t>
            </a: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A4CE4AAA-C3B4-B2CD-B3D2-4A89EAA59803}"/>
              </a:ext>
            </a:extLst>
          </p:cNvPr>
          <p:cNvSpPr/>
          <p:nvPr/>
        </p:nvSpPr>
        <p:spPr>
          <a:xfrm>
            <a:off x="3635787" y="2902292"/>
            <a:ext cx="10030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800 kr  </a:t>
            </a:r>
          </a:p>
        </p:txBody>
      </p:sp>
    </p:spTree>
    <p:extLst>
      <p:ext uri="{BB962C8B-B14F-4D97-AF65-F5344CB8AC3E}">
        <p14:creationId xmlns:p14="http://schemas.microsoft.com/office/powerpoint/2010/main" val="32917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31" grpId="0"/>
      <p:bldP spid="55" grpId="0"/>
      <p:bldP spid="56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</TotalTime>
  <Words>809</Words>
  <Application>Microsoft Macintosh PowerPoint</Application>
  <PresentationFormat>Bildspel på skärmen (4:3)</PresentationFormat>
  <Paragraphs>118</Paragraphs>
  <Slides>10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10</vt:i4>
      </vt:variant>
    </vt:vector>
  </HeadingPairs>
  <TitlesOfParts>
    <vt:vector size="14" baseType="lpstr"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44</cp:revision>
  <dcterms:created xsi:type="dcterms:W3CDTF">2017-04-14T14:35:34Z</dcterms:created>
  <dcterms:modified xsi:type="dcterms:W3CDTF">2022-06-29T09:09:53Z</dcterms:modified>
</cp:coreProperties>
</file>