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8" r:id="rId2"/>
    <p:sldId id="261" r:id="rId3"/>
    <p:sldId id="269" r:id="rId4"/>
    <p:sldId id="265" r:id="rId5"/>
    <p:sldId id="270" r:id="rId6"/>
    <p:sldId id="272" r:id="rId7"/>
    <p:sldId id="273" r:id="rId8"/>
    <p:sldId id="27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6.3_Uppgift 37-38" id="{176D1E3E-FF07-754E-90E3-9EFE9C3A781B}">
          <p14:sldIdLst>
            <p14:sldId id="268"/>
            <p14:sldId id="261"/>
            <p14:sldId id="269"/>
            <p14:sldId id="265"/>
            <p14:sldId id="270"/>
            <p14:sldId id="272"/>
          </p14:sldIdLst>
        </p14:section>
        <p14:section name="Fördiagnos 6.3_Uppgift 39" id="{68261B13-DEBF-D74A-9168-F0BC314421ED}">
          <p14:sldIdLst>
            <p14:sldId id="273"/>
          </p14:sldIdLst>
        </p14:section>
        <p14:section name="Fördiagnos 6.3_Uppgift 40" id="{C11FDF04-160B-AD44-8E6C-AE2A25B76B57}">
          <p14:sldIdLst>
            <p14:sldId id="275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Format med tema 1 - dekorfärg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8"/>
    <p:restoredTop sz="96327"/>
  </p:normalViewPr>
  <p:slideViewPr>
    <p:cSldViewPr snapToGrid="0" snapToObjects="1">
      <p:cViewPr>
        <p:scale>
          <a:sx n="112" d="100"/>
          <a:sy n="112" d="100"/>
        </p:scale>
        <p:origin x="3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70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951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874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5761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77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831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034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278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747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375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5707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EE85C-D527-3C48-8EA4-9D3A432F79B3}" type="datetimeFigureOut">
              <a:rPr lang="sv-SE" smtClean="0"/>
              <a:t>2022-06-21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27117-A220-A040-B081-DC18330A84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475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250845" y="588905"/>
            <a:ext cx="6914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För att beskriva ett statistiskt material använder vi oss av </a:t>
            </a:r>
            <a:r>
              <a:rPr lang="sv-SE" b="1" i="1" dirty="0">
                <a:solidFill>
                  <a:srgbClr val="800000"/>
                </a:solidFill>
              </a:rPr>
              <a:t>lägesmått</a:t>
            </a:r>
            <a:r>
              <a:rPr lang="sv-SE" dirty="0"/>
              <a:t>.</a:t>
            </a:r>
          </a:p>
        </p:txBody>
      </p:sp>
      <p:sp>
        <p:nvSpPr>
          <p:cNvPr id="4" name="Rektangel 3"/>
          <p:cNvSpPr/>
          <p:nvPr/>
        </p:nvSpPr>
        <p:spPr>
          <a:xfrm>
            <a:off x="1301307" y="890118"/>
            <a:ext cx="7397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vanligaste lägesmåtten är </a:t>
            </a:r>
            <a:r>
              <a:rPr lang="sv-SE" b="1" i="1" dirty="0">
                <a:solidFill>
                  <a:srgbClr val="800000"/>
                </a:solidFill>
              </a:rPr>
              <a:t>medelvärde, median </a:t>
            </a:r>
            <a:r>
              <a:rPr lang="sv-SE" dirty="0"/>
              <a:t>och</a:t>
            </a:r>
            <a:r>
              <a:rPr lang="sv-SE" b="1" i="1" dirty="0">
                <a:solidFill>
                  <a:srgbClr val="800000"/>
                </a:solidFill>
              </a:rPr>
              <a:t> typvärde</a:t>
            </a:r>
            <a:r>
              <a:rPr lang="sv-SE" dirty="0"/>
              <a:t>.</a:t>
            </a:r>
          </a:p>
        </p:txBody>
      </p:sp>
      <p:sp>
        <p:nvSpPr>
          <p:cNvPr id="5" name="Rektangel 4"/>
          <p:cNvSpPr/>
          <p:nvPr/>
        </p:nvSpPr>
        <p:spPr>
          <a:xfrm>
            <a:off x="470735" y="3055916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Typvärde</a:t>
            </a:r>
          </a:p>
        </p:txBody>
      </p:sp>
      <p:sp>
        <p:nvSpPr>
          <p:cNvPr id="6" name="Rektangel 5"/>
          <p:cNvSpPr/>
          <p:nvPr/>
        </p:nvSpPr>
        <p:spPr>
          <a:xfrm>
            <a:off x="1553083" y="1624343"/>
            <a:ext cx="7364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vårvecka i Gävle uppmättes följande temperaturer:</a:t>
            </a:r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070" y="1993675"/>
            <a:ext cx="5633756" cy="591298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0" y="3610570"/>
            <a:ext cx="2501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Typvärdet är det värde som är vanligast i en  statistisk undersökning.</a:t>
            </a:r>
          </a:p>
        </p:txBody>
      </p:sp>
      <p:sp>
        <p:nvSpPr>
          <p:cNvPr id="9" name="Rektangel 8"/>
          <p:cNvSpPr/>
          <p:nvPr/>
        </p:nvSpPr>
        <p:spPr>
          <a:xfrm>
            <a:off x="3247314" y="3093342"/>
            <a:ext cx="134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Medelvärde</a:t>
            </a:r>
          </a:p>
        </p:txBody>
      </p:sp>
      <p:sp>
        <p:nvSpPr>
          <p:cNvPr id="10" name="Rektangel 9"/>
          <p:cNvSpPr/>
          <p:nvPr/>
        </p:nvSpPr>
        <p:spPr>
          <a:xfrm>
            <a:off x="3051248" y="3610570"/>
            <a:ext cx="29230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</a:t>
            </a:r>
            <a:r>
              <a:rPr lang="sv-SE" b="1" dirty="0">
                <a:solidFill>
                  <a:srgbClr val="800000"/>
                </a:solidFill>
              </a:rPr>
              <a:t>adderar</a:t>
            </a:r>
            <a:r>
              <a:rPr lang="sv-SE" dirty="0"/>
              <a:t> alla temperaturer och sen </a:t>
            </a:r>
            <a:r>
              <a:rPr lang="sv-SE" b="1" dirty="0">
                <a:solidFill>
                  <a:srgbClr val="800000"/>
                </a:solidFill>
              </a:rPr>
              <a:t>dividerar med antalet </a:t>
            </a:r>
            <a:r>
              <a:rPr lang="sv-SE" dirty="0"/>
              <a:t>dagar får vi medelvärdet.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3226396" y="5608033"/>
            <a:ext cx="212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  </a:t>
            </a:r>
            <a:r>
              <a:rPr lang="sv-SE" b="1" dirty="0">
                <a:solidFill>
                  <a:srgbClr val="800000"/>
                </a:solidFill>
                <a:cs typeface="Bradley Hand Bold"/>
              </a:rPr>
              <a:t>10 °C</a:t>
            </a:r>
          </a:p>
        </p:txBody>
      </p:sp>
      <p:grpSp>
        <p:nvGrpSpPr>
          <p:cNvPr id="34" name="Grupp 33"/>
          <p:cNvGrpSpPr/>
          <p:nvPr/>
        </p:nvGrpSpPr>
        <p:grpSpPr>
          <a:xfrm>
            <a:off x="2853503" y="4860709"/>
            <a:ext cx="3535351" cy="697514"/>
            <a:chOff x="2742122" y="5226800"/>
            <a:chExt cx="3535351" cy="697514"/>
          </a:xfrm>
        </p:grpSpPr>
        <p:grpSp>
          <p:nvGrpSpPr>
            <p:cNvPr id="12" name="Grupp 11"/>
            <p:cNvGrpSpPr/>
            <p:nvPr/>
          </p:nvGrpSpPr>
          <p:grpSpPr>
            <a:xfrm>
              <a:off x="2742122" y="5226800"/>
              <a:ext cx="2944720" cy="697514"/>
              <a:chOff x="1652694" y="5104379"/>
              <a:chExt cx="2944720" cy="697514"/>
            </a:xfrm>
          </p:grpSpPr>
          <p:grpSp>
            <p:nvGrpSpPr>
              <p:cNvPr id="13" name="Grupp 12"/>
              <p:cNvGrpSpPr/>
              <p:nvPr/>
            </p:nvGrpSpPr>
            <p:grpSpPr>
              <a:xfrm>
                <a:off x="1652694" y="5104379"/>
                <a:ext cx="2944720" cy="697514"/>
                <a:chOff x="2435933" y="3418232"/>
                <a:chExt cx="2944720" cy="697514"/>
              </a:xfrm>
            </p:grpSpPr>
            <p:grpSp>
              <p:nvGrpSpPr>
                <p:cNvPr id="15" name="Grupp 14"/>
                <p:cNvGrpSpPr>
                  <a:grpSpLocks/>
                </p:cNvGrpSpPr>
                <p:nvPr/>
              </p:nvGrpSpPr>
              <p:grpSpPr bwMode="auto">
                <a:xfrm>
                  <a:off x="2435933" y="3418232"/>
                  <a:ext cx="2670623" cy="697514"/>
                  <a:chOff x="3840669" y="1875779"/>
                  <a:chExt cx="2669381" cy="697709"/>
                </a:xfrm>
              </p:grpSpPr>
              <p:sp>
                <p:nvSpPr>
                  <p:cNvPr id="17" name="textruta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0669" y="1875779"/>
                    <a:ext cx="2669381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de-DE" sz="1800" dirty="0"/>
                      <a:t>7 + 7 + 12 + 13 + 15 + 9 + 7</a:t>
                    </a:r>
                    <a:endParaRPr lang="sv-SE" sz="1800" dirty="0">
                      <a:latin typeface="+mn-lt"/>
                      <a:cs typeface="Bradley Hand Bold"/>
                    </a:endParaRPr>
                  </a:p>
                </p:txBody>
              </p:sp>
              <p:sp>
                <p:nvSpPr>
                  <p:cNvPr id="18" name="textruta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3427" y="2204051"/>
                    <a:ext cx="301520" cy="3694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+mn-lt"/>
                        <a:cs typeface="Bradley Hand Bold"/>
                      </a:rPr>
                      <a:t>7</a:t>
                    </a:r>
                  </a:p>
                </p:txBody>
              </p:sp>
              <p:cxnSp>
                <p:nvCxnSpPr>
                  <p:cNvPr id="19" name="Rak 18"/>
                  <p:cNvCxnSpPr>
                    <a:cxnSpLocks/>
                  </p:cNvCxnSpPr>
                  <p:nvPr/>
                </p:nvCxnSpPr>
                <p:spPr>
                  <a:xfrm>
                    <a:off x="3920214" y="2222354"/>
                    <a:ext cx="2388031" cy="0"/>
                  </a:xfrm>
                  <a:prstGeom prst="line">
                    <a:avLst/>
                  </a:prstGeom>
                  <a:ln w="1587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textruta 15"/>
                <p:cNvSpPr txBox="1"/>
                <p:nvPr/>
              </p:nvSpPr>
              <p:spPr>
                <a:xfrm>
                  <a:off x="5125183" y="3515222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14" name="textruta 13"/>
              <p:cNvSpPr txBox="1"/>
              <p:nvPr/>
            </p:nvSpPr>
            <p:spPr>
              <a:xfrm>
                <a:off x="4138326" y="5241475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cs typeface="Bradley Hand Bold"/>
                  </a:rPr>
                  <a:t>°C</a:t>
                </a:r>
              </a:p>
            </p:txBody>
          </p:sp>
        </p:grpSp>
        <p:sp>
          <p:nvSpPr>
            <p:cNvPr id="25" name="Rektangel 24"/>
            <p:cNvSpPr/>
            <p:nvPr/>
          </p:nvSpPr>
          <p:spPr>
            <a:xfrm>
              <a:off x="5605331" y="5348103"/>
              <a:ext cx="6721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10 °C</a:t>
              </a:r>
            </a:p>
          </p:txBody>
        </p:sp>
      </p:grpSp>
      <p:sp>
        <p:nvSpPr>
          <p:cNvPr id="26" name="Rektangel 25"/>
          <p:cNvSpPr/>
          <p:nvPr/>
        </p:nvSpPr>
        <p:spPr>
          <a:xfrm>
            <a:off x="7244281" y="3093342"/>
            <a:ext cx="921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Median</a:t>
            </a:r>
          </a:p>
        </p:txBody>
      </p:sp>
      <p:sp>
        <p:nvSpPr>
          <p:cNvPr id="27" name="Rektangel 26"/>
          <p:cNvSpPr/>
          <p:nvPr/>
        </p:nvSpPr>
        <p:spPr>
          <a:xfrm>
            <a:off x="6559462" y="3610570"/>
            <a:ext cx="2681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skriver först värdena i storleksordning.</a:t>
            </a:r>
          </a:p>
          <a:p>
            <a:r>
              <a:rPr lang="sv-SE" dirty="0"/>
              <a:t>Det tal som </a:t>
            </a:r>
            <a:r>
              <a:rPr lang="sv-SE" b="1" dirty="0">
                <a:solidFill>
                  <a:srgbClr val="800000"/>
                </a:solidFill>
              </a:rPr>
              <a:t>står i mitten </a:t>
            </a:r>
            <a:r>
              <a:rPr lang="sv-SE" dirty="0"/>
              <a:t>är medianen.</a:t>
            </a:r>
          </a:p>
        </p:txBody>
      </p:sp>
      <p:sp>
        <p:nvSpPr>
          <p:cNvPr id="28" name="Rektangel 27"/>
          <p:cNvSpPr/>
          <p:nvPr/>
        </p:nvSpPr>
        <p:spPr>
          <a:xfrm>
            <a:off x="6616816" y="4949295"/>
            <a:ext cx="2429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7    7   7   9   12   13   15</a:t>
            </a:r>
            <a:endParaRPr lang="sv-SE" dirty="0">
              <a:cs typeface="Bradley Hand Bold"/>
            </a:endParaRPr>
          </a:p>
        </p:txBody>
      </p:sp>
      <p:sp>
        <p:nvSpPr>
          <p:cNvPr id="29" name="Ellips 28"/>
          <p:cNvSpPr/>
          <p:nvPr/>
        </p:nvSpPr>
        <p:spPr>
          <a:xfrm>
            <a:off x="7475776" y="4979519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32" name="Grupp 31"/>
          <p:cNvGrpSpPr/>
          <p:nvPr/>
        </p:nvGrpSpPr>
        <p:grpSpPr>
          <a:xfrm>
            <a:off x="6958114" y="5568951"/>
            <a:ext cx="1683568" cy="398931"/>
            <a:chOff x="6573487" y="5934289"/>
            <a:chExt cx="1683568" cy="398931"/>
          </a:xfrm>
        </p:grpSpPr>
        <p:sp>
          <p:nvSpPr>
            <p:cNvPr id="30" name="textruta 29"/>
            <p:cNvSpPr txBox="1"/>
            <p:nvPr/>
          </p:nvSpPr>
          <p:spPr>
            <a:xfrm>
              <a:off x="6573487" y="5934289"/>
              <a:ext cx="133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Medianen :</a:t>
              </a:r>
            </a:p>
          </p:txBody>
        </p:sp>
        <p:sp>
          <p:nvSpPr>
            <p:cNvPr id="31" name="Rektangel 30"/>
            <p:cNvSpPr/>
            <p:nvPr/>
          </p:nvSpPr>
          <p:spPr>
            <a:xfrm>
              <a:off x="7702020" y="5963888"/>
              <a:ext cx="555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9 °C</a:t>
              </a:r>
            </a:p>
          </p:txBody>
        </p:sp>
      </p:grpSp>
      <p:sp>
        <p:nvSpPr>
          <p:cNvPr id="33" name="Rektangel 32"/>
          <p:cNvSpPr/>
          <p:nvPr/>
        </p:nvSpPr>
        <p:spPr>
          <a:xfrm>
            <a:off x="256915" y="5608715"/>
            <a:ext cx="16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Typvärde :  </a:t>
            </a:r>
            <a:r>
              <a:rPr lang="sv-SE" b="1" dirty="0">
                <a:solidFill>
                  <a:srgbClr val="800000"/>
                </a:solidFill>
              </a:rPr>
              <a:t>7 °C</a:t>
            </a:r>
            <a:endParaRPr lang="sv-SE" dirty="0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2840F3EB-B366-B743-BF0C-C5950E9DDE68}"/>
              </a:ext>
            </a:extLst>
          </p:cNvPr>
          <p:cNvSpPr/>
          <p:nvPr/>
        </p:nvSpPr>
        <p:spPr>
          <a:xfrm>
            <a:off x="4044441" y="173425"/>
            <a:ext cx="1277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Lägesmått</a:t>
            </a:r>
          </a:p>
        </p:txBody>
      </p:sp>
    </p:spTree>
    <p:extLst>
      <p:ext uri="{BB962C8B-B14F-4D97-AF65-F5344CB8AC3E}">
        <p14:creationId xmlns:p14="http://schemas.microsoft.com/office/powerpoint/2010/main" val="33087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26" grpId="0"/>
      <p:bldP spid="27" grpId="0"/>
      <p:bldP spid="28" grpId="0"/>
      <p:bldP spid="29" grpId="0" animBg="1"/>
      <p:bldP spid="33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5971C288-1977-9D40-85D8-246839C5AAAB}"/>
              </a:ext>
            </a:extLst>
          </p:cNvPr>
          <p:cNvSpPr/>
          <p:nvPr/>
        </p:nvSpPr>
        <p:spPr>
          <a:xfrm>
            <a:off x="2826636" y="2836118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Times" pitchFamily="2" charset="0"/>
              </a:rPr>
              <a:t> </a:t>
            </a:r>
            <a:endParaRPr lang="sv-SE" dirty="0">
              <a:effectLst/>
              <a:latin typeface="Times" pitchFamily="2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D5C750A-9547-A940-9A5D-6498B1331F1F}"/>
              </a:ext>
            </a:extLst>
          </p:cNvPr>
          <p:cNvSpPr/>
          <p:nvPr/>
        </p:nvSpPr>
        <p:spPr>
          <a:xfrm>
            <a:off x="3667193" y="190311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950001"/>
                </a:solidFill>
              </a:rPr>
              <a:t>Spridning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4536519-6D09-7948-85A8-43F95ED3A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46" y="621334"/>
            <a:ext cx="2032476" cy="1559914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C1AC2037-C260-B44D-84E9-1CC5532A05B7}"/>
              </a:ext>
            </a:extLst>
          </p:cNvPr>
          <p:cNvSpPr txBox="1"/>
          <p:nvPr/>
        </p:nvSpPr>
        <p:spPr>
          <a:xfrm>
            <a:off x="2685565" y="950327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</a:t>
            </a:r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B7F35060-2C08-034F-819B-074BD2D3B117}"/>
              </a:ext>
            </a:extLst>
          </p:cNvPr>
          <p:cNvGrpSpPr/>
          <p:nvPr/>
        </p:nvGrpSpPr>
        <p:grpSpPr>
          <a:xfrm>
            <a:off x="4022908" y="856851"/>
            <a:ext cx="3986772" cy="655884"/>
            <a:chOff x="2715284" y="3435830"/>
            <a:chExt cx="1420241" cy="655884"/>
          </a:xfrm>
        </p:grpSpPr>
        <p:grpSp>
          <p:nvGrpSpPr>
            <p:cNvPr id="8" name="Grupp 7">
              <a:extLst>
                <a:ext uri="{FF2B5EF4-FFF2-40B4-BE49-F238E27FC236}">
                  <a16:creationId xmlns:a16="http://schemas.microsoft.com/office/drawing/2014/main" id="{58BBCE1E-67F9-A348-930F-14DCB79986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84" y="3435830"/>
              <a:ext cx="1373913" cy="655884"/>
              <a:chOff x="4119886" y="1893387"/>
              <a:chExt cx="1373272" cy="656069"/>
            </a:xfrm>
          </p:grpSpPr>
          <p:sp>
            <p:nvSpPr>
              <p:cNvPr id="10" name="textruta 29">
                <a:extLst>
                  <a:ext uri="{FF2B5EF4-FFF2-40B4-BE49-F238E27FC236}">
                    <a16:creationId xmlns:a16="http://schemas.microsoft.com/office/drawing/2014/main" id="{BF31B643-3D89-B04C-9DB1-F6A6B7CC11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137327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 · 1 + 3 · 1 + 4 · 2 + 5 · 2 + 6 · 1 + 8 · 2</a:t>
                </a:r>
              </a:p>
            </p:txBody>
          </p:sp>
          <p:sp>
            <p:nvSpPr>
              <p:cNvPr id="11" name="textruta 30">
                <a:extLst>
                  <a:ext uri="{FF2B5EF4-FFF2-40B4-BE49-F238E27FC236}">
                    <a16:creationId xmlns:a16="http://schemas.microsoft.com/office/drawing/2014/main" id="{DDE20EB4-5A91-154C-9BCC-2B40E544F6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43381" y="2180020"/>
                <a:ext cx="10742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12" name="Rak 11">
                <a:extLst>
                  <a:ext uri="{FF2B5EF4-FFF2-40B4-BE49-F238E27FC236}">
                    <a16:creationId xmlns:a16="http://schemas.microsoft.com/office/drawing/2014/main" id="{9D403FC6-7ED7-D842-A9DC-CE28D3DC61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9886" y="2201013"/>
                <a:ext cx="1269044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F95F0171-E109-A542-B787-096E087CB12B}"/>
                </a:ext>
              </a:extLst>
            </p:cNvPr>
            <p:cNvSpPr txBox="1"/>
            <p:nvPr/>
          </p:nvSpPr>
          <p:spPr>
            <a:xfrm>
              <a:off x="3984921" y="3529559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13" name="Rektangel 12">
            <a:extLst>
              <a:ext uri="{FF2B5EF4-FFF2-40B4-BE49-F238E27FC236}">
                <a16:creationId xmlns:a16="http://schemas.microsoft.com/office/drawing/2014/main" id="{4BC7233E-74AD-B44B-B335-BE19BD60807F}"/>
              </a:ext>
            </a:extLst>
          </p:cNvPr>
          <p:cNvSpPr/>
          <p:nvPr/>
        </p:nvSpPr>
        <p:spPr>
          <a:xfrm>
            <a:off x="8476684" y="95032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DF0A0145-4E8B-BF4B-8C14-FC1673EFE6BB}"/>
              </a:ext>
            </a:extLst>
          </p:cNvPr>
          <p:cNvGrpSpPr/>
          <p:nvPr/>
        </p:nvGrpSpPr>
        <p:grpSpPr>
          <a:xfrm>
            <a:off x="7811943" y="856851"/>
            <a:ext cx="719837" cy="655884"/>
            <a:chOff x="2715275" y="3433644"/>
            <a:chExt cx="719837" cy="655884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449F9040-CEE7-7446-A5FA-8EFD5C650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75" y="3433644"/>
              <a:ext cx="472046" cy="655884"/>
              <a:chOff x="4119886" y="1891200"/>
              <a:chExt cx="471827" cy="656069"/>
            </a:xfrm>
          </p:grpSpPr>
          <p:sp>
            <p:nvSpPr>
              <p:cNvPr id="19" name="textruta 29">
                <a:extLst>
                  <a:ext uri="{FF2B5EF4-FFF2-40B4-BE49-F238E27FC236}">
                    <a16:creationId xmlns:a16="http://schemas.microsoft.com/office/drawing/2014/main" id="{30210A4A-7ACF-DF4C-8315-1608AD7285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9075" y="1891200"/>
                <a:ext cx="41851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45</a:t>
                </a:r>
              </a:p>
            </p:txBody>
          </p:sp>
          <p:sp>
            <p:nvSpPr>
              <p:cNvPr id="20" name="textruta 30">
                <a:extLst>
                  <a:ext uri="{FF2B5EF4-FFF2-40B4-BE49-F238E27FC236}">
                    <a16:creationId xmlns:a16="http://schemas.microsoft.com/office/drawing/2014/main" id="{82596D7E-E399-B045-95C9-735AFBA6EF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5947" y="2177833"/>
                <a:ext cx="301546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21" name="Rak 20">
                <a:extLst>
                  <a:ext uri="{FF2B5EF4-FFF2-40B4-BE49-F238E27FC236}">
                    <a16:creationId xmlns:a16="http://schemas.microsoft.com/office/drawing/2014/main" id="{B8D4EE9F-A574-D146-917D-5C7691DC1A1A}"/>
                  </a:ext>
                </a:extLst>
              </p:cNvPr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95CB3133-FA29-3A44-AD4E-45F1E6A41F26}"/>
                </a:ext>
              </a:extLst>
            </p:cNvPr>
            <p:cNvSpPr txBox="1"/>
            <p:nvPr/>
          </p:nvSpPr>
          <p:spPr>
            <a:xfrm>
              <a:off x="3179642" y="3535530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26" name="textruta 29">
            <a:extLst>
              <a:ext uri="{FF2B5EF4-FFF2-40B4-BE49-F238E27FC236}">
                <a16:creationId xmlns:a16="http://schemas.microsoft.com/office/drawing/2014/main" id="{66948C77-8837-9043-8ABC-6F2B0D65F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971" y="1401291"/>
            <a:ext cx="1379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dirty="0">
                <a:latin typeface="+mn-lt"/>
                <a:cs typeface="Bradley Hand Bold"/>
              </a:rPr>
              <a:t>I mitten nr 5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E0CA93D5-6CF7-E147-9976-7D41D10C09DB}"/>
              </a:ext>
            </a:extLst>
          </p:cNvPr>
          <p:cNvSpPr/>
          <p:nvPr/>
        </p:nvSpPr>
        <p:spPr>
          <a:xfrm>
            <a:off x="3961077" y="1710001"/>
            <a:ext cx="327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4B61E5C5-FA3B-C546-BA0E-8547667AD372}"/>
              </a:ext>
            </a:extLst>
          </p:cNvPr>
          <p:cNvSpPr txBox="1"/>
          <p:nvPr/>
        </p:nvSpPr>
        <p:spPr>
          <a:xfrm>
            <a:off x="3069010" y="1699296"/>
            <a:ext cx="105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 :</a:t>
            </a:r>
          </a:p>
        </p:txBody>
      </p:sp>
      <p:pic>
        <p:nvPicPr>
          <p:cNvPr id="32" name="Bildobjekt 31">
            <a:extLst>
              <a:ext uri="{FF2B5EF4-FFF2-40B4-BE49-F238E27FC236}">
                <a16:creationId xmlns:a16="http://schemas.microsoft.com/office/drawing/2014/main" id="{051AEF5D-B3E8-154F-9DF9-2BBD5AAC9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1" y="2162691"/>
            <a:ext cx="1888067" cy="1571839"/>
          </a:xfrm>
          <a:prstGeom prst="rect">
            <a:avLst/>
          </a:prstGeom>
        </p:spPr>
      </p:pic>
      <p:sp>
        <p:nvSpPr>
          <p:cNvPr id="33" name="textruta 32">
            <a:extLst>
              <a:ext uri="{FF2B5EF4-FFF2-40B4-BE49-F238E27FC236}">
                <a16:creationId xmlns:a16="http://schemas.microsoft.com/office/drawing/2014/main" id="{E622D464-9784-FC42-A1A2-32DC002E469D}"/>
              </a:ext>
            </a:extLst>
          </p:cNvPr>
          <p:cNvSpPr txBox="1"/>
          <p:nvPr/>
        </p:nvSpPr>
        <p:spPr>
          <a:xfrm>
            <a:off x="2679228" y="2382788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</a:t>
            </a:r>
          </a:p>
        </p:txBody>
      </p:sp>
      <p:grpSp>
        <p:nvGrpSpPr>
          <p:cNvPr id="34" name="Grupp 33">
            <a:extLst>
              <a:ext uri="{FF2B5EF4-FFF2-40B4-BE49-F238E27FC236}">
                <a16:creationId xmlns:a16="http://schemas.microsoft.com/office/drawing/2014/main" id="{963FCBAD-1104-0A48-A757-CD9FD0F2C866}"/>
              </a:ext>
            </a:extLst>
          </p:cNvPr>
          <p:cNvGrpSpPr/>
          <p:nvPr/>
        </p:nvGrpSpPr>
        <p:grpSpPr>
          <a:xfrm>
            <a:off x="4016573" y="2289312"/>
            <a:ext cx="2153514" cy="659377"/>
            <a:chOff x="2715285" y="3435830"/>
            <a:chExt cx="909711" cy="659377"/>
          </a:xfrm>
        </p:grpSpPr>
        <p:grpSp>
          <p:nvGrpSpPr>
            <p:cNvPr id="35" name="Grupp 34">
              <a:extLst>
                <a:ext uri="{FF2B5EF4-FFF2-40B4-BE49-F238E27FC236}">
                  <a16:creationId xmlns:a16="http://schemas.microsoft.com/office/drawing/2014/main" id="{83C4D321-D564-B14F-9B28-94A9F83D9D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85" y="3435830"/>
              <a:ext cx="824938" cy="659377"/>
              <a:chOff x="4119886" y="1893387"/>
              <a:chExt cx="824553" cy="659563"/>
            </a:xfrm>
          </p:grpSpPr>
          <p:sp>
            <p:nvSpPr>
              <p:cNvPr id="37" name="textruta 29">
                <a:extLst>
                  <a:ext uri="{FF2B5EF4-FFF2-40B4-BE49-F238E27FC236}">
                    <a16:creationId xmlns:a16="http://schemas.microsoft.com/office/drawing/2014/main" id="{A0D2318A-AE54-B147-AD63-5B56C929EA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824553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 · 2 + 5 · 5 + 6 · 2</a:t>
                </a:r>
              </a:p>
            </p:txBody>
          </p:sp>
          <p:sp>
            <p:nvSpPr>
              <p:cNvPr id="38" name="textruta 30">
                <a:extLst>
                  <a:ext uri="{FF2B5EF4-FFF2-40B4-BE49-F238E27FC236}">
                    <a16:creationId xmlns:a16="http://schemas.microsoft.com/office/drawing/2014/main" id="{89A26D1E-3BB6-8E46-868B-9FAE62D767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2668" y="2183514"/>
                <a:ext cx="10742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39" name="Rak 38">
                <a:extLst>
                  <a:ext uri="{FF2B5EF4-FFF2-40B4-BE49-F238E27FC236}">
                    <a16:creationId xmlns:a16="http://schemas.microsoft.com/office/drawing/2014/main" id="{2C521194-F5C8-D34B-8C64-9BE73F7AB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9886" y="2201013"/>
                <a:ext cx="742926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>
              <a:extLst>
                <a:ext uri="{FF2B5EF4-FFF2-40B4-BE49-F238E27FC236}">
                  <a16:creationId xmlns:a16="http://schemas.microsoft.com/office/drawing/2014/main" id="{8BF5ADD0-FC11-1749-8E7C-D5DE11641D97}"/>
                </a:ext>
              </a:extLst>
            </p:cNvPr>
            <p:cNvSpPr txBox="1"/>
            <p:nvPr/>
          </p:nvSpPr>
          <p:spPr>
            <a:xfrm>
              <a:off x="3474392" y="3537716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0" name="Rektangel 39">
            <a:extLst>
              <a:ext uri="{FF2B5EF4-FFF2-40B4-BE49-F238E27FC236}">
                <a16:creationId xmlns:a16="http://schemas.microsoft.com/office/drawing/2014/main" id="{17BBB777-C095-F04F-8DEA-6EB90FDC1F42}"/>
              </a:ext>
            </a:extLst>
          </p:cNvPr>
          <p:cNvSpPr/>
          <p:nvPr/>
        </p:nvSpPr>
        <p:spPr>
          <a:xfrm>
            <a:off x="6748869" y="239469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grpSp>
        <p:nvGrpSpPr>
          <p:cNvPr id="41" name="Grupp 40">
            <a:extLst>
              <a:ext uri="{FF2B5EF4-FFF2-40B4-BE49-F238E27FC236}">
                <a16:creationId xmlns:a16="http://schemas.microsoft.com/office/drawing/2014/main" id="{8EFEDA7D-A729-5241-97C4-C9C3B1ABD7B0}"/>
              </a:ext>
            </a:extLst>
          </p:cNvPr>
          <p:cNvGrpSpPr/>
          <p:nvPr/>
        </p:nvGrpSpPr>
        <p:grpSpPr>
          <a:xfrm>
            <a:off x="6085138" y="2286837"/>
            <a:ext cx="719837" cy="655659"/>
            <a:chOff x="2715275" y="3433869"/>
            <a:chExt cx="719837" cy="655659"/>
          </a:xfrm>
        </p:grpSpPr>
        <p:grpSp>
          <p:nvGrpSpPr>
            <p:cNvPr id="42" name="Grupp 41">
              <a:extLst>
                <a:ext uri="{FF2B5EF4-FFF2-40B4-BE49-F238E27FC236}">
                  <a16:creationId xmlns:a16="http://schemas.microsoft.com/office/drawing/2014/main" id="{548753EE-4845-254C-BEAF-3581F64C8E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75" y="3433869"/>
              <a:ext cx="472046" cy="655659"/>
              <a:chOff x="4119886" y="1891425"/>
              <a:chExt cx="471827" cy="655844"/>
            </a:xfrm>
          </p:grpSpPr>
          <p:sp>
            <p:nvSpPr>
              <p:cNvPr id="44" name="textruta 29">
                <a:extLst>
                  <a:ext uri="{FF2B5EF4-FFF2-40B4-BE49-F238E27FC236}">
                    <a16:creationId xmlns:a16="http://schemas.microsoft.com/office/drawing/2014/main" id="{AFC36DF6-4DBE-5E41-BF54-6388DA8746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6710" y="1891425"/>
                <a:ext cx="41851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45</a:t>
                </a:r>
              </a:p>
            </p:txBody>
          </p:sp>
          <p:sp>
            <p:nvSpPr>
              <p:cNvPr id="45" name="textruta 30">
                <a:extLst>
                  <a:ext uri="{FF2B5EF4-FFF2-40B4-BE49-F238E27FC236}">
                    <a16:creationId xmlns:a16="http://schemas.microsoft.com/office/drawing/2014/main" id="{029C5A75-D377-6B41-BAD6-F56B8CA8B6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5589" y="2177833"/>
                <a:ext cx="301546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46" name="Rak 45">
                <a:extLst>
                  <a:ext uri="{FF2B5EF4-FFF2-40B4-BE49-F238E27FC236}">
                    <a16:creationId xmlns:a16="http://schemas.microsoft.com/office/drawing/2014/main" id="{4C09001A-A300-7543-BBD5-0C67E73A9535}"/>
                  </a:ext>
                </a:extLst>
              </p:cNvPr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ruta 42">
              <a:extLst>
                <a:ext uri="{FF2B5EF4-FFF2-40B4-BE49-F238E27FC236}">
                  <a16:creationId xmlns:a16="http://schemas.microsoft.com/office/drawing/2014/main" id="{57BFD528-7338-B84B-94BB-4B3A57E64914}"/>
                </a:ext>
              </a:extLst>
            </p:cNvPr>
            <p:cNvSpPr txBox="1"/>
            <p:nvPr/>
          </p:nvSpPr>
          <p:spPr>
            <a:xfrm>
              <a:off x="3179642" y="3535530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8" name="textruta 29">
            <a:extLst>
              <a:ext uri="{FF2B5EF4-FFF2-40B4-BE49-F238E27FC236}">
                <a16:creationId xmlns:a16="http://schemas.microsoft.com/office/drawing/2014/main" id="{1B835316-3A92-AC40-BC40-3E2E0E182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971" y="2855657"/>
            <a:ext cx="1379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dirty="0">
                <a:latin typeface="+mn-lt"/>
                <a:cs typeface="Bradley Hand Bold"/>
              </a:rPr>
              <a:t>I mitten nr 5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293FBBE3-3A45-CA4B-A836-636214922A45}"/>
              </a:ext>
            </a:extLst>
          </p:cNvPr>
          <p:cNvSpPr/>
          <p:nvPr/>
        </p:nvSpPr>
        <p:spPr>
          <a:xfrm>
            <a:off x="3992427" y="3138207"/>
            <a:ext cx="297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A8FF4C80-8C55-E449-9340-C4C07EA318AE}"/>
              </a:ext>
            </a:extLst>
          </p:cNvPr>
          <p:cNvSpPr txBox="1"/>
          <p:nvPr/>
        </p:nvSpPr>
        <p:spPr>
          <a:xfrm>
            <a:off x="3069011" y="3124321"/>
            <a:ext cx="105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 :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83FEA77D-50D8-654D-88F6-C42A7ED9A194}"/>
              </a:ext>
            </a:extLst>
          </p:cNvPr>
          <p:cNvSpPr txBox="1"/>
          <p:nvPr/>
        </p:nvSpPr>
        <p:spPr>
          <a:xfrm>
            <a:off x="1604547" y="3749773"/>
            <a:ext cx="593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 båda undersökningarna har samma medelvärde och median. Men stolpdiagrammen visar att resultaten är olika. </a:t>
            </a:r>
          </a:p>
        </p:txBody>
      </p:sp>
      <p:sp>
        <p:nvSpPr>
          <p:cNvPr id="53" name="textruta 52">
            <a:extLst>
              <a:ext uri="{FF2B5EF4-FFF2-40B4-BE49-F238E27FC236}">
                <a16:creationId xmlns:a16="http://schemas.microsoft.com/office/drawing/2014/main" id="{70CDA4BD-ABA7-D34B-B8EC-18DCB7599338}"/>
              </a:ext>
            </a:extLst>
          </p:cNvPr>
          <p:cNvSpPr txBox="1"/>
          <p:nvPr/>
        </p:nvSpPr>
        <p:spPr>
          <a:xfrm>
            <a:off x="1601779" y="4414587"/>
            <a:ext cx="593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Ett sätt att beskriva skillnaden är att A har större </a:t>
            </a:r>
            <a:r>
              <a:rPr lang="sv-SE" b="1" i="1" dirty="0">
                <a:solidFill>
                  <a:srgbClr val="950001"/>
                </a:solidFill>
              </a:rPr>
              <a:t>spridning</a:t>
            </a:r>
            <a:r>
              <a:rPr lang="sv-SE" b="1" dirty="0">
                <a:solidFill>
                  <a:srgbClr val="950001"/>
                </a:solidFill>
              </a:rPr>
              <a:t>.</a:t>
            </a:r>
            <a:r>
              <a:rPr lang="sv-SE" dirty="0"/>
              <a:t>  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76BAC052-6331-9140-90DD-3FA19F2311F5}"/>
              </a:ext>
            </a:extLst>
          </p:cNvPr>
          <p:cNvSpPr txBox="1"/>
          <p:nvPr/>
        </p:nvSpPr>
        <p:spPr>
          <a:xfrm>
            <a:off x="1601779" y="4808660"/>
            <a:ext cx="5702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Spridningen kan anges som differensen mellan det största och det minsta värdet, den så kallade </a:t>
            </a:r>
            <a:r>
              <a:rPr lang="sv-SE" b="1" i="1" dirty="0">
                <a:solidFill>
                  <a:srgbClr val="950001"/>
                </a:solidFill>
              </a:rPr>
              <a:t>variationsbredden</a:t>
            </a:r>
            <a:r>
              <a:rPr lang="sv-SE" b="1" dirty="0">
                <a:solidFill>
                  <a:srgbClr val="950001"/>
                </a:solidFill>
              </a:rPr>
              <a:t>. 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657592FC-7D9E-494A-A57E-49F2720F5B10}"/>
              </a:ext>
            </a:extLst>
          </p:cNvPr>
          <p:cNvSpPr txBox="1"/>
          <p:nvPr/>
        </p:nvSpPr>
        <p:spPr>
          <a:xfrm>
            <a:off x="2581563" y="5847079"/>
            <a:ext cx="261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A är </a:t>
            </a:r>
            <a:r>
              <a:rPr lang="sv-SE" i="1" dirty="0"/>
              <a:t>variationsbredden</a:t>
            </a:r>
            <a:r>
              <a:rPr lang="sv-SE" dirty="0"/>
              <a:t>: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6" name="textruta 55">
            <a:extLst>
              <a:ext uri="{FF2B5EF4-FFF2-40B4-BE49-F238E27FC236}">
                <a16:creationId xmlns:a16="http://schemas.microsoft.com/office/drawing/2014/main" id="{CEC58732-E7C8-E94D-997D-0819E65648AD}"/>
              </a:ext>
            </a:extLst>
          </p:cNvPr>
          <p:cNvSpPr txBox="1"/>
          <p:nvPr/>
        </p:nvSpPr>
        <p:spPr>
          <a:xfrm>
            <a:off x="5006374" y="5840064"/>
            <a:ext cx="119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8 – 2 = </a:t>
            </a:r>
            <a:r>
              <a:rPr lang="sv-SE" b="1" dirty="0">
                <a:solidFill>
                  <a:srgbClr val="950001"/>
                </a:solidFill>
              </a:rPr>
              <a:t>6</a:t>
            </a:r>
            <a:r>
              <a:rPr lang="sv-SE" dirty="0"/>
              <a:t>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7" name="textruta 56">
            <a:extLst>
              <a:ext uri="{FF2B5EF4-FFF2-40B4-BE49-F238E27FC236}">
                <a16:creationId xmlns:a16="http://schemas.microsoft.com/office/drawing/2014/main" id="{6D2C66C7-9C62-3141-AF57-A96161035EE9}"/>
              </a:ext>
            </a:extLst>
          </p:cNvPr>
          <p:cNvSpPr txBox="1"/>
          <p:nvPr/>
        </p:nvSpPr>
        <p:spPr>
          <a:xfrm>
            <a:off x="2581563" y="6310896"/>
            <a:ext cx="261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B är </a:t>
            </a:r>
            <a:r>
              <a:rPr lang="sv-SE" i="1" dirty="0"/>
              <a:t>variationsbredden</a:t>
            </a:r>
            <a:r>
              <a:rPr lang="sv-SE" dirty="0"/>
              <a:t>: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8" name="textruta 57">
            <a:extLst>
              <a:ext uri="{FF2B5EF4-FFF2-40B4-BE49-F238E27FC236}">
                <a16:creationId xmlns:a16="http://schemas.microsoft.com/office/drawing/2014/main" id="{417E3730-260A-FE45-A3C4-C0571D505DCE}"/>
              </a:ext>
            </a:extLst>
          </p:cNvPr>
          <p:cNvSpPr txBox="1"/>
          <p:nvPr/>
        </p:nvSpPr>
        <p:spPr>
          <a:xfrm>
            <a:off x="4990943" y="6310896"/>
            <a:ext cx="119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6 – 4 = </a:t>
            </a:r>
            <a:r>
              <a:rPr lang="sv-SE" b="1" dirty="0">
                <a:solidFill>
                  <a:srgbClr val="950001"/>
                </a:solidFill>
              </a:rPr>
              <a:t>2</a:t>
            </a:r>
            <a:r>
              <a:rPr lang="sv-SE" dirty="0"/>
              <a:t>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8123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/>
      <p:bldP spid="26" grpId="0"/>
      <p:bldP spid="29" grpId="0"/>
      <p:bldP spid="30" grpId="0"/>
      <p:bldP spid="33" grpId="0"/>
      <p:bldP spid="40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1193539" y="252083"/>
            <a:ext cx="4049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vill räkna ut olika lägesmått av elevernas betyg så kan vi göra så här:</a:t>
            </a:r>
          </a:p>
        </p:txBody>
      </p:sp>
      <p:sp>
        <p:nvSpPr>
          <p:cNvPr id="9" name="Rektangel 8"/>
          <p:cNvSpPr/>
          <p:nvPr/>
        </p:nvSpPr>
        <p:spPr>
          <a:xfrm>
            <a:off x="828849" y="3012547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rgbClr val="950001"/>
                </a:solidFill>
              </a:rPr>
              <a:t>Median:</a:t>
            </a:r>
          </a:p>
        </p:txBody>
      </p:sp>
      <p:sp>
        <p:nvSpPr>
          <p:cNvPr id="10" name="Rektangel 9"/>
          <p:cNvSpPr/>
          <p:nvPr/>
        </p:nvSpPr>
        <p:spPr>
          <a:xfrm>
            <a:off x="866828" y="5049319"/>
            <a:ext cx="10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rgbClr val="950001"/>
                </a:solidFill>
              </a:rPr>
              <a:t>Typvärde: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828849" y="1307976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950001"/>
                </a:solidFill>
                <a:cs typeface="Bradley Hand Bold"/>
              </a:rPr>
              <a:t>Medelvärde :</a:t>
            </a:r>
          </a:p>
        </p:txBody>
      </p:sp>
      <p:grpSp>
        <p:nvGrpSpPr>
          <p:cNvPr id="34" name="Grupp 33"/>
          <p:cNvGrpSpPr/>
          <p:nvPr/>
        </p:nvGrpSpPr>
        <p:grpSpPr>
          <a:xfrm>
            <a:off x="2395175" y="1244494"/>
            <a:ext cx="3349879" cy="647725"/>
            <a:chOff x="2715284" y="3435830"/>
            <a:chExt cx="1420241" cy="647725"/>
          </a:xfrm>
        </p:grpSpPr>
        <p:grpSp>
          <p:nvGrpSpPr>
            <p:cNvPr id="36" name="Grupp 35"/>
            <p:cNvGrpSpPr>
              <a:grpSpLocks/>
            </p:cNvGrpSpPr>
            <p:nvPr/>
          </p:nvGrpSpPr>
          <p:grpSpPr bwMode="auto">
            <a:xfrm>
              <a:off x="2715284" y="3435830"/>
              <a:ext cx="1373913" cy="647725"/>
              <a:chOff x="4119886" y="1893387"/>
              <a:chExt cx="1373272" cy="647908"/>
            </a:xfrm>
          </p:grpSpPr>
          <p:sp>
            <p:nvSpPr>
              <p:cNvPr id="38" name="textruta 29"/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137327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1 · 1 + 2 · 3 + 3 · 5 + 4 · 8 + 5 · 3</a:t>
                </a:r>
              </a:p>
            </p:txBody>
          </p:sp>
          <p:sp>
            <p:nvSpPr>
              <p:cNvPr id="39" name="textruta 30"/>
              <p:cNvSpPr txBox="1">
                <a:spLocks noChangeArrowheads="1"/>
              </p:cNvSpPr>
              <p:nvPr/>
            </p:nvSpPr>
            <p:spPr bwMode="auto">
              <a:xfrm>
                <a:off x="4568622" y="2171859"/>
                <a:ext cx="177434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20</a:t>
                </a:r>
              </a:p>
            </p:txBody>
          </p:sp>
          <p:cxnSp>
            <p:nvCxnSpPr>
              <p:cNvPr id="40" name="Rak 39"/>
              <p:cNvCxnSpPr>
                <a:cxnSpLocks/>
              </p:cNvCxnSpPr>
              <p:nvPr/>
            </p:nvCxnSpPr>
            <p:spPr>
              <a:xfrm>
                <a:off x="4119886" y="2201013"/>
                <a:ext cx="1269044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ruta 36"/>
            <p:cNvSpPr txBox="1"/>
            <p:nvPr/>
          </p:nvSpPr>
          <p:spPr>
            <a:xfrm>
              <a:off x="3984921" y="3529559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1" name="Rektangel 40"/>
          <p:cNvSpPr/>
          <p:nvPr/>
        </p:nvSpPr>
        <p:spPr>
          <a:xfrm>
            <a:off x="3393704" y="2013059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3,45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866828" y="3455249"/>
            <a:ext cx="2845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I mitten : nr 10 och 11</a:t>
            </a:r>
          </a:p>
        </p:txBody>
      </p:sp>
      <p:sp>
        <p:nvSpPr>
          <p:cNvPr id="43" name="textruta 42"/>
          <p:cNvSpPr txBox="1"/>
          <p:nvPr/>
        </p:nvSpPr>
        <p:spPr>
          <a:xfrm>
            <a:off x="891859" y="3959320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Medianen :</a:t>
            </a:r>
          </a:p>
        </p:txBody>
      </p:sp>
      <p:grpSp>
        <p:nvGrpSpPr>
          <p:cNvPr id="45" name="Grupp 44"/>
          <p:cNvGrpSpPr/>
          <p:nvPr/>
        </p:nvGrpSpPr>
        <p:grpSpPr>
          <a:xfrm>
            <a:off x="2156015" y="3887117"/>
            <a:ext cx="825222" cy="626200"/>
            <a:chOff x="2623678" y="3430237"/>
            <a:chExt cx="825222" cy="626200"/>
          </a:xfrm>
        </p:grpSpPr>
        <p:grpSp>
          <p:nvGrpSpPr>
            <p:cNvPr id="47" name="Grupp 46"/>
            <p:cNvGrpSpPr>
              <a:grpSpLocks/>
            </p:cNvGrpSpPr>
            <p:nvPr/>
          </p:nvGrpSpPr>
          <p:grpSpPr bwMode="auto">
            <a:xfrm>
              <a:off x="2623678" y="3430237"/>
              <a:ext cx="639919" cy="626200"/>
              <a:chOff x="4028325" y="1887790"/>
              <a:chExt cx="639621" cy="626376"/>
            </a:xfrm>
          </p:grpSpPr>
          <p:sp>
            <p:nvSpPr>
              <p:cNvPr id="49" name="textruta 29"/>
              <p:cNvSpPr txBox="1">
                <a:spLocks noChangeArrowheads="1"/>
              </p:cNvSpPr>
              <p:nvPr/>
            </p:nvSpPr>
            <p:spPr bwMode="auto">
              <a:xfrm>
                <a:off x="4028325" y="1887790"/>
                <a:ext cx="639621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 + 4</a:t>
                </a:r>
              </a:p>
            </p:txBody>
          </p:sp>
          <p:sp>
            <p:nvSpPr>
              <p:cNvPr id="50" name="textruta 30"/>
              <p:cNvSpPr txBox="1">
                <a:spLocks noChangeArrowheads="1"/>
              </p:cNvSpPr>
              <p:nvPr/>
            </p:nvSpPr>
            <p:spPr bwMode="auto">
              <a:xfrm>
                <a:off x="4194291" y="2144730"/>
                <a:ext cx="31650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</a:t>
                </a:r>
              </a:p>
            </p:txBody>
          </p:sp>
          <p:cxnSp>
            <p:nvCxnSpPr>
              <p:cNvPr id="51" name="Rak 50"/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ruta 47"/>
            <p:cNvSpPr txBox="1"/>
            <p:nvPr/>
          </p:nvSpPr>
          <p:spPr>
            <a:xfrm>
              <a:off x="3193430" y="3560816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52" name="Rektangel 51"/>
          <p:cNvSpPr/>
          <p:nvPr/>
        </p:nvSpPr>
        <p:spPr>
          <a:xfrm>
            <a:off x="2945479" y="4028435"/>
            <a:ext cx="327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4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53" name="textruta 52"/>
          <p:cNvSpPr txBox="1"/>
          <p:nvPr/>
        </p:nvSpPr>
        <p:spPr>
          <a:xfrm>
            <a:off x="897062" y="5437329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Typvärdet :</a:t>
            </a:r>
          </a:p>
        </p:txBody>
      </p:sp>
      <p:sp>
        <p:nvSpPr>
          <p:cNvPr id="54" name="Rektangel 53"/>
          <p:cNvSpPr/>
          <p:nvPr/>
        </p:nvSpPr>
        <p:spPr>
          <a:xfrm>
            <a:off x="2010522" y="543732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4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pic>
        <p:nvPicPr>
          <p:cNvPr id="56" name="Bildobjekt 55">
            <a:extLst>
              <a:ext uri="{FF2B5EF4-FFF2-40B4-BE49-F238E27FC236}">
                <a16:creationId xmlns:a16="http://schemas.microsoft.com/office/drawing/2014/main" id="{9C7D8936-9732-154C-974D-2D91B1F7B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872" y="299633"/>
            <a:ext cx="2332362" cy="2755349"/>
          </a:xfrm>
          <a:prstGeom prst="rect">
            <a:avLst/>
          </a:prstGeo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2F32E269-5A58-CD40-96D6-1D6C279998D0}"/>
              </a:ext>
            </a:extLst>
          </p:cNvPr>
          <p:cNvSpPr/>
          <p:nvPr/>
        </p:nvSpPr>
        <p:spPr>
          <a:xfrm>
            <a:off x="1060478" y="-18296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dirty="0"/>
              <a:t> </a:t>
            </a:r>
            <a:endParaRPr lang="sv-SE" dirty="0">
              <a:effectLst/>
            </a:endParaRPr>
          </a:p>
        </p:txBody>
      </p:sp>
      <p:grpSp>
        <p:nvGrpSpPr>
          <p:cNvPr id="31" name="Grupp 30">
            <a:extLst>
              <a:ext uri="{FF2B5EF4-FFF2-40B4-BE49-F238E27FC236}">
                <a16:creationId xmlns:a16="http://schemas.microsoft.com/office/drawing/2014/main" id="{A33AA114-8719-7E47-99C9-A9E5B1343486}"/>
              </a:ext>
            </a:extLst>
          </p:cNvPr>
          <p:cNvGrpSpPr/>
          <p:nvPr/>
        </p:nvGrpSpPr>
        <p:grpSpPr>
          <a:xfrm>
            <a:off x="2343232" y="1861180"/>
            <a:ext cx="1038597" cy="685201"/>
            <a:chOff x="1736612" y="2179844"/>
            <a:chExt cx="1038597" cy="685201"/>
          </a:xfrm>
        </p:grpSpPr>
        <p:grpSp>
          <p:nvGrpSpPr>
            <p:cNvPr id="58" name="Grupp 57">
              <a:extLst>
                <a:ext uri="{FF2B5EF4-FFF2-40B4-BE49-F238E27FC236}">
                  <a16:creationId xmlns:a16="http://schemas.microsoft.com/office/drawing/2014/main" id="{96706A72-3E7A-0046-B29F-B50EED02ED62}"/>
                </a:ext>
              </a:extLst>
            </p:cNvPr>
            <p:cNvGrpSpPr/>
            <p:nvPr/>
          </p:nvGrpSpPr>
          <p:grpSpPr>
            <a:xfrm>
              <a:off x="2048925" y="2179844"/>
              <a:ext cx="726284" cy="685201"/>
              <a:chOff x="2708828" y="3398239"/>
              <a:chExt cx="726284" cy="685201"/>
            </a:xfrm>
          </p:grpSpPr>
          <p:grpSp>
            <p:nvGrpSpPr>
              <p:cNvPr id="60" name="Grupp 59">
                <a:extLst>
                  <a:ext uri="{FF2B5EF4-FFF2-40B4-BE49-F238E27FC236}">
                    <a16:creationId xmlns:a16="http://schemas.microsoft.com/office/drawing/2014/main" id="{2DDC6F7A-D6A4-604D-9AF4-F269092766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8828" y="3398239"/>
                <a:ext cx="478493" cy="685201"/>
                <a:chOff x="4113442" y="1855784"/>
                <a:chExt cx="478271" cy="685394"/>
              </a:xfrm>
            </p:grpSpPr>
            <p:sp>
              <p:nvSpPr>
                <p:cNvPr id="62" name="textruta 29">
                  <a:extLst>
                    <a:ext uri="{FF2B5EF4-FFF2-40B4-BE49-F238E27FC236}">
                      <a16:creationId xmlns:a16="http://schemas.microsoft.com/office/drawing/2014/main" id="{3A40431A-EEDF-2B43-94A3-3012C1C885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13442" y="1855784"/>
                  <a:ext cx="41850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69</a:t>
                  </a:r>
                </a:p>
              </p:txBody>
            </p:sp>
            <p:sp>
              <p:nvSpPr>
                <p:cNvPr id="63" name="textruta 30">
                  <a:extLst>
                    <a:ext uri="{FF2B5EF4-FFF2-40B4-BE49-F238E27FC236}">
                      <a16:creationId xmlns:a16="http://schemas.microsoft.com/office/drawing/2014/main" id="{18B1897E-53EB-F948-ACC5-AF9612E0D5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39485" y="2171742"/>
                  <a:ext cx="41850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20</a:t>
                  </a:r>
                </a:p>
              </p:txBody>
            </p:sp>
            <p:cxnSp>
              <p:nvCxnSpPr>
                <p:cNvPr id="64" name="Rak 63">
                  <a:extLst>
                    <a:ext uri="{FF2B5EF4-FFF2-40B4-BE49-F238E27FC236}">
                      <a16:creationId xmlns:a16="http://schemas.microsoft.com/office/drawing/2014/main" id="{4076A31C-61C8-9C46-A331-4F24A5536AA3}"/>
                    </a:ext>
                  </a:extLst>
                </p:cNvPr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textruta 60">
                <a:extLst>
                  <a:ext uri="{FF2B5EF4-FFF2-40B4-BE49-F238E27FC236}">
                    <a16:creationId xmlns:a16="http://schemas.microsoft.com/office/drawing/2014/main" id="{AA1A7140-11D9-9243-B384-228C0EC38EFB}"/>
                  </a:ext>
                </a:extLst>
              </p:cNvPr>
              <p:cNvSpPr txBox="1"/>
              <p:nvPr/>
            </p:nvSpPr>
            <p:spPr>
              <a:xfrm>
                <a:off x="3179642" y="3535530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65" name="textruta 64">
              <a:extLst>
                <a:ext uri="{FF2B5EF4-FFF2-40B4-BE49-F238E27FC236}">
                  <a16:creationId xmlns:a16="http://schemas.microsoft.com/office/drawing/2014/main" id="{BAAC90C7-921C-DA43-8B1D-0C459FDE09A3}"/>
                </a:ext>
              </a:extLst>
            </p:cNvPr>
            <p:cNvSpPr txBox="1"/>
            <p:nvPr/>
          </p:nvSpPr>
          <p:spPr>
            <a:xfrm>
              <a:off x="1736612" y="2341885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57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2" grpId="0"/>
      <p:bldP spid="41" grpId="0"/>
      <p:bldP spid="42" grpId="0"/>
      <p:bldP spid="43" grpId="0"/>
      <p:bldP spid="52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716088"/>
              </p:ext>
            </p:extLst>
          </p:nvPr>
        </p:nvGraphicFramePr>
        <p:xfrm>
          <a:off x="500599" y="973220"/>
          <a:ext cx="6095999" cy="7366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2818">
                <a:tc>
                  <a:txBody>
                    <a:bodyPr/>
                    <a:lstStyle/>
                    <a:p>
                      <a:r>
                        <a:rPr lang="sv-SE" dirty="0"/>
                        <a:t> Mån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Tis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Fre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Lör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Sön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2</a:t>
                      </a:r>
                      <a:r>
                        <a:rPr lang="sv-SE" baseline="0" dirty="0"/>
                        <a:t> mm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</a:t>
                      </a:r>
                      <a:r>
                        <a:rPr lang="sv-SE" baseline="0" dirty="0"/>
                        <a:t> mm 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aseline="0" dirty="0"/>
                        <a:t>7 mm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36</a:t>
                      </a:r>
                      <a:r>
                        <a:rPr lang="sv-SE" baseline="0" dirty="0"/>
                        <a:t> mm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" name="Grupp 1">
            <a:extLst>
              <a:ext uri="{FF2B5EF4-FFF2-40B4-BE49-F238E27FC236}">
                <a16:creationId xmlns:a16="http://schemas.microsoft.com/office/drawing/2014/main" id="{F7AF277E-EEC7-6C4F-9933-312A3DEC2733}"/>
              </a:ext>
            </a:extLst>
          </p:cNvPr>
          <p:cNvGrpSpPr/>
          <p:nvPr/>
        </p:nvGrpSpPr>
        <p:grpSpPr>
          <a:xfrm>
            <a:off x="784107" y="447477"/>
            <a:ext cx="8284555" cy="1902784"/>
            <a:chOff x="663737" y="235075"/>
            <a:chExt cx="8284555" cy="1902784"/>
          </a:xfrm>
        </p:grpSpPr>
        <p:sp>
          <p:nvSpPr>
            <p:cNvPr id="5" name="textruta 4"/>
            <p:cNvSpPr txBox="1"/>
            <p:nvPr/>
          </p:nvSpPr>
          <p:spPr>
            <a:xfrm>
              <a:off x="663737" y="359388"/>
              <a:ext cx="6003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Tabellen visar nederbörden under en vecka i Göteborg.</a:t>
              </a:r>
            </a:p>
          </p:txBody>
        </p:sp>
        <p:sp>
          <p:nvSpPr>
            <p:cNvPr id="6" name="textruta 5"/>
            <p:cNvSpPr txBox="1"/>
            <p:nvPr/>
          </p:nvSpPr>
          <p:spPr>
            <a:xfrm>
              <a:off x="663737" y="1491528"/>
              <a:ext cx="80768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Vad är </a:t>
              </a:r>
            </a:p>
            <a:p>
              <a:r>
                <a:rPr lang="sv-SE" dirty="0"/>
                <a:t>a) typvärdet	 b) medelvärdet 	c)  medianen 		d) variationsbredden</a:t>
              </a:r>
            </a:p>
          </p:txBody>
        </p:sp>
        <p:pic>
          <p:nvPicPr>
            <p:cNvPr id="10" name="Bildobjekt 9"/>
            <p:cNvPicPr>
              <a:picLocks noChangeAspect="1"/>
            </p:cNvPicPr>
            <p:nvPr/>
          </p:nvPicPr>
          <p:blipFill rotWithShape="1">
            <a:blip r:embed="rId2"/>
            <a:srcRect t="11261" b="13836"/>
            <a:stretch/>
          </p:blipFill>
          <p:spPr>
            <a:xfrm>
              <a:off x="6667635" y="235075"/>
              <a:ext cx="2280657" cy="1279548"/>
            </a:xfrm>
            <a:prstGeom prst="rect">
              <a:avLst/>
            </a:prstGeom>
          </p:spPr>
        </p:pic>
      </p:grpSp>
      <p:sp>
        <p:nvSpPr>
          <p:cNvPr id="12" name="textruta 11"/>
          <p:cNvSpPr txBox="1"/>
          <p:nvPr/>
        </p:nvSpPr>
        <p:spPr>
          <a:xfrm>
            <a:off x="805991" y="2558330"/>
            <a:ext cx="158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 </a:t>
            </a:r>
            <a:r>
              <a:rPr lang="sv-SE" dirty="0">
                <a:latin typeface="Bradley Hand Bold"/>
                <a:cs typeface="Bradley Hand Bold"/>
              </a:rPr>
              <a:t>Typvärdet:</a:t>
            </a:r>
          </a:p>
        </p:txBody>
      </p:sp>
      <p:sp>
        <p:nvSpPr>
          <p:cNvPr id="13" name="textruta 12"/>
          <p:cNvSpPr txBox="1"/>
          <p:nvPr/>
        </p:nvSpPr>
        <p:spPr>
          <a:xfrm>
            <a:off x="782517" y="3119795"/>
            <a:ext cx="217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 </a:t>
            </a:r>
            <a:r>
              <a:rPr lang="sv-SE" dirty="0">
                <a:latin typeface="Bradley Hand Bold"/>
                <a:cs typeface="Bradley Hand Bold"/>
              </a:rPr>
              <a:t>Total nederbörd:</a:t>
            </a:r>
          </a:p>
        </p:txBody>
      </p:sp>
      <p:sp>
        <p:nvSpPr>
          <p:cNvPr id="14" name="Rektangel 13"/>
          <p:cNvSpPr/>
          <p:nvPr/>
        </p:nvSpPr>
        <p:spPr>
          <a:xfrm>
            <a:off x="2727227" y="3109422"/>
            <a:ext cx="2880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(8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3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2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7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36) mm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r>
              <a:rPr lang="is-IS" dirty="0">
                <a:cs typeface="Bradley Hand Bold"/>
              </a:rPr>
              <a:t>=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>
            <a:off x="5401423" y="3109422"/>
            <a:ext cx="946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56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6" name="textruta 15"/>
          <p:cNvSpPr txBox="1"/>
          <p:nvPr/>
        </p:nvSpPr>
        <p:spPr>
          <a:xfrm>
            <a:off x="1417436" y="3521644"/>
            <a:ext cx="2878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dagar:  7 dagar</a:t>
            </a:r>
          </a:p>
        </p:txBody>
      </p:sp>
      <p:sp>
        <p:nvSpPr>
          <p:cNvPr id="17" name="textruta 16"/>
          <p:cNvSpPr txBox="1"/>
          <p:nvPr/>
        </p:nvSpPr>
        <p:spPr>
          <a:xfrm>
            <a:off x="1536853" y="3989631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Medelvärde:</a:t>
            </a:r>
          </a:p>
        </p:txBody>
      </p:sp>
      <p:grpSp>
        <p:nvGrpSpPr>
          <p:cNvPr id="18" name="Grupp 17"/>
          <p:cNvGrpSpPr/>
          <p:nvPr/>
        </p:nvGrpSpPr>
        <p:grpSpPr>
          <a:xfrm>
            <a:off x="2960833" y="3908982"/>
            <a:ext cx="1202627" cy="600718"/>
            <a:chOff x="1929818" y="5123739"/>
            <a:chExt cx="1202627" cy="600718"/>
          </a:xfrm>
        </p:grpSpPr>
        <p:grpSp>
          <p:nvGrpSpPr>
            <p:cNvPr id="19" name="Grupp 18"/>
            <p:cNvGrpSpPr/>
            <p:nvPr/>
          </p:nvGrpSpPr>
          <p:grpSpPr>
            <a:xfrm>
              <a:off x="1929818" y="5123739"/>
              <a:ext cx="1202627" cy="600718"/>
              <a:chOff x="2713057" y="3437592"/>
              <a:chExt cx="1202627" cy="600718"/>
            </a:xfrm>
          </p:grpSpPr>
          <p:grpSp>
            <p:nvGrpSpPr>
              <p:cNvPr id="21" name="Grupp 20"/>
              <p:cNvGrpSpPr>
                <a:grpSpLocks/>
              </p:cNvGrpSpPr>
              <p:nvPr/>
            </p:nvGrpSpPr>
            <p:grpSpPr bwMode="auto">
              <a:xfrm>
                <a:off x="2713057" y="3437592"/>
                <a:ext cx="514320" cy="600718"/>
                <a:chOff x="4117659" y="1895147"/>
                <a:chExt cx="514080" cy="600887"/>
              </a:xfrm>
            </p:grpSpPr>
            <p:sp>
              <p:nvSpPr>
                <p:cNvPr id="23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159912" y="1895147"/>
                  <a:ext cx="471827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Bradley Hand Bold"/>
                      <a:cs typeface="Bradley Hand Bold"/>
                    </a:rPr>
                    <a:t>56</a:t>
                  </a:r>
                </a:p>
              </p:txBody>
            </p:sp>
            <p:sp>
              <p:nvSpPr>
                <p:cNvPr id="24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191524" y="2126598"/>
                  <a:ext cx="364032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Bradley Hand Bold"/>
                      <a:cs typeface="Bradley Hand Bold"/>
                    </a:rPr>
                    <a:t>7</a:t>
                  </a:r>
                </a:p>
              </p:txBody>
            </p:sp>
            <p:cxnSp>
              <p:nvCxnSpPr>
                <p:cNvPr id="25" name="Rak 24"/>
                <p:cNvCxnSpPr/>
                <p:nvPr/>
              </p:nvCxnSpPr>
              <p:spPr>
                <a:xfrm>
                  <a:off x="4117659" y="2163196"/>
                  <a:ext cx="471827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ruta 21"/>
              <p:cNvSpPr txBox="1"/>
              <p:nvPr/>
            </p:nvSpPr>
            <p:spPr>
              <a:xfrm>
                <a:off x="3660214" y="3526113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20" name="textruta 19"/>
            <p:cNvSpPr txBox="1"/>
            <p:nvPr/>
          </p:nvSpPr>
          <p:spPr>
            <a:xfrm>
              <a:off x="2404091" y="5212260"/>
              <a:ext cx="60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mm </a:t>
              </a:r>
              <a:endParaRPr lang="sv-SE" dirty="0"/>
            </a:p>
          </p:txBody>
        </p:sp>
      </p:grpSp>
      <p:sp>
        <p:nvSpPr>
          <p:cNvPr id="34" name="Rektangel 33"/>
          <p:cNvSpPr/>
          <p:nvPr/>
        </p:nvSpPr>
        <p:spPr>
          <a:xfrm>
            <a:off x="4103279" y="3997503"/>
            <a:ext cx="789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8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5" name="textruta 34"/>
          <p:cNvSpPr txBox="1"/>
          <p:nvPr/>
        </p:nvSpPr>
        <p:spPr>
          <a:xfrm>
            <a:off x="764656" y="4655978"/>
            <a:ext cx="350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c)  Nederbörd i storleksordning:</a:t>
            </a:r>
          </a:p>
        </p:txBody>
      </p:sp>
      <p:sp>
        <p:nvSpPr>
          <p:cNvPr id="36" name="Rektangel 35"/>
          <p:cNvSpPr/>
          <p:nvPr/>
        </p:nvSpPr>
        <p:spPr>
          <a:xfrm>
            <a:off x="4124498" y="4655978"/>
            <a:ext cx="2827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0  0  2   3   7   8   36  mm</a:t>
            </a:r>
            <a:endParaRPr lang="sv-SE" dirty="0"/>
          </a:p>
        </p:txBody>
      </p:sp>
      <p:sp>
        <p:nvSpPr>
          <p:cNvPr id="37" name="textruta 36"/>
          <p:cNvSpPr txBox="1"/>
          <p:nvPr/>
        </p:nvSpPr>
        <p:spPr>
          <a:xfrm>
            <a:off x="3105575" y="5070540"/>
            <a:ext cx="126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Median:</a:t>
            </a:r>
          </a:p>
        </p:txBody>
      </p:sp>
      <p:sp>
        <p:nvSpPr>
          <p:cNvPr id="38" name="Rektangel 37"/>
          <p:cNvSpPr/>
          <p:nvPr/>
        </p:nvSpPr>
        <p:spPr>
          <a:xfrm>
            <a:off x="4022323" y="5070911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3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2" name="Ellips 41"/>
          <p:cNvSpPr/>
          <p:nvPr/>
        </p:nvSpPr>
        <p:spPr>
          <a:xfrm>
            <a:off x="4989125" y="4685988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B5F957B0-D2A7-9445-91BB-FAF210B597D3}"/>
              </a:ext>
            </a:extLst>
          </p:cNvPr>
          <p:cNvSpPr/>
          <p:nvPr/>
        </p:nvSpPr>
        <p:spPr>
          <a:xfrm>
            <a:off x="358811" y="160690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Exempel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6DE0BD95-C3FD-9224-C26F-E57C975D6231}"/>
              </a:ext>
            </a:extLst>
          </p:cNvPr>
          <p:cNvSpPr txBox="1"/>
          <p:nvPr/>
        </p:nvSpPr>
        <p:spPr>
          <a:xfrm>
            <a:off x="764656" y="5698493"/>
            <a:ext cx="228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d)  Variationsbredd: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8CA43861-45D6-DEFA-F62D-BC9281881887}"/>
              </a:ext>
            </a:extLst>
          </p:cNvPr>
          <p:cNvSpPr/>
          <p:nvPr/>
        </p:nvSpPr>
        <p:spPr>
          <a:xfrm>
            <a:off x="2810977" y="5697751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(36</a:t>
            </a:r>
            <a:r>
              <a:rPr lang="sv-SE" dirty="0">
                <a:cs typeface="Bradley Hand Bold"/>
              </a:rPr>
              <a:t> –</a:t>
            </a:r>
            <a:r>
              <a:rPr lang="sv-SE" dirty="0">
                <a:latin typeface="Bradley Hand Bold"/>
                <a:cs typeface="Bradley Hand Bold"/>
              </a:rPr>
              <a:t> 0) mm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r>
              <a:rPr lang="is-IS" dirty="0">
                <a:cs typeface="Bradley Hand Bold"/>
              </a:rPr>
              <a:t>=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BFE05C54-10CB-CEBC-B93D-E752C72CC432}"/>
              </a:ext>
            </a:extLst>
          </p:cNvPr>
          <p:cNvSpPr/>
          <p:nvPr/>
        </p:nvSpPr>
        <p:spPr>
          <a:xfrm>
            <a:off x="4367341" y="5697751"/>
            <a:ext cx="946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36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902176CA-6BAB-1C4F-CB5A-4A72D540FA11}"/>
              </a:ext>
            </a:extLst>
          </p:cNvPr>
          <p:cNvSpPr/>
          <p:nvPr/>
        </p:nvSpPr>
        <p:spPr>
          <a:xfrm>
            <a:off x="5186939" y="2600190"/>
            <a:ext cx="3529459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i="1" dirty="0"/>
              <a:t>Typvärdet </a:t>
            </a:r>
            <a:r>
              <a:rPr lang="sv-SE" sz="1200" dirty="0"/>
              <a:t>är det värde som förekommer flest gånger. 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DA70DCC5-CBB5-32B3-01F5-9E270795E587}"/>
              </a:ext>
            </a:extLst>
          </p:cNvPr>
          <p:cNvSpPr/>
          <p:nvPr/>
        </p:nvSpPr>
        <p:spPr>
          <a:xfrm>
            <a:off x="2273593" y="2557588"/>
            <a:ext cx="789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0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B9315C34-7ED6-735F-B700-CA413EB4EA0A}"/>
              </a:ext>
            </a:extLst>
          </p:cNvPr>
          <p:cNvSpPr/>
          <p:nvPr/>
        </p:nvSpPr>
        <p:spPr>
          <a:xfrm>
            <a:off x="5231883" y="3888138"/>
            <a:ext cx="287828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Du adderar alla värden och dividerar med antalet värden för att få </a:t>
            </a:r>
            <a:r>
              <a:rPr lang="sv-SE" sz="1200" i="1" dirty="0"/>
              <a:t>medelvärdet</a:t>
            </a:r>
            <a:r>
              <a:rPr lang="sv-SE" sz="1200" dirty="0"/>
              <a:t>. 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00E03357-4FE9-A624-E61B-A11199E9ABAF}"/>
              </a:ext>
            </a:extLst>
          </p:cNvPr>
          <p:cNvSpPr/>
          <p:nvPr/>
        </p:nvSpPr>
        <p:spPr>
          <a:xfrm>
            <a:off x="5231883" y="5048618"/>
            <a:ext cx="287828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i="1" dirty="0"/>
              <a:t>Medianen </a:t>
            </a:r>
            <a:r>
              <a:rPr lang="sv-SE" sz="1200" dirty="0"/>
              <a:t>är det mellersta värdet av alla värden när de skrivs i storleksordning. </a:t>
            </a:r>
          </a:p>
        </p:txBody>
      </p:sp>
      <p:sp>
        <p:nvSpPr>
          <p:cNvPr id="47" name="Rektangel 46">
            <a:extLst>
              <a:ext uri="{FF2B5EF4-FFF2-40B4-BE49-F238E27FC236}">
                <a16:creationId xmlns:a16="http://schemas.microsoft.com/office/drawing/2014/main" id="{2104735D-EA2A-4863-5282-DECB4D93F812}"/>
              </a:ext>
            </a:extLst>
          </p:cNvPr>
          <p:cNvSpPr/>
          <p:nvPr/>
        </p:nvSpPr>
        <p:spPr>
          <a:xfrm>
            <a:off x="1163566" y="6183354"/>
            <a:ext cx="524498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i="1" dirty="0"/>
              <a:t>Variationsbredden </a:t>
            </a:r>
            <a:r>
              <a:rPr lang="sv-SE" sz="1200" dirty="0"/>
              <a:t>visar hur stor </a:t>
            </a:r>
            <a:r>
              <a:rPr lang="sv-SE" sz="1200" i="1" dirty="0"/>
              <a:t>spridningen </a:t>
            </a:r>
            <a:r>
              <a:rPr lang="sv-SE" sz="1200" dirty="0"/>
              <a:t>är mellan värdena i en undersökning. Det är alltså lika med differensen mellan det största och det minsta värdet. </a:t>
            </a:r>
          </a:p>
        </p:txBody>
      </p:sp>
    </p:spTree>
    <p:extLst>
      <p:ext uri="{BB962C8B-B14F-4D97-AF65-F5344CB8AC3E}">
        <p14:creationId xmlns:p14="http://schemas.microsoft.com/office/powerpoint/2010/main" val="417365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34" grpId="0"/>
      <p:bldP spid="35" grpId="0"/>
      <p:bldP spid="36" grpId="0"/>
      <p:bldP spid="37" grpId="0"/>
      <p:bldP spid="38" grpId="0"/>
      <p:bldP spid="42" grpId="0" animBg="1"/>
      <p:bldP spid="31" grpId="0"/>
      <p:bldP spid="32" grpId="0"/>
      <p:bldP spid="39" grpId="0"/>
      <p:bldP spid="40" grpId="0"/>
      <p:bldP spid="43" grpId="0" animBg="1"/>
      <p:bldP spid="44" grpId="0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45F2897-7B4A-2B43-B5C0-DEC64E1C4666}"/>
              </a:ext>
            </a:extLst>
          </p:cNvPr>
          <p:cNvSpPr/>
          <p:nvPr/>
        </p:nvSpPr>
        <p:spPr>
          <a:xfrm>
            <a:off x="334313" y="45432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Exempel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F4116A2B-460C-0348-9D66-3D7A1A60AE32}"/>
              </a:ext>
            </a:extLst>
          </p:cNvPr>
          <p:cNvGrpSpPr/>
          <p:nvPr/>
        </p:nvGrpSpPr>
        <p:grpSpPr>
          <a:xfrm>
            <a:off x="1623780" y="13048"/>
            <a:ext cx="6680515" cy="1701702"/>
            <a:chOff x="1648278" y="128306"/>
            <a:chExt cx="6680515" cy="1701702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F553FA68-18B3-914A-8459-2214204B5EAE}"/>
                </a:ext>
              </a:extLst>
            </p:cNvPr>
            <p:cNvSpPr/>
            <p:nvPr/>
          </p:nvSpPr>
          <p:spPr>
            <a:xfrm>
              <a:off x="1648278" y="195250"/>
              <a:ext cx="4572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Jessica köper några lotter varje vecka. Det senaste året har hon vunnit följande summor.</a:t>
              </a:r>
            </a:p>
          </p:txBody>
        </p:sp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33D82F9F-2667-1542-AAA5-2BED463B5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0234" y="128306"/>
              <a:ext cx="1998559" cy="1701702"/>
            </a:xfrm>
            <a:prstGeom prst="rect">
              <a:avLst/>
            </a:prstGeom>
          </p:spPr>
        </p:pic>
      </p:grpSp>
      <p:sp>
        <p:nvSpPr>
          <p:cNvPr id="6" name="Rektangel 5">
            <a:extLst>
              <a:ext uri="{FF2B5EF4-FFF2-40B4-BE49-F238E27FC236}">
                <a16:creationId xmlns:a16="http://schemas.microsoft.com/office/drawing/2014/main" id="{2D31A3B1-B355-0540-AFCC-8D49C797E910}"/>
              </a:ext>
            </a:extLst>
          </p:cNvPr>
          <p:cNvSpPr/>
          <p:nvPr/>
        </p:nvSpPr>
        <p:spPr>
          <a:xfrm>
            <a:off x="1972419" y="772356"/>
            <a:ext cx="340760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/>
              <a:t>100 kr, 25 kr, 25 kr, 50 kr, 1 000 kr,</a:t>
            </a:r>
          </a:p>
          <a:p>
            <a:r>
              <a:rPr lang="sv-SE" dirty="0"/>
              <a:t>25 kr, 100 kr, 100 kr, 200 kr, 25 kr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0701F5F-D886-214B-93F4-AB17F7E1D3C3}"/>
              </a:ext>
            </a:extLst>
          </p:cNvPr>
          <p:cNvSpPr/>
          <p:nvPr/>
        </p:nvSpPr>
        <p:spPr>
          <a:xfrm>
            <a:off x="1648212" y="1538656"/>
            <a:ext cx="140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 reda på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B06AD9D-96AF-7F4E-883A-0B4173CEF2BF}"/>
              </a:ext>
            </a:extLst>
          </p:cNvPr>
          <p:cNvSpPr/>
          <p:nvPr/>
        </p:nvSpPr>
        <p:spPr>
          <a:xfrm>
            <a:off x="2794009" y="1538656"/>
            <a:ext cx="6068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typvärdet</a:t>
            </a:r>
          </a:p>
          <a:p>
            <a:r>
              <a:rPr lang="sv-SE" dirty="0"/>
              <a:t>b) medelvärdet</a:t>
            </a:r>
          </a:p>
          <a:p>
            <a:r>
              <a:rPr lang="sv-SE" dirty="0"/>
              <a:t>c) medianen</a:t>
            </a:r>
          </a:p>
          <a:p>
            <a:r>
              <a:rPr lang="sv-SE" dirty="0"/>
              <a:t>d) Vilket lägesmått ger bäst bild av Jessicas vinster?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2CE9FF88-D0FB-3642-836B-8C3B4E3EB810}"/>
              </a:ext>
            </a:extLst>
          </p:cNvPr>
          <p:cNvSpPr txBox="1"/>
          <p:nvPr/>
        </p:nvSpPr>
        <p:spPr>
          <a:xfrm>
            <a:off x="242018" y="2887411"/>
            <a:ext cx="3128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 </a:t>
            </a:r>
            <a:r>
              <a:rPr lang="sv-SE" dirty="0">
                <a:latin typeface="Bradley Hand Bold"/>
                <a:cs typeface="Bradley Hand Bold"/>
              </a:rPr>
              <a:t>Typvärdet är 25 kr.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69438600-4B53-5941-9158-232F928B1BEB}"/>
              </a:ext>
            </a:extLst>
          </p:cNvPr>
          <p:cNvSpPr txBox="1"/>
          <p:nvPr/>
        </p:nvSpPr>
        <p:spPr>
          <a:xfrm>
            <a:off x="242018" y="3522655"/>
            <a:ext cx="217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 </a:t>
            </a:r>
            <a:r>
              <a:rPr lang="sv-SE" dirty="0">
                <a:latin typeface="Bradley Hand Bold"/>
                <a:cs typeface="Bradley Hand Bold"/>
              </a:rPr>
              <a:t>Total vinst :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A7C493A-F3D0-1943-A73E-D0890841623C}"/>
              </a:ext>
            </a:extLst>
          </p:cNvPr>
          <p:cNvSpPr/>
          <p:nvPr/>
        </p:nvSpPr>
        <p:spPr>
          <a:xfrm>
            <a:off x="1806140" y="3533742"/>
            <a:ext cx="6521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</a:t>
            </a:r>
            <a:r>
              <a:rPr lang="sv-SE" dirty="0">
                <a:latin typeface="Bradley Hand" pitchFamily="2" charset="77"/>
              </a:rPr>
              <a:t>100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25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25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50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1 000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25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100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100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200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25</a:t>
            </a:r>
            <a:r>
              <a:rPr lang="sv-SE" dirty="0">
                <a:latin typeface="Bradley Hand Bold"/>
                <a:cs typeface="Bradley Hand Bold"/>
              </a:rPr>
              <a:t>) kr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r>
              <a:rPr lang="is-IS" dirty="0">
                <a:cs typeface="Bradley Hand Bold"/>
              </a:rPr>
              <a:t>=</a:t>
            </a:r>
            <a:r>
              <a:rPr lang="is-IS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81C56FC2-38CD-4245-A062-D4F1F50D0855}"/>
              </a:ext>
            </a:extLst>
          </p:cNvPr>
          <p:cNvSpPr/>
          <p:nvPr/>
        </p:nvSpPr>
        <p:spPr>
          <a:xfrm>
            <a:off x="8063256" y="3522655"/>
            <a:ext cx="107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1 650 kr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52355276-6A3F-0D4D-88ED-C8432D4E47D9}"/>
              </a:ext>
            </a:extLst>
          </p:cNvPr>
          <p:cNvSpPr txBox="1"/>
          <p:nvPr/>
        </p:nvSpPr>
        <p:spPr>
          <a:xfrm>
            <a:off x="612272" y="4081031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Medelvärde :</a:t>
            </a: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ED11B71D-2F7E-8143-B673-3C1E810043B0}"/>
              </a:ext>
            </a:extLst>
          </p:cNvPr>
          <p:cNvGrpSpPr/>
          <p:nvPr/>
        </p:nvGrpSpPr>
        <p:grpSpPr>
          <a:xfrm>
            <a:off x="2023180" y="4004175"/>
            <a:ext cx="1318861" cy="724109"/>
            <a:chOff x="1916746" y="5127532"/>
            <a:chExt cx="1318861" cy="724109"/>
          </a:xfrm>
        </p:grpSpPr>
        <p:grpSp>
          <p:nvGrpSpPr>
            <p:cNvPr id="18" name="Grupp 17">
              <a:extLst>
                <a:ext uri="{FF2B5EF4-FFF2-40B4-BE49-F238E27FC236}">
                  <a16:creationId xmlns:a16="http://schemas.microsoft.com/office/drawing/2014/main" id="{3091FFBB-7D13-B64C-9C55-3F390224FB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6746" y="5127532"/>
              <a:ext cx="779381" cy="565573"/>
              <a:chOff x="4104597" y="1898944"/>
              <a:chExt cx="779018" cy="565733"/>
            </a:xfrm>
          </p:grpSpPr>
          <p:sp>
            <p:nvSpPr>
              <p:cNvPr id="20" name="textruta 29">
                <a:extLst>
                  <a:ext uri="{FF2B5EF4-FFF2-40B4-BE49-F238E27FC236}">
                    <a16:creationId xmlns:a16="http://schemas.microsoft.com/office/drawing/2014/main" id="{BD2DB56A-6A49-7C4B-B6D0-56623E8C3E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4597" y="1898944"/>
                <a:ext cx="779018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1 650</a:t>
                </a:r>
              </a:p>
            </p:txBody>
          </p:sp>
          <p:sp>
            <p:nvSpPr>
              <p:cNvPr id="21" name="textruta 30">
                <a:extLst>
                  <a:ext uri="{FF2B5EF4-FFF2-40B4-BE49-F238E27FC236}">
                    <a16:creationId xmlns:a16="http://schemas.microsoft.com/office/drawing/2014/main" id="{B02E8C7B-3E10-F148-94F7-D4A8113B9B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6030" y="2095241"/>
                <a:ext cx="431327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10</a:t>
                </a:r>
              </a:p>
            </p:txBody>
          </p:sp>
          <p:cxnSp>
            <p:nvCxnSpPr>
              <p:cNvPr id="22" name="Rak 21">
                <a:extLst>
                  <a:ext uri="{FF2B5EF4-FFF2-40B4-BE49-F238E27FC236}">
                    <a16:creationId xmlns:a16="http://schemas.microsoft.com/office/drawing/2014/main" id="{B129E7C4-6242-E349-9BBD-3DF3146969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4190" y="2171249"/>
                <a:ext cx="671665" cy="959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131B1AB8-3699-2B48-8DF7-8CE3D8097DA2}"/>
                </a:ext>
              </a:extLst>
            </p:cNvPr>
            <p:cNvSpPr txBox="1"/>
            <p:nvPr/>
          </p:nvSpPr>
          <p:spPr>
            <a:xfrm>
              <a:off x="2601793" y="5205310"/>
              <a:ext cx="6338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kr </a:t>
              </a:r>
              <a:r>
                <a:rPr lang="sv-SE" dirty="0"/>
                <a:t>=</a:t>
              </a:r>
            </a:p>
            <a:p>
              <a:endParaRPr lang="sv-SE" dirty="0"/>
            </a:p>
          </p:txBody>
        </p:sp>
      </p:grpSp>
      <p:sp>
        <p:nvSpPr>
          <p:cNvPr id="23" name="Rektangel 22">
            <a:extLst>
              <a:ext uri="{FF2B5EF4-FFF2-40B4-BE49-F238E27FC236}">
                <a16:creationId xmlns:a16="http://schemas.microsoft.com/office/drawing/2014/main" id="{BD9C6506-D576-8248-A78C-928503C212A9}"/>
              </a:ext>
            </a:extLst>
          </p:cNvPr>
          <p:cNvSpPr/>
          <p:nvPr/>
        </p:nvSpPr>
        <p:spPr>
          <a:xfrm>
            <a:off x="3178698" y="4088903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165 kr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3C01E0DD-B1EE-084C-8571-047AA3CCFF66}"/>
              </a:ext>
            </a:extLst>
          </p:cNvPr>
          <p:cNvSpPr txBox="1"/>
          <p:nvPr/>
        </p:nvSpPr>
        <p:spPr>
          <a:xfrm>
            <a:off x="281337" y="4835660"/>
            <a:ext cx="350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c)  Vinster i storleksordning :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97DDD913-6303-DB4E-8E81-DCB86B6973BD}"/>
              </a:ext>
            </a:extLst>
          </p:cNvPr>
          <p:cNvSpPr/>
          <p:nvPr/>
        </p:nvSpPr>
        <p:spPr>
          <a:xfrm>
            <a:off x="3342041" y="4835660"/>
            <a:ext cx="5801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dirty="0">
                <a:latin typeface="Bradley Hand" pitchFamily="2" charset="77"/>
              </a:rPr>
              <a:t>25   25   25   25   50   100   100   100   200   1000 </a:t>
            </a:r>
            <a:r>
              <a:rPr lang="sv-SE" dirty="0">
                <a:latin typeface="Bradley Hand Bold"/>
              </a:rPr>
              <a:t>kr</a:t>
            </a:r>
            <a:endParaRPr lang="sv-SE" dirty="0"/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3D37D952-38D5-D34A-8D90-CAFC01E584E6}"/>
              </a:ext>
            </a:extLst>
          </p:cNvPr>
          <p:cNvSpPr txBox="1"/>
          <p:nvPr/>
        </p:nvSpPr>
        <p:spPr>
          <a:xfrm>
            <a:off x="2352526" y="5180581"/>
            <a:ext cx="126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Median :</a:t>
            </a:r>
          </a:p>
        </p:txBody>
      </p:sp>
      <p:sp>
        <p:nvSpPr>
          <p:cNvPr id="29" name="Ellips 28">
            <a:extLst>
              <a:ext uri="{FF2B5EF4-FFF2-40B4-BE49-F238E27FC236}">
                <a16:creationId xmlns:a16="http://schemas.microsoft.com/office/drawing/2014/main" id="{082AEF14-34C4-6F47-924F-A1485B29A9D1}"/>
              </a:ext>
            </a:extLst>
          </p:cNvPr>
          <p:cNvSpPr/>
          <p:nvPr/>
        </p:nvSpPr>
        <p:spPr>
          <a:xfrm>
            <a:off x="5237563" y="4865670"/>
            <a:ext cx="958217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49" name="Grupp 48">
            <a:extLst>
              <a:ext uri="{FF2B5EF4-FFF2-40B4-BE49-F238E27FC236}">
                <a16:creationId xmlns:a16="http://schemas.microsoft.com/office/drawing/2014/main" id="{8BED4D55-60BD-1D42-9009-8E47855CEA4D}"/>
              </a:ext>
            </a:extLst>
          </p:cNvPr>
          <p:cNvGrpSpPr/>
          <p:nvPr/>
        </p:nvGrpSpPr>
        <p:grpSpPr>
          <a:xfrm>
            <a:off x="3381294" y="5124375"/>
            <a:ext cx="1634255" cy="598694"/>
            <a:chOff x="1887143" y="5126996"/>
            <a:chExt cx="1634255" cy="598694"/>
          </a:xfrm>
        </p:grpSpPr>
        <p:grpSp>
          <p:nvGrpSpPr>
            <p:cNvPr id="52" name="Grupp 51">
              <a:extLst>
                <a:ext uri="{FF2B5EF4-FFF2-40B4-BE49-F238E27FC236}">
                  <a16:creationId xmlns:a16="http://schemas.microsoft.com/office/drawing/2014/main" id="{3AB62405-BD7D-884E-9387-FD1FC8C3E8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143" y="5126996"/>
              <a:ext cx="1050288" cy="598694"/>
              <a:chOff x="4075004" y="1898410"/>
              <a:chExt cx="1049798" cy="598864"/>
            </a:xfrm>
          </p:grpSpPr>
          <p:sp>
            <p:nvSpPr>
              <p:cNvPr id="54" name="textruta 29">
                <a:extLst>
                  <a:ext uri="{FF2B5EF4-FFF2-40B4-BE49-F238E27FC236}">
                    <a16:creationId xmlns:a16="http://schemas.microsoft.com/office/drawing/2014/main" id="{82E48BE5-9422-E849-B358-0DA935FE81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5004" y="1898410"/>
                <a:ext cx="1049798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50 </a:t>
                </a:r>
                <a:r>
                  <a:rPr lang="sv-SE" sz="1800" dirty="0"/>
                  <a:t>+ </a:t>
                </a:r>
                <a:r>
                  <a:rPr lang="sv-SE" sz="1800" dirty="0">
                    <a:latin typeface="Bradley Hand Bold"/>
                    <a:cs typeface="Bradley Hand Bold"/>
                  </a:rPr>
                  <a:t>100</a:t>
                </a:r>
              </a:p>
            </p:txBody>
          </p:sp>
          <p:sp>
            <p:nvSpPr>
              <p:cNvPr id="55" name="textruta 30">
                <a:extLst>
                  <a:ext uri="{FF2B5EF4-FFF2-40B4-BE49-F238E27FC236}">
                    <a16:creationId xmlns:a16="http://schemas.microsoft.com/office/drawing/2014/main" id="{4A203AD2-F58F-2349-A37A-748156C89D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3034" y="2127838"/>
                <a:ext cx="328783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2</a:t>
                </a:r>
              </a:p>
            </p:txBody>
          </p:sp>
          <p:cxnSp>
            <p:nvCxnSpPr>
              <p:cNvPr id="56" name="Rak 55">
                <a:extLst>
                  <a:ext uri="{FF2B5EF4-FFF2-40B4-BE49-F238E27FC236}">
                    <a16:creationId xmlns:a16="http://schemas.microsoft.com/office/drawing/2014/main" id="{CBE5EB6E-5CBC-FC43-ADB2-AFEA45F783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4386" y="2193517"/>
                <a:ext cx="852426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ruta 50">
              <a:extLst>
                <a:ext uri="{FF2B5EF4-FFF2-40B4-BE49-F238E27FC236}">
                  <a16:creationId xmlns:a16="http://schemas.microsoft.com/office/drawing/2014/main" id="{A28432C6-A398-334F-A0B4-C4ABD7B87D3D}"/>
                </a:ext>
              </a:extLst>
            </p:cNvPr>
            <p:cNvSpPr txBox="1"/>
            <p:nvPr/>
          </p:nvSpPr>
          <p:spPr>
            <a:xfrm>
              <a:off x="2868655" y="523211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kr </a:t>
              </a:r>
              <a:r>
                <a:rPr lang="sv-SE" dirty="0"/>
                <a:t>=</a:t>
              </a:r>
              <a:r>
                <a:rPr lang="is-IS" dirty="0">
                  <a:latin typeface="Bradley Hand Bold"/>
                  <a:cs typeface="Bradley Hand Bold"/>
                </a:rPr>
                <a:t> </a:t>
              </a:r>
              <a:endParaRPr lang="sv-SE" dirty="0"/>
            </a:p>
          </p:txBody>
        </p:sp>
      </p:grpSp>
      <p:sp>
        <p:nvSpPr>
          <p:cNvPr id="57" name="Rektangel 56">
            <a:extLst>
              <a:ext uri="{FF2B5EF4-FFF2-40B4-BE49-F238E27FC236}">
                <a16:creationId xmlns:a16="http://schemas.microsoft.com/office/drawing/2014/main" id="{8E06692B-720E-7C4F-BD60-10BC7D57C7E4}"/>
              </a:ext>
            </a:extLst>
          </p:cNvPr>
          <p:cNvSpPr/>
          <p:nvPr/>
        </p:nvSpPr>
        <p:spPr>
          <a:xfrm>
            <a:off x="4811752" y="5217243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75 kr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60" name="textruta 59">
            <a:extLst>
              <a:ext uri="{FF2B5EF4-FFF2-40B4-BE49-F238E27FC236}">
                <a16:creationId xmlns:a16="http://schemas.microsoft.com/office/drawing/2014/main" id="{53CD24E4-0A88-A846-9197-87FB42204E01}"/>
              </a:ext>
            </a:extLst>
          </p:cNvPr>
          <p:cNvSpPr txBox="1"/>
          <p:nvPr/>
        </p:nvSpPr>
        <p:spPr>
          <a:xfrm>
            <a:off x="281337" y="5779333"/>
            <a:ext cx="5584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d) Medianen ger bäst bild av Jessicas vinster. </a:t>
            </a:r>
          </a:p>
        </p:txBody>
      </p:sp>
      <p:sp>
        <p:nvSpPr>
          <p:cNvPr id="63" name="Rektangel 62">
            <a:extLst>
              <a:ext uri="{FF2B5EF4-FFF2-40B4-BE49-F238E27FC236}">
                <a16:creationId xmlns:a16="http://schemas.microsoft.com/office/drawing/2014/main" id="{2B04FCA3-BC88-E84A-8BDC-3EAAEB988DFC}"/>
              </a:ext>
            </a:extLst>
          </p:cNvPr>
          <p:cNvSpPr/>
          <p:nvPr/>
        </p:nvSpPr>
        <p:spPr>
          <a:xfrm>
            <a:off x="6387185" y="5232412"/>
            <a:ext cx="2573935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är två värden i mitten. Medianen är medelvärdet av de två värdena.</a:t>
            </a:r>
          </a:p>
        </p:txBody>
      </p:sp>
      <p:sp>
        <p:nvSpPr>
          <p:cNvPr id="64" name="Rektangel 63">
            <a:extLst>
              <a:ext uri="{FF2B5EF4-FFF2-40B4-BE49-F238E27FC236}">
                <a16:creationId xmlns:a16="http://schemas.microsoft.com/office/drawing/2014/main" id="{8F3F0430-838E-3744-96B1-C952197A50D9}"/>
              </a:ext>
            </a:extLst>
          </p:cNvPr>
          <p:cNvSpPr/>
          <p:nvPr/>
        </p:nvSpPr>
        <p:spPr>
          <a:xfrm>
            <a:off x="5895354" y="5815789"/>
            <a:ext cx="297636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Typvärdet är det lägsta värdet och ger därför</a:t>
            </a:r>
          </a:p>
          <a:p>
            <a:r>
              <a:rPr lang="sv-SE" sz="1200" dirty="0"/>
              <a:t>inte en bra bild. Medelvärdet ger inte heller</a:t>
            </a:r>
          </a:p>
          <a:p>
            <a:r>
              <a:rPr lang="sv-SE" sz="1200" dirty="0"/>
              <a:t>en bra bild eftersom en av vinsterna avviker</a:t>
            </a:r>
          </a:p>
          <a:p>
            <a:r>
              <a:rPr lang="sv-SE" sz="1200" dirty="0"/>
              <a:t>kraftigt från de övriga (1 000 kr).</a:t>
            </a:r>
          </a:p>
        </p:txBody>
      </p:sp>
    </p:spTree>
    <p:extLst>
      <p:ext uri="{BB962C8B-B14F-4D97-AF65-F5344CB8AC3E}">
        <p14:creationId xmlns:p14="http://schemas.microsoft.com/office/powerpoint/2010/main" val="301323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23" grpId="0"/>
      <p:bldP spid="25" grpId="0"/>
      <p:bldP spid="26" grpId="0"/>
      <p:bldP spid="27" grpId="0"/>
      <p:bldP spid="29" grpId="0" animBg="1"/>
      <p:bldP spid="57" grpId="0"/>
      <p:bldP spid="60" grpId="0"/>
      <p:bldP spid="63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1EC755A7-AB91-0D42-9C3B-EC574F035540}"/>
              </a:ext>
            </a:extLst>
          </p:cNvPr>
          <p:cNvSpPr/>
          <p:nvPr/>
        </p:nvSpPr>
        <p:spPr>
          <a:xfrm>
            <a:off x="161198" y="134969"/>
            <a:ext cx="98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</a:rPr>
              <a:t>Exempel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D9A0EC86-4578-CF4B-8032-8BE4017D2CCB}"/>
              </a:ext>
            </a:extLst>
          </p:cNvPr>
          <p:cNvSpPr/>
          <p:nvPr/>
        </p:nvSpPr>
        <p:spPr>
          <a:xfrm>
            <a:off x="1327350" y="125021"/>
            <a:ext cx="48030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vecka antecknade </a:t>
            </a:r>
            <a:r>
              <a:rPr lang="sv-SE" dirty="0" err="1"/>
              <a:t>Nuran</a:t>
            </a:r>
            <a:r>
              <a:rPr lang="sv-SE" dirty="0"/>
              <a:t> hur</a:t>
            </a:r>
          </a:p>
          <a:p>
            <a:r>
              <a:rPr lang="sv-SE" dirty="0"/>
              <a:t>många minuter hon räknade matte</a:t>
            </a:r>
          </a:p>
          <a:p>
            <a:r>
              <a:rPr lang="sv-SE" dirty="0"/>
              <a:t>hemma. Diagrammet visar resultatet.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690C5CC-9ED2-BF49-A88B-732C746292C6}"/>
              </a:ext>
            </a:extLst>
          </p:cNvPr>
          <p:cNvSpPr/>
          <p:nvPr/>
        </p:nvSpPr>
        <p:spPr>
          <a:xfrm>
            <a:off x="1391418" y="1087062"/>
            <a:ext cx="31805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Vilket är typvärdet?</a:t>
            </a:r>
          </a:p>
          <a:p>
            <a:r>
              <a:rPr lang="sv-SE" dirty="0"/>
              <a:t>b) Vilken är variationsbredden?</a:t>
            </a:r>
          </a:p>
          <a:p>
            <a:r>
              <a:rPr lang="sv-SE" dirty="0"/>
              <a:t>c) Beräkna medelvärdet.</a:t>
            </a:r>
          </a:p>
          <a:p>
            <a:r>
              <a:rPr lang="sv-SE" dirty="0"/>
              <a:t>d) Beräkna medianen.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9E3BEFA-C32B-4942-B771-8D7DDDD68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296" y="35366"/>
            <a:ext cx="3322195" cy="2627207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4950D4B6-96E5-274C-860B-180644BF7D44}"/>
              </a:ext>
            </a:extLst>
          </p:cNvPr>
          <p:cNvSpPr/>
          <p:nvPr/>
        </p:nvSpPr>
        <p:spPr>
          <a:xfrm>
            <a:off x="796067" y="2959153"/>
            <a:ext cx="5411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Det finns två typvärden: 0 min och 15 min 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A068D7A-C6C2-774E-B8FC-B689A182D8A4}"/>
              </a:ext>
            </a:extLst>
          </p:cNvPr>
          <p:cNvSpPr/>
          <p:nvPr/>
        </p:nvSpPr>
        <p:spPr>
          <a:xfrm>
            <a:off x="5861243" y="2996419"/>
            <a:ext cx="3182124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Typvärdet är det vanligaste värdet. Eftersom </a:t>
            </a:r>
            <a:r>
              <a:rPr lang="sv-SE" sz="1400" dirty="0">
                <a:solidFill>
                  <a:srgbClr val="C00000"/>
                </a:solidFill>
              </a:rPr>
              <a:t>0 min </a:t>
            </a:r>
            <a:r>
              <a:rPr lang="sv-SE" sz="1400" dirty="0"/>
              <a:t>och </a:t>
            </a:r>
            <a:r>
              <a:rPr lang="sv-SE" sz="1400" dirty="0">
                <a:solidFill>
                  <a:srgbClr val="C00000"/>
                </a:solidFill>
              </a:rPr>
              <a:t>15 min </a:t>
            </a:r>
            <a:r>
              <a:rPr lang="sv-SE" sz="1400" dirty="0"/>
              <a:t>förekommer </a:t>
            </a:r>
            <a:r>
              <a:rPr lang="sv-SE" sz="1400" dirty="0">
                <a:solidFill>
                  <a:srgbClr val="C00000"/>
                </a:solidFill>
              </a:rPr>
              <a:t>två gånger vardera </a:t>
            </a:r>
            <a:r>
              <a:rPr lang="sv-SE" sz="1400" dirty="0"/>
              <a:t>så är båda typvärden.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2F93E4EB-EA53-4647-AC18-F46066048A16}"/>
              </a:ext>
            </a:extLst>
          </p:cNvPr>
          <p:cNvSpPr/>
          <p:nvPr/>
        </p:nvSpPr>
        <p:spPr>
          <a:xfrm>
            <a:off x="796066" y="3753326"/>
            <a:ext cx="2512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 Variationsbredden: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9C6F77EF-7FBE-9E48-86CE-681943008CDA}"/>
              </a:ext>
            </a:extLst>
          </p:cNvPr>
          <p:cNvSpPr/>
          <p:nvPr/>
        </p:nvSpPr>
        <p:spPr>
          <a:xfrm>
            <a:off x="4679750" y="3753326"/>
            <a:ext cx="1005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35 min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63ECC4F-D5F1-2A48-AE6E-C766D26D3465}"/>
              </a:ext>
            </a:extLst>
          </p:cNvPr>
          <p:cNvSpPr/>
          <p:nvPr/>
        </p:nvSpPr>
        <p:spPr>
          <a:xfrm>
            <a:off x="3086840" y="3743977"/>
            <a:ext cx="1744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(35 </a:t>
            </a:r>
            <a:r>
              <a:rPr lang="sv-SE" dirty="0"/>
              <a:t>–</a:t>
            </a:r>
            <a:r>
              <a:rPr lang="sv-SE" dirty="0">
                <a:latin typeface="Bradley Hand" pitchFamily="2" charset="77"/>
              </a:rPr>
              <a:t> 0) min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D59D8E82-B2C8-7A45-951D-DAF3784A7F35}"/>
              </a:ext>
            </a:extLst>
          </p:cNvPr>
          <p:cNvSpPr txBox="1"/>
          <p:nvPr/>
        </p:nvSpPr>
        <p:spPr>
          <a:xfrm>
            <a:off x="796066" y="4512173"/>
            <a:ext cx="191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c) Medelvärde :</a:t>
            </a: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CD4C2F85-4165-C24E-A48A-AE851EE69AD2}"/>
              </a:ext>
            </a:extLst>
          </p:cNvPr>
          <p:cNvGrpSpPr/>
          <p:nvPr/>
        </p:nvGrpSpPr>
        <p:grpSpPr>
          <a:xfrm>
            <a:off x="2482856" y="4411740"/>
            <a:ext cx="3784713" cy="652170"/>
            <a:chOff x="1992222" y="5086386"/>
            <a:chExt cx="3784713" cy="652170"/>
          </a:xfrm>
        </p:grpSpPr>
        <p:grpSp>
          <p:nvGrpSpPr>
            <p:cNvPr id="18" name="Grupp 17">
              <a:extLst>
                <a:ext uri="{FF2B5EF4-FFF2-40B4-BE49-F238E27FC236}">
                  <a16:creationId xmlns:a16="http://schemas.microsoft.com/office/drawing/2014/main" id="{1F60CF75-BC5D-1D44-B3CF-A7FD4F9ECD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2222" y="5086386"/>
              <a:ext cx="3498878" cy="652170"/>
              <a:chOff x="4180034" y="1857785"/>
              <a:chExt cx="3497245" cy="652354"/>
            </a:xfrm>
          </p:grpSpPr>
          <p:sp>
            <p:nvSpPr>
              <p:cNvPr id="20" name="textruta 29">
                <a:extLst>
                  <a:ext uri="{FF2B5EF4-FFF2-40B4-BE49-F238E27FC236}">
                    <a16:creationId xmlns:a16="http://schemas.microsoft.com/office/drawing/2014/main" id="{0FFA54D3-F1E5-AD45-BF86-59C77C9232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0034" y="1857785"/>
                <a:ext cx="3497245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15 </a:t>
                </a:r>
                <a:r>
                  <a:rPr lang="sv-SE" sz="1800" dirty="0"/>
                  <a:t>+</a:t>
                </a:r>
                <a:r>
                  <a:rPr lang="sv-SE" sz="1800" dirty="0">
                    <a:latin typeface="Bradley Hand" pitchFamily="2" charset="77"/>
                  </a:rPr>
                  <a:t> 0 </a:t>
                </a:r>
                <a:r>
                  <a:rPr lang="sv-SE" sz="1800" dirty="0"/>
                  <a:t>+</a:t>
                </a:r>
                <a:r>
                  <a:rPr lang="sv-SE" sz="1800" dirty="0">
                    <a:latin typeface="Bradley Hand" pitchFamily="2" charset="77"/>
                  </a:rPr>
                  <a:t> 35 </a:t>
                </a:r>
                <a:r>
                  <a:rPr lang="sv-SE" sz="1800" dirty="0"/>
                  <a:t>+</a:t>
                </a:r>
                <a:r>
                  <a:rPr lang="sv-SE" sz="1800" dirty="0">
                    <a:latin typeface="Bradley Hand" pitchFamily="2" charset="77"/>
                  </a:rPr>
                  <a:t> 30 </a:t>
                </a:r>
                <a:r>
                  <a:rPr lang="sv-SE" sz="1800" dirty="0"/>
                  <a:t>+</a:t>
                </a:r>
                <a:r>
                  <a:rPr lang="sv-SE" sz="1800" dirty="0">
                    <a:latin typeface="Bradley Hand" pitchFamily="2" charset="77"/>
                  </a:rPr>
                  <a:t> 10</a:t>
                </a:r>
                <a:r>
                  <a:rPr lang="sv-SE" sz="1800" dirty="0"/>
                  <a:t> +</a:t>
                </a:r>
                <a:r>
                  <a:rPr lang="sv-SE" sz="1800" dirty="0">
                    <a:latin typeface="Bradley Hand" pitchFamily="2" charset="77"/>
                  </a:rPr>
                  <a:t> 0 </a:t>
                </a:r>
                <a:r>
                  <a:rPr lang="sv-SE" sz="1800" dirty="0"/>
                  <a:t>+</a:t>
                </a:r>
                <a:r>
                  <a:rPr lang="sv-SE" sz="1800" dirty="0">
                    <a:latin typeface="Bradley Hand" pitchFamily="2" charset="77"/>
                  </a:rPr>
                  <a:t> 15</a:t>
                </a:r>
                <a:r>
                  <a:rPr lang="sv-SE" sz="1800" dirty="0"/>
                  <a:t> </a:t>
                </a:r>
                <a:endParaRPr lang="sv-SE" sz="1800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21" name="textruta 30">
                <a:extLst>
                  <a:ext uri="{FF2B5EF4-FFF2-40B4-BE49-F238E27FC236}">
                    <a16:creationId xmlns:a16="http://schemas.microsoft.com/office/drawing/2014/main" id="{BAF57D0C-3C4B-B940-82C0-377D52E00D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6037" y="2140703"/>
                <a:ext cx="36403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7</a:t>
                </a:r>
              </a:p>
            </p:txBody>
          </p:sp>
          <p:cxnSp>
            <p:nvCxnSpPr>
              <p:cNvPr id="22" name="Rak 21">
                <a:extLst>
                  <a:ext uri="{FF2B5EF4-FFF2-40B4-BE49-F238E27FC236}">
                    <a16:creationId xmlns:a16="http://schemas.microsoft.com/office/drawing/2014/main" id="{95350A75-3BE9-C34C-A6B1-8037E7399A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85461" y="2171248"/>
                <a:ext cx="2987991" cy="1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3BD03A85-E685-B545-BBFF-26C70FF51005}"/>
                </a:ext>
              </a:extLst>
            </p:cNvPr>
            <p:cNvSpPr txBox="1"/>
            <p:nvPr/>
          </p:nvSpPr>
          <p:spPr>
            <a:xfrm>
              <a:off x="4987038" y="5215095"/>
              <a:ext cx="7898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min </a:t>
              </a:r>
              <a:r>
                <a:rPr lang="sv-SE" dirty="0"/>
                <a:t>=</a:t>
              </a:r>
              <a:r>
                <a:rPr lang="is-IS" dirty="0">
                  <a:latin typeface="Bradley Hand Bold"/>
                  <a:cs typeface="Bradley Hand Bold"/>
                </a:rPr>
                <a:t> </a:t>
              </a:r>
              <a:endParaRPr lang="sv-SE" dirty="0"/>
            </a:p>
          </p:txBody>
        </p:sp>
      </p:grpSp>
      <p:grpSp>
        <p:nvGrpSpPr>
          <p:cNvPr id="28" name="Grupp 27">
            <a:extLst>
              <a:ext uri="{FF2B5EF4-FFF2-40B4-BE49-F238E27FC236}">
                <a16:creationId xmlns:a16="http://schemas.microsoft.com/office/drawing/2014/main" id="{91189A91-CA1F-FF4A-A711-DFDA599F377A}"/>
              </a:ext>
            </a:extLst>
          </p:cNvPr>
          <p:cNvGrpSpPr/>
          <p:nvPr/>
        </p:nvGrpSpPr>
        <p:grpSpPr>
          <a:xfrm>
            <a:off x="6262212" y="4424200"/>
            <a:ext cx="1203652" cy="601830"/>
            <a:chOff x="1928793" y="5136839"/>
            <a:chExt cx="1203652" cy="601830"/>
          </a:xfrm>
        </p:grpSpPr>
        <p:grpSp>
          <p:nvGrpSpPr>
            <p:cNvPr id="29" name="Grupp 28">
              <a:extLst>
                <a:ext uri="{FF2B5EF4-FFF2-40B4-BE49-F238E27FC236}">
                  <a16:creationId xmlns:a16="http://schemas.microsoft.com/office/drawing/2014/main" id="{457BA288-5AD6-A04C-BA0E-2E2F66DFF53A}"/>
                </a:ext>
              </a:extLst>
            </p:cNvPr>
            <p:cNvGrpSpPr/>
            <p:nvPr/>
          </p:nvGrpSpPr>
          <p:grpSpPr>
            <a:xfrm>
              <a:off x="1928793" y="5136839"/>
              <a:ext cx="1203652" cy="601830"/>
              <a:chOff x="2712032" y="3450692"/>
              <a:chExt cx="1203652" cy="601830"/>
            </a:xfrm>
          </p:grpSpPr>
          <p:grpSp>
            <p:nvGrpSpPr>
              <p:cNvPr id="31" name="Grupp 30">
                <a:extLst>
                  <a:ext uri="{FF2B5EF4-FFF2-40B4-BE49-F238E27FC236}">
                    <a16:creationId xmlns:a16="http://schemas.microsoft.com/office/drawing/2014/main" id="{A3A42A5D-EBFD-7A48-9A1B-02D2FCFF38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032" y="3450692"/>
                <a:ext cx="572593" cy="601830"/>
                <a:chOff x="4116637" y="1908249"/>
                <a:chExt cx="572326" cy="601999"/>
              </a:xfrm>
            </p:grpSpPr>
            <p:sp>
              <p:nvSpPr>
                <p:cNvPr id="33" name="textruta 29">
                  <a:extLst>
                    <a:ext uri="{FF2B5EF4-FFF2-40B4-BE49-F238E27FC236}">
                      <a16:creationId xmlns:a16="http://schemas.microsoft.com/office/drawing/2014/main" id="{AB5CADF4-7102-6E41-A3E5-264596098D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16637" y="1908249"/>
                  <a:ext cx="572326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Bradley Hand Bold"/>
                      <a:cs typeface="Bradley Hand Bold"/>
                    </a:rPr>
                    <a:t>105</a:t>
                  </a:r>
                </a:p>
              </p:txBody>
            </p:sp>
            <p:sp>
              <p:nvSpPr>
                <p:cNvPr id="34" name="textruta 30">
                  <a:extLst>
                    <a:ext uri="{FF2B5EF4-FFF2-40B4-BE49-F238E27FC236}">
                      <a16:creationId xmlns:a16="http://schemas.microsoft.com/office/drawing/2014/main" id="{FE5D2852-A41D-8540-A597-5EB6B08CE5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92263" y="2140812"/>
                  <a:ext cx="364032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Bradley Hand Bold"/>
                      <a:cs typeface="Bradley Hand Bold"/>
                    </a:rPr>
                    <a:t>7</a:t>
                  </a:r>
                </a:p>
              </p:txBody>
            </p:sp>
            <p:cxnSp>
              <p:nvCxnSpPr>
                <p:cNvPr id="35" name="Rak 34">
                  <a:extLst>
                    <a:ext uri="{FF2B5EF4-FFF2-40B4-BE49-F238E27FC236}">
                      <a16:creationId xmlns:a16="http://schemas.microsoft.com/office/drawing/2014/main" id="{8DC9A135-C3F1-9D4D-A591-A5FE000C4FF8}"/>
                    </a:ext>
                  </a:extLst>
                </p:cNvPr>
                <p:cNvCxnSpPr/>
                <p:nvPr/>
              </p:nvCxnSpPr>
              <p:spPr>
                <a:xfrm>
                  <a:off x="4119886" y="2206135"/>
                  <a:ext cx="471827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ruta 31">
                <a:extLst>
                  <a:ext uri="{FF2B5EF4-FFF2-40B4-BE49-F238E27FC236}">
                    <a16:creationId xmlns:a16="http://schemas.microsoft.com/office/drawing/2014/main" id="{10EA7894-A4B4-E04F-B0A2-F5B5E4619108}"/>
                  </a:ext>
                </a:extLst>
              </p:cNvPr>
              <p:cNvSpPr txBox="1"/>
              <p:nvPr/>
            </p:nvSpPr>
            <p:spPr>
              <a:xfrm>
                <a:off x="3660214" y="3526113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30" name="textruta 29">
              <a:extLst>
                <a:ext uri="{FF2B5EF4-FFF2-40B4-BE49-F238E27FC236}">
                  <a16:creationId xmlns:a16="http://schemas.microsoft.com/office/drawing/2014/main" id="{D1CF3639-9724-FC49-B1A6-3002DF1D4C7A}"/>
                </a:ext>
              </a:extLst>
            </p:cNvPr>
            <p:cNvSpPr txBox="1"/>
            <p:nvPr/>
          </p:nvSpPr>
          <p:spPr>
            <a:xfrm>
              <a:off x="2404091" y="5212260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min </a:t>
              </a:r>
              <a:endParaRPr lang="sv-SE" dirty="0"/>
            </a:p>
          </p:txBody>
        </p:sp>
      </p:grpSp>
      <p:sp>
        <p:nvSpPr>
          <p:cNvPr id="36" name="Rektangel 35">
            <a:extLst>
              <a:ext uri="{FF2B5EF4-FFF2-40B4-BE49-F238E27FC236}">
                <a16:creationId xmlns:a16="http://schemas.microsoft.com/office/drawing/2014/main" id="{62E66B99-ACEA-E848-9DA2-E9F5B815E5AF}"/>
              </a:ext>
            </a:extLst>
          </p:cNvPr>
          <p:cNvSpPr/>
          <p:nvPr/>
        </p:nvSpPr>
        <p:spPr>
          <a:xfrm>
            <a:off x="7414354" y="4507078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15 min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7" name="textruta 36">
            <a:extLst>
              <a:ext uri="{FF2B5EF4-FFF2-40B4-BE49-F238E27FC236}">
                <a16:creationId xmlns:a16="http://schemas.microsoft.com/office/drawing/2014/main" id="{C00201CD-34F4-B04C-BF6F-4E14E9F5E4C5}"/>
              </a:ext>
            </a:extLst>
          </p:cNvPr>
          <p:cNvSpPr txBox="1"/>
          <p:nvPr/>
        </p:nvSpPr>
        <p:spPr>
          <a:xfrm>
            <a:off x="796066" y="5206361"/>
            <a:ext cx="186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d) Median: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142B148A-A36A-AF4B-B22D-4977E1777AA6}"/>
              </a:ext>
            </a:extLst>
          </p:cNvPr>
          <p:cNvSpPr/>
          <p:nvPr/>
        </p:nvSpPr>
        <p:spPr>
          <a:xfrm>
            <a:off x="2013968" y="5206361"/>
            <a:ext cx="3376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0   0  10   15   15   30   35  min</a:t>
            </a:r>
            <a:endParaRPr lang="sv-SE" dirty="0"/>
          </a:p>
        </p:txBody>
      </p:sp>
      <p:sp>
        <p:nvSpPr>
          <p:cNvPr id="39" name="Ellips 38">
            <a:extLst>
              <a:ext uri="{FF2B5EF4-FFF2-40B4-BE49-F238E27FC236}">
                <a16:creationId xmlns:a16="http://schemas.microsoft.com/office/drawing/2014/main" id="{EFDDD349-77FC-1F40-9CAC-A92FA7721BB8}"/>
              </a:ext>
            </a:extLst>
          </p:cNvPr>
          <p:cNvSpPr/>
          <p:nvPr/>
        </p:nvSpPr>
        <p:spPr>
          <a:xfrm>
            <a:off x="3536534" y="5233951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4233CE79-6EC6-9549-8740-201A7781B013}"/>
              </a:ext>
            </a:extLst>
          </p:cNvPr>
          <p:cNvSpPr/>
          <p:nvPr/>
        </p:nvSpPr>
        <p:spPr>
          <a:xfrm>
            <a:off x="552278" y="5931179"/>
            <a:ext cx="8039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  	a) Typvärdet är 0 och 15 min. 	b) Variationsbredden är 35 min.</a:t>
            </a:r>
          </a:p>
          <a:p>
            <a:r>
              <a:rPr lang="sv-SE" dirty="0">
                <a:latin typeface="Bradley Hand" pitchFamily="2" charset="77"/>
              </a:rPr>
              <a:t>		c) Medelvärdet är 15 min. 		d) Medianen är 15 min.  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E17372E7-B5DA-1948-95F7-4D9E93E9A005}"/>
              </a:ext>
            </a:extLst>
          </p:cNvPr>
          <p:cNvSpPr/>
          <p:nvPr/>
        </p:nvSpPr>
        <p:spPr>
          <a:xfrm>
            <a:off x="5883998" y="5002249"/>
            <a:ext cx="3159369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Skriv värdena i storleksordning.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A1F879BF-87C5-5C43-91F0-471C7EDC0293}"/>
              </a:ext>
            </a:extLst>
          </p:cNvPr>
          <p:cNvSpPr/>
          <p:nvPr/>
        </p:nvSpPr>
        <p:spPr>
          <a:xfrm>
            <a:off x="5874802" y="5372830"/>
            <a:ext cx="318212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Medianen är det värde som står i mitten.</a:t>
            </a:r>
          </a:p>
        </p:txBody>
      </p:sp>
    </p:spTree>
    <p:extLst>
      <p:ext uri="{BB962C8B-B14F-4D97-AF65-F5344CB8AC3E}">
        <p14:creationId xmlns:p14="http://schemas.microsoft.com/office/powerpoint/2010/main" val="54212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10" grpId="0" animBg="1"/>
      <p:bldP spid="11" grpId="0"/>
      <p:bldP spid="12" grpId="0"/>
      <p:bldP spid="13" grpId="0"/>
      <p:bldP spid="14" grpId="0"/>
      <p:bldP spid="36" grpId="0"/>
      <p:bldP spid="37" grpId="0"/>
      <p:bldP spid="38" grpId="0"/>
      <p:bldP spid="39" grpId="0" animBg="1"/>
      <p:bldP spid="40" grpId="0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DD3C66C5-31B1-6041-8A3E-396745A78BA0}"/>
              </a:ext>
            </a:extLst>
          </p:cNvPr>
          <p:cNvSpPr/>
          <p:nvPr/>
        </p:nvSpPr>
        <p:spPr>
          <a:xfrm>
            <a:off x="161198" y="134969"/>
            <a:ext cx="98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</a:rPr>
              <a:t>Exempel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BAE5E1A6-354B-76B1-4191-7444EE4BCC7D}"/>
              </a:ext>
            </a:extLst>
          </p:cNvPr>
          <p:cNvGrpSpPr/>
          <p:nvPr/>
        </p:nvGrpSpPr>
        <p:grpSpPr>
          <a:xfrm>
            <a:off x="1150764" y="429391"/>
            <a:ext cx="7476401" cy="1275239"/>
            <a:chOff x="1150764" y="429391"/>
            <a:chExt cx="7476401" cy="1275239"/>
          </a:xfrm>
        </p:grpSpPr>
        <p:sp>
          <p:nvSpPr>
            <p:cNvPr id="2" name="textruta 1">
              <a:extLst>
                <a:ext uri="{FF2B5EF4-FFF2-40B4-BE49-F238E27FC236}">
                  <a16:creationId xmlns:a16="http://schemas.microsoft.com/office/drawing/2014/main" id="{1DD76CC2-38E8-68AB-5E23-919FE0AFC5F5}"/>
                </a:ext>
              </a:extLst>
            </p:cNvPr>
            <p:cNvSpPr txBox="1"/>
            <p:nvPr/>
          </p:nvSpPr>
          <p:spPr>
            <a:xfrm>
              <a:off x="1150764" y="504301"/>
              <a:ext cx="5329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En gitarrkurs hade sju deltagare. Medelåldern var 38 år. När den äldste slutade sjönk medelåldern till 35 år. </a:t>
              </a:r>
            </a:p>
            <a:p>
              <a:endParaRPr lang="sv-SE" dirty="0"/>
            </a:p>
            <a:p>
              <a:r>
                <a:rPr lang="sv-SE" dirty="0"/>
                <a:t>Hur gammal var den som slutade? </a:t>
              </a:r>
            </a:p>
          </p:txBody>
        </p:sp>
        <p:pic>
          <p:nvPicPr>
            <p:cNvPr id="1026" name="Picture 2" descr="Gitarrkurser - Folkuniversitetet">
              <a:extLst>
                <a:ext uri="{FF2B5EF4-FFF2-40B4-BE49-F238E27FC236}">
                  <a16:creationId xmlns:a16="http://schemas.microsoft.com/office/drawing/2014/main" id="{B5DB2255-8079-FB78-781C-62CBFD6590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8515" y="429391"/>
              <a:ext cx="1898650" cy="1073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ktangel 5">
            <a:extLst>
              <a:ext uri="{FF2B5EF4-FFF2-40B4-BE49-F238E27FC236}">
                <a16:creationId xmlns:a16="http://schemas.microsoft.com/office/drawing/2014/main" id="{AC07E54F-2FB8-7154-2330-02F0B09C854D}"/>
              </a:ext>
            </a:extLst>
          </p:cNvPr>
          <p:cNvSpPr/>
          <p:nvPr/>
        </p:nvSpPr>
        <p:spPr>
          <a:xfrm>
            <a:off x="1150764" y="2542654"/>
            <a:ext cx="3506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Sammanlagd ålder från början: 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1EFF8B7-4AC8-AF69-0B2F-C4E17A22219B}"/>
              </a:ext>
            </a:extLst>
          </p:cNvPr>
          <p:cNvSpPr/>
          <p:nvPr/>
        </p:nvSpPr>
        <p:spPr>
          <a:xfrm>
            <a:off x="5624598" y="2543353"/>
            <a:ext cx="1005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266 år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3C05E8C0-AE1B-04DC-80A3-542C06BF6ABF}"/>
              </a:ext>
            </a:extLst>
          </p:cNvPr>
          <p:cNvSpPr/>
          <p:nvPr/>
        </p:nvSpPr>
        <p:spPr>
          <a:xfrm>
            <a:off x="4473824" y="2543508"/>
            <a:ext cx="1306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7 · 38 år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1DFAEAA7-2E67-F9AD-AB06-9B1361455F83}"/>
              </a:ext>
            </a:extLst>
          </p:cNvPr>
          <p:cNvSpPr/>
          <p:nvPr/>
        </p:nvSpPr>
        <p:spPr>
          <a:xfrm>
            <a:off x="1687476" y="3233219"/>
            <a:ext cx="2969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Sammanlagd ålder sedan: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86CF55-CC08-D62D-16EE-A4B63A5CB8F9}"/>
              </a:ext>
            </a:extLst>
          </p:cNvPr>
          <p:cNvSpPr/>
          <p:nvPr/>
        </p:nvSpPr>
        <p:spPr>
          <a:xfrm>
            <a:off x="6244189" y="3806710"/>
            <a:ext cx="1005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56  år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7DF08D3B-3CE9-9D25-984A-2951A9DE9CF9}"/>
              </a:ext>
            </a:extLst>
          </p:cNvPr>
          <p:cNvSpPr/>
          <p:nvPr/>
        </p:nvSpPr>
        <p:spPr>
          <a:xfrm>
            <a:off x="4473824" y="3806865"/>
            <a:ext cx="2148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(266 </a:t>
            </a:r>
            <a:r>
              <a:rPr lang="sv-SE" dirty="0"/>
              <a:t>–</a:t>
            </a:r>
            <a:r>
              <a:rPr lang="sv-SE" dirty="0">
                <a:latin typeface="Bradley Hand" pitchFamily="2" charset="77"/>
              </a:rPr>
              <a:t> 210) år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237C31C-2373-6A1F-75F6-7B541674BD5B}"/>
              </a:ext>
            </a:extLst>
          </p:cNvPr>
          <p:cNvSpPr/>
          <p:nvPr/>
        </p:nvSpPr>
        <p:spPr>
          <a:xfrm>
            <a:off x="6746707" y="2498376"/>
            <a:ext cx="227196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Du multiplicerar antalet deltagare med medelåldern för att få den sammanlagda åldern.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1BC829F-6D33-7754-ECD3-0927016227F6}"/>
              </a:ext>
            </a:extLst>
          </p:cNvPr>
          <p:cNvSpPr/>
          <p:nvPr/>
        </p:nvSpPr>
        <p:spPr>
          <a:xfrm>
            <a:off x="5624598" y="3235731"/>
            <a:ext cx="1005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210 år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4D82A7C5-F183-CF1E-34F2-08A9ED0EA28B}"/>
              </a:ext>
            </a:extLst>
          </p:cNvPr>
          <p:cNvSpPr/>
          <p:nvPr/>
        </p:nvSpPr>
        <p:spPr>
          <a:xfrm>
            <a:off x="4473824" y="3235886"/>
            <a:ext cx="1306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6 · 35 år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15FE9580-6E1A-29FC-AD27-8CD9F53AAE0E}"/>
              </a:ext>
            </a:extLst>
          </p:cNvPr>
          <p:cNvSpPr/>
          <p:nvPr/>
        </p:nvSpPr>
        <p:spPr>
          <a:xfrm>
            <a:off x="1852096" y="3806710"/>
            <a:ext cx="2969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Ålder på den som slutade: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F70376D5-CA7A-EFC6-4C83-97BAD3560BAE}"/>
              </a:ext>
            </a:extLst>
          </p:cNvPr>
          <p:cNvSpPr/>
          <p:nvPr/>
        </p:nvSpPr>
        <p:spPr>
          <a:xfrm>
            <a:off x="1687476" y="4936381"/>
            <a:ext cx="4480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Den som slutade var 56 år gammal.</a:t>
            </a:r>
          </a:p>
        </p:txBody>
      </p:sp>
    </p:spTree>
    <p:extLst>
      <p:ext uri="{BB962C8B-B14F-4D97-AF65-F5344CB8AC3E}">
        <p14:creationId xmlns:p14="http://schemas.microsoft.com/office/powerpoint/2010/main" val="322005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 21">
            <a:extLst>
              <a:ext uri="{FF2B5EF4-FFF2-40B4-BE49-F238E27FC236}">
                <a16:creationId xmlns:a16="http://schemas.microsoft.com/office/drawing/2014/main" id="{E27E5C13-1569-0D4D-A7EF-9D121E6FBA31}"/>
              </a:ext>
            </a:extLst>
          </p:cNvPr>
          <p:cNvGrpSpPr/>
          <p:nvPr/>
        </p:nvGrpSpPr>
        <p:grpSpPr>
          <a:xfrm>
            <a:off x="6027807" y="1788710"/>
            <a:ext cx="3943428" cy="3393867"/>
            <a:chOff x="4389142" y="2045537"/>
            <a:chExt cx="3943428" cy="3393867"/>
          </a:xfrm>
        </p:grpSpPr>
        <p:grpSp>
          <p:nvGrpSpPr>
            <p:cNvPr id="21" name="Grupp 20">
              <a:extLst>
                <a:ext uri="{FF2B5EF4-FFF2-40B4-BE49-F238E27FC236}">
                  <a16:creationId xmlns:a16="http://schemas.microsoft.com/office/drawing/2014/main" id="{BD7C449B-37AA-7545-901D-4D3B04D949AC}"/>
                </a:ext>
              </a:extLst>
            </p:cNvPr>
            <p:cNvGrpSpPr/>
            <p:nvPr/>
          </p:nvGrpSpPr>
          <p:grpSpPr>
            <a:xfrm>
              <a:off x="4389142" y="2045537"/>
              <a:ext cx="3943428" cy="3393867"/>
              <a:chOff x="4389142" y="2045537"/>
              <a:chExt cx="3943428" cy="3393867"/>
            </a:xfrm>
          </p:grpSpPr>
          <p:grpSp>
            <p:nvGrpSpPr>
              <p:cNvPr id="20" name="Grupp 19">
                <a:extLst>
                  <a:ext uri="{FF2B5EF4-FFF2-40B4-BE49-F238E27FC236}">
                    <a16:creationId xmlns:a16="http://schemas.microsoft.com/office/drawing/2014/main" id="{5D4B00AE-2B2C-874B-B5D6-22B998A009CE}"/>
                  </a:ext>
                </a:extLst>
              </p:cNvPr>
              <p:cNvGrpSpPr/>
              <p:nvPr/>
            </p:nvGrpSpPr>
            <p:grpSpPr>
              <a:xfrm>
                <a:off x="4389142" y="2045537"/>
                <a:ext cx="3943428" cy="3393867"/>
                <a:chOff x="4389142" y="2045537"/>
                <a:chExt cx="3943428" cy="3393867"/>
              </a:xfrm>
            </p:grpSpPr>
            <p:pic>
              <p:nvPicPr>
                <p:cNvPr id="6" name="Bildobjekt 5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25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</a:extLst>
                </a:blip>
                <a:srcRect r="39237"/>
                <a:stretch/>
              </p:blipFill>
              <p:spPr>
                <a:xfrm>
                  <a:off x="4389142" y="2045537"/>
                  <a:ext cx="2889194" cy="3393867"/>
                </a:xfrm>
                <a:prstGeom prst="rect">
                  <a:avLst/>
                </a:prstGeom>
              </p:spPr>
            </p:pic>
            <p:sp>
              <p:nvSpPr>
                <p:cNvPr id="18" name="textruta 17">
                  <a:extLst>
                    <a:ext uri="{FF2B5EF4-FFF2-40B4-BE49-F238E27FC236}">
                      <a16:creationId xmlns:a16="http://schemas.microsoft.com/office/drawing/2014/main" id="{B339442C-E639-5F46-9F52-C66C5DD68EE4}"/>
                    </a:ext>
                  </a:extLst>
                </p:cNvPr>
                <p:cNvSpPr txBox="1"/>
                <p:nvPr/>
              </p:nvSpPr>
              <p:spPr>
                <a:xfrm>
                  <a:off x="4813705" y="2256256"/>
                  <a:ext cx="1138070" cy="6463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Antal rätt</a:t>
                  </a:r>
                </a:p>
                <a:p>
                  <a:pPr algn="ctr"/>
                  <a:r>
                    <a:rPr lang="sv-SE" i="1" dirty="0"/>
                    <a:t>x</a:t>
                  </a:r>
                </a:p>
              </p:txBody>
            </p:sp>
            <p:sp>
              <p:nvSpPr>
                <p:cNvPr id="56" name="textruta 55">
                  <a:extLst>
                    <a:ext uri="{FF2B5EF4-FFF2-40B4-BE49-F238E27FC236}">
                      <a16:creationId xmlns:a16="http://schemas.microsoft.com/office/drawing/2014/main" id="{A328F89B-151D-2C49-9033-E754A62E0D13}"/>
                    </a:ext>
                  </a:extLst>
                </p:cNvPr>
                <p:cNvSpPr txBox="1"/>
                <p:nvPr/>
              </p:nvSpPr>
              <p:spPr>
                <a:xfrm>
                  <a:off x="6108113" y="2261234"/>
                  <a:ext cx="1138070" cy="6463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Frekvens</a:t>
                  </a:r>
                </a:p>
                <a:p>
                  <a:pPr algn="ctr"/>
                  <a:r>
                    <a:rPr lang="sv-SE" i="1" dirty="0"/>
                    <a:t>f</a:t>
                  </a:r>
                </a:p>
              </p:txBody>
            </p:sp>
            <p:sp>
              <p:nvSpPr>
                <p:cNvPr id="19" name="Rektangel 18">
                  <a:extLst>
                    <a:ext uri="{FF2B5EF4-FFF2-40B4-BE49-F238E27FC236}">
                      <a16:creationId xmlns:a16="http://schemas.microsoft.com/office/drawing/2014/main" id="{3CE46336-ED6E-8049-BE54-DA1A250F4938}"/>
                    </a:ext>
                  </a:extLst>
                </p:cNvPr>
                <p:cNvSpPr/>
                <p:nvPr/>
              </p:nvSpPr>
              <p:spPr>
                <a:xfrm>
                  <a:off x="5145471" y="2996570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59" name="Rektangel 58">
                  <a:extLst>
                    <a:ext uri="{FF2B5EF4-FFF2-40B4-BE49-F238E27FC236}">
                      <a16:creationId xmlns:a16="http://schemas.microsoft.com/office/drawing/2014/main" id="{F7E2A3BE-2EDE-3F45-AFC6-418F56E1971B}"/>
                    </a:ext>
                  </a:extLst>
                </p:cNvPr>
                <p:cNvSpPr/>
                <p:nvPr/>
              </p:nvSpPr>
              <p:spPr>
                <a:xfrm>
                  <a:off x="5200906" y="3330747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0" name="Rektangel 59">
                  <a:extLst>
                    <a:ext uri="{FF2B5EF4-FFF2-40B4-BE49-F238E27FC236}">
                      <a16:creationId xmlns:a16="http://schemas.microsoft.com/office/drawing/2014/main" id="{982C50D9-E789-D545-BD6D-33A0D94937AC}"/>
                    </a:ext>
                  </a:extLst>
                </p:cNvPr>
                <p:cNvSpPr/>
                <p:nvPr/>
              </p:nvSpPr>
              <p:spPr>
                <a:xfrm>
                  <a:off x="5172131" y="3633397"/>
                  <a:ext cx="342528" cy="23423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1" name="Rektangel 60">
                  <a:extLst>
                    <a:ext uri="{FF2B5EF4-FFF2-40B4-BE49-F238E27FC236}">
                      <a16:creationId xmlns:a16="http://schemas.microsoft.com/office/drawing/2014/main" id="{0E259231-1004-504A-9EE6-74A4D1A01821}"/>
                    </a:ext>
                  </a:extLst>
                </p:cNvPr>
                <p:cNvSpPr/>
                <p:nvPr/>
              </p:nvSpPr>
              <p:spPr>
                <a:xfrm>
                  <a:off x="5160300" y="4000372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2" name="Rektangel 61">
                  <a:extLst>
                    <a:ext uri="{FF2B5EF4-FFF2-40B4-BE49-F238E27FC236}">
                      <a16:creationId xmlns:a16="http://schemas.microsoft.com/office/drawing/2014/main" id="{F37ADCFD-2FFB-564B-929E-AE4E19C5815B}"/>
                    </a:ext>
                  </a:extLst>
                </p:cNvPr>
                <p:cNvSpPr/>
                <p:nvPr/>
              </p:nvSpPr>
              <p:spPr>
                <a:xfrm>
                  <a:off x="5145471" y="4337434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3" name="Rektangel 62">
                  <a:extLst>
                    <a:ext uri="{FF2B5EF4-FFF2-40B4-BE49-F238E27FC236}">
                      <a16:creationId xmlns:a16="http://schemas.microsoft.com/office/drawing/2014/main" id="{BD9231AA-8932-944E-B573-24E05824D42B}"/>
                    </a:ext>
                  </a:extLst>
                </p:cNvPr>
                <p:cNvSpPr/>
                <p:nvPr/>
              </p:nvSpPr>
              <p:spPr>
                <a:xfrm>
                  <a:off x="5107743" y="4681239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4" name="Rektangel 63">
                  <a:extLst>
                    <a:ext uri="{FF2B5EF4-FFF2-40B4-BE49-F238E27FC236}">
                      <a16:creationId xmlns:a16="http://schemas.microsoft.com/office/drawing/2014/main" id="{27075E77-7E4B-3644-844B-96BEA1F75AD9}"/>
                    </a:ext>
                  </a:extLst>
                </p:cNvPr>
                <p:cNvSpPr/>
                <p:nvPr/>
              </p:nvSpPr>
              <p:spPr>
                <a:xfrm>
                  <a:off x="6227727" y="4939629"/>
                  <a:ext cx="342528" cy="2043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5" name="Rektangel 64">
                  <a:extLst>
                    <a:ext uri="{FF2B5EF4-FFF2-40B4-BE49-F238E27FC236}">
                      <a16:creationId xmlns:a16="http://schemas.microsoft.com/office/drawing/2014/main" id="{CF0BB71A-5AC5-FE43-AE92-9E2D837C5941}"/>
                    </a:ext>
                  </a:extLst>
                </p:cNvPr>
                <p:cNvSpPr/>
                <p:nvPr/>
              </p:nvSpPr>
              <p:spPr>
                <a:xfrm>
                  <a:off x="7324480" y="4949243"/>
                  <a:ext cx="1008090" cy="23871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sp>
            <p:nvSpPr>
              <p:cNvPr id="58" name="textruta 57">
                <a:extLst>
                  <a:ext uri="{FF2B5EF4-FFF2-40B4-BE49-F238E27FC236}">
                    <a16:creationId xmlns:a16="http://schemas.microsoft.com/office/drawing/2014/main" id="{245ED46B-EF22-1C4E-B4D7-846379D2AF9B}"/>
                  </a:ext>
                </a:extLst>
              </p:cNvPr>
              <p:cNvSpPr txBox="1"/>
              <p:nvPr/>
            </p:nvSpPr>
            <p:spPr>
              <a:xfrm>
                <a:off x="5188245" y="2900839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5</a:t>
                </a:r>
              </a:p>
            </p:txBody>
          </p:sp>
          <p:sp>
            <p:nvSpPr>
              <p:cNvPr id="66" name="textruta 65">
                <a:extLst>
                  <a:ext uri="{FF2B5EF4-FFF2-40B4-BE49-F238E27FC236}">
                    <a16:creationId xmlns:a16="http://schemas.microsoft.com/office/drawing/2014/main" id="{EF8D8B1D-084F-7749-B728-D0CE805EF4BC}"/>
                  </a:ext>
                </a:extLst>
              </p:cNvPr>
              <p:cNvSpPr txBox="1"/>
              <p:nvPr/>
            </p:nvSpPr>
            <p:spPr>
              <a:xfrm>
                <a:off x="5191765" y="3227981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6</a:t>
                </a:r>
              </a:p>
            </p:txBody>
          </p:sp>
          <p:sp>
            <p:nvSpPr>
              <p:cNvPr id="67" name="textruta 66">
                <a:extLst>
                  <a:ext uri="{FF2B5EF4-FFF2-40B4-BE49-F238E27FC236}">
                    <a16:creationId xmlns:a16="http://schemas.microsoft.com/office/drawing/2014/main" id="{3AEC55E7-939A-9F46-83B2-DB4A4CCEE26D}"/>
                  </a:ext>
                </a:extLst>
              </p:cNvPr>
              <p:cNvSpPr txBox="1"/>
              <p:nvPr/>
            </p:nvSpPr>
            <p:spPr>
              <a:xfrm>
                <a:off x="5188245" y="3561300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7</a:t>
                </a:r>
              </a:p>
            </p:txBody>
          </p:sp>
          <p:sp>
            <p:nvSpPr>
              <p:cNvPr id="68" name="textruta 67">
                <a:extLst>
                  <a:ext uri="{FF2B5EF4-FFF2-40B4-BE49-F238E27FC236}">
                    <a16:creationId xmlns:a16="http://schemas.microsoft.com/office/drawing/2014/main" id="{59B413B9-E841-BA43-A831-874BD98B0DB1}"/>
                  </a:ext>
                </a:extLst>
              </p:cNvPr>
              <p:cNvSpPr txBox="1"/>
              <p:nvPr/>
            </p:nvSpPr>
            <p:spPr>
              <a:xfrm>
                <a:off x="5204521" y="3898297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8</a:t>
                </a:r>
              </a:p>
            </p:txBody>
          </p:sp>
          <p:sp>
            <p:nvSpPr>
              <p:cNvPr id="69" name="textruta 68">
                <a:extLst>
                  <a:ext uri="{FF2B5EF4-FFF2-40B4-BE49-F238E27FC236}">
                    <a16:creationId xmlns:a16="http://schemas.microsoft.com/office/drawing/2014/main" id="{3A8493D5-3393-D84B-81AD-4AE9BD9B5BBC}"/>
                  </a:ext>
                </a:extLst>
              </p:cNvPr>
              <p:cNvSpPr txBox="1"/>
              <p:nvPr/>
            </p:nvSpPr>
            <p:spPr>
              <a:xfrm>
                <a:off x="5209594" y="4212125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9</a:t>
                </a:r>
              </a:p>
            </p:txBody>
          </p:sp>
          <p:sp>
            <p:nvSpPr>
              <p:cNvPr id="70" name="textruta 69">
                <a:extLst>
                  <a:ext uri="{FF2B5EF4-FFF2-40B4-BE49-F238E27FC236}">
                    <a16:creationId xmlns:a16="http://schemas.microsoft.com/office/drawing/2014/main" id="{FDFCFB11-3B71-4846-BF2D-3266D9BF94A2}"/>
                  </a:ext>
                </a:extLst>
              </p:cNvPr>
              <p:cNvSpPr txBox="1"/>
              <p:nvPr/>
            </p:nvSpPr>
            <p:spPr>
              <a:xfrm>
                <a:off x="5155949" y="4568613"/>
                <a:ext cx="4535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10</a:t>
                </a:r>
              </a:p>
            </p:txBody>
          </p:sp>
        </p:grpSp>
        <p:sp>
          <p:nvSpPr>
            <p:cNvPr id="71" name="textruta 70">
              <a:extLst>
                <a:ext uri="{FF2B5EF4-FFF2-40B4-BE49-F238E27FC236}">
                  <a16:creationId xmlns:a16="http://schemas.microsoft.com/office/drawing/2014/main" id="{4F84AA18-7A34-3A4A-9D78-2C6027630F43}"/>
                </a:ext>
              </a:extLst>
            </p:cNvPr>
            <p:cNvSpPr txBox="1"/>
            <p:nvPr/>
          </p:nvSpPr>
          <p:spPr>
            <a:xfrm>
              <a:off x="6139555" y="4860888"/>
              <a:ext cx="581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i="1" dirty="0"/>
                <a:t>n</a:t>
              </a:r>
              <a:r>
                <a:rPr lang="sv-SE" sz="2000" dirty="0"/>
                <a:t> =</a:t>
              </a:r>
              <a:endParaRPr lang="sv-SE" sz="2000" i="1" dirty="0"/>
            </a:p>
          </p:txBody>
        </p:sp>
      </p:grpSp>
      <p:sp>
        <p:nvSpPr>
          <p:cNvPr id="3" name="Rektangel 2"/>
          <p:cNvSpPr/>
          <p:nvPr/>
        </p:nvSpPr>
        <p:spPr>
          <a:xfrm>
            <a:off x="1028348" y="661062"/>
            <a:ext cx="6184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På en diagnos i matematik hade eleverna följande antal rätt:</a:t>
            </a:r>
          </a:p>
        </p:txBody>
      </p:sp>
      <p:sp>
        <p:nvSpPr>
          <p:cNvPr id="4" name="Rektangel 3"/>
          <p:cNvSpPr/>
          <p:nvPr/>
        </p:nvSpPr>
        <p:spPr>
          <a:xfrm>
            <a:off x="518163" y="976639"/>
            <a:ext cx="6760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800000"/>
                </a:solidFill>
              </a:rPr>
              <a:t>5, 7, 6, 7, 8, 9, 8, 8, 5, 10, 9, 8, 7, 8, 9, 6, 7, 8, 9, 10, 10, 9, 8, 7, 7</a:t>
            </a:r>
            <a:endParaRPr lang="sv-SE" sz="2000" b="1" dirty="0">
              <a:solidFill>
                <a:srgbClr val="800000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177585" y="1561093"/>
            <a:ext cx="2762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 för in värdena i en tabell:</a:t>
            </a:r>
          </a:p>
        </p:txBody>
      </p:sp>
      <p:sp>
        <p:nvSpPr>
          <p:cNvPr id="8" name="Rektangel 7"/>
          <p:cNvSpPr/>
          <p:nvPr/>
        </p:nvSpPr>
        <p:spPr>
          <a:xfrm>
            <a:off x="355628" y="1675423"/>
            <a:ext cx="2295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Beräkna medelvärdet</a:t>
            </a:r>
          </a:p>
        </p:txBody>
      </p:sp>
      <p:sp>
        <p:nvSpPr>
          <p:cNvPr id="9" name="Rektangel 8"/>
          <p:cNvSpPr/>
          <p:nvPr/>
        </p:nvSpPr>
        <p:spPr>
          <a:xfrm>
            <a:off x="408919" y="3964404"/>
            <a:ext cx="2040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Beräkna medianen</a:t>
            </a:r>
          </a:p>
        </p:txBody>
      </p:sp>
      <p:sp>
        <p:nvSpPr>
          <p:cNvPr id="10" name="Rektangel 9"/>
          <p:cNvSpPr/>
          <p:nvPr/>
        </p:nvSpPr>
        <p:spPr>
          <a:xfrm>
            <a:off x="408919" y="5705955"/>
            <a:ext cx="2009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Beräkna typvärdet</a:t>
            </a:r>
          </a:p>
        </p:txBody>
      </p:sp>
      <p:grpSp>
        <p:nvGrpSpPr>
          <p:cNvPr id="29" name="Grupp 28"/>
          <p:cNvGrpSpPr/>
          <p:nvPr/>
        </p:nvGrpSpPr>
        <p:grpSpPr>
          <a:xfrm>
            <a:off x="8111738" y="2623533"/>
            <a:ext cx="313583" cy="2036167"/>
            <a:chOff x="6473073" y="2880360"/>
            <a:chExt cx="313583" cy="2036167"/>
          </a:xfrm>
        </p:grpSpPr>
        <p:sp>
          <p:nvSpPr>
            <p:cNvPr id="7" name="textruta 6"/>
            <p:cNvSpPr txBox="1"/>
            <p:nvPr/>
          </p:nvSpPr>
          <p:spPr>
            <a:xfrm>
              <a:off x="6476004" y="2880360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2</a:t>
              </a:r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6476004" y="3212592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2</a:t>
              </a:r>
            </a:p>
          </p:txBody>
        </p:sp>
        <p:sp>
          <p:nvSpPr>
            <p:cNvPr id="12" name="textruta 11"/>
            <p:cNvSpPr txBox="1"/>
            <p:nvPr/>
          </p:nvSpPr>
          <p:spPr>
            <a:xfrm>
              <a:off x="6476004" y="3535071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6</a:t>
              </a:r>
            </a:p>
          </p:txBody>
        </p:sp>
        <p:sp>
          <p:nvSpPr>
            <p:cNvPr id="13" name="textruta 12"/>
            <p:cNvSpPr txBox="1"/>
            <p:nvPr/>
          </p:nvSpPr>
          <p:spPr>
            <a:xfrm>
              <a:off x="6473073" y="3848704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7</a:t>
              </a:r>
            </a:p>
          </p:txBody>
        </p:sp>
        <p:sp>
          <p:nvSpPr>
            <p:cNvPr id="14" name="textruta 13"/>
            <p:cNvSpPr txBox="1"/>
            <p:nvPr/>
          </p:nvSpPr>
          <p:spPr>
            <a:xfrm>
              <a:off x="6476004" y="4158075"/>
              <a:ext cx="290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5</a:t>
              </a:r>
            </a:p>
          </p:txBody>
        </p:sp>
        <p:sp>
          <p:nvSpPr>
            <p:cNvPr id="15" name="textruta 14"/>
            <p:cNvSpPr txBox="1"/>
            <p:nvPr/>
          </p:nvSpPr>
          <p:spPr>
            <a:xfrm>
              <a:off x="6493560" y="4516417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>
                  <a:solidFill>
                    <a:srgbClr val="800000"/>
                  </a:solidFill>
                </a:rPr>
                <a:t>3</a:t>
              </a:r>
            </a:p>
          </p:txBody>
        </p:sp>
      </p:grpSp>
      <p:sp>
        <p:nvSpPr>
          <p:cNvPr id="28" name="textruta 27"/>
          <p:cNvSpPr txBox="1"/>
          <p:nvPr/>
        </p:nvSpPr>
        <p:spPr>
          <a:xfrm>
            <a:off x="8148968" y="4604061"/>
            <a:ext cx="498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25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354399" y="3304074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Medelvärde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</a:p>
        </p:txBody>
      </p:sp>
      <p:grpSp>
        <p:nvGrpSpPr>
          <p:cNvPr id="33" name="Grupp 32"/>
          <p:cNvGrpSpPr/>
          <p:nvPr/>
        </p:nvGrpSpPr>
        <p:grpSpPr>
          <a:xfrm>
            <a:off x="1698084" y="3233012"/>
            <a:ext cx="1377278" cy="594334"/>
            <a:chOff x="1923241" y="5117418"/>
            <a:chExt cx="1377278" cy="594334"/>
          </a:xfrm>
        </p:grpSpPr>
        <p:grpSp>
          <p:nvGrpSpPr>
            <p:cNvPr id="34" name="Grupp 33"/>
            <p:cNvGrpSpPr/>
            <p:nvPr/>
          </p:nvGrpSpPr>
          <p:grpSpPr>
            <a:xfrm>
              <a:off x="1923241" y="5117418"/>
              <a:ext cx="1377278" cy="594334"/>
              <a:chOff x="2706480" y="3431271"/>
              <a:chExt cx="1377278" cy="594334"/>
            </a:xfrm>
          </p:grpSpPr>
          <p:grpSp>
            <p:nvGrpSpPr>
              <p:cNvPr id="36" name="Grupp 35"/>
              <p:cNvGrpSpPr>
                <a:grpSpLocks/>
              </p:cNvGrpSpPr>
              <p:nvPr/>
            </p:nvGrpSpPr>
            <p:grpSpPr bwMode="auto">
              <a:xfrm>
                <a:off x="2706480" y="3431271"/>
                <a:ext cx="535724" cy="594334"/>
                <a:chOff x="4111085" y="1888826"/>
                <a:chExt cx="535474" cy="594502"/>
              </a:xfrm>
            </p:grpSpPr>
            <p:sp>
              <p:nvSpPr>
                <p:cNvPr id="38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111085" y="1888826"/>
                  <a:ext cx="535474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195</a:t>
                  </a:r>
                </a:p>
              </p:txBody>
            </p:sp>
            <p:sp>
              <p:nvSpPr>
                <p:cNvPr id="39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156885" y="2113892"/>
                  <a:ext cx="41850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25</a:t>
                  </a:r>
                </a:p>
              </p:txBody>
            </p:sp>
            <p:cxnSp>
              <p:nvCxnSpPr>
                <p:cNvPr id="40" name="Rak 39"/>
                <p:cNvCxnSpPr/>
                <p:nvPr/>
              </p:nvCxnSpPr>
              <p:spPr>
                <a:xfrm>
                  <a:off x="4130816" y="2181406"/>
                  <a:ext cx="471827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ruta 36"/>
              <p:cNvSpPr txBox="1"/>
              <p:nvPr/>
            </p:nvSpPr>
            <p:spPr>
              <a:xfrm>
                <a:off x="3828288" y="3531164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35" name="textruta 34"/>
            <p:cNvSpPr txBox="1"/>
            <p:nvPr/>
          </p:nvSpPr>
          <p:spPr>
            <a:xfrm>
              <a:off x="2389526" y="5208742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cs typeface="Bradley Hand Bold"/>
                </a:rPr>
                <a:t>poäng </a:t>
              </a:r>
              <a:endParaRPr lang="sv-SE" dirty="0"/>
            </a:p>
          </p:txBody>
        </p:sp>
      </p:grpSp>
      <p:sp>
        <p:nvSpPr>
          <p:cNvPr id="41" name="Rektangel 40"/>
          <p:cNvSpPr/>
          <p:nvPr/>
        </p:nvSpPr>
        <p:spPr>
          <a:xfrm>
            <a:off x="2951913" y="3337870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cs typeface="Bradley Hand Bold"/>
              </a:rPr>
              <a:t>7,8 poäng</a:t>
            </a:r>
            <a:endParaRPr lang="sv-SE" dirty="0">
              <a:cs typeface="Bradley Hand Bold"/>
            </a:endParaRPr>
          </a:p>
        </p:txBody>
      </p:sp>
      <p:sp>
        <p:nvSpPr>
          <p:cNvPr id="53" name="textruta 52"/>
          <p:cNvSpPr txBox="1"/>
          <p:nvPr/>
        </p:nvSpPr>
        <p:spPr>
          <a:xfrm>
            <a:off x="439845" y="6075287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Typvärdet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</a:p>
        </p:txBody>
      </p:sp>
      <p:sp>
        <p:nvSpPr>
          <p:cNvPr id="54" name="Rektangel 53"/>
          <p:cNvSpPr/>
          <p:nvPr/>
        </p:nvSpPr>
        <p:spPr>
          <a:xfrm>
            <a:off x="1485462" y="6075287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cs typeface="Bradley Hand Bold"/>
              </a:rPr>
              <a:t>8 poäng</a:t>
            </a:r>
            <a:endParaRPr lang="sv-SE" dirty="0">
              <a:cs typeface="Bradley Hand Bold"/>
            </a:endParaRPr>
          </a:p>
        </p:txBody>
      </p:sp>
      <p:sp>
        <p:nvSpPr>
          <p:cNvPr id="55" name="Rektangel 54"/>
          <p:cNvSpPr/>
          <p:nvPr/>
        </p:nvSpPr>
        <p:spPr>
          <a:xfrm>
            <a:off x="2738178" y="138722"/>
            <a:ext cx="4021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/>
              <a:t>Lägesmått från tabeller och diagram</a:t>
            </a:r>
          </a:p>
        </p:txBody>
      </p:sp>
      <p:grpSp>
        <p:nvGrpSpPr>
          <p:cNvPr id="76" name="Grupp 75">
            <a:extLst>
              <a:ext uri="{FF2B5EF4-FFF2-40B4-BE49-F238E27FC236}">
                <a16:creationId xmlns:a16="http://schemas.microsoft.com/office/drawing/2014/main" id="{8EF09AD9-7581-8642-A017-AC606728786B}"/>
              </a:ext>
            </a:extLst>
          </p:cNvPr>
          <p:cNvGrpSpPr/>
          <p:nvPr/>
        </p:nvGrpSpPr>
        <p:grpSpPr>
          <a:xfrm>
            <a:off x="7165591" y="4910228"/>
            <a:ext cx="1457055" cy="1355918"/>
            <a:chOff x="5526926" y="5167055"/>
            <a:chExt cx="1457055" cy="1355918"/>
          </a:xfrm>
        </p:grpSpPr>
        <p:sp>
          <p:nvSpPr>
            <p:cNvPr id="73" name="Rektangel 72">
              <a:extLst>
                <a:ext uri="{FF2B5EF4-FFF2-40B4-BE49-F238E27FC236}">
                  <a16:creationId xmlns:a16="http://schemas.microsoft.com/office/drawing/2014/main" id="{661E192F-F728-9C41-B107-E47D40365669}"/>
                </a:ext>
              </a:extLst>
            </p:cNvPr>
            <p:cNvSpPr/>
            <p:nvPr/>
          </p:nvSpPr>
          <p:spPr>
            <a:xfrm>
              <a:off x="5526926" y="5691976"/>
              <a:ext cx="1457055" cy="83099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sv-SE" sz="1200" i="1" dirty="0"/>
                <a:t>n </a:t>
              </a:r>
              <a:r>
                <a:rPr lang="sv-SE" sz="1200" dirty="0"/>
                <a:t>står för hur många värden det är.</a:t>
              </a:r>
              <a:endParaRPr lang="sv-SE" sz="1200" i="1" dirty="0"/>
            </a:p>
            <a:p>
              <a:r>
                <a:rPr lang="sv-SE" sz="1200" dirty="0"/>
                <a:t>I detta fall att det är </a:t>
              </a:r>
            </a:p>
            <a:p>
              <a:r>
                <a:rPr lang="sv-SE" sz="1200" dirty="0"/>
                <a:t>25 elever i klassen.</a:t>
              </a:r>
            </a:p>
          </p:txBody>
        </p:sp>
        <p:cxnSp>
          <p:nvCxnSpPr>
            <p:cNvPr id="74" name="Rak pil 73">
              <a:extLst>
                <a:ext uri="{FF2B5EF4-FFF2-40B4-BE49-F238E27FC236}">
                  <a16:creationId xmlns:a16="http://schemas.microsoft.com/office/drawing/2014/main" id="{6067D960-AC8E-634D-A043-49F4F7E352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99606" y="5167055"/>
              <a:ext cx="11919" cy="519987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3" name="Rektangel 92">
            <a:extLst>
              <a:ext uri="{FF2B5EF4-FFF2-40B4-BE49-F238E27FC236}">
                <a16:creationId xmlns:a16="http://schemas.microsoft.com/office/drawing/2014/main" id="{39779AF7-BB2E-8746-8D42-C3CDAFEBD38F}"/>
              </a:ext>
            </a:extLst>
          </p:cNvPr>
          <p:cNvSpPr/>
          <p:nvPr/>
        </p:nvSpPr>
        <p:spPr>
          <a:xfrm>
            <a:off x="454149" y="2748243"/>
            <a:ext cx="360727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Medelvärdet får du fram genom att dividera summan av alla resultat med summan av frekvenserna (</a:t>
            </a:r>
            <a:r>
              <a:rPr lang="sv-SE" sz="1200" i="1" dirty="0"/>
              <a:t>n</a:t>
            </a:r>
            <a:r>
              <a:rPr lang="sv-SE" sz="1200" dirty="0"/>
              <a:t> = 25).</a:t>
            </a:r>
          </a:p>
        </p:txBody>
      </p:sp>
      <p:sp>
        <p:nvSpPr>
          <p:cNvPr id="95" name="Rektangel 94">
            <a:extLst>
              <a:ext uri="{FF2B5EF4-FFF2-40B4-BE49-F238E27FC236}">
                <a16:creationId xmlns:a16="http://schemas.microsoft.com/office/drawing/2014/main" id="{6A44FD5D-821C-B74F-95E2-F67FDF5D62E3}"/>
              </a:ext>
            </a:extLst>
          </p:cNvPr>
          <p:cNvSpPr/>
          <p:nvPr/>
        </p:nvSpPr>
        <p:spPr>
          <a:xfrm>
            <a:off x="468119" y="4349240"/>
            <a:ext cx="4731627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är 25 elever i klassen. Det betyder att det 13:e värdet hamnar i mitten. Det är 10 stycken 5:or, 6:or och 7:or. Det 13:e värdet är en 8:a.  </a:t>
            </a:r>
          </a:p>
        </p:txBody>
      </p:sp>
      <p:sp>
        <p:nvSpPr>
          <p:cNvPr id="96" name="Rektangel 95">
            <a:extLst>
              <a:ext uri="{FF2B5EF4-FFF2-40B4-BE49-F238E27FC236}">
                <a16:creationId xmlns:a16="http://schemas.microsoft.com/office/drawing/2014/main" id="{AD3B294E-483A-1248-8EBE-ACB7091EF9AE}"/>
              </a:ext>
            </a:extLst>
          </p:cNvPr>
          <p:cNvSpPr/>
          <p:nvPr/>
        </p:nvSpPr>
        <p:spPr>
          <a:xfrm>
            <a:off x="2751514" y="5719404"/>
            <a:ext cx="280757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värde som är vanligast. I tabellen kan vi avläsa att 8 poäng är det vanligaste.</a:t>
            </a:r>
          </a:p>
        </p:txBody>
      </p:sp>
      <p:sp>
        <p:nvSpPr>
          <p:cNvPr id="101" name="textruta 100">
            <a:extLst>
              <a:ext uri="{FF2B5EF4-FFF2-40B4-BE49-F238E27FC236}">
                <a16:creationId xmlns:a16="http://schemas.microsoft.com/office/drawing/2014/main" id="{BAA93914-4DFA-9844-A079-632827A7C47C}"/>
              </a:ext>
            </a:extLst>
          </p:cNvPr>
          <p:cNvSpPr txBox="1"/>
          <p:nvPr/>
        </p:nvSpPr>
        <p:spPr>
          <a:xfrm>
            <a:off x="451992" y="4897283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Medianen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  <a:endParaRPr lang="sv-SE" i="1" dirty="0">
              <a:solidFill>
                <a:srgbClr val="9A0002"/>
              </a:solidFill>
              <a:cs typeface="Bradley Hand Bold"/>
            </a:endParaRPr>
          </a:p>
        </p:txBody>
      </p:sp>
      <p:sp>
        <p:nvSpPr>
          <p:cNvPr id="102" name="Rektangel 101">
            <a:extLst>
              <a:ext uri="{FF2B5EF4-FFF2-40B4-BE49-F238E27FC236}">
                <a16:creationId xmlns:a16="http://schemas.microsoft.com/office/drawing/2014/main" id="{91BEB9B3-F09F-2C4B-B7CA-836D9F036FD4}"/>
              </a:ext>
            </a:extLst>
          </p:cNvPr>
          <p:cNvSpPr/>
          <p:nvPr/>
        </p:nvSpPr>
        <p:spPr>
          <a:xfrm>
            <a:off x="1527826" y="4902229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>
                <a:cs typeface="Bradley Hand Bold"/>
              </a:rPr>
              <a:t>8 poäng</a:t>
            </a:r>
            <a:endParaRPr lang="sv-SE" dirty="0">
              <a:cs typeface="Bradley Hand Bold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0D502463-3BE7-EABF-A938-95C1B5997597}"/>
              </a:ext>
            </a:extLst>
          </p:cNvPr>
          <p:cNvSpPr txBox="1"/>
          <p:nvPr/>
        </p:nvSpPr>
        <p:spPr>
          <a:xfrm>
            <a:off x="352167" y="1982811"/>
            <a:ext cx="14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Antal poäng:</a:t>
            </a:r>
          </a:p>
        </p:txBody>
      </p:sp>
      <p:sp>
        <p:nvSpPr>
          <p:cNvPr id="77" name="Rektangel 76">
            <a:extLst>
              <a:ext uri="{FF2B5EF4-FFF2-40B4-BE49-F238E27FC236}">
                <a16:creationId xmlns:a16="http://schemas.microsoft.com/office/drawing/2014/main" id="{43F3BF9D-271F-87D7-FC50-AF73D6044697}"/>
              </a:ext>
            </a:extLst>
          </p:cNvPr>
          <p:cNvSpPr/>
          <p:nvPr/>
        </p:nvSpPr>
        <p:spPr>
          <a:xfrm>
            <a:off x="309975" y="2293628"/>
            <a:ext cx="4891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cs typeface="Bradley Hand Bold"/>
              </a:rPr>
              <a:t>(</a:t>
            </a:r>
            <a:r>
              <a:rPr lang="sv-SE" dirty="0"/>
              <a:t>5 · </a:t>
            </a:r>
            <a:r>
              <a:rPr lang="sv-SE" dirty="0">
                <a:solidFill>
                  <a:srgbClr val="C00000"/>
                </a:solidFill>
              </a:rPr>
              <a:t>2</a:t>
            </a:r>
            <a:r>
              <a:rPr lang="sv-SE" dirty="0"/>
              <a:t> + 6 · </a:t>
            </a:r>
            <a:r>
              <a:rPr lang="sv-SE" dirty="0">
                <a:solidFill>
                  <a:srgbClr val="C00000"/>
                </a:solidFill>
              </a:rPr>
              <a:t>2</a:t>
            </a:r>
            <a:r>
              <a:rPr lang="sv-SE" dirty="0"/>
              <a:t> + 7 · </a:t>
            </a:r>
            <a:r>
              <a:rPr lang="sv-SE" dirty="0">
                <a:solidFill>
                  <a:srgbClr val="C00000"/>
                </a:solidFill>
              </a:rPr>
              <a:t>6 </a:t>
            </a:r>
            <a:r>
              <a:rPr lang="sv-SE" dirty="0"/>
              <a:t>+ 8 ·</a:t>
            </a:r>
            <a:r>
              <a:rPr lang="sv-SE" dirty="0">
                <a:solidFill>
                  <a:srgbClr val="C00000"/>
                </a:solidFill>
              </a:rPr>
              <a:t> 7 </a:t>
            </a:r>
            <a:r>
              <a:rPr lang="sv-SE" dirty="0"/>
              <a:t>+ 9 · </a:t>
            </a:r>
            <a:r>
              <a:rPr lang="sv-SE" dirty="0">
                <a:solidFill>
                  <a:srgbClr val="C00000"/>
                </a:solidFill>
              </a:rPr>
              <a:t>5</a:t>
            </a:r>
            <a:r>
              <a:rPr lang="sv-SE" dirty="0"/>
              <a:t> + 10 · </a:t>
            </a:r>
            <a:r>
              <a:rPr lang="sv-SE" dirty="0">
                <a:solidFill>
                  <a:srgbClr val="C00000"/>
                </a:solidFill>
              </a:rPr>
              <a:t>3</a:t>
            </a:r>
            <a:r>
              <a:rPr lang="sv-SE" dirty="0">
                <a:cs typeface="Bradley Hand Bold"/>
              </a:rPr>
              <a:t>) poäng</a:t>
            </a:r>
            <a:r>
              <a:rPr lang="is-IS" dirty="0">
                <a:cs typeface="Bradley Hand Bold"/>
              </a:rPr>
              <a:t> = </a:t>
            </a:r>
            <a:endParaRPr lang="sv-SE" dirty="0"/>
          </a:p>
        </p:txBody>
      </p:sp>
      <p:sp>
        <p:nvSpPr>
          <p:cNvPr id="81" name="Rektangel 80">
            <a:extLst>
              <a:ext uri="{FF2B5EF4-FFF2-40B4-BE49-F238E27FC236}">
                <a16:creationId xmlns:a16="http://schemas.microsoft.com/office/drawing/2014/main" id="{B456A40B-9499-C22A-EA90-9D913537A737}"/>
              </a:ext>
            </a:extLst>
          </p:cNvPr>
          <p:cNvSpPr/>
          <p:nvPr/>
        </p:nvSpPr>
        <p:spPr>
          <a:xfrm>
            <a:off x="4890843" y="2293628"/>
            <a:ext cx="1203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>
                <a:cs typeface="Bradley Hand Bold"/>
              </a:rPr>
              <a:t>195 poäng</a:t>
            </a:r>
            <a:endParaRPr lang="sv-SE" dirty="0"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151472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28" grpId="0"/>
      <p:bldP spid="32" grpId="0"/>
      <p:bldP spid="41" grpId="0"/>
      <p:bldP spid="53" grpId="0"/>
      <p:bldP spid="54" grpId="0"/>
      <p:bldP spid="93" grpId="0" animBg="1"/>
      <p:bldP spid="95" grpId="0" animBg="1"/>
      <p:bldP spid="96" grpId="0" animBg="1"/>
      <p:bldP spid="101" grpId="0"/>
      <p:bldP spid="102" grpId="0"/>
      <p:bldP spid="75" grpId="0"/>
      <p:bldP spid="77" grpId="0"/>
      <p:bldP spid="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/>
        </p:nvSpPr>
        <p:spPr>
          <a:xfrm>
            <a:off x="303300" y="2834467"/>
            <a:ext cx="7620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Beräkna medelvärdet av antalet prickar.</a:t>
            </a:r>
          </a:p>
        </p:txBody>
      </p:sp>
      <p:sp>
        <p:nvSpPr>
          <p:cNvPr id="7" name="Rektangel 6"/>
          <p:cNvSpPr/>
          <p:nvPr/>
        </p:nvSpPr>
        <p:spPr>
          <a:xfrm>
            <a:off x="299360" y="5291232"/>
            <a:ext cx="2040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Beräkna medianen.</a:t>
            </a:r>
          </a:p>
        </p:txBody>
      </p:sp>
      <p:sp>
        <p:nvSpPr>
          <p:cNvPr id="8" name="Rektangel 7"/>
          <p:cNvSpPr/>
          <p:nvPr/>
        </p:nvSpPr>
        <p:spPr>
          <a:xfrm>
            <a:off x="299929" y="1634834"/>
            <a:ext cx="2009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Beräkna typvärdet.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543309" y="3749408"/>
            <a:ext cx="14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Antal prickar:</a:t>
            </a:r>
          </a:p>
        </p:txBody>
      </p:sp>
      <p:sp>
        <p:nvSpPr>
          <p:cNvPr id="10" name="Rektangel 9"/>
          <p:cNvSpPr/>
          <p:nvPr/>
        </p:nvSpPr>
        <p:spPr>
          <a:xfrm>
            <a:off x="1861080" y="3773315"/>
            <a:ext cx="4659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cs typeface="Bradley Hand Bold"/>
              </a:rPr>
              <a:t>(</a:t>
            </a:r>
            <a:r>
              <a:rPr lang="sv-SE" dirty="0"/>
              <a:t>3 · 1 + 4 · 2 + 2 · 3 + 5 · 4 + 3 · 5 + 3 · 6</a:t>
            </a:r>
            <a:r>
              <a:rPr lang="sv-SE" dirty="0">
                <a:cs typeface="Bradley Hand Bold"/>
              </a:rPr>
              <a:t>) prickar</a:t>
            </a:r>
            <a:r>
              <a:rPr lang="is-IS" dirty="0">
                <a:cs typeface="Bradley Hand Bold"/>
              </a:rPr>
              <a:t> = </a:t>
            </a:r>
            <a:endParaRPr lang="sv-SE" dirty="0"/>
          </a:p>
        </p:txBody>
      </p:sp>
      <p:sp>
        <p:nvSpPr>
          <p:cNvPr id="13" name="Rektangel 12"/>
          <p:cNvSpPr/>
          <p:nvPr/>
        </p:nvSpPr>
        <p:spPr>
          <a:xfrm>
            <a:off x="6374085" y="3789829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>
                <a:cs typeface="Bradley Hand Bold"/>
              </a:rPr>
              <a:t>70 prickar</a:t>
            </a:r>
            <a:endParaRPr lang="sv-SE" dirty="0">
              <a:cs typeface="Bradley Hand Bold"/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782204" y="4154609"/>
            <a:ext cx="165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Antal kast:</a:t>
            </a:r>
          </a:p>
        </p:txBody>
      </p:sp>
      <p:sp>
        <p:nvSpPr>
          <p:cNvPr id="15" name="Rektangel 14"/>
          <p:cNvSpPr/>
          <p:nvPr/>
        </p:nvSpPr>
        <p:spPr>
          <a:xfrm>
            <a:off x="1854654" y="4132878"/>
            <a:ext cx="2822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cs typeface="Bradley Hand Bold"/>
              </a:rPr>
              <a:t>(</a:t>
            </a:r>
            <a:r>
              <a:rPr lang="sv-SE" dirty="0"/>
              <a:t>3 + 4 + 2 + 5 + 3 + 3</a:t>
            </a:r>
            <a:r>
              <a:rPr lang="sv-SE" dirty="0">
                <a:cs typeface="Bradley Hand Bold"/>
              </a:rPr>
              <a:t>) kast</a:t>
            </a:r>
            <a:r>
              <a:rPr lang="is-IS" dirty="0">
                <a:cs typeface="Bradley Hand Bold"/>
              </a:rPr>
              <a:t>  = </a:t>
            </a:r>
            <a:endParaRPr lang="sv-SE" dirty="0"/>
          </a:p>
        </p:txBody>
      </p:sp>
      <p:sp>
        <p:nvSpPr>
          <p:cNvPr id="16" name="Rektangel 15"/>
          <p:cNvSpPr/>
          <p:nvPr/>
        </p:nvSpPr>
        <p:spPr>
          <a:xfrm>
            <a:off x="4537524" y="4134903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>
                <a:cs typeface="Bradley Hand Bold"/>
              </a:rPr>
              <a:t>20 kast</a:t>
            </a:r>
            <a:endParaRPr lang="sv-SE" dirty="0">
              <a:cs typeface="Bradley Hand Bold"/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591175" y="4624033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Medelvärde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</a:p>
        </p:txBody>
      </p:sp>
      <p:grpSp>
        <p:nvGrpSpPr>
          <p:cNvPr id="18" name="Grupp 17"/>
          <p:cNvGrpSpPr/>
          <p:nvPr/>
        </p:nvGrpSpPr>
        <p:grpSpPr>
          <a:xfrm>
            <a:off x="1951477" y="4547041"/>
            <a:ext cx="1536772" cy="621601"/>
            <a:chOff x="1932053" y="5136764"/>
            <a:chExt cx="1536772" cy="621601"/>
          </a:xfrm>
        </p:grpSpPr>
        <p:grpSp>
          <p:nvGrpSpPr>
            <p:cNvPr id="21" name="Grupp 20"/>
            <p:cNvGrpSpPr>
              <a:grpSpLocks/>
            </p:cNvGrpSpPr>
            <p:nvPr/>
          </p:nvGrpSpPr>
          <p:grpSpPr bwMode="auto">
            <a:xfrm>
              <a:off x="1932053" y="5136764"/>
              <a:ext cx="472048" cy="621601"/>
              <a:chOff x="4119886" y="1908179"/>
              <a:chExt cx="471827" cy="621777"/>
            </a:xfrm>
          </p:grpSpPr>
          <p:sp>
            <p:nvSpPr>
              <p:cNvPr id="23" name="textruta 29"/>
              <p:cNvSpPr txBox="1">
                <a:spLocks noChangeArrowheads="1"/>
              </p:cNvSpPr>
              <p:nvPr/>
            </p:nvSpPr>
            <p:spPr bwMode="auto">
              <a:xfrm>
                <a:off x="4154559" y="1908179"/>
                <a:ext cx="418508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70</a:t>
                </a:r>
              </a:p>
            </p:txBody>
          </p:sp>
          <p:sp>
            <p:nvSpPr>
              <p:cNvPr id="24" name="textruta 30"/>
              <p:cNvSpPr txBox="1">
                <a:spLocks noChangeArrowheads="1"/>
              </p:cNvSpPr>
              <p:nvPr/>
            </p:nvSpPr>
            <p:spPr bwMode="auto">
              <a:xfrm>
                <a:off x="4154559" y="2160520"/>
                <a:ext cx="418508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20</a:t>
                </a:r>
              </a:p>
            </p:txBody>
          </p:sp>
          <p:cxnSp>
            <p:nvCxnSpPr>
              <p:cNvPr id="25" name="Rak 24"/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ruta 19"/>
            <p:cNvSpPr txBox="1"/>
            <p:nvPr/>
          </p:nvSpPr>
          <p:spPr>
            <a:xfrm>
              <a:off x="2366407" y="5204369"/>
              <a:ext cx="1102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cs typeface="Bradley Hand Bold"/>
                </a:rPr>
                <a:t>prickar =  </a:t>
              </a:r>
              <a:endParaRPr lang="sv-SE" dirty="0"/>
            </a:p>
          </p:txBody>
        </p:sp>
      </p:grpSp>
      <p:sp>
        <p:nvSpPr>
          <p:cNvPr id="26" name="textruta 25"/>
          <p:cNvSpPr txBox="1"/>
          <p:nvPr/>
        </p:nvSpPr>
        <p:spPr>
          <a:xfrm>
            <a:off x="3287351" y="4624483"/>
            <a:ext cx="1842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3,5 prickar</a:t>
            </a:r>
          </a:p>
        </p:txBody>
      </p:sp>
      <p:sp>
        <p:nvSpPr>
          <p:cNvPr id="40" name="textruta 39"/>
          <p:cNvSpPr txBox="1"/>
          <p:nvPr/>
        </p:nvSpPr>
        <p:spPr>
          <a:xfrm>
            <a:off x="576035" y="2316679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Typvärdet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</a:p>
        </p:txBody>
      </p:sp>
      <p:sp>
        <p:nvSpPr>
          <p:cNvPr id="41" name="Rektangel 40"/>
          <p:cNvSpPr/>
          <p:nvPr/>
        </p:nvSpPr>
        <p:spPr>
          <a:xfrm>
            <a:off x="1688390" y="2330801"/>
            <a:ext cx="998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cs typeface="Bradley Hand Bold"/>
              </a:rPr>
              <a:t>4 prickar</a:t>
            </a:r>
            <a:endParaRPr lang="sv-SE" dirty="0">
              <a:cs typeface="Bradley Hand Bold"/>
            </a:endParaRP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85F8CD2A-2BE2-A44F-AE61-0A5FDD3FF6B7}"/>
              </a:ext>
            </a:extLst>
          </p:cNvPr>
          <p:cNvSpPr/>
          <p:nvPr/>
        </p:nvSpPr>
        <p:spPr>
          <a:xfrm>
            <a:off x="547683" y="2002132"/>
            <a:ext cx="239998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Den längsta stolpen visar typvärdet.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CAE8638F-9F9C-0D46-B00B-FB5D1B1C6E24}"/>
              </a:ext>
            </a:extLst>
          </p:cNvPr>
          <p:cNvSpPr/>
          <p:nvPr/>
        </p:nvSpPr>
        <p:spPr>
          <a:xfrm>
            <a:off x="550004" y="3211558"/>
            <a:ext cx="5003901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Addera värdena som varje stolpe ger,  tre kast visade 1 prick, fyra kast visade 2 prickar osv. Antalet kast får du fram genom att addera frekvenserna. 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52B1F47F-3C44-054B-ADC1-37EEF0B599B2}"/>
              </a:ext>
            </a:extLst>
          </p:cNvPr>
          <p:cNvSpPr/>
          <p:nvPr/>
        </p:nvSpPr>
        <p:spPr>
          <a:xfrm>
            <a:off x="550004" y="5647333"/>
            <a:ext cx="704374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är 20 kast. Det betyder att det 10:e och 11:e värdet hamnar i mitten.  Medianen är medelvärdet av dessa.</a:t>
            </a:r>
          </a:p>
        </p:txBody>
      </p:sp>
      <p:grpSp>
        <p:nvGrpSpPr>
          <p:cNvPr id="30" name="Grupp 29">
            <a:extLst>
              <a:ext uri="{FF2B5EF4-FFF2-40B4-BE49-F238E27FC236}">
                <a16:creationId xmlns:a16="http://schemas.microsoft.com/office/drawing/2014/main" id="{D9385AA3-44BA-6F49-98B1-17A0C834312F}"/>
              </a:ext>
            </a:extLst>
          </p:cNvPr>
          <p:cNvGrpSpPr/>
          <p:nvPr/>
        </p:nvGrpSpPr>
        <p:grpSpPr>
          <a:xfrm>
            <a:off x="816858" y="106783"/>
            <a:ext cx="8096634" cy="2568846"/>
            <a:chOff x="816858" y="106783"/>
            <a:chExt cx="8096634" cy="2568846"/>
          </a:xfrm>
        </p:grpSpPr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58516397-94F5-E346-AD35-45468586A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6858" y="441860"/>
              <a:ext cx="846530" cy="1009325"/>
            </a:xfrm>
            <a:prstGeom prst="rect">
              <a:avLst/>
            </a:prstGeom>
          </p:spPr>
        </p:pic>
        <p:pic>
          <p:nvPicPr>
            <p:cNvPr id="5" name="Bildobjekt 4">
              <a:extLst>
                <a:ext uri="{FF2B5EF4-FFF2-40B4-BE49-F238E27FC236}">
                  <a16:creationId xmlns:a16="http://schemas.microsoft.com/office/drawing/2014/main" id="{1FE4642C-ED09-2E4A-AEBA-E894A2D38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98273" y="106783"/>
              <a:ext cx="3615219" cy="2568846"/>
            </a:xfrm>
            <a:prstGeom prst="rect">
              <a:avLst/>
            </a:prstGeom>
          </p:spPr>
        </p:pic>
        <p:sp>
          <p:nvSpPr>
            <p:cNvPr id="2" name="Rektangel 1"/>
            <p:cNvSpPr/>
            <p:nvPr/>
          </p:nvSpPr>
          <p:spPr>
            <a:xfrm>
              <a:off x="1663388" y="708629"/>
              <a:ext cx="42627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Stolpdiagrammet visar resultatet av ett antal kast med en sexsidig tärning.</a:t>
              </a:r>
            </a:p>
          </p:txBody>
        </p:sp>
      </p:grpSp>
      <p:sp>
        <p:nvSpPr>
          <p:cNvPr id="50" name="textruta 49">
            <a:extLst>
              <a:ext uri="{FF2B5EF4-FFF2-40B4-BE49-F238E27FC236}">
                <a16:creationId xmlns:a16="http://schemas.microsoft.com/office/drawing/2014/main" id="{D9F2E6E1-BCFE-DB4E-ABAF-08451707C32C}"/>
              </a:ext>
            </a:extLst>
          </p:cNvPr>
          <p:cNvSpPr txBox="1"/>
          <p:nvPr/>
        </p:nvSpPr>
        <p:spPr>
          <a:xfrm>
            <a:off x="591175" y="6043257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solidFill>
                  <a:srgbClr val="9A0002"/>
                </a:solidFill>
                <a:cs typeface="Bradley Hand Bold"/>
              </a:rPr>
              <a:t>Medianen</a:t>
            </a:r>
            <a:r>
              <a:rPr lang="sv-SE" dirty="0">
                <a:solidFill>
                  <a:srgbClr val="9A0002"/>
                </a:solidFill>
                <a:cs typeface="Bradley Hand Bold"/>
              </a:rPr>
              <a:t>:</a:t>
            </a:r>
          </a:p>
        </p:txBody>
      </p:sp>
      <p:grpSp>
        <p:nvGrpSpPr>
          <p:cNvPr id="51" name="Grupp 50">
            <a:extLst>
              <a:ext uri="{FF2B5EF4-FFF2-40B4-BE49-F238E27FC236}">
                <a16:creationId xmlns:a16="http://schemas.microsoft.com/office/drawing/2014/main" id="{6144052F-49CF-1D49-8D69-1D1D8CC827F7}"/>
              </a:ext>
            </a:extLst>
          </p:cNvPr>
          <p:cNvGrpSpPr/>
          <p:nvPr/>
        </p:nvGrpSpPr>
        <p:grpSpPr>
          <a:xfrm>
            <a:off x="1688390" y="5964705"/>
            <a:ext cx="1514491" cy="583570"/>
            <a:chOff x="1770266" y="5123607"/>
            <a:chExt cx="1514491" cy="583570"/>
          </a:xfrm>
        </p:grpSpPr>
        <p:grpSp>
          <p:nvGrpSpPr>
            <p:cNvPr id="52" name="Grupp 51">
              <a:extLst>
                <a:ext uri="{FF2B5EF4-FFF2-40B4-BE49-F238E27FC236}">
                  <a16:creationId xmlns:a16="http://schemas.microsoft.com/office/drawing/2014/main" id="{D881B072-9755-B14B-A101-56D064F12878}"/>
                </a:ext>
              </a:extLst>
            </p:cNvPr>
            <p:cNvGrpSpPr/>
            <p:nvPr/>
          </p:nvGrpSpPr>
          <p:grpSpPr>
            <a:xfrm>
              <a:off x="1770266" y="5123607"/>
              <a:ext cx="1514491" cy="583570"/>
              <a:chOff x="2553505" y="3437460"/>
              <a:chExt cx="1514491" cy="583570"/>
            </a:xfrm>
          </p:grpSpPr>
          <p:grpSp>
            <p:nvGrpSpPr>
              <p:cNvPr id="54" name="Grupp 53">
                <a:extLst>
                  <a:ext uri="{FF2B5EF4-FFF2-40B4-BE49-F238E27FC236}">
                    <a16:creationId xmlns:a16="http://schemas.microsoft.com/office/drawing/2014/main" id="{60AF8605-4E30-8F45-92B0-72D48CE93E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3505" y="3437460"/>
                <a:ext cx="639919" cy="583570"/>
                <a:chOff x="3958185" y="1895015"/>
                <a:chExt cx="639621" cy="583734"/>
              </a:xfrm>
            </p:grpSpPr>
            <p:sp>
              <p:nvSpPr>
                <p:cNvPr id="56" name="textruta 29">
                  <a:extLst>
                    <a:ext uri="{FF2B5EF4-FFF2-40B4-BE49-F238E27FC236}">
                      <a16:creationId xmlns:a16="http://schemas.microsoft.com/office/drawing/2014/main" id="{D729BC44-2CE3-FE4D-8804-A5CC206B4A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58185" y="1895015"/>
                  <a:ext cx="639621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4 + 4</a:t>
                  </a:r>
                </a:p>
              </p:txBody>
            </p:sp>
            <p:sp>
              <p:nvSpPr>
                <p:cNvPr id="57" name="textruta 30">
                  <a:extLst>
                    <a:ext uri="{FF2B5EF4-FFF2-40B4-BE49-F238E27FC236}">
                      <a16:creationId xmlns:a16="http://schemas.microsoft.com/office/drawing/2014/main" id="{E4A0A05A-1B29-A845-A50F-9C28629E64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30795" y="2109313"/>
                  <a:ext cx="301546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2</a:t>
                  </a:r>
                </a:p>
              </p:txBody>
            </p:sp>
            <p:cxnSp>
              <p:nvCxnSpPr>
                <p:cNvPr id="58" name="Rak 57">
                  <a:extLst>
                    <a:ext uri="{FF2B5EF4-FFF2-40B4-BE49-F238E27FC236}">
                      <a16:creationId xmlns:a16="http://schemas.microsoft.com/office/drawing/2014/main" id="{872F4F49-24D3-124E-B582-6D578EE91E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7482" y="2183738"/>
                  <a:ext cx="507665" cy="0"/>
                </a:xfrm>
                <a:prstGeom prst="line">
                  <a:avLst/>
                </a:prstGeom>
                <a:ln w="158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ruta 54">
                <a:extLst>
                  <a:ext uri="{FF2B5EF4-FFF2-40B4-BE49-F238E27FC236}">
                    <a16:creationId xmlns:a16="http://schemas.microsoft.com/office/drawing/2014/main" id="{812461A2-BA84-DE47-A395-41C0CD6BB2B5}"/>
                  </a:ext>
                </a:extLst>
              </p:cNvPr>
              <p:cNvSpPr txBox="1"/>
              <p:nvPr/>
            </p:nvSpPr>
            <p:spPr>
              <a:xfrm>
                <a:off x="3812526" y="3516012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53" name="textruta 52">
              <a:extLst>
                <a:ext uri="{FF2B5EF4-FFF2-40B4-BE49-F238E27FC236}">
                  <a16:creationId xmlns:a16="http://schemas.microsoft.com/office/drawing/2014/main" id="{9E047694-2A67-D643-9614-BA9AA2E34627}"/>
                </a:ext>
              </a:extLst>
            </p:cNvPr>
            <p:cNvSpPr txBox="1"/>
            <p:nvPr/>
          </p:nvSpPr>
          <p:spPr>
            <a:xfrm>
              <a:off x="2350452" y="5202159"/>
              <a:ext cx="8812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>
                  <a:cs typeface="Bradley Hand Bold"/>
                </a:rPr>
                <a:t>prickar </a:t>
              </a:r>
              <a:endParaRPr lang="sv-SE" dirty="0"/>
            </a:p>
          </p:txBody>
        </p:sp>
      </p:grpSp>
      <p:sp>
        <p:nvSpPr>
          <p:cNvPr id="59" name="Rektangel 58">
            <a:extLst>
              <a:ext uri="{FF2B5EF4-FFF2-40B4-BE49-F238E27FC236}">
                <a16:creationId xmlns:a16="http://schemas.microsoft.com/office/drawing/2014/main" id="{67FE066C-7152-B64C-A08C-88F72BD02F3B}"/>
              </a:ext>
            </a:extLst>
          </p:cNvPr>
          <p:cNvSpPr/>
          <p:nvPr/>
        </p:nvSpPr>
        <p:spPr>
          <a:xfrm>
            <a:off x="3146291" y="6043257"/>
            <a:ext cx="998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cs typeface="Bradley Hand Bold"/>
              </a:rPr>
              <a:t>4 prickar</a:t>
            </a:r>
            <a:endParaRPr lang="sv-SE" dirty="0"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25002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26" grpId="0"/>
      <p:bldP spid="40" grpId="0"/>
      <p:bldP spid="41" grpId="0"/>
      <p:bldP spid="32" grpId="0" animBg="1"/>
      <p:bldP spid="33" grpId="0" animBg="1"/>
      <p:bldP spid="34" grpId="0" animBg="1"/>
      <p:bldP spid="50" grpId="0"/>
      <p:bldP spid="59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16786</TotalTime>
  <Words>1390</Words>
  <Application>Microsoft Macintosh PowerPoint</Application>
  <PresentationFormat>Bildspel på skärmen (4:3)</PresentationFormat>
  <Paragraphs>258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6" baseType="lpstr">
      <vt:lpstr>Arial</vt:lpstr>
      <vt:lpstr>Bradley Hand</vt:lpstr>
      <vt:lpstr>Bradley Hand Bold</vt:lpstr>
      <vt:lpstr>Calibri</vt:lpstr>
      <vt:lpstr>Calibri Light</vt:lpstr>
      <vt:lpstr>Times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5</cp:revision>
  <dcterms:created xsi:type="dcterms:W3CDTF">2022-06-20T16:02:19Z</dcterms:created>
  <dcterms:modified xsi:type="dcterms:W3CDTF">2022-07-02T08:44:50Z</dcterms:modified>
</cp:coreProperties>
</file>