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349" r:id="rId5"/>
    <p:sldId id="354" r:id="rId6"/>
    <p:sldId id="362" r:id="rId7"/>
    <p:sldId id="353" r:id="rId8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6.2_Uppgift 22-25" id="{5B62D138-3D1A-A64E-9083-918E1FEAA22E}">
          <p14:sldIdLst>
            <p14:sldId id="258"/>
            <p14:sldId id="259"/>
            <p14:sldId id="260"/>
            <p14:sldId id="349"/>
            <p14:sldId id="354"/>
            <p14:sldId id="362"/>
            <p14:sldId id="3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33" autoAdjust="0"/>
    <p:restoredTop sz="96819" autoAdjust="0"/>
  </p:normalViewPr>
  <p:slideViewPr>
    <p:cSldViewPr snapToGrid="0" snapToObjects="1">
      <p:cViewPr varScale="1">
        <p:scale>
          <a:sx n="128" d="100"/>
          <a:sy n="128" d="100"/>
        </p:scale>
        <p:origin x="15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485866" y="1213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Stolpdiagram</a:t>
            </a:r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tal.</a:t>
            </a:r>
          </a:p>
          <a:p>
            <a:r>
              <a:rPr lang="sv-SE" dirty="0"/>
              <a:t>• Ett stolpdiagram har därför tal</a:t>
            </a:r>
          </a:p>
          <a:p>
            <a:r>
              <a:rPr lang="sv-SE" dirty="0"/>
              <a:t>   längs </a:t>
            </a:r>
            <a:r>
              <a:rPr lang="sv-SE" i="1" dirty="0"/>
              <a:t>x </a:t>
            </a:r>
            <a:r>
              <a:rPr lang="sv-SE" dirty="0"/>
              <a:t>– axeln.</a:t>
            </a:r>
          </a:p>
        </p:txBody>
      </p:sp>
      <p:sp>
        <p:nvSpPr>
          <p:cNvPr id="4" name="Rektangel 3"/>
          <p:cNvSpPr/>
          <p:nvPr/>
        </p:nvSpPr>
        <p:spPr>
          <a:xfrm>
            <a:off x="485866" y="3685028"/>
            <a:ext cx="47789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Stapeldiagram</a:t>
            </a:r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inte tal.</a:t>
            </a:r>
          </a:p>
          <a:p>
            <a:r>
              <a:rPr lang="sv-SE" dirty="0"/>
              <a:t>• Ett stapeldiagram har därför till exempel</a:t>
            </a:r>
          </a:p>
          <a:p>
            <a:r>
              <a:rPr lang="sv-SE" dirty="0"/>
              <a:t>    namn, bilmärken eller länder längs </a:t>
            </a:r>
            <a:r>
              <a:rPr lang="sv-SE" i="1" dirty="0"/>
              <a:t>x</a:t>
            </a:r>
            <a:r>
              <a:rPr lang="sv-SE" dirty="0"/>
              <a:t>-axeln.</a:t>
            </a:r>
          </a:p>
          <a:p>
            <a:r>
              <a:rPr lang="sv-SE" dirty="0"/>
              <a:t>• Saknar pil på </a:t>
            </a:r>
            <a:r>
              <a:rPr lang="sv-SE" i="1" dirty="0"/>
              <a:t>x</a:t>
            </a:r>
            <a:r>
              <a:rPr lang="sv-SE" dirty="0"/>
              <a:t> – axeln .</a:t>
            </a:r>
          </a:p>
          <a:p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774" y="880495"/>
            <a:ext cx="3227680" cy="2526010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716" y="3366853"/>
            <a:ext cx="3086100" cy="2349500"/>
          </a:xfrm>
          <a:prstGeom prst="rect">
            <a:avLst/>
          </a:prstGeom>
        </p:spPr>
      </p:pic>
      <p:sp>
        <p:nvSpPr>
          <p:cNvPr id="12" name="Bildtext 1 11"/>
          <p:cNvSpPr/>
          <p:nvPr/>
        </p:nvSpPr>
        <p:spPr>
          <a:xfrm>
            <a:off x="3273319" y="5463609"/>
            <a:ext cx="1670883" cy="505487"/>
          </a:xfrm>
          <a:prstGeom prst="borderCallout1">
            <a:avLst>
              <a:gd name="adj1" fmla="val 1677"/>
              <a:gd name="adj2" fmla="val 100758"/>
              <a:gd name="adj3" fmla="val -26525"/>
              <a:gd name="adj4" fmla="val 129074"/>
            </a:avLst>
          </a:prstGeom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400" dirty="0"/>
              <a:t>Sågtandslinje, döljer värden på </a:t>
            </a:r>
            <a:r>
              <a:rPr lang="sv-SE" sz="1400" i="1" dirty="0"/>
              <a:t>y </a:t>
            </a:r>
            <a:r>
              <a:rPr lang="sv-SE" sz="1400" dirty="0"/>
              <a:t>– axeln</a:t>
            </a:r>
          </a:p>
          <a:p>
            <a:endParaRPr lang="sv-SE" dirty="0"/>
          </a:p>
        </p:txBody>
      </p:sp>
      <p:sp>
        <p:nvSpPr>
          <p:cNvPr id="8" name="Rektangel 7"/>
          <p:cNvSpPr/>
          <p:nvPr/>
        </p:nvSpPr>
        <p:spPr>
          <a:xfrm>
            <a:off x="3631243" y="218458"/>
            <a:ext cx="235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Olika typer av diagram</a:t>
            </a:r>
          </a:p>
        </p:txBody>
      </p:sp>
    </p:spTree>
    <p:extLst>
      <p:ext uri="{BB962C8B-B14F-4D97-AF65-F5344CB8AC3E}">
        <p14:creationId xmlns:p14="http://schemas.microsoft.com/office/powerpoint/2010/main" val="159815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697726"/>
            <a:ext cx="3048000" cy="2730500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4216400"/>
            <a:ext cx="1981200" cy="18542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609600" y="1026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Linjediagram</a:t>
            </a:r>
          </a:p>
          <a:p>
            <a:r>
              <a:rPr lang="sv-SE" dirty="0"/>
              <a:t>• Används när man vill visa en förändring</a:t>
            </a:r>
          </a:p>
          <a:p>
            <a:r>
              <a:rPr lang="sv-SE" dirty="0"/>
              <a:t>    under en viss tid.</a:t>
            </a:r>
          </a:p>
          <a:p>
            <a:r>
              <a:rPr lang="sv-SE" dirty="0"/>
              <a:t>• Förändringen visas som en </a:t>
            </a:r>
            <a:r>
              <a:rPr lang="sv-SE" i="1" dirty="0"/>
              <a:t>graf</a:t>
            </a:r>
            <a:r>
              <a:rPr lang="sv-SE" dirty="0"/>
              <a:t> (linje).</a:t>
            </a:r>
          </a:p>
        </p:txBody>
      </p:sp>
      <p:sp>
        <p:nvSpPr>
          <p:cNvPr id="6" name="Rektangel 5"/>
          <p:cNvSpPr/>
          <p:nvPr/>
        </p:nvSpPr>
        <p:spPr>
          <a:xfrm>
            <a:off x="609600" y="421640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Cirkeldiagram</a:t>
            </a:r>
          </a:p>
          <a:p>
            <a:r>
              <a:rPr lang="sv-SE" dirty="0"/>
              <a:t>• Används när man vill visa hur det hela</a:t>
            </a:r>
          </a:p>
          <a:p>
            <a:r>
              <a:rPr lang="sv-SE" dirty="0"/>
              <a:t>   fördelas på sina delar.</a:t>
            </a:r>
          </a:p>
          <a:p>
            <a:r>
              <a:rPr lang="sv-SE" dirty="0"/>
              <a:t>• Hela cirkeln motsvarar det hela (100 %)</a:t>
            </a:r>
          </a:p>
          <a:p>
            <a:r>
              <a:rPr lang="sv-SE" dirty="0"/>
              <a:t>   och de olika stora ”tårtbitarna” motsvarar</a:t>
            </a:r>
          </a:p>
          <a:p>
            <a:r>
              <a:rPr lang="sv-SE" dirty="0"/>
              <a:t>   delarna.</a:t>
            </a:r>
          </a:p>
        </p:txBody>
      </p:sp>
    </p:spTree>
    <p:extLst>
      <p:ext uri="{BB962C8B-B14F-4D97-AF65-F5344CB8AC3E}">
        <p14:creationId xmlns:p14="http://schemas.microsoft.com/office/powerpoint/2010/main" val="11799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455" y="222350"/>
            <a:ext cx="4211545" cy="2769596"/>
          </a:xfrm>
          <a:prstGeom prst="rect">
            <a:avLst/>
          </a:prstGeom>
        </p:spPr>
      </p:pic>
      <p:sp>
        <p:nvSpPr>
          <p:cNvPr id="3" name="Rektangel 2"/>
          <p:cNvSpPr/>
          <p:nvPr/>
        </p:nvSpPr>
        <p:spPr>
          <a:xfrm>
            <a:off x="237368" y="609122"/>
            <a:ext cx="513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mattelektion gjorde Gustav och David en undersökning om hur många som färdades i varje personbil som åkte förbi skolan.</a:t>
            </a:r>
          </a:p>
          <a:p>
            <a:r>
              <a:rPr lang="sv-SE" dirty="0"/>
              <a:t>De visade resultatet i ett diagram.</a:t>
            </a:r>
          </a:p>
          <a:p>
            <a:endParaRPr lang="sv-SE" dirty="0"/>
          </a:p>
          <a:p>
            <a:pPr marL="342900" indent="-342900">
              <a:buAutoNum type="alphaLcParenR"/>
            </a:pPr>
            <a:r>
              <a:rPr lang="sv-SE" dirty="0"/>
              <a:t>Vad kallas den här sortens diagram?</a:t>
            </a:r>
          </a:p>
          <a:p>
            <a:pPr marL="342900" indent="-342900">
              <a:buFontTx/>
              <a:buAutoNum type="alphaLcParenR"/>
            </a:pPr>
            <a:r>
              <a:rPr lang="sv-SE" dirty="0"/>
              <a:t>I hur många bilar färdas 2 personer?</a:t>
            </a:r>
          </a:p>
          <a:p>
            <a:pPr marL="342900" indent="-342900">
              <a:buAutoNum type="alphaLcParenR"/>
            </a:pPr>
            <a:r>
              <a:rPr lang="sv-SE" dirty="0"/>
              <a:t>I hur stor andel av bilarna åker 1 person?</a:t>
            </a:r>
          </a:p>
        </p:txBody>
      </p:sp>
      <p:sp>
        <p:nvSpPr>
          <p:cNvPr id="6" name="Rektangel 5"/>
          <p:cNvSpPr/>
          <p:nvPr/>
        </p:nvSpPr>
        <p:spPr>
          <a:xfrm>
            <a:off x="1445507" y="3123972"/>
            <a:ext cx="3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1439035" y="5540406"/>
            <a:ext cx="7515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 a)  Det är ett stolpdiagram.</a:t>
            </a:r>
          </a:p>
          <a:p>
            <a:r>
              <a:rPr lang="sv-SE" dirty="0">
                <a:latin typeface="Bradley Hand Bold"/>
                <a:cs typeface="Bradley Hand Bold"/>
              </a:rPr>
              <a:t>	    b)  I 8 bilar färdas två personer.</a:t>
            </a:r>
          </a:p>
          <a:p>
            <a:r>
              <a:rPr lang="sv-SE" dirty="0">
                <a:latin typeface="Bradley Hand Bold"/>
                <a:cs typeface="Bradley Hand Bold"/>
              </a:rPr>
              <a:t>	    c)  Andel bilar med 1 person är 30 </a:t>
            </a:r>
            <a:r>
              <a:rPr lang="sv-SE" dirty="0">
                <a:cs typeface="Bradley Hand Bold"/>
              </a:rPr>
              <a:t>%</a:t>
            </a:r>
            <a:r>
              <a:rPr lang="sv-SE" dirty="0">
                <a:latin typeface="Bradley Hand Bold"/>
                <a:cs typeface="Bradley Hand Bold"/>
              </a:rPr>
              <a:t>.</a:t>
            </a:r>
          </a:p>
        </p:txBody>
      </p:sp>
      <p:sp>
        <p:nvSpPr>
          <p:cNvPr id="9" name="Rektangel 8"/>
          <p:cNvSpPr/>
          <p:nvPr/>
        </p:nvSpPr>
        <p:spPr>
          <a:xfrm>
            <a:off x="1748647" y="4168100"/>
            <a:ext cx="14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totalt:</a:t>
            </a:r>
          </a:p>
        </p:txBody>
      </p:sp>
      <p:sp>
        <p:nvSpPr>
          <p:cNvPr id="10" name="Rektangel 9"/>
          <p:cNvSpPr/>
          <p:nvPr/>
        </p:nvSpPr>
        <p:spPr>
          <a:xfrm>
            <a:off x="3098079" y="4172313"/>
            <a:ext cx="2593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(9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8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6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4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2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1)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11" name="Rektangel 10"/>
          <p:cNvSpPr/>
          <p:nvPr/>
        </p:nvSpPr>
        <p:spPr>
          <a:xfrm>
            <a:off x="5534471" y="4172313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30</a:t>
            </a:r>
          </a:p>
        </p:txBody>
      </p:sp>
      <p:sp>
        <p:nvSpPr>
          <p:cNvPr id="12" name="Rektangel 11"/>
          <p:cNvSpPr/>
          <p:nvPr/>
        </p:nvSpPr>
        <p:spPr>
          <a:xfrm>
            <a:off x="1445507" y="4755011"/>
            <a:ext cx="174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Andel 1 person:</a:t>
            </a:r>
          </a:p>
        </p:txBody>
      </p:sp>
      <p:grpSp>
        <p:nvGrpSpPr>
          <p:cNvPr id="13" name="Grupp 12"/>
          <p:cNvGrpSpPr/>
          <p:nvPr/>
        </p:nvGrpSpPr>
        <p:grpSpPr>
          <a:xfrm>
            <a:off x="3098622" y="4616606"/>
            <a:ext cx="647335" cy="646566"/>
            <a:chOff x="1260131" y="1104856"/>
            <a:chExt cx="647335" cy="646566"/>
          </a:xfrm>
        </p:grpSpPr>
        <p:grpSp>
          <p:nvGrpSpPr>
            <p:cNvPr id="14" name="Grupp 13"/>
            <p:cNvGrpSpPr/>
            <p:nvPr/>
          </p:nvGrpSpPr>
          <p:grpSpPr>
            <a:xfrm>
              <a:off x="1260131" y="1104856"/>
              <a:ext cx="464247" cy="646566"/>
              <a:chOff x="3910829" y="1871595"/>
              <a:chExt cx="464247" cy="646566"/>
            </a:xfrm>
          </p:grpSpPr>
          <p:sp>
            <p:nvSpPr>
              <p:cNvPr id="16" name="textruta 15"/>
              <p:cNvSpPr txBox="1"/>
              <p:nvPr/>
            </p:nvSpPr>
            <p:spPr>
              <a:xfrm>
                <a:off x="4010874" y="1871595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9</a:t>
                </a:r>
              </a:p>
            </p:txBody>
          </p:sp>
          <p:sp>
            <p:nvSpPr>
              <p:cNvPr id="17" name="textruta 16"/>
              <p:cNvSpPr txBox="1"/>
              <p:nvPr/>
            </p:nvSpPr>
            <p:spPr>
              <a:xfrm>
                <a:off x="3910829" y="2148829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30</a:t>
                </a:r>
              </a:p>
            </p:txBody>
          </p:sp>
          <p:cxnSp>
            <p:nvCxnSpPr>
              <p:cNvPr id="18" name="Rak 17"/>
              <p:cNvCxnSpPr/>
              <p:nvPr/>
            </p:nvCxnSpPr>
            <p:spPr>
              <a:xfrm>
                <a:off x="3976716" y="2203366"/>
                <a:ext cx="301660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ruta 14"/>
            <p:cNvSpPr txBox="1"/>
            <p:nvPr/>
          </p:nvSpPr>
          <p:spPr>
            <a:xfrm>
              <a:off x="1607384" y="125196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19" name="Rektangel 18"/>
          <p:cNvSpPr/>
          <p:nvPr/>
        </p:nvSpPr>
        <p:spPr>
          <a:xfrm>
            <a:off x="3590703" y="4740005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0,3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0" name="Rektangel 19"/>
          <p:cNvSpPr/>
          <p:nvPr/>
        </p:nvSpPr>
        <p:spPr>
          <a:xfrm>
            <a:off x="4126395" y="4740005"/>
            <a:ext cx="672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30 </a:t>
            </a:r>
            <a:r>
              <a:rPr lang="sv-SE" dirty="0">
                <a:cs typeface="Bradley Hand Bold"/>
              </a:rPr>
              <a:t>%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AD7E0D75-DB99-947E-4CE5-CF24AE88BCC4}"/>
              </a:ext>
            </a:extLst>
          </p:cNvPr>
          <p:cNvSpPr/>
          <p:nvPr/>
        </p:nvSpPr>
        <p:spPr>
          <a:xfrm>
            <a:off x="251173" y="145886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7C63C6E5-5F12-A78F-4B80-7E4139799025}"/>
              </a:ext>
            </a:extLst>
          </p:cNvPr>
          <p:cNvSpPr/>
          <p:nvPr/>
        </p:nvSpPr>
        <p:spPr>
          <a:xfrm>
            <a:off x="1741781" y="3119121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Stolpdiagram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A00EA24D-0206-5A32-9778-B49158F30781}"/>
              </a:ext>
            </a:extLst>
          </p:cNvPr>
          <p:cNvSpPr/>
          <p:nvPr/>
        </p:nvSpPr>
        <p:spPr>
          <a:xfrm>
            <a:off x="1445507" y="3689819"/>
            <a:ext cx="3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B3CF464-4F1A-5842-8FE8-4E074D7FD323}"/>
              </a:ext>
            </a:extLst>
          </p:cNvPr>
          <p:cNvSpPr/>
          <p:nvPr/>
        </p:nvSpPr>
        <p:spPr>
          <a:xfrm>
            <a:off x="1748647" y="3683736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8 bilar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61207A6C-5344-368C-EEBC-9CBB44AB31B0}"/>
              </a:ext>
            </a:extLst>
          </p:cNvPr>
          <p:cNvSpPr/>
          <p:nvPr/>
        </p:nvSpPr>
        <p:spPr>
          <a:xfrm>
            <a:off x="1445507" y="4162743"/>
            <a:ext cx="380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76004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  <p:bldP spid="11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AF0D5135-4413-1748-A907-1A5E2E0ED061}"/>
              </a:ext>
            </a:extLst>
          </p:cNvPr>
          <p:cNvSpPr/>
          <p:nvPr/>
        </p:nvSpPr>
        <p:spPr>
          <a:xfrm>
            <a:off x="251173" y="145886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C03FD0-7BDD-3840-9B30-411533D5FFCE}"/>
              </a:ext>
            </a:extLst>
          </p:cNvPr>
          <p:cNvSpPr/>
          <p:nvPr/>
        </p:nvSpPr>
        <p:spPr>
          <a:xfrm>
            <a:off x="549207" y="692372"/>
            <a:ext cx="48030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</a:rPr>
              <a:t>En höstvecka i skolan mätte eleverna hur många millimeter (mm) det regnade varje skoldag. </a:t>
            </a:r>
          </a:p>
          <a:p>
            <a:r>
              <a:rPr lang="sv-SE" dirty="0">
                <a:latin typeface="+mn-lt"/>
              </a:rPr>
              <a:t>Diagrammet visar resultatet. </a:t>
            </a: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552F3857-8B53-0D46-B689-7EB2DE1A196E}"/>
              </a:ext>
            </a:extLst>
          </p:cNvPr>
          <p:cNvSpPr/>
          <p:nvPr/>
        </p:nvSpPr>
        <p:spPr>
          <a:xfrm>
            <a:off x="2215612" y="4243873"/>
            <a:ext cx="4712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259EE987-5909-924B-9E80-777D550ADCCD}"/>
              </a:ext>
            </a:extLst>
          </p:cNvPr>
          <p:cNvSpPr/>
          <p:nvPr/>
        </p:nvSpPr>
        <p:spPr>
          <a:xfrm>
            <a:off x="2588626" y="4243873"/>
            <a:ext cx="3126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Stapeldiagram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76F275-A9C3-C44F-87E3-287770983382}"/>
              </a:ext>
            </a:extLst>
          </p:cNvPr>
          <p:cNvSpPr/>
          <p:nvPr/>
        </p:nvSpPr>
        <p:spPr>
          <a:xfrm>
            <a:off x="2223645" y="4721366"/>
            <a:ext cx="627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 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7635703C-FF2A-0842-BB00-EDDE37075EDF}"/>
              </a:ext>
            </a:extLst>
          </p:cNvPr>
          <p:cNvSpPr/>
          <p:nvPr/>
        </p:nvSpPr>
        <p:spPr>
          <a:xfrm>
            <a:off x="1064513" y="5652397"/>
            <a:ext cx="806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</a:t>
            </a:r>
            <a:endParaRPr lang="sv-SE" dirty="0"/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CD7E6B01-0B5B-D349-AD31-4855F40D12DE}"/>
              </a:ext>
            </a:extLst>
          </p:cNvPr>
          <p:cNvSpPr/>
          <p:nvPr/>
        </p:nvSpPr>
        <p:spPr>
          <a:xfrm>
            <a:off x="1871364" y="5677013"/>
            <a:ext cx="6551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Det är ett stapeldiagram.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E1B0A36B-E51D-7A41-BDFF-18976D648632}"/>
              </a:ext>
            </a:extLst>
          </p:cNvPr>
          <p:cNvSpPr/>
          <p:nvPr/>
        </p:nvSpPr>
        <p:spPr>
          <a:xfrm>
            <a:off x="831141" y="3170279"/>
            <a:ext cx="8269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</a:rPr>
              <a:t>b) Hur mycket regnade det sammanlagt under veckan?  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CD651B0F-40AF-6D4B-AB76-BF2F98A15190}"/>
              </a:ext>
            </a:extLst>
          </p:cNvPr>
          <p:cNvSpPr/>
          <p:nvPr/>
        </p:nvSpPr>
        <p:spPr>
          <a:xfrm>
            <a:off x="2596659" y="4716459"/>
            <a:ext cx="2381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Sammanlagt: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13122891-71E2-CB4B-8E7E-7EA9D1086D64}"/>
              </a:ext>
            </a:extLst>
          </p:cNvPr>
          <p:cNvSpPr/>
          <p:nvPr/>
        </p:nvSpPr>
        <p:spPr>
          <a:xfrm>
            <a:off x="6394692" y="4716459"/>
            <a:ext cx="1854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36 mm</a:t>
            </a:r>
          </a:p>
        </p:txBody>
      </p:sp>
      <p:sp>
        <p:nvSpPr>
          <p:cNvPr id="41" name="Rektangel 40">
            <a:extLst>
              <a:ext uri="{FF2B5EF4-FFF2-40B4-BE49-F238E27FC236}">
                <a16:creationId xmlns:a16="http://schemas.microsoft.com/office/drawing/2014/main" id="{EDA42498-BB75-B74C-A31E-7AF723C7B52F}"/>
              </a:ext>
            </a:extLst>
          </p:cNvPr>
          <p:cNvSpPr/>
          <p:nvPr/>
        </p:nvSpPr>
        <p:spPr>
          <a:xfrm>
            <a:off x="1864502" y="6096564"/>
            <a:ext cx="55753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Det regnade 36 mm sammanlagt.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1BBD238-E860-7B41-8DAD-52DF15F26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369" y="84372"/>
            <a:ext cx="3477458" cy="2678583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9C3F47E3-4816-D549-806B-0659E16B37E3}"/>
              </a:ext>
            </a:extLst>
          </p:cNvPr>
          <p:cNvSpPr/>
          <p:nvPr/>
        </p:nvSpPr>
        <p:spPr>
          <a:xfrm>
            <a:off x="4107904" y="4716459"/>
            <a:ext cx="3214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(13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8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9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6) mm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53FE4FA1-2140-D54F-BC56-77FB9C49882B}"/>
              </a:ext>
            </a:extLst>
          </p:cNvPr>
          <p:cNvSpPr/>
          <p:nvPr/>
        </p:nvSpPr>
        <p:spPr>
          <a:xfrm>
            <a:off x="831141" y="2664036"/>
            <a:ext cx="7744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</a:rPr>
              <a:t>a) Vilken sorts diagram är det här?  </a:t>
            </a:r>
          </a:p>
        </p:txBody>
      </p:sp>
    </p:spTree>
    <p:extLst>
      <p:ext uri="{BB962C8B-B14F-4D97-AF65-F5344CB8AC3E}">
        <p14:creationId xmlns:p14="http://schemas.microsoft.com/office/powerpoint/2010/main" val="367239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2" grpId="0"/>
      <p:bldP spid="33" grpId="0"/>
      <p:bldP spid="34" grpId="0"/>
      <p:bldP spid="36" grpId="0"/>
      <p:bldP spid="37" grpId="0"/>
      <p:bldP spid="29" grpId="0"/>
      <p:bldP spid="38" grpId="0"/>
      <p:bldP spid="40" grpId="0"/>
      <p:bldP spid="41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AF0D5135-4413-1748-A907-1A5E2E0ED061}"/>
              </a:ext>
            </a:extLst>
          </p:cNvPr>
          <p:cNvSpPr/>
          <p:nvPr/>
        </p:nvSpPr>
        <p:spPr>
          <a:xfrm>
            <a:off x="134360" y="145378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C03FD0-7BDD-3840-9B30-411533D5FFCE}"/>
              </a:ext>
            </a:extLst>
          </p:cNvPr>
          <p:cNvSpPr/>
          <p:nvPr/>
        </p:nvSpPr>
        <p:spPr>
          <a:xfrm>
            <a:off x="78598" y="691298"/>
            <a:ext cx="42685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</a:rPr>
              <a:t>Diagrammet visar hur temperaturen ändrades under en dag i maj.</a:t>
            </a:r>
          </a:p>
          <a:p>
            <a:endParaRPr lang="sv-SE" dirty="0"/>
          </a:p>
          <a:p>
            <a:r>
              <a:rPr lang="sv-SE" dirty="0"/>
              <a:t>a) Vad kallas den här sortens diagram?</a:t>
            </a:r>
          </a:p>
          <a:p>
            <a:r>
              <a:rPr lang="sv-SE" dirty="0"/>
              <a:t>b) Vilken var temperaturen klockan 09.00? </a:t>
            </a:r>
          </a:p>
          <a:p>
            <a:r>
              <a:rPr lang="sv-SE" dirty="0"/>
              <a:t>c) Med hur många grader sjönk </a:t>
            </a:r>
          </a:p>
          <a:p>
            <a:r>
              <a:rPr lang="sv-SE" dirty="0"/>
              <a:t>    temperaturen från 12.00 till 18.00? </a:t>
            </a:r>
          </a:p>
          <a:p>
            <a:endParaRPr lang="sv-SE" dirty="0">
              <a:latin typeface="+mn-lt"/>
            </a:endParaRP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552F3857-8B53-0D46-B689-7EB2DE1A196E}"/>
              </a:ext>
            </a:extLst>
          </p:cNvPr>
          <p:cNvSpPr/>
          <p:nvPr/>
        </p:nvSpPr>
        <p:spPr>
          <a:xfrm>
            <a:off x="551477" y="3516007"/>
            <a:ext cx="627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 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259EE987-5909-924B-9E80-777D550ADCCD}"/>
              </a:ext>
            </a:extLst>
          </p:cNvPr>
          <p:cNvSpPr/>
          <p:nvPr/>
        </p:nvSpPr>
        <p:spPr>
          <a:xfrm>
            <a:off x="1003111" y="3513470"/>
            <a:ext cx="1152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10 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76F275-A9C3-C44F-87E3-287770983382}"/>
              </a:ext>
            </a:extLst>
          </p:cNvPr>
          <p:cNvSpPr/>
          <p:nvPr/>
        </p:nvSpPr>
        <p:spPr>
          <a:xfrm>
            <a:off x="551477" y="4092397"/>
            <a:ext cx="4201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c)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7635703C-FF2A-0842-BB00-EDDE37075EDF}"/>
              </a:ext>
            </a:extLst>
          </p:cNvPr>
          <p:cNvSpPr/>
          <p:nvPr/>
        </p:nvSpPr>
        <p:spPr>
          <a:xfrm>
            <a:off x="551477" y="5453887"/>
            <a:ext cx="46468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 	a) Det kallas linjediagram.</a:t>
            </a:r>
          </a:p>
          <a:p>
            <a:r>
              <a:rPr lang="sv-SE" dirty="0">
                <a:latin typeface="Bradley Hand" pitchFamily="2" charset="77"/>
              </a:rPr>
              <a:t>		b) Temperaturen var 10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C.</a:t>
            </a:r>
          </a:p>
          <a:p>
            <a:r>
              <a:rPr lang="sv-SE" dirty="0">
                <a:latin typeface="Bradley Hand" pitchFamily="2" charset="77"/>
              </a:rPr>
              <a:t>		c)  Temperaturen sjönk med 4 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C. 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CD651B0F-40AF-6D4B-AB76-BF2F98A15190}"/>
              </a:ext>
            </a:extLst>
          </p:cNvPr>
          <p:cNvSpPr/>
          <p:nvPr/>
        </p:nvSpPr>
        <p:spPr>
          <a:xfrm>
            <a:off x="817036" y="4723632"/>
            <a:ext cx="1610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(15 </a:t>
            </a:r>
            <a:r>
              <a:rPr lang="sv-SE" dirty="0"/>
              <a:t>– </a:t>
            </a:r>
            <a:r>
              <a:rPr lang="sv-SE" dirty="0">
                <a:latin typeface="Bradley Hand" pitchFamily="2" charset="77"/>
              </a:rPr>
              <a:t>11)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13122891-71E2-CB4B-8E7E-7EA9D1086D64}"/>
              </a:ext>
            </a:extLst>
          </p:cNvPr>
          <p:cNvSpPr/>
          <p:nvPr/>
        </p:nvSpPr>
        <p:spPr>
          <a:xfrm>
            <a:off x="2240289" y="4723632"/>
            <a:ext cx="817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4 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3F49596-3312-0A42-9B2D-631F4EE6B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887" y="445218"/>
            <a:ext cx="4690753" cy="2788329"/>
          </a:xfrm>
          <a:prstGeom prst="rect">
            <a:avLst/>
          </a:prstGeom>
        </p:spPr>
      </p:pic>
      <p:cxnSp>
        <p:nvCxnSpPr>
          <p:cNvPr id="15" name="Rak 14">
            <a:extLst>
              <a:ext uri="{FF2B5EF4-FFF2-40B4-BE49-F238E27FC236}">
                <a16:creationId xmlns:a16="http://schemas.microsoft.com/office/drawing/2014/main" id="{163D944D-54FC-0C44-B1C3-3B30530219DD}"/>
              </a:ext>
            </a:extLst>
          </p:cNvPr>
          <p:cNvCxnSpPr>
            <a:cxnSpLocks/>
          </p:cNvCxnSpPr>
          <p:nvPr/>
        </p:nvCxnSpPr>
        <p:spPr>
          <a:xfrm flipV="1">
            <a:off x="5650557" y="1760400"/>
            <a:ext cx="0" cy="114787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Rak 15">
            <a:extLst>
              <a:ext uri="{FF2B5EF4-FFF2-40B4-BE49-F238E27FC236}">
                <a16:creationId xmlns:a16="http://schemas.microsoft.com/office/drawing/2014/main" id="{8EAD71B3-3E28-F74A-AC65-756D07DD2716}"/>
              </a:ext>
            </a:extLst>
          </p:cNvPr>
          <p:cNvCxnSpPr>
            <a:cxnSpLocks/>
          </p:cNvCxnSpPr>
          <p:nvPr/>
        </p:nvCxnSpPr>
        <p:spPr>
          <a:xfrm>
            <a:off x="4743500" y="1732023"/>
            <a:ext cx="90705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Grupp 16">
            <a:extLst>
              <a:ext uri="{FF2B5EF4-FFF2-40B4-BE49-F238E27FC236}">
                <a16:creationId xmlns:a16="http://schemas.microsoft.com/office/drawing/2014/main" id="{55CFD5F4-68DC-9544-B7C5-4C1C588DC701}"/>
              </a:ext>
            </a:extLst>
          </p:cNvPr>
          <p:cNvGrpSpPr/>
          <p:nvPr/>
        </p:nvGrpSpPr>
        <p:grpSpPr>
          <a:xfrm>
            <a:off x="4173077" y="2908276"/>
            <a:ext cx="2954960" cy="1599696"/>
            <a:chOff x="-143292" y="3031168"/>
            <a:chExt cx="2954960" cy="1599696"/>
          </a:xfrm>
        </p:grpSpPr>
        <p:sp>
          <p:nvSpPr>
            <p:cNvPr id="18" name="Rektangel 17">
              <a:extLst>
                <a:ext uri="{FF2B5EF4-FFF2-40B4-BE49-F238E27FC236}">
                  <a16:creationId xmlns:a16="http://schemas.microsoft.com/office/drawing/2014/main" id="{109A0401-DDA6-144E-99D9-9B8ACC07B784}"/>
                </a:ext>
              </a:extLst>
            </p:cNvPr>
            <p:cNvSpPr/>
            <p:nvPr/>
          </p:nvSpPr>
          <p:spPr>
            <a:xfrm>
              <a:off x="-143292" y="4261532"/>
              <a:ext cx="2954960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8E2503"/>
              </a:solidFill>
            </a:ln>
          </p:spPr>
          <p:txBody>
            <a:bodyPr wrap="square">
              <a:spAutoFit/>
            </a:bodyPr>
            <a:lstStyle/>
            <a:p>
              <a:r>
                <a:rPr lang="sv-SE" dirty="0"/>
                <a:t>Följ den streckade linjen</a:t>
              </a:r>
            </a:p>
          </p:txBody>
        </p:sp>
        <p:cxnSp>
          <p:nvCxnSpPr>
            <p:cNvPr id="19" name="Rak pil 18">
              <a:extLst>
                <a:ext uri="{FF2B5EF4-FFF2-40B4-BE49-F238E27FC236}">
                  <a16:creationId xmlns:a16="http://schemas.microsoft.com/office/drawing/2014/main" id="{7D0B31B6-5167-494D-93D8-693610E21560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V="1">
              <a:off x="1334188" y="3031168"/>
              <a:ext cx="0" cy="1230364"/>
            </a:xfrm>
            <a:prstGeom prst="straightConnector1">
              <a:avLst/>
            </a:prstGeom>
            <a:ln w="19050">
              <a:solidFill>
                <a:srgbClr val="8E250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Rak 29">
            <a:extLst>
              <a:ext uri="{FF2B5EF4-FFF2-40B4-BE49-F238E27FC236}">
                <a16:creationId xmlns:a16="http://schemas.microsoft.com/office/drawing/2014/main" id="{4591CF0E-2273-044F-AB43-F7036B12BDBE}"/>
              </a:ext>
            </a:extLst>
          </p:cNvPr>
          <p:cNvCxnSpPr>
            <a:cxnSpLocks/>
          </p:cNvCxnSpPr>
          <p:nvPr/>
        </p:nvCxnSpPr>
        <p:spPr>
          <a:xfrm flipV="1">
            <a:off x="6328737" y="1183385"/>
            <a:ext cx="0" cy="172489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Rak 30">
            <a:extLst>
              <a:ext uri="{FF2B5EF4-FFF2-40B4-BE49-F238E27FC236}">
                <a16:creationId xmlns:a16="http://schemas.microsoft.com/office/drawing/2014/main" id="{D7F02E12-F6B4-994B-98F3-EECEAF0D223A}"/>
              </a:ext>
            </a:extLst>
          </p:cNvPr>
          <p:cNvCxnSpPr>
            <a:cxnSpLocks/>
          </p:cNvCxnSpPr>
          <p:nvPr/>
        </p:nvCxnSpPr>
        <p:spPr>
          <a:xfrm>
            <a:off x="4743500" y="1183385"/>
            <a:ext cx="158523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ak 34">
            <a:extLst>
              <a:ext uri="{FF2B5EF4-FFF2-40B4-BE49-F238E27FC236}">
                <a16:creationId xmlns:a16="http://schemas.microsoft.com/office/drawing/2014/main" id="{AE7CD49D-66C9-5049-B3CC-199CD3D01B85}"/>
              </a:ext>
            </a:extLst>
          </p:cNvPr>
          <p:cNvCxnSpPr>
            <a:cxnSpLocks/>
          </p:cNvCxnSpPr>
          <p:nvPr/>
        </p:nvCxnSpPr>
        <p:spPr>
          <a:xfrm flipV="1">
            <a:off x="7669857" y="1596966"/>
            <a:ext cx="0" cy="131130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Rak 38">
            <a:extLst>
              <a:ext uri="{FF2B5EF4-FFF2-40B4-BE49-F238E27FC236}">
                <a16:creationId xmlns:a16="http://schemas.microsoft.com/office/drawing/2014/main" id="{E26A2F4A-6EB8-E54E-98FB-0887CC64FF0A}"/>
              </a:ext>
            </a:extLst>
          </p:cNvPr>
          <p:cNvCxnSpPr>
            <a:cxnSpLocks/>
          </p:cNvCxnSpPr>
          <p:nvPr/>
        </p:nvCxnSpPr>
        <p:spPr>
          <a:xfrm>
            <a:off x="4743500" y="1625541"/>
            <a:ext cx="292635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ktangel 41">
            <a:extLst>
              <a:ext uri="{FF2B5EF4-FFF2-40B4-BE49-F238E27FC236}">
                <a16:creationId xmlns:a16="http://schemas.microsoft.com/office/drawing/2014/main" id="{0162E316-EE9E-1943-B337-D92C1D3D325B}"/>
              </a:ext>
            </a:extLst>
          </p:cNvPr>
          <p:cNvSpPr/>
          <p:nvPr/>
        </p:nvSpPr>
        <p:spPr>
          <a:xfrm>
            <a:off x="899828" y="4069735"/>
            <a:ext cx="1251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12.00: </a:t>
            </a: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E7E3DC5F-40A6-6849-B928-B00F61B406ED}"/>
              </a:ext>
            </a:extLst>
          </p:cNvPr>
          <p:cNvSpPr/>
          <p:nvPr/>
        </p:nvSpPr>
        <p:spPr>
          <a:xfrm>
            <a:off x="1641440" y="4068755"/>
            <a:ext cx="716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15 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8270D6C3-4CB5-2E41-A509-959435BABC70}"/>
              </a:ext>
            </a:extLst>
          </p:cNvPr>
          <p:cNvSpPr/>
          <p:nvPr/>
        </p:nvSpPr>
        <p:spPr>
          <a:xfrm>
            <a:off x="899828" y="4404555"/>
            <a:ext cx="1257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18.00: 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FD45E8E9-8CAF-EC47-8BCD-3E1E421D8FB4}"/>
              </a:ext>
            </a:extLst>
          </p:cNvPr>
          <p:cNvSpPr/>
          <p:nvPr/>
        </p:nvSpPr>
        <p:spPr>
          <a:xfrm>
            <a:off x="1638035" y="4405715"/>
            <a:ext cx="789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11 </a:t>
            </a:r>
            <a:r>
              <a:rPr lang="sv-SE" baseline="30000" dirty="0">
                <a:latin typeface="Bradley Hand" pitchFamily="2" charset="77"/>
              </a:rPr>
              <a:t>∘</a:t>
            </a:r>
            <a:r>
              <a:rPr lang="sv-SE" dirty="0">
                <a:latin typeface="Bradley Hand" pitchFamily="2" charset="77"/>
              </a:rPr>
              <a:t>C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88E12AF3-121C-FDA4-54ED-77DF7BEB6F3E}"/>
              </a:ext>
            </a:extLst>
          </p:cNvPr>
          <p:cNvSpPr/>
          <p:nvPr/>
        </p:nvSpPr>
        <p:spPr>
          <a:xfrm>
            <a:off x="551477" y="2999622"/>
            <a:ext cx="627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  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D6F036BF-087B-0E3A-A879-4D96C9DCA37F}"/>
              </a:ext>
            </a:extLst>
          </p:cNvPr>
          <p:cNvSpPr/>
          <p:nvPr/>
        </p:nvSpPr>
        <p:spPr>
          <a:xfrm>
            <a:off x="971642" y="2999622"/>
            <a:ext cx="1612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Linjediagram</a:t>
            </a:r>
          </a:p>
        </p:txBody>
      </p:sp>
    </p:spTree>
    <p:extLst>
      <p:ext uri="{BB962C8B-B14F-4D97-AF65-F5344CB8AC3E}">
        <p14:creationId xmlns:p14="http://schemas.microsoft.com/office/powerpoint/2010/main" val="181180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2" grpId="0"/>
      <p:bldP spid="33" grpId="0"/>
      <p:bldP spid="34" grpId="0"/>
      <p:bldP spid="36" grpId="0"/>
      <p:bldP spid="38" grpId="0"/>
      <p:bldP spid="40" grpId="0"/>
      <p:bldP spid="42" grpId="0"/>
      <p:bldP spid="43" grpId="0"/>
      <p:bldP spid="44" grpId="0"/>
      <p:bldP spid="45" grpId="0"/>
      <p:bldP spid="28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AF0D5135-4413-1748-A907-1A5E2E0ED061}"/>
              </a:ext>
            </a:extLst>
          </p:cNvPr>
          <p:cNvSpPr/>
          <p:nvPr/>
        </p:nvSpPr>
        <p:spPr>
          <a:xfrm>
            <a:off x="197935" y="165523"/>
            <a:ext cx="99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C03FD0-7BDD-3840-9B30-411533D5FFCE}"/>
              </a:ext>
            </a:extLst>
          </p:cNvPr>
          <p:cNvSpPr/>
          <p:nvPr/>
        </p:nvSpPr>
        <p:spPr>
          <a:xfrm>
            <a:off x="645206" y="585739"/>
            <a:ext cx="43255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Diagrammet visar antalet elever på </a:t>
            </a:r>
            <a:r>
              <a:rPr lang="sv-SE" dirty="0" err="1"/>
              <a:t>Persboskolan</a:t>
            </a:r>
            <a:r>
              <a:rPr lang="sv-SE" dirty="0"/>
              <a:t> från 2015 till 2020.</a:t>
            </a:r>
          </a:p>
          <a:p>
            <a:endParaRPr lang="sv-SE" dirty="0"/>
          </a:p>
          <a:p>
            <a:r>
              <a:rPr lang="sv-SE" dirty="0"/>
              <a:t>a) Vilket år fanns det 300 elever på skolan? </a:t>
            </a:r>
          </a:p>
          <a:p>
            <a:r>
              <a:rPr lang="sv-SE" dirty="0"/>
              <a:t>b) Hur mycket ökade antalet elever från  </a:t>
            </a:r>
          </a:p>
          <a:p>
            <a:r>
              <a:rPr lang="sv-SE" dirty="0"/>
              <a:t>      2016 till 2018?  </a:t>
            </a: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552F3857-8B53-0D46-B689-7EB2DE1A196E}"/>
              </a:ext>
            </a:extLst>
          </p:cNvPr>
          <p:cNvSpPr/>
          <p:nvPr/>
        </p:nvSpPr>
        <p:spPr>
          <a:xfrm>
            <a:off x="693492" y="2672573"/>
            <a:ext cx="627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 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259EE987-5909-924B-9E80-777D550ADCCD}"/>
              </a:ext>
            </a:extLst>
          </p:cNvPr>
          <p:cNvSpPr/>
          <p:nvPr/>
        </p:nvSpPr>
        <p:spPr>
          <a:xfrm>
            <a:off x="1034170" y="2667587"/>
            <a:ext cx="1152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2017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76F275-A9C3-C44F-87E3-287770983382}"/>
              </a:ext>
            </a:extLst>
          </p:cNvPr>
          <p:cNvSpPr/>
          <p:nvPr/>
        </p:nvSpPr>
        <p:spPr>
          <a:xfrm>
            <a:off x="693492" y="3137427"/>
            <a:ext cx="627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 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7635703C-FF2A-0842-BB00-EDDE37075EDF}"/>
              </a:ext>
            </a:extLst>
          </p:cNvPr>
          <p:cNvSpPr/>
          <p:nvPr/>
        </p:nvSpPr>
        <p:spPr>
          <a:xfrm>
            <a:off x="745976" y="4595728"/>
            <a:ext cx="1319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 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CD7E6B01-0B5B-D349-AD31-4855F40D12DE}"/>
              </a:ext>
            </a:extLst>
          </p:cNvPr>
          <p:cNvSpPr/>
          <p:nvPr/>
        </p:nvSpPr>
        <p:spPr>
          <a:xfrm>
            <a:off x="1552828" y="4620344"/>
            <a:ext cx="6551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År 2017 fanns det 300 elever.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CD651B0F-40AF-6D4B-AB76-BF2F98A15190}"/>
              </a:ext>
            </a:extLst>
          </p:cNvPr>
          <p:cNvSpPr/>
          <p:nvPr/>
        </p:nvSpPr>
        <p:spPr>
          <a:xfrm>
            <a:off x="1007178" y="3128881"/>
            <a:ext cx="1152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2016: 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13122891-71E2-CB4B-8E7E-7EA9D1086D64}"/>
              </a:ext>
            </a:extLst>
          </p:cNvPr>
          <p:cNvSpPr/>
          <p:nvPr/>
        </p:nvSpPr>
        <p:spPr>
          <a:xfrm>
            <a:off x="1736798" y="3124421"/>
            <a:ext cx="1854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260 elever</a:t>
            </a:r>
          </a:p>
        </p:txBody>
      </p:sp>
      <p:sp>
        <p:nvSpPr>
          <p:cNvPr id="41" name="Rektangel 40">
            <a:extLst>
              <a:ext uri="{FF2B5EF4-FFF2-40B4-BE49-F238E27FC236}">
                <a16:creationId xmlns:a16="http://schemas.microsoft.com/office/drawing/2014/main" id="{EDA42498-BB75-B74C-A31E-7AF723C7B52F}"/>
              </a:ext>
            </a:extLst>
          </p:cNvPr>
          <p:cNvSpPr/>
          <p:nvPr/>
        </p:nvSpPr>
        <p:spPr>
          <a:xfrm>
            <a:off x="1552828" y="5016897"/>
            <a:ext cx="5977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Antalet ökade med 70 elever.</a:t>
            </a:r>
          </a:p>
        </p:txBody>
      </p:sp>
      <p:grpSp>
        <p:nvGrpSpPr>
          <p:cNvPr id="17" name="Grupp 16">
            <a:extLst>
              <a:ext uri="{FF2B5EF4-FFF2-40B4-BE49-F238E27FC236}">
                <a16:creationId xmlns:a16="http://schemas.microsoft.com/office/drawing/2014/main" id="{5C7F049B-E438-6444-8681-B5CE0ED88527}"/>
              </a:ext>
            </a:extLst>
          </p:cNvPr>
          <p:cNvGrpSpPr/>
          <p:nvPr/>
        </p:nvGrpSpPr>
        <p:grpSpPr>
          <a:xfrm>
            <a:off x="5615133" y="396356"/>
            <a:ext cx="3477662" cy="4718231"/>
            <a:chOff x="1094338" y="397433"/>
            <a:chExt cx="3477662" cy="4718231"/>
          </a:xfrm>
        </p:grpSpPr>
        <p:grpSp>
          <p:nvGrpSpPr>
            <p:cNvPr id="18" name="Grupp 17">
              <a:extLst>
                <a:ext uri="{FF2B5EF4-FFF2-40B4-BE49-F238E27FC236}">
                  <a16:creationId xmlns:a16="http://schemas.microsoft.com/office/drawing/2014/main" id="{3941E126-D7E8-7348-BB5B-584823F446C7}"/>
                </a:ext>
              </a:extLst>
            </p:cNvPr>
            <p:cNvGrpSpPr/>
            <p:nvPr/>
          </p:nvGrpSpPr>
          <p:grpSpPr>
            <a:xfrm>
              <a:off x="1094338" y="397433"/>
              <a:ext cx="3477662" cy="4718231"/>
              <a:chOff x="1094338" y="397433"/>
              <a:chExt cx="3477662" cy="4718231"/>
            </a:xfrm>
          </p:grpSpPr>
          <p:pic>
            <p:nvPicPr>
              <p:cNvPr id="26" name="Bildobjekt 25">
                <a:extLst>
                  <a:ext uri="{FF2B5EF4-FFF2-40B4-BE49-F238E27FC236}">
                    <a16:creationId xmlns:a16="http://schemas.microsoft.com/office/drawing/2014/main" id="{2F1AF053-CE46-5F4A-90DC-137EFA4432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94338" y="397433"/>
                <a:ext cx="3477662" cy="4718231"/>
              </a:xfrm>
              <a:prstGeom prst="rect">
                <a:avLst/>
              </a:prstGeom>
            </p:spPr>
          </p:pic>
          <p:pic>
            <p:nvPicPr>
              <p:cNvPr id="27" name="Bildobjekt 26">
                <a:extLst>
                  <a:ext uri="{FF2B5EF4-FFF2-40B4-BE49-F238E27FC236}">
                    <a16:creationId xmlns:a16="http://schemas.microsoft.com/office/drawing/2014/main" id="{15C6905B-8972-AB46-8707-82810A48EF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22975" t="12436" r="16143" b="23634"/>
              <a:stretch/>
            </p:blipFill>
            <p:spPr>
              <a:xfrm>
                <a:off x="2097051" y="2424181"/>
                <a:ext cx="1830545" cy="1812837"/>
              </a:xfrm>
              <a:prstGeom prst="rect">
                <a:avLst/>
              </a:prstGeom>
            </p:spPr>
          </p:pic>
          <p:pic>
            <p:nvPicPr>
              <p:cNvPr id="28" name="Bildobjekt 27">
                <a:extLst>
                  <a:ext uri="{FF2B5EF4-FFF2-40B4-BE49-F238E27FC236}">
                    <a16:creationId xmlns:a16="http://schemas.microsoft.com/office/drawing/2014/main" id="{164EC057-1F4C-E941-AC03-CE1C7CB080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22975" t="23727" r="16143" b="24719"/>
              <a:stretch/>
            </p:blipFill>
            <p:spPr>
              <a:xfrm>
                <a:off x="2097050" y="925723"/>
                <a:ext cx="1830545" cy="1498459"/>
              </a:xfrm>
              <a:prstGeom prst="rect">
                <a:avLst/>
              </a:prstGeom>
            </p:spPr>
          </p:pic>
        </p:grpSp>
        <p:grpSp>
          <p:nvGrpSpPr>
            <p:cNvPr id="19" name="Grupp 18">
              <a:extLst>
                <a:ext uri="{FF2B5EF4-FFF2-40B4-BE49-F238E27FC236}">
                  <a16:creationId xmlns:a16="http://schemas.microsoft.com/office/drawing/2014/main" id="{AD4BD80C-26E5-6340-B262-B8186973758A}"/>
                </a:ext>
              </a:extLst>
            </p:cNvPr>
            <p:cNvGrpSpPr/>
            <p:nvPr/>
          </p:nvGrpSpPr>
          <p:grpSpPr>
            <a:xfrm>
              <a:off x="2382368" y="924118"/>
              <a:ext cx="1528729" cy="2716755"/>
              <a:chOff x="6562493" y="924118"/>
              <a:chExt cx="1528729" cy="2716755"/>
            </a:xfrm>
          </p:grpSpPr>
          <p:cxnSp>
            <p:nvCxnSpPr>
              <p:cNvPr id="20" name="Rak 19">
                <a:extLst>
                  <a:ext uri="{FF2B5EF4-FFF2-40B4-BE49-F238E27FC236}">
                    <a16:creationId xmlns:a16="http://schemas.microsoft.com/office/drawing/2014/main" id="{B2BA81C3-C251-854B-8117-31F053E875EB}"/>
                  </a:ext>
                </a:extLst>
              </p:cNvPr>
              <p:cNvCxnSpPr/>
              <p:nvPr/>
            </p:nvCxnSpPr>
            <p:spPr>
              <a:xfrm flipV="1">
                <a:off x="6562493" y="2709746"/>
                <a:ext cx="317809" cy="93112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Rak 20">
                <a:extLst>
                  <a:ext uri="{FF2B5EF4-FFF2-40B4-BE49-F238E27FC236}">
                    <a16:creationId xmlns:a16="http://schemas.microsoft.com/office/drawing/2014/main" id="{1B344D4E-37D7-0943-A12A-B5C29E957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0302" y="2118733"/>
                <a:ext cx="301083" cy="59101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Rak 21">
                <a:extLst>
                  <a:ext uri="{FF2B5EF4-FFF2-40B4-BE49-F238E27FC236}">
                    <a16:creationId xmlns:a16="http://schemas.microsoft.com/office/drawing/2014/main" id="{95B8CCBD-1C91-BA4B-AA55-5C65748FCC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75809" y="1667770"/>
                <a:ext cx="306659" cy="46556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Rak 22">
                <a:extLst>
                  <a:ext uri="{FF2B5EF4-FFF2-40B4-BE49-F238E27FC236}">
                    <a16:creationId xmlns:a16="http://schemas.microsoft.com/office/drawing/2014/main" id="{8A46F749-8307-444C-9DB2-10D0AD4144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82468" y="1674952"/>
                <a:ext cx="293388" cy="12610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Rak 23">
                <a:extLst>
                  <a:ext uri="{FF2B5EF4-FFF2-40B4-BE49-F238E27FC236}">
                    <a16:creationId xmlns:a16="http://schemas.microsoft.com/office/drawing/2014/main" id="{6FC4787E-4826-6542-81D5-A67D8A03A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5856" y="924118"/>
                <a:ext cx="315366" cy="89353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0" name="Rak 29">
            <a:extLst>
              <a:ext uri="{FF2B5EF4-FFF2-40B4-BE49-F238E27FC236}">
                <a16:creationId xmlns:a16="http://schemas.microsoft.com/office/drawing/2014/main" id="{2290EBDD-76D2-7D47-897C-02440F044983}"/>
              </a:ext>
            </a:extLst>
          </p:cNvPr>
          <p:cNvCxnSpPr>
            <a:cxnSpLocks/>
          </p:cNvCxnSpPr>
          <p:nvPr/>
        </p:nvCxnSpPr>
        <p:spPr>
          <a:xfrm flipV="1">
            <a:off x="7519620" y="2117656"/>
            <a:ext cx="14047" cy="21182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Rak 30">
            <a:extLst>
              <a:ext uri="{FF2B5EF4-FFF2-40B4-BE49-F238E27FC236}">
                <a16:creationId xmlns:a16="http://schemas.microsoft.com/office/drawing/2014/main" id="{88F194B7-14DB-A749-BD13-6FEB4359C660}"/>
              </a:ext>
            </a:extLst>
          </p:cNvPr>
          <p:cNvCxnSpPr>
            <a:cxnSpLocks/>
          </p:cNvCxnSpPr>
          <p:nvPr/>
        </p:nvCxnSpPr>
        <p:spPr>
          <a:xfrm>
            <a:off x="6626610" y="2129169"/>
            <a:ext cx="90705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ktangel 43">
            <a:extLst>
              <a:ext uri="{FF2B5EF4-FFF2-40B4-BE49-F238E27FC236}">
                <a16:creationId xmlns:a16="http://schemas.microsoft.com/office/drawing/2014/main" id="{F22390F2-A3E4-6B4C-B640-80C968729864}"/>
              </a:ext>
            </a:extLst>
          </p:cNvPr>
          <p:cNvSpPr/>
          <p:nvPr/>
        </p:nvSpPr>
        <p:spPr>
          <a:xfrm>
            <a:off x="1012910" y="3454485"/>
            <a:ext cx="1152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2018: 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A3580AB2-0F50-8843-8D9B-729C1F5D0838}"/>
              </a:ext>
            </a:extLst>
          </p:cNvPr>
          <p:cNvSpPr/>
          <p:nvPr/>
        </p:nvSpPr>
        <p:spPr>
          <a:xfrm>
            <a:off x="1742530" y="3450025"/>
            <a:ext cx="1854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330 elever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0427AF4C-441F-9F41-8137-3903450DF30B}"/>
              </a:ext>
            </a:extLst>
          </p:cNvPr>
          <p:cNvSpPr/>
          <p:nvPr/>
        </p:nvSpPr>
        <p:spPr>
          <a:xfrm>
            <a:off x="745976" y="3742848"/>
            <a:ext cx="144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Ökning:</a:t>
            </a:r>
          </a:p>
        </p:txBody>
      </p:sp>
      <p:sp>
        <p:nvSpPr>
          <p:cNvPr id="47" name="Rektangel 46">
            <a:extLst>
              <a:ext uri="{FF2B5EF4-FFF2-40B4-BE49-F238E27FC236}">
                <a16:creationId xmlns:a16="http://schemas.microsoft.com/office/drawing/2014/main" id="{91F9ECC6-9F83-1E4C-9385-332AA0B05498}"/>
              </a:ext>
            </a:extLst>
          </p:cNvPr>
          <p:cNvSpPr/>
          <p:nvPr/>
        </p:nvSpPr>
        <p:spPr>
          <a:xfrm>
            <a:off x="1553909" y="3738388"/>
            <a:ext cx="2373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  (330 </a:t>
            </a:r>
            <a:r>
              <a:rPr lang="sv-SE" dirty="0"/>
              <a:t>– </a:t>
            </a:r>
            <a:r>
              <a:rPr lang="sv-SE" dirty="0">
                <a:latin typeface="Bradley Hand" pitchFamily="2" charset="77"/>
              </a:rPr>
              <a:t>260) elever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48" name="Rektangel 47">
            <a:extLst>
              <a:ext uri="{FF2B5EF4-FFF2-40B4-BE49-F238E27FC236}">
                <a16:creationId xmlns:a16="http://schemas.microsoft.com/office/drawing/2014/main" id="{BFD04234-08D7-6340-8FCD-F99654302278}"/>
              </a:ext>
            </a:extLst>
          </p:cNvPr>
          <p:cNvSpPr/>
          <p:nvPr/>
        </p:nvSpPr>
        <p:spPr>
          <a:xfrm>
            <a:off x="3723126" y="3733928"/>
            <a:ext cx="1105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70 elever</a:t>
            </a:r>
          </a:p>
        </p:txBody>
      </p:sp>
      <p:cxnSp>
        <p:nvCxnSpPr>
          <p:cNvPr id="55" name="Rak 54">
            <a:extLst>
              <a:ext uri="{FF2B5EF4-FFF2-40B4-BE49-F238E27FC236}">
                <a16:creationId xmlns:a16="http://schemas.microsoft.com/office/drawing/2014/main" id="{3CEFC0EB-284C-844C-B188-6289D91F7D2A}"/>
              </a:ext>
            </a:extLst>
          </p:cNvPr>
          <p:cNvCxnSpPr>
            <a:cxnSpLocks/>
          </p:cNvCxnSpPr>
          <p:nvPr/>
        </p:nvCxnSpPr>
        <p:spPr>
          <a:xfrm flipV="1">
            <a:off x="7225211" y="2733285"/>
            <a:ext cx="0" cy="149867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Rak 55">
            <a:extLst>
              <a:ext uri="{FF2B5EF4-FFF2-40B4-BE49-F238E27FC236}">
                <a16:creationId xmlns:a16="http://schemas.microsoft.com/office/drawing/2014/main" id="{79B0BC5B-CE42-FB4C-B513-74F6CDA74DB0}"/>
              </a:ext>
            </a:extLst>
          </p:cNvPr>
          <p:cNvCxnSpPr>
            <a:cxnSpLocks/>
          </p:cNvCxnSpPr>
          <p:nvPr/>
        </p:nvCxnSpPr>
        <p:spPr>
          <a:xfrm>
            <a:off x="6598906" y="2733285"/>
            <a:ext cx="608514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Rak 60">
            <a:extLst>
              <a:ext uri="{FF2B5EF4-FFF2-40B4-BE49-F238E27FC236}">
                <a16:creationId xmlns:a16="http://schemas.microsoft.com/office/drawing/2014/main" id="{31E3D114-6C51-8447-8331-35B138CB5B6D}"/>
              </a:ext>
            </a:extLst>
          </p:cNvPr>
          <p:cNvCxnSpPr>
            <a:cxnSpLocks/>
          </p:cNvCxnSpPr>
          <p:nvPr/>
        </p:nvCxnSpPr>
        <p:spPr>
          <a:xfrm flipV="1">
            <a:off x="7823138" y="1676622"/>
            <a:ext cx="10587" cy="255534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Rak 61">
            <a:extLst>
              <a:ext uri="{FF2B5EF4-FFF2-40B4-BE49-F238E27FC236}">
                <a16:creationId xmlns:a16="http://schemas.microsoft.com/office/drawing/2014/main" id="{AA83202A-CC11-8146-A378-3F6BD319CC1B}"/>
              </a:ext>
            </a:extLst>
          </p:cNvPr>
          <p:cNvCxnSpPr>
            <a:cxnSpLocks/>
          </p:cNvCxnSpPr>
          <p:nvPr/>
        </p:nvCxnSpPr>
        <p:spPr>
          <a:xfrm>
            <a:off x="6606233" y="1673872"/>
            <a:ext cx="1209701" cy="274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69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2" grpId="0"/>
      <p:bldP spid="33" grpId="0"/>
      <p:bldP spid="34" grpId="0"/>
      <p:bldP spid="36" grpId="0"/>
      <p:bldP spid="37" grpId="0"/>
      <p:bldP spid="38" grpId="0"/>
      <p:bldP spid="40" grpId="0"/>
      <p:bldP spid="41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AF0D5135-4413-1748-A907-1A5E2E0ED061}"/>
              </a:ext>
            </a:extLst>
          </p:cNvPr>
          <p:cNvSpPr/>
          <p:nvPr/>
        </p:nvSpPr>
        <p:spPr>
          <a:xfrm>
            <a:off x="190829" y="89759"/>
            <a:ext cx="98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effectLst/>
                <a:latin typeface="+mj-lt"/>
              </a:rPr>
              <a:t>Exempel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C03FD0-7BDD-3840-9B30-411533D5FFCE}"/>
              </a:ext>
            </a:extLst>
          </p:cNvPr>
          <p:cNvSpPr/>
          <p:nvPr/>
        </p:nvSpPr>
        <p:spPr>
          <a:xfrm>
            <a:off x="382958" y="581838"/>
            <a:ext cx="5483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</a:rPr>
              <a:t>Lovisa och Ludvig har gjort en fruktsallad som de ska bjuda sina klasskamrater på. </a:t>
            </a:r>
          </a:p>
          <a:p>
            <a:r>
              <a:rPr lang="sv-SE" dirty="0">
                <a:latin typeface="+mn-lt"/>
              </a:rPr>
              <a:t>Diagrammet visar vilka frukter som finns i fruktsalladen. </a:t>
            </a:r>
          </a:p>
          <a:p>
            <a:endParaRPr lang="sv-SE" dirty="0">
              <a:latin typeface="+mn-lt"/>
            </a:endParaRPr>
          </a:p>
          <a:p>
            <a:r>
              <a:rPr lang="sv-SE" dirty="0"/>
              <a:t>a) Vad kallas den här sortens diagram?</a:t>
            </a:r>
          </a:p>
          <a:p>
            <a:r>
              <a:rPr lang="sv-SE" dirty="0"/>
              <a:t>b) Det är 10 % av frukterna som är päron. </a:t>
            </a:r>
          </a:p>
          <a:p>
            <a:r>
              <a:rPr lang="sv-SE" dirty="0"/>
              <a:t>     Hur många procent av frukterna är bananer?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16C371DD-2D51-CE42-845F-C7EA4E3C88BA}"/>
              </a:ext>
            </a:extLst>
          </p:cNvPr>
          <p:cNvSpPr/>
          <p:nvPr/>
        </p:nvSpPr>
        <p:spPr>
          <a:xfrm>
            <a:off x="628285" y="2875182"/>
            <a:ext cx="2174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Cirkeldiagram.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E1B0A36B-E51D-7A41-BDFF-18976D648632}"/>
              </a:ext>
            </a:extLst>
          </p:cNvPr>
          <p:cNvSpPr/>
          <p:nvPr/>
        </p:nvSpPr>
        <p:spPr>
          <a:xfrm>
            <a:off x="628287" y="3319349"/>
            <a:ext cx="1898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Andel apelsin: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90D2538-8D86-A745-B7B4-ED92AE4ED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119" y="231939"/>
            <a:ext cx="2748310" cy="2981757"/>
          </a:xfrm>
          <a:prstGeom prst="rect">
            <a:avLst/>
          </a:prstGeom>
        </p:spPr>
      </p:pic>
      <p:grpSp>
        <p:nvGrpSpPr>
          <p:cNvPr id="19" name="Grupp 18">
            <a:extLst>
              <a:ext uri="{FF2B5EF4-FFF2-40B4-BE49-F238E27FC236}">
                <a16:creationId xmlns:a16="http://schemas.microsoft.com/office/drawing/2014/main" id="{FA02B39E-A423-8199-0F48-A38388947FB5}"/>
              </a:ext>
            </a:extLst>
          </p:cNvPr>
          <p:cNvGrpSpPr/>
          <p:nvPr/>
        </p:nvGrpSpPr>
        <p:grpSpPr>
          <a:xfrm>
            <a:off x="2481919" y="3237354"/>
            <a:ext cx="512138" cy="547549"/>
            <a:chOff x="1337734" y="1180745"/>
            <a:chExt cx="512138" cy="547549"/>
          </a:xfrm>
        </p:grpSpPr>
        <p:grpSp>
          <p:nvGrpSpPr>
            <p:cNvPr id="20" name="Grupp 19">
              <a:extLst>
                <a:ext uri="{FF2B5EF4-FFF2-40B4-BE49-F238E27FC236}">
                  <a16:creationId xmlns:a16="http://schemas.microsoft.com/office/drawing/2014/main" id="{7F079BEF-D1AD-C50C-8634-9C1321755E14}"/>
                </a:ext>
              </a:extLst>
            </p:cNvPr>
            <p:cNvGrpSpPr/>
            <p:nvPr/>
          </p:nvGrpSpPr>
          <p:grpSpPr>
            <a:xfrm>
              <a:off x="1337734" y="1180745"/>
              <a:ext cx="328936" cy="547549"/>
              <a:chOff x="3988432" y="1947484"/>
              <a:chExt cx="328936" cy="547549"/>
            </a:xfrm>
          </p:grpSpPr>
          <p:sp>
            <p:nvSpPr>
              <p:cNvPr id="22" name="textruta 21">
                <a:extLst>
                  <a:ext uri="{FF2B5EF4-FFF2-40B4-BE49-F238E27FC236}">
                    <a16:creationId xmlns:a16="http://schemas.microsoft.com/office/drawing/2014/main" id="{F15414F9-C30A-9FED-F9D2-D4797C98534B}"/>
                  </a:ext>
                </a:extLst>
              </p:cNvPr>
              <p:cNvSpPr txBox="1"/>
              <p:nvPr/>
            </p:nvSpPr>
            <p:spPr>
              <a:xfrm>
                <a:off x="3991378" y="194748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</a:t>
                </a:r>
              </a:p>
            </p:txBody>
          </p:sp>
          <p:sp>
            <p:nvSpPr>
              <p:cNvPr id="23" name="textruta 22">
                <a:extLst>
                  <a:ext uri="{FF2B5EF4-FFF2-40B4-BE49-F238E27FC236}">
                    <a16:creationId xmlns:a16="http://schemas.microsoft.com/office/drawing/2014/main" id="{B5241338-B952-118D-EDE0-1AE85F0EF944}"/>
                  </a:ext>
                </a:extLst>
              </p:cNvPr>
              <p:cNvSpPr txBox="1"/>
              <p:nvPr/>
            </p:nvSpPr>
            <p:spPr>
              <a:xfrm>
                <a:off x="3988432" y="2125701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</a:t>
                </a:r>
              </a:p>
            </p:txBody>
          </p:sp>
          <p:cxnSp>
            <p:nvCxnSpPr>
              <p:cNvPr id="24" name="Rak 23">
                <a:extLst>
                  <a:ext uri="{FF2B5EF4-FFF2-40B4-BE49-F238E27FC236}">
                    <a16:creationId xmlns:a16="http://schemas.microsoft.com/office/drawing/2014/main" id="{25F5060A-3C22-007E-C9E9-2E0E8985F3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50075" y="2210681"/>
                <a:ext cx="189099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9E6BA4D9-7ABA-F94F-81F1-847D2B41D020}"/>
                </a:ext>
              </a:extLst>
            </p:cNvPr>
            <p:cNvSpPr txBox="1"/>
            <p:nvPr/>
          </p:nvSpPr>
          <p:spPr>
            <a:xfrm>
              <a:off x="1549790" y="126985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27" name="Rektangel 26">
            <a:extLst>
              <a:ext uri="{FF2B5EF4-FFF2-40B4-BE49-F238E27FC236}">
                <a16:creationId xmlns:a16="http://schemas.microsoft.com/office/drawing/2014/main" id="{933552CA-FB36-FDE7-06DD-C1D9EAC2B776}"/>
              </a:ext>
            </a:extLst>
          </p:cNvPr>
          <p:cNvSpPr/>
          <p:nvPr/>
        </p:nvSpPr>
        <p:spPr>
          <a:xfrm>
            <a:off x="2894725" y="3308366"/>
            <a:ext cx="67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50 </a:t>
            </a:r>
            <a:r>
              <a:rPr lang="sv-SE" dirty="0"/>
              <a:t>%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242B24AC-3FD3-CC3D-8D3D-382D6EF092CD}"/>
              </a:ext>
            </a:extLst>
          </p:cNvPr>
          <p:cNvSpPr/>
          <p:nvPr/>
        </p:nvSpPr>
        <p:spPr>
          <a:xfrm>
            <a:off x="1117630" y="3763516"/>
            <a:ext cx="1406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Andel äpple:</a:t>
            </a:r>
          </a:p>
        </p:txBody>
      </p:sp>
      <p:grpSp>
        <p:nvGrpSpPr>
          <p:cNvPr id="40" name="Grupp 39">
            <a:extLst>
              <a:ext uri="{FF2B5EF4-FFF2-40B4-BE49-F238E27FC236}">
                <a16:creationId xmlns:a16="http://schemas.microsoft.com/office/drawing/2014/main" id="{866F5E93-ECAC-1095-9479-6F31D2595735}"/>
              </a:ext>
            </a:extLst>
          </p:cNvPr>
          <p:cNvGrpSpPr/>
          <p:nvPr/>
        </p:nvGrpSpPr>
        <p:grpSpPr>
          <a:xfrm>
            <a:off x="2487246" y="3704023"/>
            <a:ext cx="524685" cy="547549"/>
            <a:chOff x="1337734" y="1180745"/>
            <a:chExt cx="524685" cy="547549"/>
          </a:xfrm>
        </p:grpSpPr>
        <p:grpSp>
          <p:nvGrpSpPr>
            <p:cNvPr id="42" name="Grupp 41">
              <a:extLst>
                <a:ext uri="{FF2B5EF4-FFF2-40B4-BE49-F238E27FC236}">
                  <a16:creationId xmlns:a16="http://schemas.microsoft.com/office/drawing/2014/main" id="{6971F4C6-7DBB-B9C0-1BC6-790EE13B7E11}"/>
                </a:ext>
              </a:extLst>
            </p:cNvPr>
            <p:cNvGrpSpPr/>
            <p:nvPr/>
          </p:nvGrpSpPr>
          <p:grpSpPr>
            <a:xfrm>
              <a:off x="1337734" y="1180745"/>
              <a:ext cx="328936" cy="547549"/>
              <a:chOff x="3988432" y="1947484"/>
              <a:chExt cx="328936" cy="547549"/>
            </a:xfrm>
          </p:grpSpPr>
          <p:sp>
            <p:nvSpPr>
              <p:cNvPr id="44" name="textruta 43">
                <a:extLst>
                  <a:ext uri="{FF2B5EF4-FFF2-40B4-BE49-F238E27FC236}">
                    <a16:creationId xmlns:a16="http://schemas.microsoft.com/office/drawing/2014/main" id="{097BCD58-3932-005D-6209-52C89D57398C}"/>
                  </a:ext>
                </a:extLst>
              </p:cNvPr>
              <p:cNvSpPr txBox="1"/>
              <p:nvPr/>
            </p:nvSpPr>
            <p:spPr>
              <a:xfrm>
                <a:off x="3991378" y="194748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</a:t>
                </a:r>
              </a:p>
            </p:txBody>
          </p:sp>
          <p:sp>
            <p:nvSpPr>
              <p:cNvPr id="45" name="textruta 44">
                <a:extLst>
                  <a:ext uri="{FF2B5EF4-FFF2-40B4-BE49-F238E27FC236}">
                    <a16:creationId xmlns:a16="http://schemas.microsoft.com/office/drawing/2014/main" id="{CDC3CE63-7C05-683E-C5C5-A1EFE2C1B941}"/>
                  </a:ext>
                </a:extLst>
              </p:cNvPr>
              <p:cNvSpPr txBox="1"/>
              <p:nvPr/>
            </p:nvSpPr>
            <p:spPr>
              <a:xfrm>
                <a:off x="3988432" y="2125701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cxnSp>
            <p:nvCxnSpPr>
              <p:cNvPr id="46" name="Rak 45">
                <a:extLst>
                  <a:ext uri="{FF2B5EF4-FFF2-40B4-BE49-F238E27FC236}">
                    <a16:creationId xmlns:a16="http://schemas.microsoft.com/office/drawing/2014/main" id="{E0030235-1FD5-0025-83B9-C6FA76ED1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50075" y="2210681"/>
                <a:ext cx="189099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ruta 42">
              <a:extLst>
                <a:ext uri="{FF2B5EF4-FFF2-40B4-BE49-F238E27FC236}">
                  <a16:creationId xmlns:a16="http://schemas.microsoft.com/office/drawing/2014/main" id="{FFF18741-38C8-A500-CB6D-184C3CBC8BE0}"/>
                </a:ext>
              </a:extLst>
            </p:cNvPr>
            <p:cNvSpPr txBox="1"/>
            <p:nvPr/>
          </p:nvSpPr>
          <p:spPr>
            <a:xfrm>
              <a:off x="1562337" y="126985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47" name="Rektangel 46">
            <a:extLst>
              <a:ext uri="{FF2B5EF4-FFF2-40B4-BE49-F238E27FC236}">
                <a16:creationId xmlns:a16="http://schemas.microsoft.com/office/drawing/2014/main" id="{1018F682-2A68-4288-C297-3570B88230D8}"/>
              </a:ext>
            </a:extLst>
          </p:cNvPr>
          <p:cNvSpPr/>
          <p:nvPr/>
        </p:nvSpPr>
        <p:spPr>
          <a:xfrm>
            <a:off x="2897565" y="3787070"/>
            <a:ext cx="785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25 </a:t>
            </a:r>
            <a:r>
              <a:rPr lang="sv-SE" dirty="0"/>
              <a:t>%</a:t>
            </a:r>
          </a:p>
        </p:txBody>
      </p:sp>
      <p:sp>
        <p:nvSpPr>
          <p:cNvPr id="48" name="Rektangel 47">
            <a:extLst>
              <a:ext uri="{FF2B5EF4-FFF2-40B4-BE49-F238E27FC236}">
                <a16:creationId xmlns:a16="http://schemas.microsoft.com/office/drawing/2014/main" id="{B9123DD9-364C-4976-EC83-3B80F579493F}"/>
              </a:ext>
            </a:extLst>
          </p:cNvPr>
          <p:cNvSpPr/>
          <p:nvPr/>
        </p:nvSpPr>
        <p:spPr>
          <a:xfrm>
            <a:off x="1125753" y="4260230"/>
            <a:ext cx="1517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Andel päron: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598F4E5F-C198-2220-AD8D-295902D08134}"/>
              </a:ext>
            </a:extLst>
          </p:cNvPr>
          <p:cNvSpPr/>
          <p:nvPr/>
        </p:nvSpPr>
        <p:spPr>
          <a:xfrm>
            <a:off x="2502013" y="4263004"/>
            <a:ext cx="785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10 </a:t>
            </a:r>
            <a:r>
              <a:rPr lang="sv-SE" dirty="0"/>
              <a:t>%</a:t>
            </a:r>
          </a:p>
        </p:txBody>
      </p:sp>
      <p:sp>
        <p:nvSpPr>
          <p:cNvPr id="52" name="Rektangel 51">
            <a:extLst>
              <a:ext uri="{FF2B5EF4-FFF2-40B4-BE49-F238E27FC236}">
                <a16:creationId xmlns:a16="http://schemas.microsoft.com/office/drawing/2014/main" id="{FD09D016-AC91-2622-13A4-C6716260F80E}"/>
              </a:ext>
            </a:extLst>
          </p:cNvPr>
          <p:cNvSpPr/>
          <p:nvPr/>
        </p:nvSpPr>
        <p:spPr>
          <a:xfrm>
            <a:off x="1049182" y="4625160"/>
            <a:ext cx="160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Andel banan:</a:t>
            </a:r>
          </a:p>
        </p:txBody>
      </p:sp>
      <p:sp>
        <p:nvSpPr>
          <p:cNvPr id="53" name="Rektangel 52">
            <a:extLst>
              <a:ext uri="{FF2B5EF4-FFF2-40B4-BE49-F238E27FC236}">
                <a16:creationId xmlns:a16="http://schemas.microsoft.com/office/drawing/2014/main" id="{2A732DD8-5238-E61E-C317-D7A56A1F9DD4}"/>
              </a:ext>
            </a:extLst>
          </p:cNvPr>
          <p:cNvSpPr/>
          <p:nvPr/>
        </p:nvSpPr>
        <p:spPr>
          <a:xfrm>
            <a:off x="2548363" y="4619613"/>
            <a:ext cx="2269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50 </a:t>
            </a:r>
            <a:r>
              <a:rPr lang="sv-SE" dirty="0"/>
              <a:t>% + </a:t>
            </a:r>
            <a:r>
              <a:rPr lang="sv-SE" dirty="0">
                <a:latin typeface="Bradley Hand" pitchFamily="2" charset="77"/>
              </a:rPr>
              <a:t>25 </a:t>
            </a:r>
            <a:r>
              <a:rPr lang="sv-SE" dirty="0"/>
              <a:t>% + </a:t>
            </a:r>
            <a:r>
              <a:rPr lang="sv-SE" dirty="0">
                <a:latin typeface="Bradley Hand" pitchFamily="2" charset="77"/>
              </a:rPr>
              <a:t>10 </a:t>
            </a:r>
            <a:r>
              <a:rPr lang="sv-SE" dirty="0"/>
              <a:t>% =</a:t>
            </a:r>
          </a:p>
        </p:txBody>
      </p:sp>
      <p:sp>
        <p:nvSpPr>
          <p:cNvPr id="54" name="Rektangel 53">
            <a:extLst>
              <a:ext uri="{FF2B5EF4-FFF2-40B4-BE49-F238E27FC236}">
                <a16:creationId xmlns:a16="http://schemas.microsoft.com/office/drawing/2014/main" id="{39A138D6-4580-19EA-C94C-F67E946275EE}"/>
              </a:ext>
            </a:extLst>
          </p:cNvPr>
          <p:cNvSpPr/>
          <p:nvPr/>
        </p:nvSpPr>
        <p:spPr>
          <a:xfrm>
            <a:off x="4684907" y="4619613"/>
            <a:ext cx="785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85 </a:t>
            </a:r>
            <a:r>
              <a:rPr lang="sv-SE" dirty="0"/>
              <a:t>%</a:t>
            </a:r>
          </a:p>
        </p:txBody>
      </p:sp>
      <p:sp>
        <p:nvSpPr>
          <p:cNvPr id="55" name="Rektangel 54">
            <a:extLst>
              <a:ext uri="{FF2B5EF4-FFF2-40B4-BE49-F238E27FC236}">
                <a16:creationId xmlns:a16="http://schemas.microsoft.com/office/drawing/2014/main" id="{7E4C5A5E-9E7A-FCCB-B954-826E293BB6BD}"/>
              </a:ext>
            </a:extLst>
          </p:cNvPr>
          <p:cNvSpPr/>
          <p:nvPr/>
        </p:nvSpPr>
        <p:spPr>
          <a:xfrm>
            <a:off x="2567893" y="4983166"/>
            <a:ext cx="1681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100 </a:t>
            </a:r>
            <a:r>
              <a:rPr lang="sv-SE" dirty="0"/>
              <a:t>% – </a:t>
            </a:r>
            <a:r>
              <a:rPr lang="sv-SE" dirty="0">
                <a:latin typeface="Bradley Hand" pitchFamily="2" charset="77"/>
              </a:rPr>
              <a:t>85 </a:t>
            </a:r>
            <a:r>
              <a:rPr lang="sv-SE" dirty="0"/>
              <a:t>% =</a:t>
            </a:r>
          </a:p>
        </p:txBody>
      </p:sp>
      <p:sp>
        <p:nvSpPr>
          <p:cNvPr id="56" name="Rektangel 55">
            <a:extLst>
              <a:ext uri="{FF2B5EF4-FFF2-40B4-BE49-F238E27FC236}">
                <a16:creationId xmlns:a16="http://schemas.microsoft.com/office/drawing/2014/main" id="{D6DB31BE-6828-126C-E7B1-9A6F976342B9}"/>
              </a:ext>
            </a:extLst>
          </p:cNvPr>
          <p:cNvSpPr/>
          <p:nvPr/>
        </p:nvSpPr>
        <p:spPr>
          <a:xfrm>
            <a:off x="4099834" y="4983166"/>
            <a:ext cx="785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15 </a:t>
            </a:r>
            <a:r>
              <a:rPr lang="sv-SE" dirty="0"/>
              <a:t>%</a:t>
            </a:r>
          </a:p>
        </p:txBody>
      </p:sp>
      <p:sp>
        <p:nvSpPr>
          <p:cNvPr id="57" name="Rektangel 56">
            <a:extLst>
              <a:ext uri="{FF2B5EF4-FFF2-40B4-BE49-F238E27FC236}">
                <a16:creationId xmlns:a16="http://schemas.microsoft.com/office/drawing/2014/main" id="{34474B31-EC56-6367-A19C-DE86DA39688B}"/>
              </a:ext>
            </a:extLst>
          </p:cNvPr>
          <p:cNvSpPr/>
          <p:nvPr/>
        </p:nvSpPr>
        <p:spPr>
          <a:xfrm>
            <a:off x="628285" y="5687753"/>
            <a:ext cx="806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</a:t>
            </a:r>
            <a:endParaRPr lang="sv-SE" dirty="0"/>
          </a:p>
        </p:txBody>
      </p:sp>
      <p:sp>
        <p:nvSpPr>
          <p:cNvPr id="58" name="Rektangel 57">
            <a:extLst>
              <a:ext uri="{FF2B5EF4-FFF2-40B4-BE49-F238E27FC236}">
                <a16:creationId xmlns:a16="http://schemas.microsoft.com/office/drawing/2014/main" id="{DCE2EF8A-A84D-7144-6FF0-4EE10A3744F0}"/>
              </a:ext>
            </a:extLst>
          </p:cNvPr>
          <p:cNvSpPr/>
          <p:nvPr/>
        </p:nvSpPr>
        <p:spPr>
          <a:xfrm>
            <a:off x="1435136" y="5712369"/>
            <a:ext cx="6551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sv-SE" dirty="0">
                <a:latin typeface="Bradley Hand" pitchFamily="2" charset="77"/>
              </a:rPr>
              <a:t>Det är ett cirkeldiagram.</a:t>
            </a:r>
          </a:p>
          <a:p>
            <a:pPr marL="342900" indent="-342900">
              <a:buAutoNum type="alphaLcParenR"/>
            </a:pPr>
            <a:r>
              <a:rPr lang="sv-SE" dirty="0">
                <a:latin typeface="Bradley Hand" pitchFamily="2" charset="77"/>
              </a:rPr>
              <a:t>15 </a:t>
            </a:r>
            <a:r>
              <a:rPr lang="sv-SE" dirty="0"/>
              <a:t>%</a:t>
            </a:r>
            <a:r>
              <a:rPr lang="sv-SE" dirty="0">
                <a:latin typeface="Bradley Hand" pitchFamily="2" charset="77"/>
              </a:rPr>
              <a:t> av fruktsalladen är banan.</a:t>
            </a:r>
          </a:p>
        </p:txBody>
      </p:sp>
    </p:spTree>
    <p:extLst>
      <p:ext uri="{BB962C8B-B14F-4D97-AF65-F5344CB8AC3E}">
        <p14:creationId xmlns:p14="http://schemas.microsoft.com/office/powerpoint/2010/main" val="311973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9" grpId="0"/>
      <p:bldP spid="27" grpId="0"/>
      <p:bldP spid="28" grpId="0"/>
      <p:bldP spid="47" grpId="0"/>
      <p:bldP spid="48" grpId="0"/>
      <p:bldP spid="49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4526</TotalTime>
  <Words>654</Words>
  <Application>Microsoft Macintosh PowerPoint</Application>
  <PresentationFormat>Bildspel på skärmen (4:3)</PresentationFormat>
  <Paragraphs>130</Paragraphs>
  <Slides>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2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40</cp:revision>
  <dcterms:created xsi:type="dcterms:W3CDTF">2017-04-14T14:36:05Z</dcterms:created>
  <dcterms:modified xsi:type="dcterms:W3CDTF">2022-07-02T08:44:57Z</dcterms:modified>
</cp:coreProperties>
</file>